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C2F7D3A3-48D8-4E65-8CB2-D42DABE0E867}">
  <a:tblStyle styleId="{C2F7D3A3-48D8-4E65-8CB2-D42DABE0E8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Shape 3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Shape 3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Shape 4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Shape 4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Shape 4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Shape 4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Shape 4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Shape 4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Shape 4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Shape 4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Shape 4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Shape 4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Shape 4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Shape 5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5200"/>
            </a:lvl1pPr>
            <a:lvl2pPr lvl="1" rtl="0" algn="ctr">
              <a:spcBef>
                <a:spcPts val="0"/>
              </a:spcBef>
              <a:buSzPct val="100000"/>
              <a:defRPr sz="5200"/>
            </a:lvl2pPr>
            <a:lvl3pPr lvl="2" rtl="0" algn="ctr">
              <a:spcBef>
                <a:spcPts val="0"/>
              </a:spcBef>
              <a:buSzPct val="100000"/>
              <a:defRPr sz="5200"/>
            </a:lvl3pPr>
            <a:lvl4pPr lvl="3" rtl="0" algn="ctr">
              <a:spcBef>
                <a:spcPts val="0"/>
              </a:spcBef>
              <a:buSzPct val="100000"/>
              <a:defRPr sz="5200"/>
            </a:lvl4pPr>
            <a:lvl5pPr lvl="4" rtl="0" algn="ctr">
              <a:spcBef>
                <a:spcPts val="0"/>
              </a:spcBef>
              <a:buSzPct val="100000"/>
              <a:defRPr sz="5200"/>
            </a:lvl5pPr>
            <a:lvl6pPr lvl="5" rtl="0" algn="ctr">
              <a:spcBef>
                <a:spcPts val="0"/>
              </a:spcBef>
              <a:buSzPct val="100000"/>
              <a:defRPr sz="5200"/>
            </a:lvl6pPr>
            <a:lvl7pPr lvl="6" rtl="0" algn="ctr">
              <a:spcBef>
                <a:spcPts val="0"/>
              </a:spcBef>
              <a:buSzPct val="100000"/>
              <a:defRPr sz="5200"/>
            </a:lvl7pPr>
            <a:lvl8pPr lvl="7" rtl="0" algn="ctr">
              <a:spcBef>
                <a:spcPts val="0"/>
              </a:spcBef>
              <a:buSzPct val="100000"/>
              <a:defRPr sz="5200"/>
            </a:lvl8pPr>
            <a:lvl9pPr lvl="8"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12000"/>
            </a:lvl1pPr>
            <a:lvl2pPr lvl="1" rtl="0" algn="ctr">
              <a:spcBef>
                <a:spcPts val="0"/>
              </a:spcBef>
              <a:buSzPct val="100000"/>
              <a:defRPr sz="12000"/>
            </a:lvl2pPr>
            <a:lvl3pPr lvl="2" rtl="0" algn="ctr">
              <a:spcBef>
                <a:spcPts val="0"/>
              </a:spcBef>
              <a:buSzPct val="100000"/>
              <a:defRPr sz="12000"/>
            </a:lvl3pPr>
            <a:lvl4pPr lvl="3" rtl="0" algn="ctr">
              <a:spcBef>
                <a:spcPts val="0"/>
              </a:spcBef>
              <a:buSzPct val="100000"/>
              <a:defRPr sz="12000"/>
            </a:lvl4pPr>
            <a:lvl5pPr lvl="4" rtl="0" algn="ctr">
              <a:spcBef>
                <a:spcPts val="0"/>
              </a:spcBef>
              <a:buSzPct val="100000"/>
              <a:defRPr sz="12000"/>
            </a:lvl5pPr>
            <a:lvl6pPr lvl="5" rtl="0" algn="ctr">
              <a:spcBef>
                <a:spcPts val="0"/>
              </a:spcBef>
              <a:buSzPct val="100000"/>
              <a:defRPr sz="12000"/>
            </a:lvl6pPr>
            <a:lvl7pPr lvl="6" rtl="0" algn="ctr">
              <a:spcBef>
                <a:spcPts val="0"/>
              </a:spcBef>
              <a:buSzPct val="100000"/>
              <a:defRPr sz="12000"/>
            </a:lvl7pPr>
            <a:lvl8pPr lvl="7" rtl="0" algn="ctr">
              <a:spcBef>
                <a:spcPts val="0"/>
              </a:spcBef>
              <a:buSzPct val="100000"/>
              <a:defRPr sz="12000"/>
            </a:lvl8pPr>
            <a:lvl9pPr lvl="8"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5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hyperlink" Target="http://www.facebook.com/lampa.kpi" TargetMode="External"/><Relationship Id="rId5" Type="http://schemas.openxmlformats.org/officeDocument/2006/relationships/hyperlink" Target="http://www.facebook.com/belka.space.kpi" TargetMode="External"/><Relationship Id="rId6" Type="http://schemas.openxmlformats.org/officeDocument/2006/relationships/hyperlink" Target="http://fin.ukma.edu.ua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png"/><Relationship Id="rId4" Type="http://schemas.openxmlformats.org/officeDocument/2006/relationships/hyperlink" Target="http://www.facebook.com/lshup" TargetMode="External"/><Relationship Id="rId5" Type="http://schemas.openxmlformats.org/officeDocument/2006/relationships/hyperlink" Target="http://www.facebook.com/groups/227526680748417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4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11" Type="http://schemas.openxmlformats.org/officeDocument/2006/relationships/hyperlink" Target="http://fin.ukma.edu.ua" TargetMode="External"/><Relationship Id="rId10" Type="http://schemas.openxmlformats.org/officeDocument/2006/relationships/hyperlink" Target="http://www.facebook.com/belka.space.kpi" TargetMode="External"/><Relationship Id="rId12" Type="http://schemas.openxmlformats.org/officeDocument/2006/relationships/hyperlink" Target="http://www.facebook.com/radiomagua" TargetMode="External"/><Relationship Id="rId9" Type="http://schemas.openxmlformats.org/officeDocument/2006/relationships/hyperlink" Target="http://www.facebook.com/lampa.kpi" TargetMode="External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school.iis.nsk.su" TargetMode="External"/><Relationship Id="rId4" Type="http://schemas.openxmlformats.org/officeDocument/2006/relationships/hyperlink" Target="http://www.facebook.com/lshup" TargetMode="External"/><Relationship Id="rId5" Type="http://schemas.openxmlformats.org/officeDocument/2006/relationships/image" Target="../media/image4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4.png"/><Relationship Id="rId4" Type="http://schemas.openxmlformats.org/officeDocument/2006/relationships/hyperlink" Target="https://github.com/MIPSfpga/schoolMIPS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://www.silicon-russia.com/public_materials/2016_09_01_harris_and_harris_slides/DDCA2e_LectureSlides_Ru_20160901.zip" TargetMode="External"/><Relationship Id="rId4" Type="http://schemas.openxmlformats.org/officeDocument/2006/relationships/hyperlink" Target="http://silicon-russia.com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avecomp.ai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elveesneotek.ru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mobileye.com" TargetMode="External"/><Relationship Id="rId4" Type="http://schemas.openxmlformats.org/officeDocument/2006/relationships/image" Target="../media/image10.jp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245750" y="0"/>
            <a:ext cx="3249900" cy="1824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3600">
                <a:solidFill>
                  <a:srgbClr val="0000FF"/>
                </a:solidFill>
              </a:rPr>
              <a:t>ПЛИС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en" sz="3600">
                <a:solidFill>
                  <a:srgbClr val="0000FF"/>
                </a:solidFill>
              </a:rPr>
              <a:t>и Verilog -</a:t>
            </a:r>
          </a:p>
          <a:p>
            <a:pPr lvl="0" algn="l">
              <a:spcBef>
                <a:spcPts val="0"/>
              </a:spcBef>
              <a:buNone/>
            </a:pPr>
            <a:r>
              <a:rPr lang="en" sz="3600">
                <a:solidFill>
                  <a:srgbClr val="0000FF"/>
                </a:solidFill>
              </a:rPr>
              <a:t>школьникам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245750" y="2036850"/>
            <a:ext cx="3249900" cy="1730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i="1" lang="en" sz="1800">
                <a:solidFill>
                  <a:schemeClr val="dk1"/>
                </a:solidFill>
              </a:rPr>
              <a:t>Результаты экспериментов по преподаванию школьникам цифровой электроники на семинарах в Киеве и Новосибирске в 2017 году</a:t>
            </a:r>
          </a:p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245750" y="4524900"/>
            <a:ext cx="5398200" cy="498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</a:rPr>
              <a:t>Юрий Панчул, старший инженер по разработке и верификации аппаратуры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</a:rPr>
              <a:t>в команде разработчиков микропроцессорного ядра MIPS I6400</a:t>
            </a:r>
          </a:p>
        </p:txBody>
      </p: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8950" y="4524912"/>
            <a:ext cx="2109400" cy="38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5424" y="0"/>
            <a:ext cx="5648576" cy="376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Как?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Как вырастить проектировщиков таких устройств?</a:t>
            </a:r>
          </a:p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311700" y="1180475"/>
            <a:ext cx="6189300" cy="1723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В центре разработки систем на кристалле: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Цифровая схемотехника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Синтез языков описания аппаратуры</a:t>
            </a: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en"/>
              <a:t>Использование ПЛИС для прототипирования ASIC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311700" y="3009125"/>
            <a:ext cx="6084300" cy="19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>
              <a:spcBef>
                <a:spcPts val="0"/>
              </a:spcBef>
              <a:buNone/>
            </a:pPr>
            <a:r>
              <a:rPr lang="en" sz="2400"/>
              <a:t>Основам этих технологий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можно научить старшего школьника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pic>
        <p:nvPicPr>
          <p:cNvPr descr="trip_to_russia_20170804_170534.jpg"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1100" y="1180475"/>
            <a:ext cx="2151209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Что это?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319388" y="28405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0000FF"/>
                </a:solidFill>
              </a:rPr>
              <a:t>Между физикой и программированием</a:t>
            </a:r>
          </a:p>
        </p:txBody>
      </p:sp>
      <p:graphicFrame>
        <p:nvGraphicFramePr>
          <p:cNvPr id="143" name="Shape 143"/>
          <p:cNvGraphicFramePr/>
          <p:nvPr/>
        </p:nvGraphicFramePr>
        <p:xfrm>
          <a:off x="311713" y="1028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{C2F7D3A3-48D8-4E65-8CB2-D42DABE0E867}</a:tableStyleId>
              </a:tblPr>
              <a:tblGrid>
                <a:gridCol w="1695500"/>
                <a:gridCol w="5586000"/>
                <a:gridCol w="1254475"/>
              </a:tblGrid>
              <a:tr h="561225">
                <a:tc row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Физика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2"/>
                          </a:solidFill>
                        </a:rPr>
                        <a:t>Эксперименты с электричеством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2"/>
                          </a:solidFill>
                        </a:rPr>
                        <a:t>Ток, напряжение, сопротивление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</a:tr>
              <a:tr h="561225">
                <a:tc vMerge="1"/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2"/>
                          </a:solidFill>
                        </a:rPr>
                        <a:t>Дискретные транзисторы, сопротивления и конденсаторы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 vMerge="1"/>
              </a:tr>
              <a:tr h="561225">
                <a:tc row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Цифровая логика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2"/>
                          </a:solidFill>
                        </a:rPr>
                        <a:t>Цифровые микросхемы малой степени интеграции</a:t>
                      </a: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2"/>
                          </a:solidFill>
                        </a:rPr>
                        <a:t>Логика, такты, схемы</a:t>
                      </a: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400950">
                <a:tc vMerge="1"/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2"/>
                          </a:solidFill>
                        </a:rPr>
                        <a:t>Язык описания аппаратуры Verilog и матрицы ПЛИС / FPGA</a:t>
                      </a: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 vMerge="1"/>
              </a:tr>
              <a:tr h="727175">
                <a:tc row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Программирование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2"/>
                          </a:solidFill>
                        </a:rPr>
                        <a:t>Программирование микроконтроллеров, Ардуино, Расберри Пай и роботика</a:t>
                      </a: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2"/>
                          </a:solidFill>
                        </a:rPr>
                        <a:t>Программы, инструкции, ветвление</a:t>
                      </a: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751150">
                <a:tc vMerge="1"/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" sz="1100"/>
                        <a:t>Программирование компьютеров</a:t>
                      </a:r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“Но у нас уже есть Ардуино!” Нет, это другое</a:t>
            </a:r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311700" y="1152475"/>
            <a:ext cx="8520600" cy="2346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Работа с Ардуино - э</a:t>
            </a:r>
            <a:r>
              <a:rPr lang="en"/>
              <a:t>то программирование готового микроконтроллера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Программирование делается на Си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Компилятор превращает код на Си в цепочку инструкций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Инструкции хранятся в памяти, откуда их вытаскивает процессор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Но сам процессор - это не программа, это электрическая схема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Эта схема синтезирована из описания на Verilog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Никакое количество программирования не научит синтезировать схемы 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426875" y="3743900"/>
            <a:ext cx="8405400" cy="1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0000FF"/>
                </a:solidFill>
              </a:rPr>
              <a:t>Аналогия: если умение программировать на Си - это как умение водить автомашину, то умение писать на Verilog - это как умение проектировать двигатель автомашины.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Программы</a:t>
            </a:r>
            <a:r>
              <a:rPr lang="en">
                <a:solidFill>
                  <a:srgbClr val="000000"/>
                </a:solidFill>
              </a:rPr>
              <a:t>: из Си в инструкции процессора </a:t>
            </a:r>
          </a:p>
        </p:txBody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311700" y="1152475"/>
            <a:ext cx="1912200" cy="3795000"/>
          </a:xfrm>
          <a:prstGeom prst="rect">
            <a:avLst/>
          </a:prstGeom>
          <a:noFill/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>
                <a:solidFill>
                  <a:srgbClr val="0000FF"/>
                </a:solidFill>
                <a:highlight>
                  <a:srgbClr val="FFFFFF"/>
                </a:highlight>
              </a:rPr>
              <a:t>Си: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">
                <a:solidFill>
                  <a:srgbClr val="0000FF"/>
                </a:solidFill>
                <a:highlight>
                  <a:srgbClr val="FFFFFF"/>
                </a:highlight>
              </a:rPr>
              <a:t>int f (int a, int b)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  <a:highlight>
                  <a:srgbClr val="FFFFFF"/>
                </a:highlight>
              </a:rPr>
              <a:t>{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  <a:highlight>
                  <a:srgbClr val="FFFFFF"/>
                </a:highlight>
              </a:rPr>
              <a:t>    int s = 0;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b="1">
              <a:solidFill>
                <a:srgbClr val="0000FF"/>
              </a:solidFill>
              <a:highlight>
                <a:srgbClr val="FFFFFF"/>
              </a:highlight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">
                <a:solidFill>
                  <a:srgbClr val="0000FF"/>
                </a:solidFill>
                <a:highlight>
                  <a:srgbClr val="FFFFFF"/>
                </a:highlight>
              </a:rPr>
              <a:t>    while (s &lt; a)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  <a:highlight>
                  <a:srgbClr val="FFFFFF"/>
                </a:highlight>
              </a:rPr>
              <a:t>        s += b;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b="1">
              <a:solidFill>
                <a:srgbClr val="0000FF"/>
              </a:solidFill>
              <a:highlight>
                <a:srgbClr val="FFFFFF"/>
              </a:highlight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">
                <a:solidFill>
                  <a:srgbClr val="0000FF"/>
                </a:solidFill>
                <a:highlight>
                  <a:srgbClr val="FFFFFF"/>
                </a:highlight>
              </a:rPr>
              <a:t>    return s;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  <a:highlight>
                  <a:srgbClr val="FFFFFF"/>
                </a:highlight>
              </a:rPr>
              <a:t>}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3041400" y="1152475"/>
            <a:ext cx="3331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>
                <a:solidFill>
                  <a:srgbClr val="9900FF"/>
                </a:solidFill>
                <a:highlight>
                  <a:srgbClr val="FFFFFF"/>
                </a:highlight>
              </a:rPr>
              <a:t>Ассемблер: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9900FF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rgbClr val="99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sum: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rgbClr val="99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  blez    $4, exit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rgbClr val="99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  move    $2, $0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>
              <a:solidFill>
                <a:srgbClr val="9900FF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rgbClr val="99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  addu    $2, $2, $5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rgbClr val="99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loop:                    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rgbClr val="99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  slt     $3, $2, $4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rgbClr val="99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  bnel    $3, $0, loop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rgbClr val="99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  addu    $2, $2, $5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rgbClr val="99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exit: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rgbClr val="99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  jr      $31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rgbClr val="99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  nop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7006400" y="1152475"/>
            <a:ext cx="1630500" cy="3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>
                <a:solidFill>
                  <a:srgbClr val="FF00FF"/>
                </a:solidFill>
                <a:highlight>
                  <a:srgbClr val="FFFFFF"/>
                </a:highlight>
              </a:rPr>
              <a:t>Машинный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800">
                <a:solidFill>
                  <a:srgbClr val="FF00FF"/>
                </a:solidFill>
                <a:highlight>
                  <a:srgbClr val="FFFFFF"/>
                </a:highlight>
              </a:rPr>
              <a:t>код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FF00FF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18800005</a:t>
            </a:r>
          </a:p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00001025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FF00FF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00451021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FF00FF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0044182a</a:t>
            </a:r>
          </a:p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5460fffe</a:t>
            </a:r>
          </a:p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00451021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FF00FF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03e00008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00000000</a:t>
            </a:r>
          </a:p>
        </p:txBody>
      </p:sp>
      <p:sp>
        <p:nvSpPr>
          <p:cNvPr id="159" name="Shape 159"/>
          <p:cNvSpPr/>
          <p:nvPr/>
        </p:nvSpPr>
        <p:spPr>
          <a:xfrm>
            <a:off x="2412425" y="2390375"/>
            <a:ext cx="493500" cy="76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FC5E8"/>
          </a:solidFill>
          <a:ln cap="flat" cmpd="sng" w="9525">
            <a:solidFill>
              <a:srgbClr val="9FC5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6322875" y="2390375"/>
            <a:ext cx="493500" cy="76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5A6BD"/>
          </a:solidFill>
          <a:ln cap="flat" cmpd="sng" w="9525">
            <a:solidFill>
              <a:srgbClr val="D5A6B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Схемы: из Верилога в транзисторы</a:t>
            </a:r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311700" y="1152475"/>
            <a:ext cx="2738700" cy="3708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0000"/>
                </a:solidFill>
              </a:rPr>
              <a:t>module counter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 sz="1400">
                <a:solidFill>
                  <a:srgbClr val="FF0000"/>
                </a:solidFill>
              </a:rPr>
              <a:t>(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 sz="1400">
                <a:solidFill>
                  <a:srgbClr val="FF0000"/>
                </a:solidFill>
              </a:rPr>
              <a:t>    input   clock,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 sz="1400">
                <a:solidFill>
                  <a:srgbClr val="FF0000"/>
                </a:solidFill>
              </a:rPr>
              <a:t>    input   reset,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 sz="1400">
                <a:solidFill>
                  <a:srgbClr val="FF0000"/>
                </a:solidFill>
              </a:rPr>
              <a:t>    output logic [1:0] 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0000"/>
                </a:solidFill>
              </a:rPr>
              <a:t>);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 sz="1400">
                <a:solidFill>
                  <a:srgbClr val="FF0000"/>
                </a:solidFill>
              </a:rPr>
              <a:t>    always @(posedge clock)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 sz="1400">
                <a:solidFill>
                  <a:srgbClr val="FF0000"/>
                </a:solidFill>
              </a:rPr>
              <a:t>    begin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 sz="1400">
                <a:solidFill>
                  <a:srgbClr val="FF0000"/>
                </a:solidFill>
              </a:rPr>
              <a:t>        if (reset)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 sz="1400">
                <a:solidFill>
                  <a:srgbClr val="FF0000"/>
                </a:solidFill>
              </a:rPr>
              <a:t>            n &lt;= 0;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 sz="1400">
                <a:solidFill>
                  <a:srgbClr val="FF0000"/>
                </a:solidFill>
              </a:rPr>
              <a:t>        else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 sz="1400">
                <a:solidFill>
                  <a:srgbClr val="FF0000"/>
                </a:solidFill>
              </a:rPr>
              <a:t>            n &lt;= n + 1;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 sz="1400">
                <a:solidFill>
                  <a:srgbClr val="FF0000"/>
                </a:solidFill>
              </a:rPr>
              <a:t>    end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0000"/>
                </a:solidFill>
              </a:rPr>
              <a:t>endmodule</a:t>
            </a:r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300" y="1017725"/>
            <a:ext cx="3691251" cy="22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8300" y="3485150"/>
            <a:ext cx="4132625" cy="137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/>
          <p:nvPr/>
        </p:nvSpPr>
        <p:spPr>
          <a:xfrm>
            <a:off x="3050400" y="1870888"/>
            <a:ext cx="493500" cy="76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FC5E8"/>
          </a:solidFill>
          <a:ln cap="flat" cmpd="sng" w="9525">
            <a:solidFill>
              <a:srgbClr val="9FC5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5348663" y="3002850"/>
            <a:ext cx="891900" cy="351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D5A6BD"/>
          </a:solidFill>
          <a:ln cap="flat" cmpd="sng" w="9525">
            <a:solidFill>
              <a:srgbClr val="D5A6B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Дуализм аппаратной и программной частей</a:t>
            </a:r>
          </a:p>
        </p:txBody>
      </p:sp>
      <p:sp>
        <p:nvSpPr>
          <p:cNvPr id="176" name="Shape 176"/>
          <p:cNvSpPr/>
          <p:nvPr/>
        </p:nvSpPr>
        <p:spPr>
          <a:xfrm>
            <a:off x="451925" y="1653025"/>
            <a:ext cx="8217600" cy="27948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Микроконтроллер (в том числе AVR в Ардуино)</a:t>
            </a:r>
          </a:p>
        </p:txBody>
      </p:sp>
      <p:sp>
        <p:nvSpPr>
          <p:cNvPr id="177" name="Shape 177"/>
          <p:cNvSpPr/>
          <p:nvPr/>
        </p:nvSpPr>
        <p:spPr>
          <a:xfrm>
            <a:off x="76940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168885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260830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352775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444720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536665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628610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720555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812500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76940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168885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260830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352775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444720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536665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628610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720555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812500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832500" y="2414175"/>
            <a:ext cx="3401400" cy="1748100"/>
          </a:xfrm>
          <a:prstGeom prst="rect">
            <a:avLst/>
          </a:prstGeom>
          <a:solidFill>
            <a:srgbClr val="F4CCCC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CPU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 sz="1200"/>
              <a:t>Проектируется</a:t>
            </a:r>
          </a:p>
          <a:p>
            <a:pPr lvl="0">
              <a:spcBef>
                <a:spcPts val="0"/>
              </a:spcBef>
              <a:buNone/>
            </a:pPr>
            <a:r>
              <a:rPr lang="en" sz="1200"/>
              <a:t>на верилоге.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spcBef>
                <a:spcPts val="0"/>
              </a:spcBef>
              <a:buNone/>
            </a:pPr>
            <a:r>
              <a:rPr lang="en" sz="1200"/>
              <a:t>Выполняет</a:t>
            </a:r>
          </a:p>
          <a:p>
            <a:pPr lvl="0">
              <a:spcBef>
                <a:spcPts val="0"/>
              </a:spcBef>
              <a:buNone/>
            </a:pPr>
            <a:r>
              <a:rPr lang="en" sz="1200"/>
              <a:t>инструкции.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0450" y="2577564"/>
            <a:ext cx="1713399" cy="1421325"/>
          </a:xfrm>
          <a:prstGeom prst="rect">
            <a:avLst/>
          </a:prstGeom>
          <a:noFill/>
          <a:ln cap="flat" cmpd="sng" w="9525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97" name="Shape 197"/>
          <p:cNvSpPr/>
          <p:nvPr/>
        </p:nvSpPr>
        <p:spPr>
          <a:xfrm>
            <a:off x="4824550" y="2414175"/>
            <a:ext cx="3401400" cy="1748100"/>
          </a:xfrm>
          <a:prstGeom prst="rect">
            <a:avLst/>
          </a:prstGeom>
          <a:solidFill>
            <a:srgbClr val="CFE2F3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Память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 sz="1200"/>
              <a:t>А в ней программа,</a:t>
            </a:r>
          </a:p>
          <a:p>
            <a:pPr lvl="0">
              <a:spcBef>
                <a:spcPts val="0"/>
              </a:spcBef>
              <a:buNone/>
            </a:pPr>
            <a:r>
              <a:rPr lang="en" sz="1200"/>
              <a:t>цепочка инструкций.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>
              <a:spcBef>
                <a:spcPts val="0"/>
              </a:spcBef>
              <a:buNone/>
            </a:pPr>
            <a:r>
              <a:rPr lang="en" sz="1200"/>
              <a:t>Скомпилирована</a:t>
            </a:r>
          </a:p>
          <a:p>
            <a:pPr lvl="0">
              <a:spcBef>
                <a:spcPts val="0"/>
              </a:spcBef>
              <a:buNone/>
            </a:pPr>
            <a:r>
              <a:rPr lang="en" sz="1200"/>
              <a:t>из Си.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" name="Shape 198"/>
          <p:cNvSpPr txBox="1"/>
          <p:nvPr/>
        </p:nvSpPr>
        <p:spPr>
          <a:xfrm>
            <a:off x="7071800" y="2603925"/>
            <a:ext cx="8010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18800005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00001025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00451021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0044182a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5460fffe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00451021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03e00008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00000000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Дуализм аппаратной и программной частей - 2</a:t>
            </a:r>
          </a:p>
        </p:txBody>
      </p:sp>
      <p:sp>
        <p:nvSpPr>
          <p:cNvPr id="204" name="Shape 204"/>
          <p:cNvSpPr/>
          <p:nvPr/>
        </p:nvSpPr>
        <p:spPr>
          <a:xfrm>
            <a:off x="451925" y="1653025"/>
            <a:ext cx="8217600" cy="27948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Микроконтроллер (в том числе AVR в Ардуино)</a:t>
            </a:r>
          </a:p>
        </p:txBody>
      </p:sp>
      <p:sp>
        <p:nvSpPr>
          <p:cNvPr id="205" name="Shape 205"/>
          <p:cNvSpPr/>
          <p:nvPr/>
        </p:nvSpPr>
        <p:spPr>
          <a:xfrm>
            <a:off x="76940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168885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260830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352775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444720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536665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628610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720555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8125000" y="44478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76940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168885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260830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352775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444720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536665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628610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720555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8125000" y="1302325"/>
            <a:ext cx="249600" cy="3507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769400" y="2271025"/>
            <a:ext cx="1040700" cy="1338600"/>
          </a:xfrm>
          <a:prstGeom prst="rect">
            <a:avLst/>
          </a:prstGeom>
          <a:solidFill>
            <a:srgbClr val="F4CCCC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CPU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175" y="2854144"/>
            <a:ext cx="774675" cy="642600"/>
          </a:xfrm>
          <a:prstGeom prst="rect">
            <a:avLst/>
          </a:prstGeom>
          <a:noFill/>
          <a:ln cap="flat" cmpd="sng" w="9525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25" name="Shape 225"/>
          <p:cNvSpPr/>
          <p:nvPr/>
        </p:nvSpPr>
        <p:spPr>
          <a:xfrm>
            <a:off x="2387475" y="2712700"/>
            <a:ext cx="1302600" cy="1480200"/>
          </a:xfrm>
          <a:prstGeom prst="rect">
            <a:avLst/>
          </a:prstGeom>
          <a:solidFill>
            <a:srgbClr val="CFE2F3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Память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FLASH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 txBox="1"/>
          <p:nvPr/>
        </p:nvSpPr>
        <p:spPr>
          <a:xfrm>
            <a:off x="2510950" y="3374525"/>
            <a:ext cx="8409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18800005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00</a:t>
            </a:r>
            <a:r>
              <a:rPr b="1" lang="en" sz="1000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b="1" lang="en" sz="1000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01025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00451021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FF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0044182a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600">
              <a:solidFill>
                <a:srgbClr val="FF00FF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4173950" y="2712700"/>
            <a:ext cx="1302600" cy="1480200"/>
          </a:xfrm>
          <a:prstGeom prst="rect">
            <a:avLst/>
          </a:prstGeom>
          <a:solidFill>
            <a:srgbClr val="CFE2F3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Память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RAM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5921200" y="2712700"/>
            <a:ext cx="2453400" cy="1480200"/>
          </a:xfrm>
          <a:prstGeom prst="rect">
            <a:avLst/>
          </a:prstGeom>
          <a:solidFill>
            <a:srgbClr val="F4CCCC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Устройства ввода-вывода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600"/>
          </a:p>
          <a:p>
            <a:pPr lvl="0" rtl="0">
              <a:spcBef>
                <a:spcPts val="0"/>
              </a:spcBef>
              <a:buNone/>
            </a:pPr>
            <a:r>
              <a:rPr lang="en"/>
              <a:t>(тоже проектируются с использованием верилога)</a:t>
            </a:r>
          </a:p>
        </p:txBody>
      </p:sp>
      <p:cxnSp>
        <p:nvCxnSpPr>
          <p:cNvPr id="229" name="Shape 229"/>
          <p:cNvCxnSpPr/>
          <p:nvPr/>
        </p:nvCxnSpPr>
        <p:spPr>
          <a:xfrm flipH="1" rot="10800000">
            <a:off x="1816825" y="2462075"/>
            <a:ext cx="5362800" cy="6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0" name="Shape 230"/>
          <p:cNvCxnSpPr/>
          <p:nvPr/>
        </p:nvCxnSpPr>
        <p:spPr>
          <a:xfrm>
            <a:off x="7186350" y="2446500"/>
            <a:ext cx="6300" cy="250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1" name="Shape 231"/>
          <p:cNvCxnSpPr/>
          <p:nvPr/>
        </p:nvCxnSpPr>
        <p:spPr>
          <a:xfrm>
            <a:off x="4822100" y="2446500"/>
            <a:ext cx="6300" cy="250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2" name="Shape 232"/>
          <p:cNvCxnSpPr/>
          <p:nvPr/>
        </p:nvCxnSpPr>
        <p:spPr>
          <a:xfrm>
            <a:off x="3035625" y="2462075"/>
            <a:ext cx="6300" cy="250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3" name="Shape 233"/>
          <p:cNvCxnSpPr/>
          <p:nvPr/>
        </p:nvCxnSpPr>
        <p:spPr>
          <a:xfrm>
            <a:off x="6407750" y="4192900"/>
            <a:ext cx="6300" cy="250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4" name="Shape 234"/>
          <p:cNvCxnSpPr/>
          <p:nvPr/>
        </p:nvCxnSpPr>
        <p:spPr>
          <a:xfrm>
            <a:off x="7327200" y="4192900"/>
            <a:ext cx="6300" cy="250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311700" y="18817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A что такое ПЛИС / FPGA?</a:t>
            </a:r>
          </a:p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311700" y="996125"/>
            <a:ext cx="2698500" cy="3845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Матрица из ячеек с изменяемой логической функцией.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Одна ячейка может стать И, другая - ИЛИ, третья - битом памяти.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Микросхема, в которой нет процессора, но можно его создать на лету.</a:t>
            </a:r>
          </a:p>
        </p:txBody>
      </p:sp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0300" y="996125"/>
            <a:ext cx="5962451" cy="39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Зачем?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Как работает ячейка ПЛИС?</a:t>
            </a:r>
          </a:p>
        </p:txBody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311700" y="1152475"/>
            <a:ext cx="5283000" cy="3645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В каждой ячейке стоят мультиплексоры (устройства выбора), подсоединенные к битам памяти, загружаемой снаружи ПЛИС.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Они позволяют формировать схемы внутри ПЛИС, просто меняя содержание конфигурационной памяти.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Компании используют ПЛИС для прототипирования фиксированных микросхем ASIC, которые уже изготавливаются на фабрике и идут в массовые гаджеты.</a:t>
            </a:r>
          </a:p>
        </p:txBody>
      </p:sp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375" y="1152469"/>
            <a:ext cx="3113935" cy="16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1813" y="3502975"/>
            <a:ext cx="3067050" cy="12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Оборудование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Плата Digilent Cmod A7 35T с ПЛИС Xilinx Artix-7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0200" y="1188925"/>
            <a:ext cx="4412100" cy="335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/>
          <p:nvPr>
            <p:ph idx="1" type="body"/>
          </p:nvPr>
        </p:nvSpPr>
        <p:spPr>
          <a:xfrm>
            <a:off x="311700" y="1152475"/>
            <a:ext cx="4412100" cy="745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Мы использовали эти платы на семинарах в:</a:t>
            </a:r>
          </a:p>
        </p:txBody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311700" y="1898275"/>
            <a:ext cx="4881900" cy="2643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"/>
              <a:t>Лаборатории Лампа Киевского Политехнического Института</a:t>
            </a:r>
            <a:r>
              <a:rPr lang="en"/>
              <a:t>,  </a:t>
            </a:r>
            <a:r>
              <a:rPr lang="en" u="sng">
                <a:solidFill>
                  <a:schemeClr val="accent5"/>
                </a:solidFill>
                <a:hlinkClick r:id="rId4"/>
              </a:rPr>
              <a:t>http://www.facebook.com/lampa.kpi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"/>
              <a:t>Студенческом пространстве Белка</a:t>
            </a:r>
            <a:r>
              <a:rPr lang="en"/>
              <a:t>,  </a:t>
            </a:r>
            <a:r>
              <a:rPr lang="en" u="sng">
                <a:solidFill>
                  <a:schemeClr val="accent5"/>
                </a:solidFill>
                <a:hlinkClick r:id="rId5"/>
              </a:rPr>
              <a:t>http://www.facebook.com/belka.space.kpi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"/>
              <a:t>Киевско-Могилянской Академии </a:t>
            </a:r>
            <a:r>
              <a:rPr lang="en" u="sng">
                <a:solidFill>
                  <a:schemeClr val="accent5"/>
                </a:solidFill>
                <a:hlinkClick r:id="rId6"/>
              </a:rPr>
              <a:t>http://fin.ukma.edu.ua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311700" y="4609525"/>
            <a:ext cx="84318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Digilent - отделение National Instruments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Cmod A7 можно воткнуть в макетную плату!</a:t>
            </a:r>
          </a:p>
        </p:txBody>
      </p:sp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1500"/>
            <a:ext cx="9144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311700" y="12530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Для ПЛИС Xilinx использовали ПО Xilinx Vivado</a:t>
            </a:r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1500" y="882647"/>
            <a:ext cx="5530800" cy="405002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>
            <p:ph idx="1" type="body"/>
          </p:nvPr>
        </p:nvSpPr>
        <p:spPr>
          <a:xfrm>
            <a:off x="311700" y="882650"/>
            <a:ext cx="2682900" cy="3828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Работает под Windows и под Linux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Требует 6-8 гигабайт оперативной памяти, с большим трудом работает на 4 GB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Проблемы с заливкой / конфигурацией, если использовать дешевый USB кабель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242775" y="14430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Плата Terasic DE0-CV с ПЛИС Altera Cyclone V</a:t>
            </a:r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3100" y="1018843"/>
            <a:ext cx="6190850" cy="412465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/>
          <p:nvPr>
            <p:ph idx="1" type="body"/>
          </p:nvPr>
        </p:nvSpPr>
        <p:spPr>
          <a:xfrm>
            <a:off x="167600" y="950850"/>
            <a:ext cx="2785500" cy="3779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"/>
              <a:t>В Новосибирской Летней Школе Юных Программистов</a:t>
            </a:r>
            <a:r>
              <a:rPr lang="en"/>
              <a:t>, 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http://www.facebook.com/lshup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"/>
              <a:t>В Новосибирском Технопарке</a:t>
            </a:r>
            <a:r>
              <a:rPr lang="en"/>
              <a:t>,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http://www.facebook.com/groups/227526680748417</a:t>
            </a: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>
            <p:ph type="title"/>
          </p:nvPr>
        </p:nvSpPr>
        <p:spPr>
          <a:xfrm>
            <a:off x="100250" y="0"/>
            <a:ext cx="2612700" cy="1892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Плата Terasic DE10-Lite с ПЛИС Altera MAX 10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100400" y="1960925"/>
            <a:ext cx="2418000" cy="2925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Недорогая, вместительная и надежная плата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Altera стала частью Intel, поэтому теперь этот ПЛИС называется Intel MAX 10</a:t>
            </a:r>
          </a:p>
        </p:txBody>
      </p:sp>
      <p:pic>
        <p:nvPicPr>
          <p:cNvPr id="290" name="Shape 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3061" y="0"/>
            <a:ext cx="643094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>
            <p:ph type="title"/>
          </p:nvPr>
        </p:nvSpPr>
        <p:spPr>
          <a:xfrm>
            <a:off x="311700" y="12530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Для ПЛИС Altera использовали ПО Altera Quartus </a:t>
            </a:r>
            <a:r>
              <a:rPr lang="en" sz="2400"/>
              <a:t>Prime</a:t>
            </a:r>
          </a:p>
        </p:txBody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274100" y="882650"/>
            <a:ext cx="2682900" cy="3982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Работает под Windows и под Linux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Может работать даже на 2GB оперативной памяти, но лучше иметь 6-8 гигабайт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Так как Intel купил Altera,  продукт теперь называется Intel FPGA Quartus </a:t>
            </a:r>
            <a:r>
              <a:rPr lang="en"/>
              <a:t>Prime Lite Edition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9400" y="850400"/>
            <a:ext cx="5882201" cy="4015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type="title"/>
          </p:nvPr>
        </p:nvSpPr>
        <p:spPr>
          <a:xfrm>
            <a:off x="311700" y="16937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2307"/>
              <a:buFont typeface="Arial"/>
              <a:buNone/>
            </a:pPr>
            <a:r>
              <a:rPr lang="en" sz="2600"/>
              <a:t>Schematic Viewer в Intel FPGA Quartus Prime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311700" y="922325"/>
            <a:ext cx="1599000" cy="4087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Служит не для ввода / рисования схемы, а для просмотра результатов синтеза описания схемы на верилоге</a:t>
            </a:r>
          </a:p>
        </p:txBody>
      </p:sp>
      <p:pic>
        <p:nvPicPr>
          <p:cNvPr id="304" name="Shape 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4825" y="922337"/>
            <a:ext cx="6832475" cy="390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type="title"/>
          </p:nvPr>
        </p:nvSpPr>
        <p:spPr>
          <a:xfrm>
            <a:off x="311700" y="1255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До ПЛИС: микросхемы малой степени интеграции</a:t>
            </a:r>
          </a:p>
        </p:txBody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311700" y="865725"/>
            <a:ext cx="4499700" cy="4108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Перед упражнениями с ПЛИС полезно сделать упражнения с микросхемами малой степени интеграции (CMOS 4000)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Старый (выпускаются с 1970-х годов), но до сих пор самый наглядный способ показать логические элементы, работу D-триггера и простые счетчики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Школьники разбираются с этими схемами за 1-2 дня и после этого готовы к работе с ПЛИС и Verilog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11" name="Shape 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0375" y="865725"/>
            <a:ext cx="4263626" cy="426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274850" y="138775"/>
            <a:ext cx="6588300" cy="662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solidFill>
                  <a:srgbClr val="0000FF"/>
                </a:solidFill>
              </a:rPr>
              <a:t>Хаябуса-2 летит к астероиду</a:t>
            </a:r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850" y="889992"/>
            <a:ext cx="5072150" cy="358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7000" y="890000"/>
            <a:ext cx="3602375" cy="35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/>
          <p:nvPr>
            <p:ph type="title"/>
          </p:nvPr>
        </p:nvSpPr>
        <p:spPr>
          <a:xfrm>
            <a:off x="274850" y="4515925"/>
            <a:ext cx="8674500" cy="662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Ею управляет встроенный микропроцессор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type="title"/>
          </p:nvPr>
        </p:nvSpPr>
        <p:spPr>
          <a:xfrm>
            <a:off x="311700" y="8145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До ПЛИС: пример с CMOS 4000: Исключающее ИЛИ</a:t>
            </a:r>
            <a:r>
              <a:rPr lang="en"/>
              <a:t> </a:t>
            </a:r>
          </a:p>
        </p:txBody>
      </p:sp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875" y="877500"/>
            <a:ext cx="8149970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До ПЛИС: пример с CMOS 4000: D-триггер</a:t>
            </a:r>
          </a:p>
        </p:txBody>
      </p:sp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438" y="725100"/>
            <a:ext cx="8441126" cy="441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До ПЛИС: пример с CMOS 4000: cумматор</a:t>
            </a:r>
          </a:p>
        </p:txBody>
      </p: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025" y="699898"/>
            <a:ext cx="8489275" cy="444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type="title"/>
          </p:nvPr>
        </p:nvSpPr>
        <p:spPr>
          <a:xfrm>
            <a:off x="0" y="0"/>
            <a:ext cx="1899300" cy="5143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До ПЛИС: пример с CMOS 4000: сдвиговый регистр</a:t>
            </a:r>
          </a:p>
        </p:txBody>
      </p:sp>
      <p:pic>
        <p:nvPicPr>
          <p:cNvPr id="335" name="Shape 3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9242" y="0"/>
            <a:ext cx="72447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Семинары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type="title"/>
          </p:nvPr>
        </p:nvSpPr>
        <p:spPr>
          <a:xfrm>
            <a:off x="1215700" y="0"/>
            <a:ext cx="6712500" cy="5529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Семинар в Киеве</a:t>
            </a:r>
          </a:p>
        </p:txBody>
      </p:sp>
      <p:pic>
        <p:nvPicPr>
          <p:cNvPr id="346" name="Shape 3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5700" y="666250"/>
            <a:ext cx="6712599" cy="447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>
            <p:ph type="title"/>
          </p:nvPr>
        </p:nvSpPr>
        <p:spPr>
          <a:xfrm>
            <a:off x="311700" y="177425"/>
            <a:ext cx="8520600" cy="704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Семинар в Киеве</a:t>
            </a:r>
          </a:p>
        </p:txBody>
      </p:sp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1483" y="3586519"/>
            <a:ext cx="1336521" cy="129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9625" y="1055066"/>
            <a:ext cx="2120974" cy="22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3246" y="958725"/>
            <a:ext cx="1607529" cy="165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1692" y="2645143"/>
            <a:ext cx="1730608" cy="67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9630" y="3586519"/>
            <a:ext cx="1232939" cy="12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80559" y="3597855"/>
            <a:ext cx="1232937" cy="126838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Shape 358"/>
          <p:cNvSpPr txBox="1"/>
          <p:nvPr>
            <p:ph idx="4294967295" type="body"/>
          </p:nvPr>
        </p:nvSpPr>
        <p:spPr>
          <a:xfrm>
            <a:off x="171725" y="1022288"/>
            <a:ext cx="4432800" cy="3918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Основные организаторы:</a:t>
            </a:r>
          </a:p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sz="1600"/>
              <a:t>Лаборатория Лампа Киевского Политехнического Института,  </a:t>
            </a:r>
            <a:r>
              <a:rPr lang="en" sz="1600" u="sng">
                <a:solidFill>
                  <a:schemeClr val="hlink"/>
                </a:solidFill>
                <a:hlinkClick r:id="rId9"/>
              </a:rPr>
              <a:t>http://www.facebook.com/lampa.kpi</a:t>
            </a:r>
          </a:p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sz="1600"/>
              <a:t>Студенческое пространство Белка,  </a:t>
            </a:r>
            <a:r>
              <a:rPr lang="en" sz="1600" u="sng">
                <a:solidFill>
                  <a:schemeClr val="hlink"/>
                </a:solidFill>
                <a:hlinkClick r:id="rId10"/>
              </a:rPr>
              <a:t>http://www.facebook.com/belka.space.kpi</a:t>
            </a:r>
          </a:p>
          <a:p>
            <a:pPr indent="-330200" lvl="0" marL="45720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sz="1600"/>
              <a:t>Киевско-Могилянская Академия </a:t>
            </a:r>
            <a:r>
              <a:rPr lang="en" sz="1600" u="sng">
                <a:solidFill>
                  <a:schemeClr val="hlink"/>
                </a:solidFill>
                <a:hlinkClick r:id="rId11"/>
              </a:rPr>
              <a:t>http://fin.ukma.edu.ua</a:t>
            </a:r>
          </a:p>
          <a:p>
            <a:pPr indent="-317500" lvl="0" marL="457200" rtl="0">
              <a:spcBef>
                <a:spcPts val="0"/>
              </a:spcBef>
              <a:spcAft>
                <a:spcPts val="1000"/>
              </a:spcAft>
              <a:buSzPct val="87500"/>
            </a:pPr>
            <a:r>
              <a:rPr lang="en" sz="1600"/>
              <a:t>Радиомаг </a:t>
            </a:r>
            <a:r>
              <a:rPr lang="en" sz="1600" u="sng">
                <a:solidFill>
                  <a:schemeClr val="hlink"/>
                </a:solidFill>
                <a:hlinkClick r:id="rId12"/>
              </a:rPr>
              <a:t>http://www.facebook.com/radiomagua</a:t>
            </a:r>
            <a:r>
              <a:rPr lang="en" sz="1400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Семинар в Киеве - формат</a:t>
            </a:r>
          </a:p>
        </p:txBody>
      </p:sp>
      <p:sp>
        <p:nvSpPr>
          <p:cNvPr id="364" name="Shape 364"/>
          <p:cNvSpPr txBox="1"/>
          <p:nvPr>
            <p:ph idx="1" type="body"/>
          </p:nvPr>
        </p:nvSpPr>
        <p:spPr>
          <a:xfrm>
            <a:off x="311700" y="1152475"/>
            <a:ext cx="8520600" cy="3802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>
              <a:spcBef>
                <a:spcPts val="0"/>
              </a:spcBef>
              <a:spcAft>
                <a:spcPts val="1000"/>
              </a:spcAft>
            </a:pPr>
            <a:r>
              <a:rPr lang="en"/>
              <a:t>2 дня на CMOS 4000, 2 дня на Verilog и ПЛИС, 1 день на встроенные микропроцессоры (LinkIt Smart 7688), 1 день на хакатон по ПЛИС и LinkIt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</a:pPr>
            <a:r>
              <a:rPr lang="en"/>
              <a:t>Несколько команд разного размера (от одного до пяти)</a:t>
            </a:r>
          </a:p>
          <a:p>
            <a:pPr indent="-228600" lvl="0" marL="457200">
              <a:spcBef>
                <a:spcPts val="0"/>
              </a:spcBef>
              <a:spcAft>
                <a:spcPts val="1000"/>
              </a:spcAft>
            </a:pPr>
            <a:r>
              <a:rPr lang="en"/>
              <a:t>Каждый день - 3-5 часов с 16:00</a:t>
            </a:r>
          </a:p>
          <a:p>
            <a:pPr indent="-228600" lvl="0" marL="457200">
              <a:spcBef>
                <a:spcPts val="0"/>
              </a:spcBef>
              <a:spcAft>
                <a:spcPts val="1000"/>
              </a:spcAft>
            </a:pPr>
            <a:r>
              <a:rPr lang="en"/>
              <a:t>В первый день - лекция по физике транзистора и полупроводниковому производству от доцента КНУ Александра Барабанова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</a:pPr>
            <a:r>
              <a:rPr lang="en"/>
              <a:t>Школьникам помогали студенты преподавателя КПИ Евгения Короткого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>
            <p:ph type="title"/>
          </p:nvPr>
        </p:nvSpPr>
        <p:spPr>
          <a:xfrm>
            <a:off x="745575" y="53125"/>
            <a:ext cx="73512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Александр Барабанов и Евгений Короткий</a:t>
            </a:r>
          </a:p>
        </p:txBody>
      </p:sp>
      <p:pic>
        <p:nvPicPr>
          <p:cNvPr id="370" name="Shape 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883" y="674825"/>
            <a:ext cx="7944317" cy="446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/>
          <p:nvPr>
            <p:ph type="title"/>
          </p:nvPr>
        </p:nvSpPr>
        <p:spPr>
          <a:xfrm>
            <a:off x="185750" y="165100"/>
            <a:ext cx="8680800" cy="947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Достижение: Девочка справа спроектировала конечный автомат светофора на  ПЛИС</a:t>
            </a:r>
          </a:p>
        </p:txBody>
      </p:sp>
      <p:pic>
        <p:nvPicPr>
          <p:cNvPr id="376" name="Shape 3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025" y="1284975"/>
            <a:ext cx="5784975" cy="385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65200"/>
            <a:ext cx="3054224" cy="2037604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Shape 378"/>
          <p:cNvSpPr txBox="1"/>
          <p:nvPr>
            <p:ph type="title"/>
          </p:nvPr>
        </p:nvSpPr>
        <p:spPr>
          <a:xfrm>
            <a:off x="0" y="3455200"/>
            <a:ext cx="3359100" cy="1688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Finite State Machine (FSM) - это важная концепция и важное упражнение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274850" y="138775"/>
            <a:ext cx="8674500" cy="662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000FF"/>
                </a:solidFill>
              </a:rPr>
              <a:t>Встроенные микропроцессоры повсюду </a:t>
            </a:r>
          </a:p>
        </p:txBody>
      </p:sp>
      <p:sp>
        <p:nvSpPr>
          <p:cNvPr id="77" name="Shape 77"/>
          <p:cNvSpPr txBox="1"/>
          <p:nvPr>
            <p:ph type="title"/>
          </p:nvPr>
        </p:nvSpPr>
        <p:spPr>
          <a:xfrm>
            <a:off x="274850" y="4481400"/>
            <a:ext cx="8674500" cy="662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Они проектируются с использованием языка Verilog</a:t>
            </a:r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53275"/>
            <a:ext cx="8839199" cy="3273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>
            <p:ph type="title"/>
          </p:nvPr>
        </p:nvSpPr>
        <p:spPr>
          <a:xfrm>
            <a:off x="311700" y="109125"/>
            <a:ext cx="65043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Достижение: кодовый замок на ПЛИС</a:t>
            </a:r>
          </a:p>
        </p:txBody>
      </p:sp>
      <p:sp>
        <p:nvSpPr>
          <p:cNvPr id="384" name="Shape 384"/>
          <p:cNvSpPr txBox="1"/>
          <p:nvPr>
            <p:ph idx="1" type="body"/>
          </p:nvPr>
        </p:nvSpPr>
        <p:spPr>
          <a:xfrm>
            <a:off x="311700" y="916763"/>
            <a:ext cx="3096300" cy="422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Хороший пример использования последовательностной логики и интерфейса к внешним устройствам: динамическому семисегментному индикатору и 16-кнопочной клавиатуре.</a:t>
            </a:r>
          </a:p>
        </p:txBody>
      </p:sp>
      <p:pic>
        <p:nvPicPr>
          <p:cNvPr id="385" name="Shape 3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8325" y="916725"/>
            <a:ext cx="5635675" cy="422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Shape 3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275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Shape 391"/>
          <p:cNvSpPr txBox="1"/>
          <p:nvPr>
            <p:ph type="title"/>
          </p:nvPr>
        </p:nvSpPr>
        <p:spPr>
          <a:xfrm>
            <a:off x="185750" y="0"/>
            <a:ext cx="8666700" cy="734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Победители хакатона в Киеве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/>
          <p:nvPr>
            <p:ph type="title"/>
          </p:nvPr>
        </p:nvSpPr>
        <p:spPr>
          <a:xfrm>
            <a:off x="185750" y="95125"/>
            <a:ext cx="47478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Семинар в Киеве - выводы</a:t>
            </a:r>
          </a:p>
        </p:txBody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x="185750" y="836125"/>
            <a:ext cx="8666700" cy="405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sz="1600"/>
              <a:t>Микросхемы малой степени интеграции даются школьникам относительно легко. Также не вызывает особых трудностей комбинационная логика на верилоге и ПЛИС.</a:t>
            </a:r>
          </a:p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sz="1600"/>
              <a:t>Школьники смогли понять последовательностную логику на верилоге, но под самый конец недели, не полностью и с трудом.</a:t>
            </a:r>
          </a:p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sz="1600"/>
              <a:t>Длинную лекция про физику транзистора в начале стоило бы перенести на конец первого дня, а начать сразу с практических упражнений. Несколько школьников отсеялись.</a:t>
            </a:r>
          </a:p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sz="1600"/>
              <a:t>До конструирования процессоров на верилоге дойти за неделю по-видимому нереально.</a:t>
            </a:r>
          </a:p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sz="1600"/>
              <a:t>Семинары такого рода наверное не стоит смешивать с семинарам по программированию встроенных процессоров - это отдельная тема.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>
            <p:ph type="title"/>
          </p:nvPr>
        </p:nvSpPr>
        <p:spPr>
          <a:xfrm>
            <a:off x="605625" y="0"/>
            <a:ext cx="7869000" cy="464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Летняя Школа Юных Программистов в Новосибирске</a:t>
            </a:r>
          </a:p>
        </p:txBody>
      </p:sp>
      <p:pic>
        <p:nvPicPr>
          <p:cNvPr id="403" name="Shape 4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152" y="591902"/>
            <a:ext cx="8091699" cy="4551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/>
          <p:nvPr>
            <p:ph type="title"/>
          </p:nvPr>
        </p:nvSpPr>
        <p:spPr>
          <a:xfrm>
            <a:off x="311700" y="284075"/>
            <a:ext cx="27465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/>
              <a:t>ЛШЮП - формат</a:t>
            </a:r>
          </a:p>
        </p:txBody>
      </p:sp>
      <p:sp>
        <p:nvSpPr>
          <p:cNvPr id="409" name="Shape 409"/>
          <p:cNvSpPr txBox="1"/>
          <p:nvPr>
            <p:ph idx="1" type="body"/>
          </p:nvPr>
        </p:nvSpPr>
        <p:spPr>
          <a:xfrm>
            <a:off x="311700" y="1070700"/>
            <a:ext cx="6014400" cy="3862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>
              <a:spcBef>
                <a:spcPts val="0"/>
              </a:spcBef>
              <a:spcAft>
                <a:spcPts val="1000"/>
              </a:spcAft>
            </a:pPr>
            <a:r>
              <a:rPr lang="en"/>
              <a:t>Летняя школа с длительной (41 год) традицией</a:t>
            </a:r>
          </a:p>
          <a:p>
            <a:pPr indent="-228600" lvl="0" marL="457200">
              <a:spcBef>
                <a:spcPts val="0"/>
              </a:spcBef>
              <a:spcAft>
                <a:spcPts val="1000"/>
              </a:spcAft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http://school.iis.nsk.su</a:t>
            </a:r>
          </a:p>
          <a:p>
            <a:pPr indent="-228600" lvl="0" marL="457200">
              <a:spcBef>
                <a:spcPts val="0"/>
              </a:spcBef>
              <a:spcAft>
                <a:spcPts val="1000"/>
              </a:spcAft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http://www.facebook.com/lshup</a:t>
            </a:r>
          </a:p>
          <a:p>
            <a:pPr indent="-228600" lvl="0" marL="457200">
              <a:spcBef>
                <a:spcPts val="0"/>
              </a:spcBef>
              <a:spcAft>
                <a:spcPts val="1000"/>
              </a:spcAft>
            </a:pPr>
            <a:r>
              <a:rPr lang="en"/>
              <a:t>Пара сотен тщательно отобранных детей</a:t>
            </a:r>
          </a:p>
          <a:p>
            <a:pPr indent="-228600" lvl="0" marL="457200">
              <a:spcBef>
                <a:spcPts val="0"/>
              </a:spcBef>
              <a:spcAft>
                <a:spcPts val="1000"/>
              </a:spcAft>
            </a:pPr>
            <a:r>
              <a:rPr lang="en"/>
              <a:t>Разбиты на дюжину групп по интересам</a:t>
            </a:r>
          </a:p>
          <a:p>
            <a:pPr indent="-228600" lvl="0" marL="457200">
              <a:spcBef>
                <a:spcPts val="0"/>
              </a:spcBef>
              <a:spcAft>
                <a:spcPts val="1000"/>
              </a:spcAft>
            </a:pPr>
            <a:r>
              <a:rPr lang="en"/>
              <a:t>У каждой группы один-два инструктора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</a:pPr>
            <a:r>
              <a:rPr lang="en"/>
              <a:t>Занятия 12 дней с утра до вечера</a:t>
            </a:r>
          </a:p>
          <a:p>
            <a:pPr indent="-228600" lvl="0" marL="457200">
              <a:spcBef>
                <a:spcPts val="0"/>
              </a:spcBef>
              <a:spcAft>
                <a:spcPts val="1000"/>
              </a:spcAft>
            </a:pPr>
            <a:r>
              <a:rPr lang="en"/>
              <a:t>Помимо обычных занятий - приглашенные лекторы на научные и технические темы</a:t>
            </a:r>
          </a:p>
        </p:txBody>
      </p:sp>
      <p:pic>
        <p:nvPicPr>
          <p:cNvPr id="410" name="Shape 4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5550" y="3695250"/>
            <a:ext cx="2305050" cy="12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>
            <p:ph type="title"/>
          </p:nvPr>
        </p:nvSpPr>
        <p:spPr>
          <a:xfrm>
            <a:off x="3182850" y="0"/>
            <a:ext cx="27783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Открытие</a:t>
            </a:r>
          </a:p>
        </p:txBody>
      </p:sp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525" y="583350"/>
            <a:ext cx="8106949" cy="456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type="title"/>
          </p:nvPr>
        </p:nvSpPr>
        <p:spPr>
          <a:xfrm>
            <a:off x="3209250" y="0"/>
            <a:ext cx="27255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Огранизаторы</a:t>
            </a:r>
          </a:p>
        </p:txBody>
      </p:sp>
      <p:pic>
        <p:nvPicPr>
          <p:cNvPr id="422" name="Shape 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2941" y="746075"/>
            <a:ext cx="5498122" cy="439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>
            <p:ph type="title"/>
          </p:nvPr>
        </p:nvSpPr>
        <p:spPr>
          <a:xfrm>
            <a:off x="2806950" y="67125"/>
            <a:ext cx="35301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Организация труда</a:t>
            </a:r>
          </a:p>
        </p:txBody>
      </p:sp>
      <p:pic>
        <p:nvPicPr>
          <p:cNvPr id="428" name="Shape 4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088" y="730800"/>
            <a:ext cx="6615821" cy="441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/>
          <p:nvPr>
            <p:ph type="title"/>
          </p:nvPr>
        </p:nvSpPr>
        <p:spPr>
          <a:xfrm>
            <a:off x="311700" y="22110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Одно из достижений: 9-классница улучшает CPU </a:t>
            </a:r>
          </a:p>
        </p:txBody>
      </p:sp>
      <p:pic>
        <p:nvPicPr>
          <p:cNvPr descr="tomsk_2017_digital_design_20170921_171109.jpg" id="434" name="Shape 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7400" y="967200"/>
            <a:ext cx="4044900" cy="40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Shape 435"/>
          <p:cNvSpPr txBox="1"/>
          <p:nvPr>
            <p:ph idx="1" type="body"/>
          </p:nvPr>
        </p:nvSpPr>
        <p:spPr>
          <a:xfrm>
            <a:off x="311700" y="967200"/>
            <a:ext cx="4475700" cy="4078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Девятиклассница Дарья Криворучко: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</a:pPr>
            <a:r>
              <a:rPr lang="en"/>
              <a:t>Освоила написанное на верилоге минимальное процессорное ядро schoolMIPS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</a:pPr>
            <a:r>
              <a:rPr lang="en"/>
              <a:t>Выучила основы ассемблера и работу с симулятором на уровне инструкций MARS MIPS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</a:pPr>
            <a:r>
              <a:rPr lang="en"/>
              <a:t>Добавила в процессор инструкцию умножения и протестировала результат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>
            <p:ph type="title"/>
          </p:nvPr>
        </p:nvSpPr>
        <p:spPr>
          <a:xfrm>
            <a:off x="311700" y="186100"/>
            <a:ext cx="61125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Образовательное ядро schoolMIPS </a:t>
            </a:r>
          </a:p>
        </p:txBody>
      </p:sp>
      <p:sp>
        <p:nvSpPr>
          <p:cNvPr id="441" name="Shape 441"/>
          <p:cNvSpPr txBox="1"/>
          <p:nvPr>
            <p:ph idx="1" type="body"/>
          </p:nvPr>
        </p:nvSpPr>
        <p:spPr>
          <a:xfrm>
            <a:off x="311700" y="1026525"/>
            <a:ext cx="3936000" cy="3186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Минималистическое процессорное ядро пригодное для образования школьников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Несколько сотен строк, при том что промышленные ядра в 100-1000 раз больше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Написано Станиславом Жельнио и Александром Романовым из МИЭМ НИУ ВШЭ</a:t>
            </a:r>
          </a:p>
        </p:txBody>
      </p:sp>
      <p:pic>
        <p:nvPicPr>
          <p:cNvPr id="442" name="Shape 4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6300" y="1065150"/>
            <a:ext cx="4605301" cy="3820306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Shape 443"/>
          <p:cNvSpPr txBox="1"/>
          <p:nvPr/>
        </p:nvSpPr>
        <p:spPr>
          <a:xfrm>
            <a:off x="311700" y="4415700"/>
            <a:ext cx="39360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u="sng">
                <a:solidFill>
                  <a:schemeClr val="hlink"/>
                </a:solidFill>
                <a:hlinkClick r:id="rId4"/>
              </a:rPr>
              <a:t>https://github.com/MIPSfpga/schoolMIPS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274850" y="138775"/>
            <a:ext cx="8674500" cy="662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9900FF"/>
                </a:solidFill>
              </a:rPr>
              <a:t>В каждом смартфоне несколько чипов</a:t>
            </a:r>
            <a:r>
              <a:rPr lang="en" sz="36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4" name="Shape 84"/>
          <p:cNvSpPr txBox="1"/>
          <p:nvPr>
            <p:ph type="title"/>
          </p:nvPr>
        </p:nvSpPr>
        <p:spPr>
          <a:xfrm>
            <a:off x="353325" y="1000400"/>
            <a:ext cx="2630700" cy="3496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“Чертеж” каждого из них называется “системой на кристалле” (по английски System on Chip - SoC)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125" y="1000400"/>
            <a:ext cx="5795236" cy="33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ЛШЮП - выводы - 1</a:t>
            </a:r>
          </a:p>
        </p:txBody>
      </p:sp>
      <p:sp>
        <p:nvSpPr>
          <p:cNvPr id="449" name="Shape 449"/>
          <p:cNvSpPr txBox="1"/>
          <p:nvPr>
            <p:ph idx="1" type="body"/>
          </p:nvPr>
        </p:nvSpPr>
        <p:spPr>
          <a:xfrm>
            <a:off x="311700" y="1152475"/>
            <a:ext cx="8520600" cy="376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>
              <a:spcBef>
                <a:spcPts val="0"/>
              </a:spcBef>
              <a:spcAft>
                <a:spcPts val="1000"/>
              </a:spcAft>
            </a:pPr>
            <a:r>
              <a:rPr lang="en"/>
              <a:t>Тщательный отбор учеников и достаточное время позволяют раздвинуть границы возможного.</a:t>
            </a:r>
          </a:p>
          <a:p>
            <a:pPr indent="-228600" lvl="0" marL="457200">
              <a:spcBef>
                <a:spcPts val="0"/>
              </a:spcBef>
              <a:spcAft>
                <a:spcPts val="1000"/>
              </a:spcAft>
            </a:pPr>
            <a:r>
              <a:rPr lang="en"/>
              <a:t>Два пятиклассника смогли за две недели понять идею методологии RTL (Register Transfer Level) на Verilog и ПЛИС и сделать законченные проекты - световой будильник (датчик освещения + звуковой сигнал) и часы с часами, минутами и секундами.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</a:pPr>
            <a:r>
              <a:rPr lang="en"/>
              <a:t>Восьмиклассники смогли дойти до точки скрещивания архитектуры (ассемблера) и микроархитектуры (процессора на верилоге), правда в последние часы школы.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ЛШЮП - выводы - 2</a:t>
            </a:r>
          </a:p>
        </p:txBody>
      </p:sp>
      <p:sp>
        <p:nvSpPr>
          <p:cNvPr id="455" name="Shape 455"/>
          <p:cNvSpPr txBox="1"/>
          <p:nvPr>
            <p:ph idx="1" type="body"/>
          </p:nvPr>
        </p:nvSpPr>
        <p:spPr>
          <a:xfrm>
            <a:off x="311700" y="1152475"/>
            <a:ext cx="8520600" cy="3760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  <a:spcAft>
                <a:spcPts val="1000"/>
              </a:spcAft>
            </a:pPr>
            <a:r>
              <a:rPr lang="en"/>
              <a:t>С пятиклассниками нужно для этого много сидеть и делать все совместно, восьмиклассники могут делать несколько больше самостоятельно.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</a:pPr>
            <a:r>
              <a:rPr lang="en"/>
              <a:t>Обучение такого рода по трудоемкости напоминает индивидуальные уроки живописи или игре на музыкальных инструментах.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</a:pPr>
            <a:r>
              <a:rPr lang="en"/>
              <a:t>До конвейерной обработки так и не дошли, это был бы интересный рубеж.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</a:pPr>
            <a:r>
              <a:rPr lang="en"/>
              <a:t>Школьникам интересны проекты со звуком, например электронный орган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/>
              <a:t>Хакатон в Технопарке новосибирского Академгородка</a:t>
            </a:r>
          </a:p>
        </p:txBody>
      </p:sp>
      <p:pic>
        <p:nvPicPr>
          <p:cNvPr id="461" name="Shape 4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9175" y="1017725"/>
            <a:ext cx="6185659" cy="412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/>
          <p:nvPr>
            <p:ph type="title"/>
          </p:nvPr>
        </p:nvSpPr>
        <p:spPr>
          <a:xfrm>
            <a:off x="311700" y="811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Организация хакатона в технопарке началась на ЛШЮП</a:t>
            </a:r>
          </a:p>
        </p:txBody>
      </p:sp>
      <p:pic>
        <p:nvPicPr>
          <p:cNvPr id="467" name="Shape 4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6575" y="769775"/>
            <a:ext cx="6557425" cy="437372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Shape 468"/>
          <p:cNvSpPr txBox="1"/>
          <p:nvPr>
            <p:ph idx="1" type="body"/>
          </p:nvPr>
        </p:nvSpPr>
        <p:spPr>
          <a:xfrm>
            <a:off x="339700" y="769775"/>
            <a:ext cx="2247000" cy="4373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Главным организатором хакатона в технопарке была Татьяна Колесникова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Критически важную помощь оказал Владимир Карпович Макуха и его студенты из Новосибирского НГТУ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Технопарк новосибирского Академгородка - формат</a:t>
            </a:r>
            <a:br>
              <a:rPr lang="en"/>
            </a:br>
          </a:p>
        </p:txBody>
      </p:sp>
      <p:sp>
        <p:nvSpPr>
          <p:cNvPr id="474" name="Shape 474"/>
          <p:cNvSpPr txBox="1"/>
          <p:nvPr>
            <p:ph idx="1" type="body"/>
          </p:nvPr>
        </p:nvSpPr>
        <p:spPr>
          <a:xfrm>
            <a:off x="311700" y="1152475"/>
            <a:ext cx="2739300" cy="3821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10 команд из разных школ (4 ученика и 1 преподаватель в каждой)</a:t>
            </a:r>
            <a:br>
              <a:rPr lang="en"/>
            </a:br>
            <a:br>
              <a:rPr lang="en"/>
            </a:br>
            <a:r>
              <a:rPr lang="en"/>
              <a:t>1 день на микросхемы малой степени интеграции</a:t>
            </a:r>
            <a:br>
              <a:rPr lang="en"/>
            </a:br>
            <a:br>
              <a:rPr lang="en"/>
            </a:br>
            <a:r>
              <a:rPr lang="en"/>
              <a:t>1 день на Verilog и ПЛИС</a:t>
            </a:r>
          </a:p>
        </p:txBody>
      </p:sp>
      <p:pic>
        <p:nvPicPr>
          <p:cNvPr id="475" name="Shape 4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6825" y="1152475"/>
            <a:ext cx="5957164" cy="39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Технопарк новосибирского Академгородка - выводы</a:t>
            </a:r>
          </a:p>
        </p:txBody>
      </p:sp>
      <p:pic>
        <p:nvPicPr>
          <p:cNvPr id="481" name="Shape 4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300" y="1176400"/>
            <a:ext cx="4566999" cy="3046149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Shape 482"/>
          <p:cNvSpPr txBox="1"/>
          <p:nvPr>
            <p:ph type="title"/>
          </p:nvPr>
        </p:nvSpPr>
        <p:spPr>
          <a:xfrm>
            <a:off x="261550" y="1176378"/>
            <a:ext cx="3647700" cy="381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000000"/>
                </a:solidFill>
              </a:rPr>
              <a:t>Разобрались с CMOS 4000 менее чем за день, при нехватке времени этот материал можно опустить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000000"/>
                </a:solidFill>
              </a:rPr>
              <a:t>За один день с Verilog можно разобраться только с примером комбинационной логики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000000"/>
                </a:solidFill>
              </a:rPr>
              <a:t>Для последовательностной логики на Verilog </a:t>
            </a:r>
            <a:r>
              <a:rPr lang="en" sz="1800"/>
              <a:t>нужен второй день или лучше подготовленные примеры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Общие выводы - 1 - организационное</a:t>
            </a:r>
          </a:p>
        </p:txBody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x="311700" y="1152475"/>
            <a:ext cx="8520600" cy="3788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>
              <a:spcBef>
                <a:spcPts val="0"/>
              </a:spcBef>
              <a:spcAft>
                <a:spcPts val="1000"/>
              </a:spcAft>
              <a:buAutoNum type="arabicPeriod"/>
            </a:pPr>
            <a:r>
              <a:rPr lang="en"/>
              <a:t>Все затронутые темы вызывают у школьников интерес.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AutoNum type="arabicPeriod"/>
            </a:pPr>
            <a:r>
              <a:rPr lang="en"/>
              <a:t>Микросхемы малой степени интеграции можно пройти быстро; если на них задерживаться, школьникам надоест.</a:t>
            </a:r>
          </a:p>
          <a:p>
            <a:pPr indent="-228600" lvl="0" marL="457200">
              <a:spcBef>
                <a:spcPts val="0"/>
              </a:spcBef>
              <a:spcAft>
                <a:spcPts val="1000"/>
              </a:spcAft>
              <a:buAutoNum type="arabicPeriod"/>
            </a:pPr>
            <a:r>
              <a:rPr lang="en"/>
              <a:t>Для работы с Verilog и ПЛИС желательна плотная работа каждого инструктора с небольшим числом школьников.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AutoNum type="arabicPeriod"/>
            </a:pPr>
            <a:r>
              <a:rPr lang="en"/>
              <a:t>Для успеха семинаров и хакатонов критичной является кооперация с местными техническими университетами и участие студентов в качестве помощников школьников.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Общие выводы - 2 - техническое</a:t>
            </a:r>
          </a:p>
        </p:txBody>
      </p:sp>
      <p:sp>
        <p:nvSpPr>
          <p:cNvPr id="494" name="Shape 494"/>
          <p:cNvSpPr txBox="1"/>
          <p:nvPr>
            <p:ph idx="1" type="body"/>
          </p:nvPr>
        </p:nvSpPr>
        <p:spPr>
          <a:xfrm>
            <a:off x="311700" y="1152475"/>
            <a:ext cx="8520600" cy="3788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AutoNum type="arabicPeriod" startAt="5"/>
            </a:pPr>
            <a:r>
              <a:rPr lang="en"/>
              <a:t>Использование “взрослых” пакетов типа Altera/Intel Quartus Prime Lite Edition или Xilinx Vivado не вызывает у школьников особых затруднений. Нет смысла разрабатывать упрощенные ардуинообразные среды разработки.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AutoNum type="arabicPeriod" startAt="5"/>
            </a:pPr>
            <a:r>
              <a:rPr lang="en"/>
              <a:t>Очень полезной оказалась идея приносить на семинары загружаемые SSD-диски с Linux Ubuntu  и установленными на них средствами разработки. Иначе много проблем с драйверами и производительностью, особенно под Windows.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AutoNum type="arabicPeriod" startAt="5"/>
            </a:pPr>
            <a:r>
              <a:rPr lang="en"/>
              <a:t>В России может появиться рыночная ниша для недорогих образовательных плат с ПЛИС, спроектированных и произведенных в России, по примеру того, как это делается в Китае.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Общие выводы - 3 - следующие шаги</a:t>
            </a:r>
          </a:p>
        </p:txBody>
      </p:sp>
      <p:sp>
        <p:nvSpPr>
          <p:cNvPr id="500" name="Shape 500"/>
          <p:cNvSpPr txBox="1"/>
          <p:nvPr>
            <p:ph idx="1" type="body"/>
          </p:nvPr>
        </p:nvSpPr>
        <p:spPr>
          <a:xfrm>
            <a:off x="311700" y="1152475"/>
            <a:ext cx="8520600" cy="3788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AutoNum type="arabicPeriod" startAt="8"/>
            </a:pPr>
            <a:r>
              <a:rPr lang="en"/>
              <a:t>Для следующих шагов необходимо разработать стабильный набор примеров, пошаговых инструкций и слайдов, с вариациями для разных платформ.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AutoNum type="arabicPeriod" startAt="8"/>
            </a:pPr>
            <a:r>
              <a:rPr lang="en"/>
              <a:t>Упражнения на верилоге можно использовать для разнообразных олимпиад, например с задачами на разработку арифметических блоков.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AutoNum type="arabicPeriod" startAt="8"/>
            </a:pPr>
            <a:r>
              <a:rPr lang="en"/>
              <a:t>schoolMIPS можно использовать как основу для целого дерева школьных проектов и даже попробовать экспортировать такую методику обучения в другие страны.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Ресурсы</a:t>
            </a:r>
          </a:p>
        </p:txBody>
      </p:sp>
      <p:sp>
        <p:nvSpPr>
          <p:cNvPr id="506" name="Shape 50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>
              <a:spcBef>
                <a:spcPts val="0"/>
              </a:spcBef>
              <a:spcAft>
                <a:spcPts val="1000"/>
              </a:spcAft>
            </a:pPr>
            <a:r>
              <a:rPr lang="en"/>
              <a:t>Книга “Цифровая схемотехника и архитектура компьютера”, второе издание, Дэвид Харрис и Сара Харрис </a:t>
            </a:r>
          </a:p>
          <a:p>
            <a:pPr indent="-228600" lvl="0" marL="457200">
              <a:spcBef>
                <a:spcPts val="0"/>
              </a:spcBef>
              <a:spcAft>
                <a:spcPts val="1000"/>
              </a:spcAft>
            </a:pPr>
            <a:r>
              <a:rPr lang="en"/>
              <a:t>Слайды для лектора, который преподает на основе учебника Харрис &amp; Харрис -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http://www.silicon-russia.com/public_materials/2016_09_01_harris_and_harris_slides/DDCA2e_LectureSlides_Ru_20160901.zip</a:t>
            </a:r>
            <a:r>
              <a:rPr lang="en"/>
              <a:t> </a:t>
            </a:r>
          </a:p>
          <a:p>
            <a:pPr indent="-228600" lvl="0" marL="457200">
              <a:spcBef>
                <a:spcPts val="0"/>
              </a:spcBef>
              <a:spcAft>
                <a:spcPts val="1000"/>
              </a:spcAft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http://silicon-russia.com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274850" y="138775"/>
            <a:ext cx="8674500" cy="662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>
                <a:solidFill>
                  <a:srgbClr val="0000FF"/>
                </a:solidFill>
              </a:rPr>
              <a:t>Путин говорил про искусственный интеллект</a:t>
            </a:r>
            <a:r>
              <a:rPr lang="en" sz="36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91" name="Shape 91"/>
          <p:cNvSpPr txBox="1"/>
          <p:nvPr>
            <p:ph type="title"/>
          </p:nvPr>
        </p:nvSpPr>
        <p:spPr>
          <a:xfrm>
            <a:off x="353325" y="953275"/>
            <a:ext cx="3345300" cy="3591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000000"/>
                </a:solidFill>
              </a:rPr>
              <a:t>Но искусственный интеллект - это не только программирование готовых чипов, спроектированных в других странах.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000000"/>
                </a:solidFill>
              </a:rPr>
              <a:t>Это еще и разработка аппаратуры, своих микросхем типа ASIC, специализированных  для задач искусственного интеллекта.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400" y="953275"/>
            <a:ext cx="5175201" cy="332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6400" y="4497200"/>
            <a:ext cx="5175201" cy="59745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479025" y="4711600"/>
            <a:ext cx="31332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aseline="30000" lang="en" sz="1100"/>
              <a:t>*</a:t>
            </a:r>
            <a:r>
              <a:rPr lang="en" sz="1100"/>
              <a:t> ASIC - Application Specific Integrated Circuit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Спасибо!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274850" y="138775"/>
            <a:ext cx="8674500" cy="662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>
                <a:solidFill>
                  <a:srgbClr val="45818E"/>
                </a:solidFill>
              </a:rPr>
              <a:t>Пример: чип для глубокого обучения</a:t>
            </a:r>
            <a:r>
              <a:rPr lang="en" sz="3600">
                <a:solidFill>
                  <a:srgbClr val="45818E"/>
                </a:solidFill>
              </a:rPr>
              <a:t> </a:t>
            </a:r>
          </a:p>
        </p:txBody>
      </p:sp>
      <p:sp>
        <p:nvSpPr>
          <p:cNvPr id="100" name="Shape 100"/>
          <p:cNvSpPr txBox="1"/>
          <p:nvPr>
            <p:ph type="title"/>
          </p:nvPr>
        </p:nvSpPr>
        <p:spPr>
          <a:xfrm>
            <a:off x="353325" y="953275"/>
            <a:ext cx="8674500" cy="59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000000"/>
                </a:solidFill>
              </a:rPr>
              <a:t>Стартап Кремниевой долины Wave Computing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http://wavecomp.ai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8475" y="3149775"/>
            <a:ext cx="3485850" cy="18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303" y="1770500"/>
            <a:ext cx="3843323" cy="31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8475" y="1702078"/>
            <a:ext cx="3485850" cy="1295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274850" y="138775"/>
            <a:ext cx="8674500" cy="662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>
                <a:solidFill>
                  <a:srgbClr val="38761D"/>
                </a:solidFill>
              </a:rPr>
              <a:t>П</a:t>
            </a:r>
            <a:r>
              <a:rPr lang="en" sz="3200">
                <a:solidFill>
                  <a:srgbClr val="38761D"/>
                </a:solidFill>
              </a:rPr>
              <a:t>ример: чип для распознавания образов</a:t>
            </a:r>
            <a:r>
              <a:rPr lang="en" sz="3600">
                <a:solidFill>
                  <a:srgbClr val="B45F06"/>
                </a:solidFill>
              </a:rPr>
              <a:t> </a:t>
            </a:r>
          </a:p>
        </p:txBody>
      </p:sp>
      <p:sp>
        <p:nvSpPr>
          <p:cNvPr id="109" name="Shape 109"/>
          <p:cNvSpPr txBox="1"/>
          <p:nvPr>
            <p:ph type="title"/>
          </p:nvPr>
        </p:nvSpPr>
        <p:spPr>
          <a:xfrm>
            <a:off x="353325" y="985500"/>
            <a:ext cx="8415000" cy="915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000000"/>
                </a:solidFill>
              </a:rPr>
              <a:t>Чип ELISE </a:t>
            </a:r>
            <a:r>
              <a:rPr lang="en" sz="1800"/>
              <a:t>российской компании ЭЛВИС-НеоТек </a:t>
            </a:r>
            <a:r>
              <a:rPr lang="en" sz="1800" u="sng">
                <a:solidFill>
                  <a:schemeClr val="accent5"/>
                </a:solidFill>
                <a:hlinkClick r:id="rId3"/>
              </a:rPr>
              <a:t>http://elveesneotek.ru</a:t>
            </a:r>
            <a:r>
              <a:rPr lang="en" sz="1800">
                <a:solidFill>
                  <a:srgbClr val="000000"/>
                </a:solidFill>
              </a:rPr>
              <a:t> . Совместный российско-американо-британский проект с спроектированными в Зеленограде блоками для обработки видео изображений. Плата с чипом: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5225" y="2085400"/>
            <a:ext cx="3756726" cy="28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325" y="2085400"/>
            <a:ext cx="4501909" cy="28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274850" y="138775"/>
            <a:ext cx="8674500" cy="662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>
                <a:solidFill>
                  <a:srgbClr val="9900FF"/>
                </a:solidFill>
              </a:rPr>
              <a:t>Пример: чип для помощи водителю</a:t>
            </a:r>
          </a:p>
        </p:txBody>
      </p:sp>
      <p:sp>
        <p:nvSpPr>
          <p:cNvPr id="117" name="Shape 117"/>
          <p:cNvSpPr txBox="1"/>
          <p:nvPr>
            <p:ph type="title"/>
          </p:nvPr>
        </p:nvSpPr>
        <p:spPr>
          <a:xfrm>
            <a:off x="274850" y="929500"/>
            <a:ext cx="5966100" cy="915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000000"/>
                </a:solidFill>
              </a:rPr>
              <a:t>Компания Mobileye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http://mobileye.com</a:t>
            </a:r>
            <a:r>
              <a:rPr lang="en" sz="1800">
                <a:solidFill>
                  <a:srgbClr val="000000"/>
                </a:solidFill>
              </a:rPr>
              <a:t> (часть Intel)</a:t>
            </a:r>
            <a:r>
              <a:rPr lang="en" sz="1800">
                <a:solidFill>
                  <a:srgbClr val="000000"/>
                </a:solidFill>
              </a:rPr>
              <a:t>. Их следующий чип EyeQ5 с ядром MIPS I6500-F - для будущих самоуправляемых автомобилей от BMW.</a:t>
            </a:r>
          </a:p>
        </p:txBody>
      </p:sp>
      <p:pic>
        <p:nvPicPr>
          <p:cNvPr id="118" name="Shape 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325" y="2085425"/>
            <a:ext cx="5887622" cy="29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3925" y="1047013"/>
            <a:ext cx="2575425" cy="397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