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6" r:id="rId1"/>
  </p:sldMasterIdLst>
  <p:notesMasterIdLst>
    <p:notesMasterId r:id="rId46"/>
  </p:notesMasterIdLst>
  <p:handoutMasterIdLst>
    <p:handoutMasterId r:id="rId47"/>
  </p:handoutMasterIdLst>
  <p:sldIdLst>
    <p:sldId id="2055" r:id="rId2"/>
    <p:sldId id="2058" r:id="rId3"/>
    <p:sldId id="2090" r:id="rId4"/>
    <p:sldId id="2131" r:id="rId5"/>
    <p:sldId id="2091" r:id="rId6"/>
    <p:sldId id="2092" r:id="rId7"/>
    <p:sldId id="2093" r:id="rId8"/>
    <p:sldId id="2094" r:id="rId9"/>
    <p:sldId id="2095" r:id="rId10"/>
    <p:sldId id="2096" r:id="rId11"/>
    <p:sldId id="2097" r:id="rId12"/>
    <p:sldId id="2101" r:id="rId13"/>
    <p:sldId id="2102" r:id="rId14"/>
    <p:sldId id="2110" r:id="rId15"/>
    <p:sldId id="2098" r:id="rId16"/>
    <p:sldId id="2099" r:id="rId17"/>
    <p:sldId id="2103" r:id="rId18"/>
    <p:sldId id="2104" r:id="rId19"/>
    <p:sldId id="2105" r:id="rId20"/>
    <p:sldId id="2107" r:id="rId21"/>
    <p:sldId id="2106" r:id="rId22"/>
    <p:sldId id="2108" r:id="rId23"/>
    <p:sldId id="2109" r:id="rId24"/>
    <p:sldId id="2120" r:id="rId25"/>
    <p:sldId id="2121" r:id="rId26"/>
    <p:sldId id="2112" r:id="rId27"/>
    <p:sldId id="2113" r:id="rId28"/>
    <p:sldId id="2123" r:id="rId29"/>
    <p:sldId id="2124" r:id="rId30"/>
    <p:sldId id="2114" r:id="rId31"/>
    <p:sldId id="2122" r:id="rId32"/>
    <p:sldId id="2115" r:id="rId33"/>
    <p:sldId id="2111" r:id="rId34"/>
    <p:sldId id="2116" r:id="rId35"/>
    <p:sldId id="2117" r:id="rId36"/>
    <p:sldId id="2130" r:id="rId37"/>
    <p:sldId id="2125" r:id="rId38"/>
    <p:sldId id="2126" r:id="rId39"/>
    <p:sldId id="2119" r:id="rId40"/>
    <p:sldId id="2128" r:id="rId41"/>
    <p:sldId id="2129" r:id="rId42"/>
    <p:sldId id="2118" r:id="rId43"/>
    <p:sldId id="2127" r:id="rId44"/>
    <p:sldId id="2072" r:id="rId45"/>
  </p:sldIdLst>
  <p:sldSz cx="9144000" cy="5143500" type="screen16x9"/>
  <p:notesSz cx="7010400" cy="9296400"/>
  <p:embeddedFontLst>
    <p:embeddedFont>
      <p:font typeface="Wingdings 3" panose="05040102010807070707" pitchFamily="18" charset="2"/>
      <p:regular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1pPr>
    <a:lvl2pPr marL="457096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2pPr>
    <a:lvl3pPr marL="914192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3pPr>
    <a:lvl4pPr marL="1371288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4pPr>
    <a:lvl5pPr marL="1828384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5pPr>
    <a:lvl6pPr marL="2285480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6pPr>
    <a:lvl7pPr marL="2742576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7pPr>
    <a:lvl8pPr marL="3199672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8pPr>
    <a:lvl9pPr marL="3656768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" initials="A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33"/>
    <a:srgbClr val="00CC99"/>
    <a:srgbClr val="BEBEBE"/>
    <a:srgbClr val="B41E8C"/>
    <a:srgbClr val="72166B"/>
    <a:srgbClr val="5A5A5A"/>
    <a:srgbClr val="FFFFFF"/>
    <a:srgbClr val="B71A8B"/>
    <a:srgbClr val="B4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95504" autoAdjust="0"/>
  </p:normalViewPr>
  <p:slideViewPr>
    <p:cSldViewPr>
      <p:cViewPr varScale="1">
        <p:scale>
          <a:sx n="101" d="100"/>
          <a:sy n="101" d="100"/>
        </p:scale>
        <p:origin x="-102" y="-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96"/>
    </p:cViewPr>
  </p:sorterViewPr>
  <p:notesViewPr>
    <p:cSldViewPr>
      <p:cViewPr varScale="1">
        <p:scale>
          <a:sx n="78" d="100"/>
          <a:sy n="78" d="100"/>
        </p:scale>
        <p:origin x="-4086" y="-102"/>
      </p:cViewPr>
      <p:guideLst>
        <p:guide orient="horz" pos="2927"/>
        <p:guide pos="220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0T12:29:41.073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159754" y="8952970"/>
            <a:ext cx="640143" cy="2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01" tIns="50765" rIns="97901" bIns="50765">
            <a:spAutoFit/>
          </a:bodyPr>
          <a:lstStyle/>
          <a:p>
            <a:pPr algn="ctr" defTabSz="950913" eaLnBrk="0" hangingPunct="0">
              <a:lnSpc>
                <a:spcPct val="90000"/>
              </a:lnSpc>
            </a:pPr>
            <a:r>
              <a:rPr lang="en-US" sz="900" b="0">
                <a:solidFill>
                  <a:schemeClr val="tx1"/>
                </a:solidFill>
              </a:rPr>
              <a:t>Page </a:t>
            </a:r>
            <a:fld id="{0B0986BB-C9A5-4925-94CC-B59B68A5812C}" type="slidenum">
              <a:rPr lang="en-US" sz="900" b="0">
                <a:solidFill>
                  <a:schemeClr val="tx1"/>
                </a:solidFill>
              </a:rPr>
              <a:pPr algn="ctr" defTabSz="950913" eaLnBrk="0" hangingPunct="0">
                <a:lnSpc>
                  <a:spcPct val="90000"/>
                </a:lnSpc>
              </a:pPr>
              <a:t>‹#›</a:t>
            </a:fld>
            <a:endParaRPr lang="en-US" sz="9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062" y="0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BA912C-9E15-4C2F-9AA8-07CEC648C820}" type="datetimeFigureOut">
              <a:rPr lang="en-GB"/>
              <a:pPr>
                <a:defRPr/>
              </a:pPr>
              <a:t>20/04/2017</a:t>
            </a:fld>
            <a:endParaRPr lang="en-GB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5925" y="715963"/>
            <a:ext cx="6224588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564" y="4434857"/>
            <a:ext cx="5148928" cy="414494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5378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062" y="8795378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04214C-F4C1-4658-9DE3-F5D9FED7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45986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96734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42720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93467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divider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subtitle </a:t>
            </a:r>
            <a:r>
              <a:rPr lang="en-GB" dirty="0" smtClean="0"/>
              <a:t>style</a:t>
            </a:r>
          </a:p>
          <a:p>
            <a:r>
              <a:rPr lang="en-GB" dirty="0" err="1" smtClean="0"/>
              <a:t>xxth</a:t>
            </a:r>
            <a:r>
              <a:rPr lang="en-GB" dirty="0" smtClean="0"/>
              <a:t> Month, 20xx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2553" y="3831890"/>
            <a:ext cx="6381750" cy="599598"/>
          </a:xfrm>
        </p:spPr>
        <p:txBody>
          <a:bodyPr wrap="square" tIns="46026" bIns="46026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1530"/>
            <a:ext cx="3275487" cy="2616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0" y="591530"/>
            <a:ext cx="3960439" cy="26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8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08000"/>
            <a:ext cx="8640000" cy="3888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63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288000"/>
            <a:ext cx="75152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850109"/>
            <a:ext cx="8709025" cy="39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7"/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161928" y="4970101"/>
            <a:ext cx="8816975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779163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4394200" algn="ctr"/>
                <a:tab pos="8789988" algn="r"/>
              </a:tabLst>
              <a:defRPr/>
            </a:pPr>
            <a:r>
              <a:rPr lang="uk-UA" sz="800" b="0" i="0" noProof="0" dirty="0" smtClean="0">
                <a:solidFill>
                  <a:srgbClr val="72166B"/>
                </a:solidFill>
              </a:rPr>
              <a:t>	</a:t>
            </a:r>
            <a:r>
              <a:rPr lang="uk-UA" sz="800" b="1" i="0" noProof="0" dirty="0" smtClean="0">
                <a:solidFill>
                  <a:srgbClr val="72166B"/>
                </a:solidFill>
              </a:rPr>
              <a:t>Тиждень цифрової електроніки	Квітень 2017</a:t>
            </a:r>
            <a:r>
              <a:rPr lang="uk-UA" sz="800" b="1" i="0" baseline="0" noProof="0" dirty="0" smtClean="0">
                <a:solidFill>
                  <a:srgbClr val="72166B"/>
                </a:solidFill>
              </a:rPr>
              <a:t> </a:t>
            </a:r>
            <a:fld id="{FAB5480B-93E9-413A-8BBC-71F34EA21CF0}" type="slidenum">
              <a:rPr lang="uk-UA" sz="800" b="1" i="0" noProof="0" smtClean="0">
                <a:solidFill>
                  <a:srgbClr val="72166B"/>
                </a:solidFill>
              </a:rPr>
              <a:pPr defTabSz="779163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4394200" algn="ctr"/>
                  <a:tab pos="8789988" algn="r"/>
                </a:tabLst>
                <a:defRPr/>
              </a:pPr>
              <a:t>‹#›</a:t>
            </a:fld>
            <a:endParaRPr lang="uk-UA" sz="800" b="1" i="0" noProof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726024" y="4901573"/>
            <a:ext cx="758139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3988" tIns="45709" rIns="53988" bIns="45709" anchorCtr="1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096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19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288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384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180933" indent="-18093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00" b="1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6028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536453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400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72056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2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89673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072906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258602" indent="-185696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43477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4385265" indent="-342822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gif"/><Relationship Id="rId5" Type="http://schemas.openxmlformats.org/officeDocument/2006/relationships/image" Target="../media/image17.pn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8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png"/><Relationship Id="rId5" Type="http://schemas.openxmlformats.org/officeDocument/2006/relationships/image" Target="../media/image65.e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png"/><Relationship Id="rId5" Type="http://schemas.openxmlformats.org/officeDocument/2006/relationships/image" Target="../media/image75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6645" y="3831890"/>
            <a:ext cx="6570730" cy="599598"/>
          </a:xfrm>
        </p:spPr>
        <p:txBody>
          <a:bodyPr>
            <a:normAutofit/>
          </a:bodyPr>
          <a:lstStyle/>
          <a:p>
            <a:r>
              <a:rPr lang="uk-UA" dirty="0" smtClean="0"/>
              <a:t>Тиждень цифрової електроніки  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Київ, квітень 2017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</a:t>
            </a:r>
            <a:r>
              <a:rPr lang="uk-UA" dirty="0" smtClean="0"/>
              <a:t>МОН інвертор</a:t>
            </a: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84" y="1626645"/>
            <a:ext cx="2465728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336" y="1379211"/>
            <a:ext cx="4480149" cy="2317664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4955" r="5524" b="7687"/>
          <a:stretch>
            <a:fillRect/>
          </a:stretch>
        </p:blipFill>
        <p:spPr bwMode="auto">
          <a:xfrm>
            <a:off x="110749" y="1488340"/>
            <a:ext cx="2004743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871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</a:t>
            </a:r>
            <a:r>
              <a:rPr lang="uk-UA" dirty="0" smtClean="0"/>
              <a:t>МОН інвертор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8001" y="4236935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Статична характеристика інвертора</a:t>
            </a:r>
            <a:endParaRPr lang="uk-UA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07015" y="4191930"/>
            <a:ext cx="39154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Динамічна поведінка інвертора</a:t>
            </a:r>
            <a:endParaRPr lang="uk-UA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4" y="1311610"/>
            <a:ext cx="2946447" cy="2565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83" y="1491630"/>
            <a:ext cx="3633522" cy="24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6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</a:t>
            </a:r>
            <a:r>
              <a:rPr lang="uk-UA" dirty="0" smtClean="0"/>
              <a:t>МОН інвертор</a:t>
            </a: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80" y="1266605"/>
            <a:ext cx="4432913" cy="2970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0" y="1446625"/>
            <a:ext cx="3914831" cy="262318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23216" y="4461960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Статична характеристика інвертора</a:t>
            </a:r>
            <a:endParaRPr lang="uk-UA" b="0" kern="0" dirty="0"/>
          </a:p>
        </p:txBody>
      </p:sp>
    </p:spTree>
    <p:extLst>
      <p:ext uri="{BB962C8B-B14F-4D97-AF65-F5344CB8AC3E}">
        <p14:creationId xmlns:p14="http://schemas.microsoft.com/office/powerpoint/2010/main" val="179464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</a:t>
            </a:r>
            <a:r>
              <a:rPr lang="uk-UA" dirty="0" smtClean="0"/>
              <a:t>МОН інвертор</a:t>
            </a: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03236" y="4326945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/>
              <a:t>Динамічна поведінка інвертора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045" y="1454202"/>
            <a:ext cx="3646170" cy="2443163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23" y="1454201"/>
            <a:ext cx="364617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83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</a:t>
            </a:r>
            <a:r>
              <a:rPr lang="uk-UA" dirty="0" smtClean="0"/>
              <a:t>МОН інвертор</a:t>
            </a: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03236" y="4326945"/>
            <a:ext cx="432900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Вплив розкиду параметрів транзисторів</a:t>
            </a:r>
            <a:endParaRPr lang="uk-UA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29" y="1377802"/>
            <a:ext cx="3646170" cy="2443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1346087"/>
            <a:ext cx="364617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60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855" y="861560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Інвертор та реле </a:t>
            </a: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4" y="1311610"/>
            <a:ext cx="2946447" cy="25652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761660"/>
            <a:ext cx="2310599" cy="2115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08" y="1671650"/>
            <a:ext cx="2327430" cy="23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7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Комп'ютер на реле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5" y="1221600"/>
            <a:ext cx="3994305" cy="3039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168025"/>
            <a:ext cx="4457749" cy="30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5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елементи: НІ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34726"/>
              </p:ext>
            </p:extLst>
          </p:nvPr>
        </p:nvGraphicFramePr>
        <p:xfrm>
          <a:off x="3237886" y="951570"/>
          <a:ext cx="1649149" cy="123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Picture" r:id="rId3" imgW="2748582" imgH="1827990" progId="Word.Picture.8">
                  <p:embed/>
                </p:oleObj>
              </mc:Choice>
              <mc:Fallback>
                <p:oleObj name="Picture" r:id="rId3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479" r="35352" b="62027"/>
                      <a:stretch>
                        <a:fillRect/>
                      </a:stretch>
                    </p:blipFill>
                    <p:spPr bwMode="auto">
                      <a:xfrm>
                        <a:off x="3237886" y="951570"/>
                        <a:ext cx="1649149" cy="12318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4955" r="5524" b="7687"/>
          <a:stretch>
            <a:fillRect/>
          </a:stretch>
        </p:blipFill>
        <p:spPr bwMode="auto">
          <a:xfrm>
            <a:off x="3311860" y="2616755"/>
            <a:ext cx="1945074" cy="214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93" y="1356615"/>
            <a:ext cx="3803710" cy="2742725"/>
          </a:xfrm>
          <a:prstGeom prst="rect">
            <a:avLst/>
          </a:prstGeom>
        </p:spPr>
      </p:pic>
      <p:pic>
        <p:nvPicPr>
          <p:cNvPr id="3122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306" r="5548" b="6747"/>
          <a:stretch>
            <a:fillRect/>
          </a:stretch>
        </p:blipFill>
        <p:spPr bwMode="auto">
          <a:xfrm>
            <a:off x="431058" y="879579"/>
            <a:ext cx="2430751" cy="17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5339" r="2974" b="4535"/>
          <a:stretch>
            <a:fillRect/>
          </a:stretch>
        </p:blipFill>
        <p:spPr bwMode="auto">
          <a:xfrm>
            <a:off x="476545" y="2733859"/>
            <a:ext cx="2579894" cy="20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48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r>
              <a:rPr lang="uk-UA" dirty="0"/>
              <a:t>: Буфер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5640" r="16342" b="17168"/>
          <a:stretch>
            <a:fillRect/>
          </a:stretch>
        </p:blipFill>
        <p:spPr bwMode="auto">
          <a:xfrm>
            <a:off x="431539" y="2436735"/>
            <a:ext cx="1172318" cy="83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60319"/>
              </p:ext>
            </p:extLst>
          </p:nvPr>
        </p:nvGraphicFramePr>
        <p:xfrm>
          <a:off x="2533384" y="2076695"/>
          <a:ext cx="1649149" cy="135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389" r="37570" b="62500"/>
                      <a:stretch>
                        <a:fillRect/>
                      </a:stretch>
                    </p:blipFill>
                    <p:spPr bwMode="auto">
                      <a:xfrm>
                        <a:off x="2533384" y="2076695"/>
                        <a:ext cx="1649149" cy="1358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5910" r="4633" b="7433"/>
          <a:stretch>
            <a:fillRect/>
          </a:stretch>
        </p:blipFill>
        <p:spPr bwMode="auto">
          <a:xfrm>
            <a:off x="5112060" y="1489224"/>
            <a:ext cx="3767636" cy="27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21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r>
              <a:rPr lang="uk-UA" dirty="0"/>
              <a:t>: </a:t>
            </a:r>
            <a:r>
              <a:rPr lang="uk-UA" dirty="0" smtClean="0"/>
              <a:t>ТА-НІ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1154" r="6091" b="8112"/>
          <a:stretch>
            <a:fillRect/>
          </a:stretch>
        </p:blipFill>
        <p:spPr bwMode="auto">
          <a:xfrm>
            <a:off x="521550" y="976566"/>
            <a:ext cx="1439072" cy="11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28420"/>
              </p:ext>
            </p:extLst>
          </p:nvPr>
        </p:nvGraphicFramePr>
        <p:xfrm>
          <a:off x="2508451" y="803410"/>
          <a:ext cx="1143723" cy="159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430" r="36082" b="44792"/>
                      <a:stretch>
                        <a:fillRect/>
                      </a:stretch>
                    </p:blipFill>
                    <p:spPr bwMode="auto">
                      <a:xfrm>
                        <a:off x="2508451" y="803410"/>
                        <a:ext cx="1143723" cy="1595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4230" r="4576" b="4709"/>
          <a:stretch>
            <a:fillRect/>
          </a:stretch>
        </p:blipFill>
        <p:spPr bwMode="auto">
          <a:xfrm>
            <a:off x="1032378" y="2490043"/>
            <a:ext cx="2414497" cy="240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25" y="1176594"/>
            <a:ext cx="4162992" cy="30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uk-UA" dirty="0" smtClean="0"/>
              <a:t>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375" y="782975"/>
            <a:ext cx="1493690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Кремній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2510" y="4371950"/>
            <a:ext cx="796492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Власний кремній 		Кремній </a:t>
            </a:r>
            <a:r>
              <a:rPr lang="en-US" b="0" kern="0" dirty="0"/>
              <a:t>n</a:t>
            </a:r>
            <a:r>
              <a:rPr lang="ru-RU" b="0" kern="0" dirty="0" smtClean="0"/>
              <a:t>-типу			</a:t>
            </a:r>
            <a:r>
              <a:rPr lang="uk-UA" b="0" kern="0" dirty="0" smtClean="0"/>
              <a:t>Кремній </a:t>
            </a:r>
            <a:r>
              <a:rPr lang="en-US" b="0" kern="0" dirty="0" smtClean="0"/>
              <a:t>p</a:t>
            </a:r>
            <a:r>
              <a:rPr lang="ru-RU" b="0" kern="0" dirty="0" smtClean="0"/>
              <a:t>-типу</a:t>
            </a:r>
            <a:endParaRPr lang="en-US" b="0" kern="0" dirty="0" smtClean="0"/>
          </a:p>
          <a:p>
            <a:pPr lvl="1"/>
            <a:endParaRPr lang="en-US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626645"/>
            <a:ext cx="2641492" cy="2427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50" y="1626644"/>
            <a:ext cx="2598212" cy="2434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6" y="1626643"/>
            <a:ext cx="2651205" cy="24302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r>
              <a:rPr lang="uk-UA" dirty="0"/>
              <a:t>: </a:t>
            </a:r>
            <a:r>
              <a:rPr lang="uk-UA" dirty="0" smtClean="0"/>
              <a:t>ТА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12817" r="10645" b="14684"/>
          <a:stretch>
            <a:fillRect/>
          </a:stretch>
        </p:blipFill>
        <p:spPr bwMode="auto">
          <a:xfrm>
            <a:off x="288000" y="2166705"/>
            <a:ext cx="1424927" cy="10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28374"/>
              </p:ext>
            </p:extLst>
          </p:nvPr>
        </p:nvGraphicFramePr>
        <p:xfrm>
          <a:off x="2186735" y="2031690"/>
          <a:ext cx="2070230" cy="137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236" r="29207" b="54219"/>
                      <a:stretch>
                        <a:fillRect/>
                      </a:stretch>
                    </p:blipFill>
                    <p:spPr bwMode="auto">
                      <a:xfrm>
                        <a:off x="2186735" y="2031690"/>
                        <a:ext cx="2070230" cy="1376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5724" r="3746" b="5127"/>
          <a:stretch>
            <a:fillRect/>
          </a:stretch>
        </p:blipFill>
        <p:spPr bwMode="auto">
          <a:xfrm>
            <a:off x="5069338" y="1422960"/>
            <a:ext cx="3328087" cy="246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722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r>
              <a:rPr lang="uk-UA" dirty="0"/>
              <a:t>: </a:t>
            </a:r>
            <a:r>
              <a:rPr lang="uk-UA" dirty="0" smtClean="0"/>
              <a:t>АБО-НІ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083" r="4576" b="6865"/>
          <a:stretch>
            <a:fillRect/>
          </a:stretch>
        </p:blipFill>
        <p:spPr bwMode="auto">
          <a:xfrm>
            <a:off x="701570" y="2719431"/>
            <a:ext cx="2418214" cy="2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40479"/>
              </p:ext>
            </p:extLst>
          </p:nvPr>
        </p:nvGraphicFramePr>
        <p:xfrm>
          <a:off x="2710209" y="1080038"/>
          <a:ext cx="1186716" cy="149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560" r="35773" b="43750"/>
                      <a:stretch>
                        <a:fillRect/>
                      </a:stretch>
                    </p:blipFill>
                    <p:spPr bwMode="auto">
                      <a:xfrm>
                        <a:off x="2710209" y="1080038"/>
                        <a:ext cx="1186716" cy="1490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14487" r="13347" b="15698"/>
          <a:stretch>
            <a:fillRect/>
          </a:stretch>
        </p:blipFill>
        <p:spPr bwMode="auto">
          <a:xfrm>
            <a:off x="679839" y="1473782"/>
            <a:ext cx="1146857" cy="9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77" y="1080038"/>
            <a:ext cx="4443030" cy="32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r>
              <a:rPr lang="uk-UA" dirty="0"/>
              <a:t>: </a:t>
            </a:r>
            <a:r>
              <a:rPr lang="uk-UA" dirty="0" smtClean="0"/>
              <a:t>АБО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4745" r="1993" b="6721"/>
          <a:stretch>
            <a:fillRect/>
          </a:stretch>
        </p:blipFill>
        <p:spPr bwMode="auto">
          <a:xfrm>
            <a:off x="4887035" y="1289409"/>
            <a:ext cx="3825425" cy="252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86467" y="1524755"/>
            <a:ext cx="1717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92667"/>
              </p:ext>
            </p:extLst>
          </p:nvPr>
        </p:nvGraphicFramePr>
        <p:xfrm>
          <a:off x="2934542" y="1716655"/>
          <a:ext cx="1395522" cy="186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950" r="36928" b="45833"/>
                      <a:stretch>
                        <a:fillRect/>
                      </a:stretch>
                    </p:blipFill>
                    <p:spPr bwMode="auto">
                      <a:xfrm>
                        <a:off x="2934542" y="1716655"/>
                        <a:ext cx="1395522" cy="1860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 t="11923" r="8749" b="6766"/>
          <a:stretch>
            <a:fillRect/>
          </a:stretch>
        </p:blipFill>
        <p:spPr bwMode="auto">
          <a:xfrm>
            <a:off x="851934" y="1992764"/>
            <a:ext cx="1222105" cy="111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6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4487" r="8749" b="14423"/>
          <a:stretch>
            <a:fillRect/>
          </a:stretch>
        </p:blipFill>
        <p:spPr bwMode="auto">
          <a:xfrm>
            <a:off x="378873" y="1954272"/>
            <a:ext cx="1428805" cy="105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44480"/>
              </p:ext>
            </p:extLst>
          </p:nvPr>
        </p:nvGraphicFramePr>
        <p:xfrm>
          <a:off x="2012447" y="1626645"/>
          <a:ext cx="1395523" cy="190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874" r="36539" b="45139"/>
                      <a:stretch>
                        <a:fillRect/>
                      </a:stretch>
                    </p:blipFill>
                    <p:spPr bwMode="auto">
                      <a:xfrm>
                        <a:off x="2012447" y="1626645"/>
                        <a:ext cx="1395523" cy="1902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13618" r="9886" b="8258"/>
          <a:stretch>
            <a:fillRect/>
          </a:stretch>
        </p:blipFill>
        <p:spPr bwMode="auto">
          <a:xfrm>
            <a:off x="4481990" y="1806665"/>
            <a:ext cx="1364845" cy="15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105872"/>
              </p:ext>
            </p:extLst>
          </p:nvPr>
        </p:nvGraphicFramePr>
        <p:xfrm>
          <a:off x="6440604" y="1131590"/>
          <a:ext cx="2091836" cy="298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Picture" r:id="rId7" imgW="2748582" imgH="1827990" progId="Word.Picture.8">
                  <p:embed/>
                </p:oleObj>
              </mc:Choice>
              <mc:Fallback>
                <p:oleObj name="Picture" r:id="rId7" imgW="2748582" imgH="182799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263" r="27246" b="6424"/>
                      <a:stretch>
                        <a:fillRect/>
                      </a:stretch>
                    </p:blipFill>
                    <p:spPr bwMode="auto">
                      <a:xfrm>
                        <a:off x="6440604" y="1131590"/>
                        <a:ext cx="2091836" cy="298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8001" y="4236935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Обчислення суми за модулем 2</a:t>
            </a:r>
            <a:endParaRPr lang="uk-UA" b="0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707015" y="4191930"/>
            <a:ext cx="39154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Логічний елемент АБО з трьома входами</a:t>
            </a:r>
            <a:endParaRPr lang="uk-UA" b="0" kern="0" dirty="0"/>
          </a:p>
        </p:txBody>
      </p:sp>
    </p:spTree>
    <p:extLst>
      <p:ext uri="{BB962C8B-B14F-4D97-AF65-F5344CB8AC3E}">
        <p14:creationId xmlns:p14="http://schemas.microsoft.com/office/powerpoint/2010/main" val="65828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18" y="2211710"/>
            <a:ext cx="2965079" cy="2246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7" y="2054070"/>
            <a:ext cx="2908617" cy="20957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2" y="984517"/>
            <a:ext cx="2209756" cy="782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52" y="710905"/>
            <a:ext cx="2539648" cy="13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Логічні елементи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176594"/>
            <a:ext cx="3210435" cy="26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4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Комбінаційні логічні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628261" y="900018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err="1" smtClean="0"/>
              <a:t>Мультиплексор</a:t>
            </a:r>
            <a:endParaRPr lang="uk-UA" b="0" kern="0" dirty="0"/>
          </a:p>
        </p:txBody>
      </p:sp>
      <p:pic>
        <p:nvPicPr>
          <p:cNvPr id="1434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2031689"/>
            <a:ext cx="1544571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80509"/>
              </p:ext>
            </p:extLst>
          </p:nvPr>
        </p:nvGraphicFramePr>
        <p:xfrm>
          <a:off x="2216472" y="1673390"/>
          <a:ext cx="1737379" cy="220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126" r="28171" b="18750"/>
                      <a:stretch>
                        <a:fillRect/>
                      </a:stretch>
                    </p:blipFill>
                    <p:spPr bwMode="auto">
                      <a:xfrm>
                        <a:off x="2216472" y="1673390"/>
                        <a:ext cx="1737379" cy="2203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7173" r="5269" b="2914"/>
          <a:stretch>
            <a:fillRect/>
          </a:stretch>
        </p:blipFill>
        <p:spPr bwMode="auto">
          <a:xfrm>
            <a:off x="4797024" y="1626744"/>
            <a:ext cx="3285365" cy="211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35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Комбінаційні логічні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628261" y="900018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Дешифратор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/>
          <a:stretch>
            <a:fillRect/>
          </a:stretch>
        </p:blipFill>
        <p:spPr bwMode="auto">
          <a:xfrm>
            <a:off x="7318277" y="1310304"/>
            <a:ext cx="1619208" cy="310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7578" r="5632" b="11296"/>
          <a:stretch>
            <a:fillRect/>
          </a:stretch>
        </p:blipFill>
        <p:spPr bwMode="auto">
          <a:xfrm>
            <a:off x="251520" y="1851670"/>
            <a:ext cx="2423021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203597"/>
              </p:ext>
            </p:extLst>
          </p:nvPr>
        </p:nvGraphicFramePr>
        <p:xfrm>
          <a:off x="2757695" y="1918317"/>
          <a:ext cx="4415854" cy="173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Документ" r:id="rId5" imgW="4018842" imgH="1578336" progId="Word.Document.12">
                  <p:embed/>
                </p:oleObj>
              </mc:Choice>
              <mc:Fallback>
                <p:oleObj name="Документ" r:id="rId5" imgW="4018842" imgH="1578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7695" y="1918317"/>
                        <a:ext cx="4415854" cy="1733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486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Комбінаційні логічні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411760" y="900018"/>
            <a:ext cx="503020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Дешифратор для </a:t>
            </a:r>
            <a:r>
              <a:rPr lang="uk-UA" b="0" kern="0" dirty="0" err="1" smtClean="0"/>
              <a:t>семисегментного</a:t>
            </a:r>
            <a:r>
              <a:rPr lang="uk-UA" b="0" kern="0" dirty="0" smtClean="0"/>
              <a:t> індикатора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4" y="1536635"/>
            <a:ext cx="3085497" cy="2892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46625"/>
            <a:ext cx="1561487" cy="28374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82" y="2104130"/>
            <a:ext cx="2343167" cy="17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1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Комбінаційні логічні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411760" y="900018"/>
            <a:ext cx="503020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Дешифратор для </a:t>
            </a:r>
            <a:r>
              <a:rPr lang="uk-UA" b="0" kern="0" dirty="0" err="1" smtClean="0"/>
              <a:t>семисегментного</a:t>
            </a:r>
            <a:r>
              <a:rPr lang="uk-UA" b="0" kern="0" dirty="0" smtClean="0"/>
              <a:t> індикатора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16655"/>
            <a:ext cx="4043388" cy="30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390" y="782975"/>
            <a:ext cx="1493690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Діод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1530" y="4040518"/>
            <a:ext cx="84159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Пряме зміщення, струм протікає		Зворотне зміщення, струм не протікає</a:t>
            </a:r>
            <a:endParaRPr lang="en-US" b="0" kern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1407335"/>
            <a:ext cx="3515567" cy="21995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0" y="1446625"/>
            <a:ext cx="3645405" cy="21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4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Комбінаційні логічні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42513" y="922877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Суматор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13853" r="11864" b="15880"/>
          <a:stretch>
            <a:fillRect/>
          </a:stretch>
        </p:blipFill>
        <p:spPr bwMode="auto">
          <a:xfrm>
            <a:off x="345223" y="1986685"/>
            <a:ext cx="2066538" cy="14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097080"/>
              </p:ext>
            </p:extLst>
          </p:nvPr>
        </p:nvGraphicFramePr>
        <p:xfrm>
          <a:off x="2546775" y="1491630"/>
          <a:ext cx="2213769" cy="256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Picture" r:id="rId4" imgW="2748582" imgH="2293356" progId="Word.Picture.8">
                  <p:embed/>
                </p:oleObj>
              </mc:Choice>
              <mc:Fallback>
                <p:oleObj name="Picture" r:id="rId4" imgW="2748582" imgH="229335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994" r="19376" b="15596"/>
                      <a:stretch>
                        <a:fillRect/>
                      </a:stretch>
                    </p:blipFill>
                    <p:spPr bwMode="auto">
                      <a:xfrm>
                        <a:off x="2546775" y="1491630"/>
                        <a:ext cx="2213769" cy="2567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0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85" y="922877"/>
            <a:ext cx="2374820" cy="36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129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Комбінаційні логічні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986935" y="922877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Суматор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15" y="1491630"/>
            <a:ext cx="3910894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1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Комбінаційні логічні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1530" y="900018"/>
            <a:ext cx="31053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err="1" smtClean="0"/>
              <a:t>Багаторозрядний</a:t>
            </a:r>
            <a:r>
              <a:rPr lang="uk-UA" b="0" kern="0" dirty="0" smtClean="0"/>
              <a:t> суматор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5067"/>
          <a:stretch>
            <a:fillRect/>
          </a:stretch>
        </p:blipFill>
        <p:spPr bwMode="auto">
          <a:xfrm>
            <a:off x="791580" y="1401620"/>
            <a:ext cx="2009865" cy="31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1473200"/>
            <a:ext cx="26146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346975" y="906565"/>
            <a:ext cx="31053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Схема віднімання</a:t>
            </a:r>
            <a:endParaRPr lang="uk-UA" b="0" kern="0" dirty="0"/>
          </a:p>
        </p:txBody>
      </p:sp>
    </p:spTree>
    <p:extLst>
      <p:ext uri="{BB962C8B-B14F-4D97-AF65-F5344CB8AC3E}">
        <p14:creationId xmlns:p14="http://schemas.microsoft.com/office/powerpoint/2010/main" val="3194492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70732" y="951570"/>
            <a:ext cx="1939477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err="1"/>
              <a:t>Бістабільна</a:t>
            </a:r>
            <a:r>
              <a:rPr lang="uk-UA" b="0" kern="0" dirty="0"/>
              <a:t> </a:t>
            </a:r>
            <a:r>
              <a:rPr lang="uk-UA" b="0" kern="0" dirty="0" smtClean="0"/>
              <a:t/>
            </a:r>
            <a:br>
              <a:rPr lang="uk-UA" b="0" kern="0" dirty="0" smtClean="0"/>
            </a:br>
            <a:r>
              <a:rPr lang="uk-UA" b="0" kern="0" dirty="0" smtClean="0"/>
              <a:t>логічна </a:t>
            </a:r>
            <a:r>
              <a:rPr lang="uk-UA" b="0" kern="0" dirty="0"/>
              <a:t>схема</a:t>
            </a:r>
            <a:endParaRPr lang="uk-UA" b="0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223338" y="900018"/>
            <a:ext cx="39154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/>
              <a:t>RS-</a:t>
            </a:r>
            <a:r>
              <a:rPr lang="uk-UA" b="0" kern="0" dirty="0"/>
              <a:t>тригер</a:t>
            </a:r>
            <a:endParaRPr lang="uk-UA" b="0" kern="0" dirty="0"/>
          </a:p>
        </p:txBody>
      </p:sp>
      <p:pic>
        <p:nvPicPr>
          <p:cNvPr id="1333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3333" r="7753" b="11800"/>
          <a:stretch>
            <a:fillRect/>
          </a:stretch>
        </p:blipFill>
        <p:spPr bwMode="auto">
          <a:xfrm>
            <a:off x="338257" y="2279337"/>
            <a:ext cx="2696896" cy="1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1015" r="11388" b="6793"/>
          <a:stretch>
            <a:fillRect/>
          </a:stretch>
        </p:blipFill>
        <p:spPr bwMode="auto">
          <a:xfrm>
            <a:off x="3750946" y="1445900"/>
            <a:ext cx="14620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14000" r="18263" b="14122"/>
          <a:stretch>
            <a:fillRect/>
          </a:stretch>
        </p:blipFill>
        <p:spPr bwMode="auto">
          <a:xfrm>
            <a:off x="6181056" y="1694258"/>
            <a:ext cx="1162744" cy="8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98180"/>
              </p:ext>
            </p:extLst>
          </p:nvPr>
        </p:nvGraphicFramePr>
        <p:xfrm>
          <a:off x="3217575" y="3270795"/>
          <a:ext cx="5610395" cy="168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Документ" r:id="rId6" imgW="4018842" imgH="1207364" progId="Word.Document.12">
                  <p:embed/>
                </p:oleObj>
              </mc:Choice>
              <mc:Fallback>
                <p:oleObj name="Документ" r:id="rId6" imgW="4018842" imgH="1207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7575" y="3270795"/>
                        <a:ext cx="5610395" cy="168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004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80688" y="99657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/>
              <a:t>D-</a:t>
            </a:r>
            <a:r>
              <a:rPr lang="uk-UA" b="0" kern="0" dirty="0"/>
              <a:t>тригер-фіксатор</a:t>
            </a:r>
            <a:endParaRPr lang="uk-UA" b="0" kern="0" dirty="0"/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8398" r="5698" b="8815"/>
          <a:stretch>
            <a:fillRect/>
          </a:stretch>
        </p:blipFill>
        <p:spPr bwMode="auto">
          <a:xfrm>
            <a:off x="554571" y="1385038"/>
            <a:ext cx="31099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5819" r="14897" b="19551"/>
          <a:stretch>
            <a:fillRect/>
          </a:stretch>
        </p:blipFill>
        <p:spPr bwMode="auto">
          <a:xfrm>
            <a:off x="5337085" y="1626645"/>
            <a:ext cx="1395155" cy="9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84265"/>
              </p:ext>
            </p:extLst>
          </p:nvPr>
        </p:nvGraphicFramePr>
        <p:xfrm>
          <a:off x="971600" y="3381840"/>
          <a:ext cx="6098384" cy="1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Документ" r:id="rId5" imgW="4018842" imgH="1037500" progId="Word.Document.12">
                  <p:embed/>
                </p:oleObj>
              </mc:Choice>
              <mc:Fallback>
                <p:oleObj name="Документ" r:id="rId5" imgW="4018842" imgH="103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3381840"/>
                        <a:ext cx="6098384" cy="157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54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652489" y="99657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/>
              <a:t>D-</a:t>
            </a:r>
            <a:r>
              <a:rPr lang="uk-UA" b="0" kern="0" dirty="0" smtClean="0"/>
              <a:t>тригер</a:t>
            </a:r>
            <a:endParaRPr lang="uk-UA" b="0" kern="0" dirty="0"/>
          </a:p>
        </p:txBody>
      </p:sp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3116" r="5156" b="10425"/>
          <a:stretch>
            <a:fillRect/>
          </a:stretch>
        </p:blipFill>
        <p:spPr bwMode="auto">
          <a:xfrm>
            <a:off x="520677" y="1536634"/>
            <a:ext cx="3782168" cy="13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19455" r="15448" b="15929"/>
          <a:stretch>
            <a:fillRect/>
          </a:stretch>
        </p:blipFill>
        <p:spPr bwMode="auto">
          <a:xfrm>
            <a:off x="1552034" y="3651870"/>
            <a:ext cx="1350150" cy="9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4948" r="5768" b="6406"/>
          <a:stretch>
            <a:fillRect/>
          </a:stretch>
        </p:blipFill>
        <p:spPr bwMode="auto">
          <a:xfrm>
            <a:off x="5832140" y="1536634"/>
            <a:ext cx="22383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14118" y="99657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Регістр</a:t>
            </a:r>
            <a:endParaRPr lang="uk-UA" b="0" kern="0" dirty="0"/>
          </a:p>
        </p:txBody>
      </p:sp>
    </p:spTree>
    <p:extLst>
      <p:ext uri="{BB962C8B-B14F-4D97-AF65-F5344CB8AC3E}">
        <p14:creationId xmlns:p14="http://schemas.microsoft.com/office/powerpoint/2010/main" val="387435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65753" y="81655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/>
              <a:t>D-</a:t>
            </a:r>
            <a:r>
              <a:rPr lang="uk-UA" b="0" kern="0" dirty="0" smtClean="0"/>
              <a:t>тригер</a:t>
            </a:r>
            <a:endParaRPr lang="uk-UA" b="0" kern="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67" y="1707590"/>
            <a:ext cx="4136577" cy="21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8" y="1634665"/>
            <a:ext cx="4423086" cy="22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7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626895" y="825783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/>
              <a:t>D-</a:t>
            </a:r>
            <a:r>
              <a:rPr lang="uk-UA" b="0" kern="0" dirty="0" smtClean="0"/>
              <a:t>тригер</a:t>
            </a:r>
            <a:endParaRPr lang="uk-UA" b="0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446625"/>
            <a:ext cx="3722126" cy="28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1716655"/>
            <a:ext cx="3671202" cy="22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87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626895" y="825783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/>
              <a:t>D-</a:t>
            </a:r>
            <a:r>
              <a:rPr lang="uk-UA" b="0" kern="0" dirty="0" smtClean="0"/>
              <a:t>тригер</a:t>
            </a:r>
            <a:endParaRPr lang="uk-UA" b="0" kern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1" y="1487004"/>
            <a:ext cx="4224223" cy="2621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94" y="1713505"/>
            <a:ext cx="3285365" cy="17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652489" y="951570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 smtClean="0"/>
              <a:t>T-</a:t>
            </a:r>
            <a:r>
              <a:rPr lang="uk-UA" b="0" kern="0" dirty="0" smtClean="0"/>
              <a:t>тригер</a:t>
            </a:r>
            <a:endParaRPr lang="uk-UA" b="0" kern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832140" y="90656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Лічильник</a:t>
            </a:r>
            <a:endParaRPr lang="uk-UA" b="0" kern="0" dirty="0"/>
          </a:p>
        </p:txBody>
      </p:sp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8788" r="4851" b="8870"/>
          <a:stretch>
            <a:fillRect/>
          </a:stretch>
        </p:blipFill>
        <p:spPr bwMode="auto">
          <a:xfrm>
            <a:off x="476545" y="1518388"/>
            <a:ext cx="341471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17636" r="15587" b="16835"/>
          <a:stretch>
            <a:fillRect/>
          </a:stretch>
        </p:blipFill>
        <p:spPr bwMode="auto">
          <a:xfrm>
            <a:off x="1646675" y="3606865"/>
            <a:ext cx="9525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9839" r="4076" b="7149"/>
          <a:stretch>
            <a:fillRect/>
          </a:stretch>
        </p:blipFill>
        <p:spPr bwMode="auto">
          <a:xfrm>
            <a:off x="5023041" y="1491630"/>
            <a:ext cx="3638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6805"/>
            <a:ext cx="3800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76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390" y="782975"/>
            <a:ext cx="1493690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Світлодіод</a:t>
            </a:r>
            <a:endParaRPr lang="en-US" dirty="0" smtClean="0"/>
          </a:p>
        </p:txBody>
      </p:sp>
      <p:grpSp>
        <p:nvGrpSpPr>
          <p:cNvPr id="7" name="Group 14"/>
          <p:cNvGrpSpPr/>
          <p:nvPr/>
        </p:nvGrpSpPr>
        <p:grpSpPr>
          <a:xfrm>
            <a:off x="751098" y="1471498"/>
            <a:ext cx="2425745" cy="3022568"/>
            <a:chOff x="9243380" y="3111809"/>
            <a:chExt cx="2382560" cy="2768368"/>
          </a:xfrm>
        </p:grpSpPr>
        <p:grpSp>
          <p:nvGrpSpPr>
            <p:cNvPr id="8" name="Group 15"/>
            <p:cNvGrpSpPr/>
            <p:nvPr/>
          </p:nvGrpSpPr>
          <p:grpSpPr>
            <a:xfrm>
              <a:off x="9243380" y="3111809"/>
              <a:ext cx="2382560" cy="2768368"/>
              <a:chOff x="8425232" y="3111809"/>
              <a:chExt cx="2382560" cy="2768368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9145735" y="3222124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9187589" y="3222123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9161991" y="3222123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9126685" y="3228474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5"/>
              <p:cNvGrpSpPr/>
              <p:nvPr/>
            </p:nvGrpSpPr>
            <p:grpSpPr>
              <a:xfrm>
                <a:off x="8425232" y="3111809"/>
                <a:ext cx="2382560" cy="2768368"/>
                <a:chOff x="6854010" y="2124393"/>
                <a:chExt cx="1614988" cy="1876501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6154782" y="2823621"/>
                  <a:ext cx="1860654" cy="46219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77916" tIns="38958" rIns="77916" bIns="38958" rtlCol="0">
                  <a:spAutoFit/>
                </a:bodyPr>
                <a:lstStyle/>
                <a:p>
                  <a:pPr algn="ctr"/>
                  <a:r>
                    <a:rPr lang="uk-UA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Струм</a:t>
                  </a:r>
                  <a:r>
                    <a:rPr lang="en-US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, </a:t>
                  </a:r>
                  <a:r>
                    <a:rPr lang="en-US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/>
                  </a:r>
                  <a:br>
                    <a:rPr lang="en-US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</a:br>
                  <a:r>
                    <a:rPr lang="uk-UA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Яскравість</a:t>
                  </a:r>
                  <a:r>
                    <a:rPr lang="en-US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, </a:t>
                  </a:r>
                  <a:r>
                    <a:rPr lang="uk-UA" sz="2000" b="0" dirty="0" err="1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Темература</a:t>
                  </a:r>
                  <a:endParaRPr lang="en-US" sz="2000" b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379558" y="3760972"/>
                  <a:ext cx="991575" cy="23992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pPr algn="ctr"/>
                  <a:r>
                    <a:rPr lang="uk-UA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Напруга</a:t>
                  </a:r>
                  <a:endParaRPr lang="en-US" sz="2000" b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cxnSp>
              <p:nvCxnSpPr>
                <p:cNvPr id="21" name="Straight Arrow Connector 8"/>
                <p:cNvCxnSpPr/>
                <p:nvPr/>
              </p:nvCxnSpPr>
              <p:spPr bwMode="auto">
                <a:xfrm>
                  <a:off x="7338060" y="3718560"/>
                  <a:ext cx="1130938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2" name="Straight Arrow Connector 9"/>
                <p:cNvCxnSpPr/>
                <p:nvPr/>
              </p:nvCxnSpPr>
              <p:spPr bwMode="auto">
                <a:xfrm flipV="1">
                  <a:off x="7338060" y="2156460"/>
                  <a:ext cx="0" cy="15621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11" name="Straight Connector 22"/>
            <p:cNvCxnSpPr/>
            <p:nvPr/>
          </p:nvCxnSpPr>
          <p:spPr bwMode="auto">
            <a:xfrm>
              <a:off x="11073606" y="4922044"/>
              <a:ext cx="0" cy="541608"/>
            </a:xfrm>
            <a:prstGeom prst="line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24"/>
            <p:cNvCxnSpPr/>
            <p:nvPr/>
          </p:nvCxnSpPr>
          <p:spPr bwMode="auto">
            <a:xfrm flipH="1" flipV="1">
              <a:off x="9980139" y="5178105"/>
              <a:ext cx="1089337" cy="14744"/>
            </a:xfrm>
            <a:prstGeom prst="line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27"/>
            <p:cNvCxnSpPr/>
            <p:nvPr/>
          </p:nvCxnSpPr>
          <p:spPr bwMode="auto">
            <a:xfrm flipH="1" flipV="1">
              <a:off x="9970150" y="4935088"/>
              <a:ext cx="1099326" cy="14879"/>
            </a:xfrm>
            <a:prstGeom prst="line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3" name="Picture 4"/>
          <p:cNvPicPr>
            <a:picLocks noChangeAspect="1"/>
          </p:cNvPicPr>
          <p:nvPr/>
        </p:nvPicPr>
        <p:blipFill rotWithShape="1">
          <a:blip r:embed="rId2"/>
          <a:srcRect l="9685" t="13200" r="49457" b="20453"/>
          <a:stretch/>
        </p:blipFill>
        <p:spPr>
          <a:xfrm>
            <a:off x="6777245" y="2058930"/>
            <a:ext cx="1708828" cy="1527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98" y="1288619"/>
            <a:ext cx="2351366" cy="1540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75" y="3111810"/>
            <a:ext cx="1751008" cy="16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5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55763" y="1080038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Лічильник</a:t>
            </a:r>
            <a:endParaRPr lang="uk-UA" b="0" kern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" y="1767597"/>
            <a:ext cx="3695063" cy="26167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1700"/>
            <a:ext cx="3545974" cy="12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3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55763" y="1080038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Лічильник</a:t>
            </a:r>
            <a:endParaRPr lang="uk-UA" b="0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5" y="1896675"/>
            <a:ext cx="4293265" cy="2079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9399"/>
            <a:ext cx="2016297" cy="26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2" y="276495"/>
            <a:ext cx="8694490" cy="324000"/>
          </a:xfrm>
        </p:spPr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536885" y="90019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Регістр зсуву</a:t>
            </a:r>
            <a:endParaRPr lang="uk-UA" b="0" kern="0" dirty="0"/>
          </a:p>
        </p:txBody>
      </p:sp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6581" r="7440" b="5951"/>
          <a:stretch>
            <a:fillRect/>
          </a:stretch>
        </p:blipFill>
        <p:spPr bwMode="auto">
          <a:xfrm>
            <a:off x="386535" y="1769418"/>
            <a:ext cx="1620180" cy="242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721" r="1717" b="8910"/>
          <a:stretch>
            <a:fillRect/>
          </a:stretch>
        </p:blipFill>
        <p:spPr bwMode="auto">
          <a:xfrm>
            <a:off x="2944484" y="2082959"/>
            <a:ext cx="1641816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01620"/>
            <a:ext cx="2904821" cy="29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2" y="276495"/>
            <a:ext cx="8694490" cy="324000"/>
          </a:xfrm>
        </p:spPr>
        <p:txBody>
          <a:bodyPr/>
          <a:lstStyle/>
          <a:p>
            <a:r>
              <a:rPr lang="uk-UA" dirty="0" err="1" smtClean="0"/>
              <a:t>Послідовнісні</a:t>
            </a:r>
            <a:r>
              <a:rPr lang="uk-UA" dirty="0" smtClean="0"/>
              <a:t> схеми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536885" y="90019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Регістр зсуву</a:t>
            </a:r>
            <a:endParaRPr lang="uk-UA" b="0" kern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62374"/>
            <a:ext cx="3688804" cy="2068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8377"/>
            <a:ext cx="3622083" cy="27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9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825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Біполярній транзистор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06715" y="4416955"/>
            <a:ext cx="45005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 smtClean="0"/>
              <a:t>PNP				NPN</a:t>
            </a:r>
            <a:endParaRPr lang="en-US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6" y="1162339"/>
            <a:ext cx="5520644" cy="31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6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825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Біполярній транзистор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26695" y="4461960"/>
            <a:ext cx="21152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Принцип роботи</a:t>
            </a:r>
            <a:endParaRPr lang="uk-UA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1176595"/>
            <a:ext cx="5265584" cy="325409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97225" y="4438407"/>
            <a:ext cx="21152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2</a:t>
            </a:r>
            <a:r>
              <a:rPr lang="en-US" b="0" kern="0" dirty="0" smtClean="0"/>
              <a:t>N3904</a:t>
            </a:r>
            <a:endParaRPr lang="uk-UA" b="0" kern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70" y="1221600"/>
            <a:ext cx="1780056" cy="3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1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825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Біполярній транзистор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16605" y="4416955"/>
            <a:ext cx="333036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Схема з загальним емітером</a:t>
            </a:r>
            <a:endParaRPr lang="uk-UA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7005" y="4416955"/>
            <a:ext cx="409545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Вольт-амперна характеристика 2</a:t>
            </a:r>
            <a:r>
              <a:rPr lang="en-US" b="0" kern="0" dirty="0" smtClean="0"/>
              <a:t>N3904</a:t>
            </a:r>
            <a:endParaRPr lang="uk-UA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41" y="1041580"/>
            <a:ext cx="1833571" cy="32631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984" y="1131590"/>
            <a:ext cx="3780421" cy="31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7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МОН транзистор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561" y="4191930"/>
            <a:ext cx="3330369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МОН-транзистор збагаченого типу з </a:t>
            </a:r>
            <a:r>
              <a:rPr lang="en-US" b="0" kern="0" dirty="0" smtClean="0"/>
              <a:t>n</a:t>
            </a:r>
            <a:r>
              <a:rPr lang="uk-UA" b="0" kern="0" dirty="0" smtClean="0"/>
              <a:t>-каналом</a:t>
            </a:r>
            <a:endParaRPr lang="uk-UA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97125" y="4326945"/>
            <a:ext cx="261029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Канали </a:t>
            </a:r>
            <a:r>
              <a:rPr lang="en-US" b="0" kern="0" dirty="0" smtClean="0"/>
              <a:t>n-</a:t>
            </a:r>
            <a:r>
              <a:rPr lang="uk-UA" b="0" kern="0" dirty="0" smtClean="0"/>
              <a:t>типу та </a:t>
            </a:r>
            <a:r>
              <a:rPr lang="en-US" b="0" kern="0" dirty="0" smtClean="0"/>
              <a:t>p</a:t>
            </a:r>
            <a:r>
              <a:rPr lang="uk-UA" b="0" kern="0" dirty="0" smtClean="0"/>
              <a:t>-типу</a:t>
            </a:r>
            <a:endParaRPr lang="uk-UA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8480"/>
            <a:ext cx="4714875" cy="2638425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4955" r="5524" b="7687"/>
          <a:stretch>
            <a:fillRect/>
          </a:stretch>
        </p:blipFill>
        <p:spPr bwMode="auto">
          <a:xfrm>
            <a:off x="6237185" y="1543424"/>
            <a:ext cx="2004743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03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Основи електроніки: Транзистори та діоди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МОН транзистор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8001" y="3921900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Провідність каналу </a:t>
            </a:r>
            <a:endParaRPr lang="en-US" b="0" kern="0" dirty="0" smtClean="0"/>
          </a:p>
          <a:p>
            <a:pPr marL="176173" lvl="1" indent="0">
              <a:buNone/>
            </a:pPr>
            <a:r>
              <a:rPr lang="uk-UA" b="0" kern="0" dirty="0" smtClean="0"/>
              <a:t>МОН-транзистора</a:t>
            </a:r>
            <a:endParaRPr lang="uk-UA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07015" y="4281940"/>
            <a:ext cx="39154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Характеристики транзистора </a:t>
            </a:r>
            <a:r>
              <a:rPr lang="en-US" b="0" kern="0" dirty="0" smtClean="0"/>
              <a:t>2N4351</a:t>
            </a:r>
            <a:endParaRPr lang="uk-UA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1581640"/>
            <a:ext cx="2832543" cy="2034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91630"/>
            <a:ext cx="2748813" cy="2340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73" y="1735166"/>
            <a:ext cx="2796827" cy="20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ination Master Template">
  <a:themeElements>
    <a:clrScheme name="Imagination New Branding">
      <a:dk1>
        <a:srgbClr val="5A5A5A"/>
      </a:dk1>
      <a:lt1>
        <a:srgbClr val="FFFFFF"/>
      </a:lt1>
      <a:dk2>
        <a:srgbClr val="262626"/>
      </a:dk2>
      <a:lt2>
        <a:srgbClr val="FFFFFF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FFFFFF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60910</TotalTime>
  <Pages>13</Pages>
  <Words>309</Words>
  <Application>Microsoft Office PowerPoint</Application>
  <PresentationFormat>Экран (16:9)</PresentationFormat>
  <Paragraphs>102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Wingdings</vt:lpstr>
      <vt:lpstr>Wingdings 3</vt:lpstr>
      <vt:lpstr>Imagination Master Template</vt:lpstr>
      <vt:lpstr>Picture</vt:lpstr>
      <vt:lpstr>Microsoft Word Picture</vt:lpstr>
      <vt:lpstr>Microsoft Word Document</vt:lpstr>
      <vt:lpstr>Тиждень цифрової електроніки  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Основи електроніки: Транзистори та діоди</vt:lpstr>
      <vt:lpstr>Комп'ютер на реле</vt:lpstr>
      <vt:lpstr>Логічні елементи: НІ</vt:lpstr>
      <vt:lpstr>Логічні елементи: Буфер</vt:lpstr>
      <vt:lpstr>Логічні елементи: ТА-НІ</vt:lpstr>
      <vt:lpstr>Логічні елементи: ТА </vt:lpstr>
      <vt:lpstr>Логічні елементи: АБО-НІ</vt:lpstr>
      <vt:lpstr>Логічні елементи: АБО</vt:lpstr>
      <vt:lpstr>Логічні елементи</vt:lpstr>
      <vt:lpstr>Логічні елементи</vt:lpstr>
      <vt:lpstr>Логічні елементи</vt:lpstr>
      <vt:lpstr>Комбінаційні логічні схеми</vt:lpstr>
      <vt:lpstr>Комбінаційні логічні схеми</vt:lpstr>
      <vt:lpstr>Комбінаційні логічні схеми</vt:lpstr>
      <vt:lpstr>Комбінаційні логічні схеми</vt:lpstr>
      <vt:lpstr>Комбінаційні логічні схеми</vt:lpstr>
      <vt:lpstr>Комбінаційні логічні схеми</vt:lpstr>
      <vt:lpstr>Комбінаційні логічні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Послідовнісні схеми</vt:lpstr>
      <vt:lpstr>Дякую за увагу!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Тиждень цифрової електроніки – 2017 Ктїв</dc:title>
  <dc:creator/>
  <cp:lastModifiedBy>Alex</cp:lastModifiedBy>
  <cp:revision>4660</cp:revision>
  <cp:lastPrinted>2013-05-02T13:27:29Z</cp:lastPrinted>
  <dcterms:created xsi:type="dcterms:W3CDTF">1998-06-24T17:07:09Z</dcterms:created>
  <dcterms:modified xsi:type="dcterms:W3CDTF">2017-04-20T10:30:28Z</dcterms:modified>
</cp:coreProperties>
</file>