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5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6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7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8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9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0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1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2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23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24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25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26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27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28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29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30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31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32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33.xml" ContentType="application/vnd.openxmlformats-officedocument.presentationml.notesSlide+xml"/>
  <Override PartName="/ppt/tags/tag86.xml" ContentType="application/vnd.openxmlformats-officedocument.presentationml.tags+xml"/>
  <Override PartName="/ppt/notesSlides/notesSlide34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35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36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37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38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39.xml" ContentType="application/vnd.openxmlformats-officedocument.presentationml.notesSlide+xml"/>
  <Override PartName="/ppt/tags/tag106.xml" ContentType="application/vnd.openxmlformats-officedocument.presentationml.tags+xml"/>
  <Override PartName="/ppt/notesSlides/notesSlide40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41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42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43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44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45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46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47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48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49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50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51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52.xml" ContentType="application/vnd.openxmlformats-officedocument.presentationml.notesSlid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53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54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55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56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57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58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59.xml" ContentType="application/vnd.openxmlformats-officedocument.presentationml.notesSlid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60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61.xml" ContentType="application/vnd.openxmlformats-officedocument.presentationml.notesSlid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62.xml" ContentType="application/vnd.openxmlformats-officedocument.presentationml.notesSl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63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64.xml" ContentType="application/vnd.openxmlformats-officedocument.presentationml.notesSl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65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66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notesSlides/notesSlide67.xml" ContentType="application/vnd.openxmlformats-officedocument.presentationml.notesSlide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68.xml" ContentType="application/vnd.openxmlformats-officedocument.presentationml.notesSlide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69.xml" ContentType="application/vnd.openxmlformats-officedocument.presentationml.notesSlid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notesSlides/notesSlide70.xml" ContentType="application/vnd.openxmlformats-officedocument.presentationml.notesSlide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notesSlides/notesSlide71.xml" ContentType="application/vnd.openxmlformats-officedocument.presentationml.notesSlide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notesSlides/notesSlide72.xml" ContentType="application/vnd.openxmlformats-officedocument.presentationml.notesSlide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notesSlides/notesSlide73.xml" ContentType="application/vnd.openxmlformats-officedocument.presentationml.notesSlide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notesSlides/notesSlide74.xml" ContentType="application/vnd.openxmlformats-officedocument.presentationml.notesSlide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notesSlides/notesSlide75.xml" ContentType="application/vnd.openxmlformats-officedocument.presentationml.notesSlide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notesSlides/notesSlide76.xml" ContentType="application/vnd.openxmlformats-officedocument.presentationml.notesSlide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notesSlides/notesSlide77.xml" ContentType="application/vnd.openxmlformats-officedocument.presentationml.notesSlide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notesSlides/notesSlide78.xml" ContentType="application/vnd.openxmlformats-officedocument.presentationml.notesSlide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notesSlides/notesSlide79.xml" ContentType="application/vnd.openxmlformats-officedocument.presentationml.notesSlide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notesSlides/notesSlide80.xml" ContentType="application/vnd.openxmlformats-officedocument.presentationml.notesSlide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notesSlides/notesSlide81.xml" ContentType="application/vnd.openxmlformats-officedocument.presentationml.notesSlide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notesSlides/notesSlide82.xml" ContentType="application/vnd.openxmlformats-officedocument.presentationml.notesSlide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notesSlides/notesSlide83.xml" ContentType="application/vnd.openxmlformats-officedocument.presentationml.notesSlide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notesSlides/notesSlide84.xml" ContentType="application/vnd.openxmlformats-officedocument.presentationml.notesSlide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notesSlides/notesSlide85.xml" ContentType="application/vnd.openxmlformats-officedocument.presentationml.notesSlide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notesSlides/notesSlide86.xml" ContentType="application/vnd.openxmlformats-officedocument.presentationml.notesSlide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notesSlides/notesSlide87.xml" ContentType="application/vnd.openxmlformats-officedocument.presentationml.notesSlide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notesSlides/notesSlide88.xml" ContentType="application/vnd.openxmlformats-officedocument.presentationml.notesSlide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notesSlides/notesSlide89.xml" ContentType="application/vnd.openxmlformats-officedocument.presentationml.notesSlide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notesSlides/notesSlide90.xml" ContentType="application/vnd.openxmlformats-officedocument.presentationml.notesSlide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notesSlides/notesSlide91.xml" ContentType="application/vnd.openxmlformats-officedocument.presentationml.notesSlide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notesSlides/notesSlide92.xml" ContentType="application/vnd.openxmlformats-officedocument.presentationml.notesSlide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notesSlides/notesSlide93.xml" ContentType="application/vnd.openxmlformats-officedocument.presentationml.notesSlide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notesSlides/notesSlide94.xml" ContentType="application/vnd.openxmlformats-officedocument.presentationml.notesSlide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notesSlides/notesSlide95.xml" ContentType="application/vnd.openxmlformats-officedocument.presentationml.notesSlide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notesSlides/notesSlide96.xml" ContentType="application/vnd.openxmlformats-officedocument.presentationml.notesSlide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notesSlides/notesSlide97.xml" ContentType="application/vnd.openxmlformats-officedocument.presentationml.notesSlide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notesSlides/notesSlide98.xml" ContentType="application/vnd.openxmlformats-officedocument.presentationml.notesSlide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notesSlides/notesSlide99.xml" ContentType="application/vnd.openxmlformats-officedocument.presentationml.notesSlide+xml"/>
  <Override PartName="/ppt/tags/tag328.xml" ContentType="application/vnd.openxmlformats-officedocument.presentationml.tags+xml"/>
  <Override PartName="/ppt/notesSlides/notesSlide100.xml" ContentType="application/vnd.openxmlformats-officedocument.presentationml.notesSlide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notesSlides/notesSlide101.xml" ContentType="application/vnd.openxmlformats-officedocument.presentationml.notesSlide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notesSlides/notesSlide102.xml" ContentType="application/vnd.openxmlformats-officedocument.presentationml.notesSlide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notesSlides/notesSlide103.xml" ContentType="application/vnd.openxmlformats-officedocument.presentationml.notesSlide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notesSlides/notesSlide104.xml" ContentType="application/vnd.openxmlformats-officedocument.presentationml.notesSlide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notesSlides/notesSlide105.xml" ContentType="application/vnd.openxmlformats-officedocument.presentationml.notesSlide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notesSlides/notesSlide106.xml" ContentType="application/vnd.openxmlformats-officedocument.presentationml.notesSlide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notesSlides/notesSlide107.xml" ContentType="application/vnd.openxmlformats-officedocument.presentationml.notesSlide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notesSlides/notesSlide108.xml" ContentType="application/vnd.openxmlformats-officedocument.presentationml.notesSlide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notesSlides/notesSlide109.xml" ContentType="application/vnd.openxmlformats-officedocument.presentationml.notesSlide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notesSlides/notesSlide110.xml" ContentType="application/vnd.openxmlformats-officedocument.presentationml.notesSlide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notesSlides/notesSlide111.xml" ContentType="application/vnd.openxmlformats-officedocument.presentationml.notesSlide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notesSlides/notesSlide112.xml" ContentType="application/vnd.openxmlformats-officedocument.presentationml.notesSlide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notesSlides/notesSlide113.xml" ContentType="application/vnd.openxmlformats-officedocument.presentationml.notesSlide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notesSlides/notesSlide114.xml" ContentType="application/vnd.openxmlformats-officedocument.presentationml.notesSlide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notesSlides/notesSlide115.xml" ContentType="application/vnd.openxmlformats-officedocument.presentationml.notesSlide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notesSlides/notesSlide116.xml" ContentType="application/vnd.openxmlformats-officedocument.presentationml.notesSlide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notesSlides/notesSlide117.xml" ContentType="application/vnd.openxmlformats-officedocument.presentationml.notesSlide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notesSlides/notesSlide118.xml" ContentType="application/vnd.openxmlformats-officedocument.presentationml.notesSlide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notesSlides/notesSlide119.xml" ContentType="application/vnd.openxmlformats-officedocument.presentationml.notesSlide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notesSlides/notesSlide120.xml" ContentType="application/vnd.openxmlformats-officedocument.presentationml.notesSlide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notesSlides/notesSlide121.xml" ContentType="application/vnd.openxmlformats-officedocument.presentationml.notesSlide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notesSlides/notesSlide122.xml" ContentType="application/vnd.openxmlformats-officedocument.presentationml.notesSlide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notesSlides/notesSlide123.xml" ContentType="application/vnd.openxmlformats-officedocument.presentationml.notesSlide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notesSlides/notesSlide124.xml" ContentType="application/vnd.openxmlformats-officedocument.presentationml.notesSlide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notesSlides/notesSlide125.xml" ContentType="application/vnd.openxmlformats-officedocument.presentationml.notesSlide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notesSlides/notesSlide126.xml" ContentType="application/vnd.openxmlformats-officedocument.presentationml.notesSlide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notesSlides/notesSlide127.xml" ContentType="application/vnd.openxmlformats-officedocument.presentationml.notesSlide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notesSlides/notesSlide128.xml" ContentType="application/vnd.openxmlformats-officedocument.presentationml.notesSlide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notesSlides/notesSlide129.xml" ContentType="application/vnd.openxmlformats-officedocument.presentationml.notesSlide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notesSlides/notesSlide130.xml" ContentType="application/vnd.openxmlformats-officedocument.presentationml.notesSlide+xml"/>
  <Override PartName="/ppt/tags/tag425.xml" ContentType="application/vnd.openxmlformats-officedocument.presentationml.tags+xml"/>
  <Override PartName="/ppt/notesSlides/notesSlide131.xml" ContentType="application/vnd.openxmlformats-officedocument.presentationml.notesSlide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notesSlides/notesSlide132.xml" ContentType="application/vnd.openxmlformats-officedocument.presentationml.notesSlide+xml"/>
  <Override PartName="/ppt/tags/tag428.xml" ContentType="application/vnd.openxmlformats-officedocument.presentationml.tags+xml"/>
  <Override PartName="/ppt/notesSlides/notesSlide1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6"/>
  </p:notesMasterIdLst>
  <p:sldIdLst>
    <p:sldId id="256" r:id="rId2"/>
    <p:sldId id="539" r:id="rId3"/>
    <p:sldId id="257" r:id="rId4"/>
    <p:sldId id="540" r:id="rId5"/>
    <p:sldId id="399" r:id="rId6"/>
    <p:sldId id="400" r:id="rId7"/>
    <p:sldId id="401" r:id="rId8"/>
    <p:sldId id="402" r:id="rId9"/>
    <p:sldId id="403" r:id="rId10"/>
    <p:sldId id="404" r:id="rId11"/>
    <p:sldId id="405" r:id="rId12"/>
    <p:sldId id="406" r:id="rId13"/>
    <p:sldId id="407" r:id="rId14"/>
    <p:sldId id="408" r:id="rId15"/>
    <p:sldId id="409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17" r:id="rId24"/>
    <p:sldId id="418" r:id="rId25"/>
    <p:sldId id="419" r:id="rId26"/>
    <p:sldId id="420" r:id="rId27"/>
    <p:sldId id="421" r:id="rId28"/>
    <p:sldId id="422" r:id="rId29"/>
    <p:sldId id="423" r:id="rId30"/>
    <p:sldId id="532" r:id="rId31"/>
    <p:sldId id="425" r:id="rId32"/>
    <p:sldId id="426" r:id="rId33"/>
    <p:sldId id="428" r:id="rId34"/>
    <p:sldId id="533" r:id="rId35"/>
    <p:sldId id="429" r:id="rId36"/>
    <p:sldId id="430" r:id="rId37"/>
    <p:sldId id="431" r:id="rId38"/>
    <p:sldId id="433" r:id="rId39"/>
    <p:sldId id="534" r:id="rId40"/>
    <p:sldId id="435" r:id="rId41"/>
    <p:sldId id="436" r:id="rId42"/>
    <p:sldId id="437" r:id="rId43"/>
    <p:sldId id="438" r:id="rId44"/>
    <p:sldId id="439" r:id="rId45"/>
    <p:sldId id="440" r:id="rId46"/>
    <p:sldId id="441" r:id="rId47"/>
    <p:sldId id="442" r:id="rId48"/>
    <p:sldId id="443" r:id="rId49"/>
    <p:sldId id="444" r:id="rId50"/>
    <p:sldId id="445" r:id="rId51"/>
    <p:sldId id="446" r:id="rId52"/>
    <p:sldId id="447" r:id="rId53"/>
    <p:sldId id="448" r:id="rId54"/>
    <p:sldId id="449" r:id="rId55"/>
    <p:sldId id="450" r:id="rId56"/>
    <p:sldId id="451" r:id="rId57"/>
    <p:sldId id="452" r:id="rId58"/>
    <p:sldId id="453" r:id="rId59"/>
    <p:sldId id="454" r:id="rId60"/>
    <p:sldId id="455" r:id="rId61"/>
    <p:sldId id="456" r:id="rId62"/>
    <p:sldId id="457" r:id="rId63"/>
    <p:sldId id="458" r:id="rId64"/>
    <p:sldId id="459" r:id="rId65"/>
    <p:sldId id="460" r:id="rId66"/>
    <p:sldId id="461" r:id="rId67"/>
    <p:sldId id="462" r:id="rId68"/>
    <p:sldId id="463" r:id="rId69"/>
    <p:sldId id="464" r:id="rId70"/>
    <p:sldId id="465" r:id="rId71"/>
    <p:sldId id="467" r:id="rId72"/>
    <p:sldId id="535" r:id="rId73"/>
    <p:sldId id="469" r:id="rId74"/>
    <p:sldId id="472" r:id="rId75"/>
    <p:sldId id="473" r:id="rId76"/>
    <p:sldId id="474" r:id="rId77"/>
    <p:sldId id="475" r:id="rId78"/>
    <p:sldId id="476" r:id="rId79"/>
    <p:sldId id="477" r:id="rId80"/>
    <p:sldId id="478" r:id="rId81"/>
    <p:sldId id="479" r:id="rId82"/>
    <p:sldId id="480" r:id="rId83"/>
    <p:sldId id="481" r:id="rId84"/>
    <p:sldId id="482" r:id="rId85"/>
    <p:sldId id="483" r:id="rId86"/>
    <p:sldId id="484" r:id="rId87"/>
    <p:sldId id="485" r:id="rId88"/>
    <p:sldId id="486" r:id="rId89"/>
    <p:sldId id="487" r:id="rId90"/>
    <p:sldId id="488" r:id="rId91"/>
    <p:sldId id="489" r:id="rId92"/>
    <p:sldId id="490" r:id="rId93"/>
    <p:sldId id="491" r:id="rId94"/>
    <p:sldId id="492" r:id="rId95"/>
    <p:sldId id="493" r:id="rId96"/>
    <p:sldId id="494" r:id="rId97"/>
    <p:sldId id="495" r:id="rId98"/>
    <p:sldId id="496" r:id="rId99"/>
    <p:sldId id="497" r:id="rId100"/>
    <p:sldId id="498" r:id="rId101"/>
    <p:sldId id="499" r:id="rId102"/>
    <p:sldId id="536" r:id="rId103"/>
    <p:sldId id="501" r:id="rId104"/>
    <p:sldId id="502" r:id="rId105"/>
    <p:sldId id="503" r:id="rId106"/>
    <p:sldId id="504" r:id="rId107"/>
    <p:sldId id="537" r:id="rId108"/>
    <p:sldId id="505" r:id="rId109"/>
    <p:sldId id="506" r:id="rId110"/>
    <p:sldId id="507" r:id="rId111"/>
    <p:sldId id="508" r:id="rId112"/>
    <p:sldId id="509" r:id="rId113"/>
    <p:sldId id="511" r:id="rId114"/>
    <p:sldId id="510" r:id="rId115"/>
    <p:sldId id="512" r:id="rId116"/>
    <p:sldId id="513" r:id="rId117"/>
    <p:sldId id="514" r:id="rId118"/>
    <p:sldId id="515" r:id="rId119"/>
    <p:sldId id="516" r:id="rId120"/>
    <p:sldId id="517" r:id="rId121"/>
    <p:sldId id="518" r:id="rId122"/>
    <p:sldId id="519" r:id="rId123"/>
    <p:sldId id="520" r:id="rId124"/>
    <p:sldId id="521" r:id="rId125"/>
    <p:sldId id="522" r:id="rId126"/>
    <p:sldId id="523" r:id="rId127"/>
    <p:sldId id="524" r:id="rId128"/>
    <p:sldId id="525" r:id="rId129"/>
    <p:sldId id="526" r:id="rId130"/>
    <p:sldId id="527" r:id="rId131"/>
    <p:sldId id="538" r:id="rId132"/>
    <p:sldId id="529" r:id="rId133"/>
    <p:sldId id="530" r:id="rId134"/>
    <p:sldId id="531" r:id="rId1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0EF"/>
    <a:srgbClr val="32A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1" autoAdjust="0"/>
    <p:restoredTop sz="94142" autoAdjust="0"/>
  </p:normalViewPr>
  <p:slideViewPr>
    <p:cSldViewPr>
      <p:cViewPr varScale="1">
        <p:scale>
          <a:sx n="83" d="100"/>
          <a:sy n="83" d="100"/>
        </p:scale>
        <p:origin x="-114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2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26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30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32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33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34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7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10.w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5E47-F045-4C01-A154-66E3997AD169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C52C-64D1-4EF5-AC14-14AF6A3FC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1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125141-5B24-4BAE-9559-A86E56479F27}" type="slidenum">
              <a:rPr lang="en-US"/>
              <a:pPr/>
              <a:t>11</a:t>
            </a:fld>
            <a:endParaRPr lang="en-US"/>
          </a:p>
        </p:txBody>
      </p:sp>
      <p:sp>
        <p:nvSpPr>
          <p:cNvPr id="136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2C5325-BD0A-4DE7-8C01-F5B129B4F7C0}" type="slidenum">
              <a:rPr lang="en-US"/>
              <a:pPr/>
              <a:t>101</a:t>
            </a:fld>
            <a:endParaRPr lang="en-US"/>
          </a:p>
        </p:txBody>
      </p:sp>
      <p:sp>
        <p:nvSpPr>
          <p:cNvPr id="153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38793D-B5D1-4153-AB60-8BAB3035712A}" type="slidenum">
              <a:rPr lang="en-US"/>
              <a:pPr/>
              <a:t>102</a:t>
            </a:fld>
            <a:endParaRPr lang="en-US"/>
          </a:p>
        </p:txBody>
      </p:sp>
      <p:sp>
        <p:nvSpPr>
          <p:cNvPr id="145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38793D-B5D1-4153-AB60-8BAB3035712A}" type="slidenum">
              <a:rPr lang="en-US"/>
              <a:pPr/>
              <a:t>103</a:t>
            </a:fld>
            <a:endParaRPr lang="en-US"/>
          </a:p>
        </p:txBody>
      </p:sp>
      <p:sp>
        <p:nvSpPr>
          <p:cNvPr id="145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384BA1-219F-4B11-A353-85AD5E96ACFB}" type="slidenum">
              <a:rPr lang="en-US"/>
              <a:pPr/>
              <a:t>104</a:t>
            </a:fld>
            <a:endParaRPr lang="en-US"/>
          </a:p>
        </p:txBody>
      </p:sp>
      <p:sp>
        <p:nvSpPr>
          <p:cNvPr id="145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9BE6B2-1B9C-4B23-AF73-FDB55FF9BE0C}" type="slidenum">
              <a:rPr lang="en-US"/>
              <a:pPr/>
              <a:t>105</a:t>
            </a:fld>
            <a:endParaRPr lang="en-US"/>
          </a:p>
        </p:txBody>
      </p:sp>
      <p:sp>
        <p:nvSpPr>
          <p:cNvPr id="145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8361B8-36CE-4106-9A9C-35C780634501}" type="slidenum">
              <a:rPr lang="en-US"/>
              <a:pPr/>
              <a:t>106</a:t>
            </a:fld>
            <a:endParaRPr lang="en-US"/>
          </a:p>
        </p:txBody>
      </p:sp>
      <p:sp>
        <p:nvSpPr>
          <p:cNvPr id="145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8361B8-36CE-4106-9A9C-35C780634501}" type="slidenum">
              <a:rPr lang="en-US"/>
              <a:pPr/>
              <a:t>107</a:t>
            </a:fld>
            <a:endParaRPr lang="en-US"/>
          </a:p>
        </p:txBody>
      </p:sp>
      <p:sp>
        <p:nvSpPr>
          <p:cNvPr id="145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19D20-0457-482E-9A4E-BCB05FD318B1}" type="slidenum">
              <a:rPr lang="en-US"/>
              <a:pPr/>
              <a:t>108</a:t>
            </a:fld>
            <a:endParaRPr lang="en-US"/>
          </a:p>
        </p:txBody>
      </p:sp>
      <p:sp>
        <p:nvSpPr>
          <p:cNvPr id="145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B668EB-63C5-4C76-A281-58379F203D36}" type="slidenum">
              <a:rPr lang="en-US"/>
              <a:pPr/>
              <a:t>109</a:t>
            </a:fld>
            <a:endParaRPr lang="en-US"/>
          </a:p>
        </p:txBody>
      </p:sp>
      <p:sp>
        <p:nvSpPr>
          <p:cNvPr id="146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7A051F-ABB8-465D-8C47-801C5CA8FF4F}" type="slidenum">
              <a:rPr lang="en-US"/>
              <a:pPr/>
              <a:t>110</a:t>
            </a:fld>
            <a:endParaRPr lang="en-US"/>
          </a:p>
        </p:txBody>
      </p:sp>
      <p:sp>
        <p:nvSpPr>
          <p:cNvPr id="146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B377D0-3401-4DB7-96DB-6B7BE03ABE96}" type="slidenum">
              <a:rPr lang="en-US"/>
              <a:pPr/>
              <a:t>12</a:t>
            </a:fld>
            <a:endParaRPr lang="en-US"/>
          </a:p>
        </p:txBody>
      </p:sp>
      <p:sp>
        <p:nvSpPr>
          <p:cNvPr id="136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93C0D3-DFD6-4E09-8B48-6E05B8829C9D}" type="slidenum">
              <a:rPr lang="en-US"/>
              <a:pPr/>
              <a:t>111</a:t>
            </a:fld>
            <a:endParaRPr lang="en-US"/>
          </a:p>
        </p:txBody>
      </p:sp>
      <p:sp>
        <p:nvSpPr>
          <p:cNvPr id="146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81EB2C-279C-4F34-984B-EA4531D881C7}" type="slidenum">
              <a:rPr lang="en-US"/>
              <a:pPr/>
              <a:t>112</a:t>
            </a:fld>
            <a:endParaRPr lang="en-US"/>
          </a:p>
        </p:txBody>
      </p:sp>
      <p:sp>
        <p:nvSpPr>
          <p:cNvPr id="146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8024C6-87C7-4242-B183-695331F6F3C8}" type="slidenum">
              <a:rPr lang="en-US"/>
              <a:pPr/>
              <a:t>113</a:t>
            </a:fld>
            <a:endParaRPr lang="en-US"/>
          </a:p>
        </p:txBody>
      </p:sp>
      <p:sp>
        <p:nvSpPr>
          <p:cNvPr id="146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FCA00-4BD3-4213-A01B-A64121EFA4E8}" type="slidenum">
              <a:rPr lang="en-US"/>
              <a:pPr/>
              <a:t>114</a:t>
            </a:fld>
            <a:endParaRPr lang="en-US"/>
          </a:p>
        </p:txBody>
      </p:sp>
      <p:sp>
        <p:nvSpPr>
          <p:cNvPr id="146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A5F79E-BEBA-4CA0-97A4-7B0A9455AC73}" type="slidenum">
              <a:rPr lang="en-US"/>
              <a:pPr/>
              <a:t>115</a:t>
            </a:fld>
            <a:endParaRPr lang="en-US"/>
          </a:p>
        </p:txBody>
      </p:sp>
      <p:sp>
        <p:nvSpPr>
          <p:cNvPr id="146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913E8-79FF-4AEB-9A75-85C49707BFC6}" type="slidenum">
              <a:rPr lang="en-US"/>
              <a:pPr/>
              <a:t>116</a:t>
            </a:fld>
            <a:endParaRPr lang="en-US"/>
          </a:p>
        </p:txBody>
      </p:sp>
      <p:sp>
        <p:nvSpPr>
          <p:cNvPr id="146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09B68F-BB09-412A-8618-FB1FAAD0AAC3}" type="slidenum">
              <a:rPr lang="en-US"/>
              <a:pPr/>
              <a:t>117</a:t>
            </a:fld>
            <a:endParaRPr lang="en-US"/>
          </a:p>
        </p:txBody>
      </p:sp>
      <p:sp>
        <p:nvSpPr>
          <p:cNvPr id="147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D57A0A-9F8C-4737-A3F9-0D72E38FF074}" type="slidenum">
              <a:rPr lang="en-US"/>
              <a:pPr/>
              <a:t>118</a:t>
            </a:fld>
            <a:endParaRPr lang="en-US"/>
          </a:p>
        </p:txBody>
      </p:sp>
      <p:sp>
        <p:nvSpPr>
          <p:cNvPr id="147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1DC253-3114-42E5-87D4-56BA4E1EA771}" type="slidenum">
              <a:rPr lang="en-US"/>
              <a:pPr/>
              <a:t>119</a:t>
            </a:fld>
            <a:endParaRPr lang="en-US"/>
          </a:p>
        </p:txBody>
      </p:sp>
      <p:sp>
        <p:nvSpPr>
          <p:cNvPr id="147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85577E-5C37-4CC8-9CB9-BF0367170214}" type="slidenum">
              <a:rPr lang="en-US"/>
              <a:pPr/>
              <a:t>120</a:t>
            </a:fld>
            <a:endParaRPr lang="en-US"/>
          </a:p>
        </p:txBody>
      </p:sp>
      <p:sp>
        <p:nvSpPr>
          <p:cNvPr id="147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5D2DB2-BA90-4463-B0A8-AE12B0A66EE8}" type="slidenum">
              <a:rPr lang="en-US"/>
              <a:pPr/>
              <a:t>13</a:t>
            </a:fld>
            <a:endParaRPr lang="en-US"/>
          </a:p>
        </p:txBody>
      </p:sp>
      <p:sp>
        <p:nvSpPr>
          <p:cNvPr id="136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F70ACA-11B1-4E66-8D91-C65B08C616C7}" type="slidenum">
              <a:rPr lang="en-US"/>
              <a:pPr/>
              <a:t>121</a:t>
            </a:fld>
            <a:endParaRPr lang="en-US"/>
          </a:p>
        </p:txBody>
      </p:sp>
      <p:sp>
        <p:nvSpPr>
          <p:cNvPr id="147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C530B4-8073-4B12-B94F-3C40EBFDFC48}" type="slidenum">
              <a:rPr lang="en-US"/>
              <a:pPr/>
              <a:t>122</a:t>
            </a:fld>
            <a:endParaRPr lang="en-US"/>
          </a:p>
        </p:txBody>
      </p:sp>
      <p:sp>
        <p:nvSpPr>
          <p:cNvPr id="147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A6A2C7-0542-4912-85FB-E8455F8251AB}" type="slidenum">
              <a:rPr lang="en-US"/>
              <a:pPr/>
              <a:t>123</a:t>
            </a:fld>
            <a:endParaRPr lang="en-US"/>
          </a:p>
        </p:txBody>
      </p:sp>
      <p:sp>
        <p:nvSpPr>
          <p:cNvPr id="147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00B824-E040-4414-AF7F-ED074F5F8E71}" type="slidenum">
              <a:rPr lang="en-US"/>
              <a:pPr/>
              <a:t>124</a:t>
            </a:fld>
            <a:endParaRPr lang="en-US"/>
          </a:p>
        </p:txBody>
      </p:sp>
      <p:sp>
        <p:nvSpPr>
          <p:cNvPr id="147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D97CEA-9E85-442A-887F-380AD7765851}" type="slidenum">
              <a:rPr lang="en-US"/>
              <a:pPr/>
              <a:t>125</a:t>
            </a:fld>
            <a:endParaRPr lang="en-US"/>
          </a:p>
        </p:txBody>
      </p:sp>
      <p:sp>
        <p:nvSpPr>
          <p:cNvPr id="147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764D62-7399-4839-AD1B-04006C7C3824}" type="slidenum">
              <a:rPr lang="en-US"/>
              <a:pPr/>
              <a:t>126</a:t>
            </a:fld>
            <a:endParaRPr lang="en-US"/>
          </a:p>
        </p:txBody>
      </p:sp>
      <p:sp>
        <p:nvSpPr>
          <p:cNvPr id="147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CF946A-6720-4E28-BFD2-C4DA39E14602}" type="slidenum">
              <a:rPr lang="en-US"/>
              <a:pPr/>
              <a:t>127</a:t>
            </a:fld>
            <a:endParaRPr lang="en-US"/>
          </a:p>
        </p:txBody>
      </p:sp>
      <p:sp>
        <p:nvSpPr>
          <p:cNvPr id="148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5B3889-2A1B-49B7-8B85-F923DE23B8C1}" type="slidenum">
              <a:rPr lang="en-US"/>
              <a:pPr/>
              <a:t>128</a:t>
            </a:fld>
            <a:endParaRPr lang="en-US"/>
          </a:p>
        </p:txBody>
      </p:sp>
      <p:sp>
        <p:nvSpPr>
          <p:cNvPr id="148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CA80EE-7CC1-4E39-B7FE-BA4CE30C8D0D}" type="slidenum">
              <a:rPr lang="en-US"/>
              <a:pPr/>
              <a:t>129</a:t>
            </a:fld>
            <a:endParaRPr lang="en-US"/>
          </a:p>
        </p:txBody>
      </p:sp>
      <p:sp>
        <p:nvSpPr>
          <p:cNvPr id="148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C42F8F-B3B4-4541-A719-73EBA94EF251}" type="slidenum">
              <a:rPr lang="en-US"/>
              <a:pPr/>
              <a:t>130</a:t>
            </a:fld>
            <a:endParaRPr lang="en-US"/>
          </a:p>
        </p:txBody>
      </p:sp>
      <p:sp>
        <p:nvSpPr>
          <p:cNvPr id="148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6C829F-7ED2-40C6-BF34-D0B3FCC86EBA}" type="slidenum">
              <a:rPr lang="en-US"/>
              <a:pPr/>
              <a:t>14</a:t>
            </a:fld>
            <a:endParaRPr lang="en-US"/>
          </a:p>
        </p:txBody>
      </p:sp>
      <p:sp>
        <p:nvSpPr>
          <p:cNvPr id="136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C42F8F-B3B4-4541-A719-73EBA94EF251}" type="slidenum">
              <a:rPr lang="en-US"/>
              <a:pPr/>
              <a:t>131</a:t>
            </a:fld>
            <a:endParaRPr lang="en-US"/>
          </a:p>
        </p:txBody>
      </p:sp>
      <p:sp>
        <p:nvSpPr>
          <p:cNvPr id="148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9B4C39-5F56-48D1-B818-B0BD6B2512E3}" type="slidenum">
              <a:rPr lang="en-US"/>
              <a:pPr/>
              <a:t>132</a:t>
            </a:fld>
            <a:endParaRPr lang="en-US"/>
          </a:p>
        </p:txBody>
      </p:sp>
      <p:sp>
        <p:nvSpPr>
          <p:cNvPr id="148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93AF8E-FB36-42C1-9FD0-E0CF2B653514}" type="slidenum">
              <a:rPr lang="en-US"/>
              <a:pPr/>
              <a:t>133</a:t>
            </a:fld>
            <a:endParaRPr lang="en-US"/>
          </a:p>
        </p:txBody>
      </p:sp>
      <p:sp>
        <p:nvSpPr>
          <p:cNvPr id="148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138E7A-87EA-49C2-97C7-D8E400A9FFA8}" type="slidenum">
              <a:rPr lang="en-US"/>
              <a:pPr/>
              <a:t>134</a:t>
            </a:fld>
            <a:endParaRPr lang="en-US"/>
          </a:p>
        </p:txBody>
      </p:sp>
      <p:sp>
        <p:nvSpPr>
          <p:cNvPr id="148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1C4C82-1E05-4440-9F7E-6FAEB2EAAE75}" type="slidenum">
              <a:rPr lang="en-US"/>
              <a:pPr/>
              <a:t>15</a:t>
            </a:fld>
            <a:endParaRPr lang="en-US"/>
          </a:p>
        </p:txBody>
      </p:sp>
      <p:sp>
        <p:nvSpPr>
          <p:cNvPr id="136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22678-56B4-4083-93DF-293C377DC8BB}" type="slidenum">
              <a:rPr lang="en-US"/>
              <a:pPr/>
              <a:t>16</a:t>
            </a:fld>
            <a:endParaRPr lang="en-US"/>
          </a:p>
        </p:txBody>
      </p:sp>
      <p:sp>
        <p:nvSpPr>
          <p:cNvPr id="136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72405B-27BD-44F4-A341-1CD560017CD2}" type="slidenum">
              <a:rPr lang="en-US"/>
              <a:pPr/>
              <a:t>17</a:t>
            </a:fld>
            <a:endParaRPr lang="en-US"/>
          </a:p>
        </p:txBody>
      </p:sp>
      <p:sp>
        <p:nvSpPr>
          <p:cNvPr id="136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0268C7-9330-4FF6-B88E-8F9390C46787}" type="slidenum">
              <a:rPr lang="en-US"/>
              <a:pPr/>
              <a:t>18</a:t>
            </a:fld>
            <a:endParaRPr lang="en-US"/>
          </a:p>
        </p:txBody>
      </p:sp>
      <p:sp>
        <p:nvSpPr>
          <p:cNvPr id="136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004A31-E7AA-49B9-AB13-6ACD4B3FFBA8}" type="slidenum">
              <a:rPr lang="en-US"/>
              <a:pPr/>
              <a:t>19</a:t>
            </a:fld>
            <a:endParaRPr lang="en-US"/>
          </a:p>
        </p:txBody>
      </p:sp>
      <p:sp>
        <p:nvSpPr>
          <p:cNvPr id="137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BCE9A0-E7EE-465F-A9E2-2A09D0577B70}" type="slidenum">
              <a:rPr lang="en-US"/>
              <a:pPr/>
              <a:t>20</a:t>
            </a:fld>
            <a:endParaRPr lang="en-US"/>
          </a:p>
        </p:txBody>
      </p:sp>
      <p:sp>
        <p:nvSpPr>
          <p:cNvPr id="137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A40A60-4161-4AA9-B4A0-BB2E25B9069F}" type="slidenum">
              <a:rPr lang="en-US"/>
              <a:pPr/>
              <a:t>21</a:t>
            </a:fld>
            <a:endParaRPr lang="en-US"/>
          </a:p>
        </p:txBody>
      </p:sp>
      <p:sp>
        <p:nvSpPr>
          <p:cNvPr id="137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22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59057C-BDDE-4681-B946-256AB01FDE58}" type="slidenum">
              <a:rPr lang="en-US"/>
              <a:pPr/>
              <a:t>23</a:t>
            </a:fld>
            <a:endParaRPr lang="en-US"/>
          </a:p>
        </p:txBody>
      </p:sp>
      <p:sp>
        <p:nvSpPr>
          <p:cNvPr id="137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028B51-CF9E-468C-84F0-CAC51ED7FFBF}" type="slidenum">
              <a:rPr lang="en-US"/>
              <a:pPr/>
              <a:t>24</a:t>
            </a:fld>
            <a:endParaRPr lang="en-US"/>
          </a:p>
        </p:txBody>
      </p:sp>
      <p:sp>
        <p:nvSpPr>
          <p:cNvPr id="137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4F61A6-2541-4277-A2F9-36E5595FA60B}" type="slidenum">
              <a:rPr lang="en-US"/>
              <a:pPr/>
              <a:t>25</a:t>
            </a:fld>
            <a:endParaRPr lang="en-US"/>
          </a:p>
        </p:txBody>
      </p:sp>
      <p:sp>
        <p:nvSpPr>
          <p:cNvPr id="137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43838E-1E82-43E4-B8DE-813DBE74A75D}" type="slidenum">
              <a:rPr lang="en-US"/>
              <a:pPr/>
              <a:t>26</a:t>
            </a:fld>
            <a:endParaRPr lang="en-US"/>
          </a:p>
        </p:txBody>
      </p:sp>
      <p:sp>
        <p:nvSpPr>
          <p:cNvPr id="137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9A03F2-2321-4F48-A899-1BD0031E880D}" type="slidenum">
              <a:rPr lang="en-US"/>
              <a:pPr/>
              <a:t>27</a:t>
            </a:fld>
            <a:endParaRPr lang="en-US"/>
          </a:p>
        </p:txBody>
      </p:sp>
      <p:sp>
        <p:nvSpPr>
          <p:cNvPr id="148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524AF9-8E72-4B4E-8C5A-1E1E37A3B6CF}" type="slidenum">
              <a:rPr lang="en-US"/>
              <a:pPr/>
              <a:t>28</a:t>
            </a:fld>
            <a:endParaRPr lang="en-US"/>
          </a:p>
        </p:txBody>
      </p:sp>
      <p:sp>
        <p:nvSpPr>
          <p:cNvPr id="137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994F5-F061-44A3-908C-7C3DEF08D5CA}" type="slidenum">
              <a:rPr lang="en-US"/>
              <a:pPr/>
              <a:t>29</a:t>
            </a:fld>
            <a:endParaRPr lang="en-US"/>
          </a:p>
        </p:txBody>
      </p:sp>
      <p:sp>
        <p:nvSpPr>
          <p:cNvPr id="138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B11CED-087E-456E-A6A4-BC02949A7AE6}" type="slidenum">
              <a:rPr lang="en-US"/>
              <a:pPr/>
              <a:t>30</a:t>
            </a:fld>
            <a:endParaRPr lang="en-US"/>
          </a:p>
        </p:txBody>
      </p:sp>
      <p:sp>
        <p:nvSpPr>
          <p:cNvPr id="149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B11CED-087E-456E-A6A4-BC02949A7AE6}" type="slidenum">
              <a:rPr lang="en-US"/>
              <a:pPr/>
              <a:t>31</a:t>
            </a:fld>
            <a:endParaRPr lang="en-US"/>
          </a:p>
        </p:txBody>
      </p:sp>
      <p:sp>
        <p:nvSpPr>
          <p:cNvPr id="149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A920F2-DC38-4F6F-A77B-A47900AD3A10}" type="slidenum">
              <a:rPr lang="en-US"/>
              <a:pPr/>
              <a:t>32</a:t>
            </a:fld>
            <a:endParaRPr lang="en-US"/>
          </a:p>
        </p:txBody>
      </p:sp>
      <p:sp>
        <p:nvSpPr>
          <p:cNvPr id="138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47C84D-A971-4CF1-98EF-58C3F19EC904}" type="slidenum">
              <a:rPr lang="en-US"/>
              <a:pPr/>
              <a:t>33</a:t>
            </a:fld>
            <a:endParaRPr lang="en-US"/>
          </a:p>
        </p:txBody>
      </p:sp>
      <p:sp>
        <p:nvSpPr>
          <p:cNvPr id="149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47C84D-A971-4CF1-98EF-58C3F19EC904}" type="slidenum">
              <a:rPr lang="en-US"/>
              <a:pPr/>
              <a:t>34</a:t>
            </a:fld>
            <a:endParaRPr lang="en-US"/>
          </a:p>
        </p:txBody>
      </p:sp>
      <p:sp>
        <p:nvSpPr>
          <p:cNvPr id="149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D9DE6C-94EB-4595-8F93-B562C19E80F3}" type="slidenum">
              <a:rPr lang="en-US"/>
              <a:pPr/>
              <a:t>35</a:t>
            </a:fld>
            <a:endParaRPr lang="en-US"/>
          </a:p>
        </p:txBody>
      </p:sp>
      <p:sp>
        <p:nvSpPr>
          <p:cNvPr id="153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7116BC-9845-471E-87D1-5CAE8EC4FE68}" type="slidenum">
              <a:rPr lang="en-US"/>
              <a:pPr/>
              <a:t>36</a:t>
            </a:fld>
            <a:endParaRPr lang="en-US"/>
          </a:p>
        </p:txBody>
      </p:sp>
      <p:sp>
        <p:nvSpPr>
          <p:cNvPr id="138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3AA932-E6E5-4D21-89D3-9B7F63FC33F5}" type="slidenum">
              <a:rPr lang="en-US"/>
              <a:pPr/>
              <a:t>37</a:t>
            </a:fld>
            <a:endParaRPr lang="en-US"/>
          </a:p>
        </p:txBody>
      </p:sp>
      <p:sp>
        <p:nvSpPr>
          <p:cNvPr id="138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A4D85A-B427-48AE-B378-B47345FE1CD1}" type="slidenum">
              <a:rPr lang="en-US"/>
              <a:pPr/>
              <a:t>38</a:t>
            </a:fld>
            <a:endParaRPr lang="en-US"/>
          </a:p>
        </p:txBody>
      </p:sp>
      <p:sp>
        <p:nvSpPr>
          <p:cNvPr id="150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A4D85A-B427-48AE-B378-B47345FE1CD1}" type="slidenum">
              <a:rPr lang="en-US"/>
              <a:pPr/>
              <a:t>39</a:t>
            </a:fld>
            <a:endParaRPr lang="en-US"/>
          </a:p>
        </p:txBody>
      </p:sp>
      <p:sp>
        <p:nvSpPr>
          <p:cNvPr id="150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892480-A986-40A2-BCD8-1F86C64961F0}" type="slidenum">
              <a:rPr lang="en-US"/>
              <a:pPr/>
              <a:t>40</a:t>
            </a:fld>
            <a:endParaRPr lang="en-US"/>
          </a:p>
        </p:txBody>
      </p:sp>
      <p:sp>
        <p:nvSpPr>
          <p:cNvPr id="150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A12898-5B80-4728-A62A-50D6A1DE6BF0}" type="slidenum">
              <a:rPr lang="en-US"/>
              <a:pPr/>
              <a:t>5</a:t>
            </a:fld>
            <a:endParaRPr lang="en-US"/>
          </a:p>
        </p:txBody>
      </p:sp>
      <p:sp>
        <p:nvSpPr>
          <p:cNvPr id="135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E8EF40-91B1-421E-92B6-E19FF298737A}" type="slidenum">
              <a:rPr lang="en-US"/>
              <a:pPr/>
              <a:t>41</a:t>
            </a:fld>
            <a:endParaRPr lang="en-US"/>
          </a:p>
        </p:txBody>
      </p:sp>
      <p:sp>
        <p:nvSpPr>
          <p:cNvPr id="139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78179E-AA07-44A3-8B05-F6226C0FBDE4}" type="slidenum">
              <a:rPr lang="en-US"/>
              <a:pPr/>
              <a:t>42</a:t>
            </a:fld>
            <a:endParaRPr lang="en-US"/>
          </a:p>
        </p:txBody>
      </p:sp>
      <p:sp>
        <p:nvSpPr>
          <p:cNvPr id="139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B0D39A-A66A-40DB-8874-60674FBA9AB5}" type="slidenum">
              <a:rPr lang="en-US"/>
              <a:pPr/>
              <a:t>43</a:t>
            </a:fld>
            <a:endParaRPr lang="en-US"/>
          </a:p>
        </p:txBody>
      </p:sp>
      <p:sp>
        <p:nvSpPr>
          <p:cNvPr id="139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CE023-FBA8-432C-927B-41A14ED06F98}" type="slidenum">
              <a:rPr lang="en-US"/>
              <a:pPr/>
              <a:t>44</a:t>
            </a:fld>
            <a:endParaRPr lang="en-US"/>
          </a:p>
        </p:txBody>
      </p:sp>
      <p:sp>
        <p:nvSpPr>
          <p:cNvPr id="139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40CE31-B9AB-4E8F-85BF-F6B5053178B4}" type="slidenum">
              <a:rPr lang="en-US"/>
              <a:pPr/>
              <a:t>45</a:t>
            </a:fld>
            <a:endParaRPr lang="en-US"/>
          </a:p>
        </p:txBody>
      </p:sp>
      <p:sp>
        <p:nvSpPr>
          <p:cNvPr id="139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76A372-B076-4BD4-8B6B-5EFE102C3D7C}" type="slidenum">
              <a:rPr lang="en-US"/>
              <a:pPr/>
              <a:t>46</a:t>
            </a:fld>
            <a:endParaRPr lang="en-US"/>
          </a:p>
        </p:txBody>
      </p:sp>
      <p:sp>
        <p:nvSpPr>
          <p:cNvPr id="139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C3CF00-53FD-4EC4-AA76-ED57C6ED0CE5}" type="slidenum">
              <a:rPr lang="en-US"/>
              <a:pPr/>
              <a:t>47</a:t>
            </a:fld>
            <a:endParaRPr lang="en-US"/>
          </a:p>
        </p:txBody>
      </p:sp>
      <p:sp>
        <p:nvSpPr>
          <p:cNvPr id="139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F5C8C5-F143-4EF2-8770-B4CA20903ACA}" type="slidenum">
              <a:rPr lang="en-US"/>
              <a:pPr/>
              <a:t>48</a:t>
            </a:fld>
            <a:endParaRPr lang="en-US"/>
          </a:p>
        </p:txBody>
      </p:sp>
      <p:sp>
        <p:nvSpPr>
          <p:cNvPr id="140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02650-1280-436C-B31C-078740FDD024}" type="slidenum">
              <a:rPr lang="en-US"/>
              <a:pPr/>
              <a:t>49</a:t>
            </a:fld>
            <a:endParaRPr lang="en-US"/>
          </a:p>
        </p:txBody>
      </p:sp>
      <p:sp>
        <p:nvSpPr>
          <p:cNvPr id="140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05E55D-E1B3-4D24-BC5E-4AB59900FF09}" type="slidenum">
              <a:rPr lang="en-US"/>
              <a:pPr/>
              <a:t>50</a:t>
            </a:fld>
            <a:endParaRPr lang="en-US"/>
          </a:p>
        </p:txBody>
      </p:sp>
      <p:sp>
        <p:nvSpPr>
          <p:cNvPr id="140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AA02A9-81E7-4FC0-8A31-24B525F14208}" type="slidenum">
              <a:rPr lang="en-US"/>
              <a:pPr/>
              <a:t>6</a:t>
            </a:fld>
            <a:endParaRPr lang="en-US"/>
          </a:p>
        </p:txBody>
      </p:sp>
      <p:sp>
        <p:nvSpPr>
          <p:cNvPr id="135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B81BB1-3957-41BF-B808-F5DC72124A2A}" type="slidenum">
              <a:rPr lang="en-US"/>
              <a:pPr/>
              <a:t>51</a:t>
            </a:fld>
            <a:endParaRPr lang="en-US"/>
          </a:p>
        </p:txBody>
      </p:sp>
      <p:sp>
        <p:nvSpPr>
          <p:cNvPr id="140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C3F9E9-4C7D-4C8C-B4A2-7798B431B1C8}" type="slidenum">
              <a:rPr lang="en-US"/>
              <a:pPr/>
              <a:t>52</a:t>
            </a:fld>
            <a:endParaRPr lang="en-US"/>
          </a:p>
        </p:txBody>
      </p:sp>
      <p:sp>
        <p:nvSpPr>
          <p:cNvPr id="140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976475-67CF-4992-815A-DD875D6A7AC4}" type="slidenum">
              <a:rPr lang="en-US"/>
              <a:pPr/>
              <a:t>53</a:t>
            </a:fld>
            <a:endParaRPr lang="en-US"/>
          </a:p>
        </p:txBody>
      </p:sp>
      <p:sp>
        <p:nvSpPr>
          <p:cNvPr id="140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612F5-24BD-4EFD-9A6D-759B23633A65}" type="slidenum">
              <a:rPr lang="en-US"/>
              <a:pPr/>
              <a:t>54</a:t>
            </a:fld>
            <a:endParaRPr lang="en-US"/>
          </a:p>
        </p:txBody>
      </p:sp>
      <p:sp>
        <p:nvSpPr>
          <p:cNvPr id="140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571284-1B79-4AFD-9A6D-9A8DAC1A8E10}" type="slidenum">
              <a:rPr lang="en-US"/>
              <a:pPr/>
              <a:t>55</a:t>
            </a:fld>
            <a:endParaRPr lang="en-US"/>
          </a:p>
        </p:txBody>
      </p:sp>
      <p:sp>
        <p:nvSpPr>
          <p:cNvPr id="141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490720-7D24-47BC-B4CC-ADBEC2621C87}" type="slidenum">
              <a:rPr lang="en-US"/>
              <a:pPr/>
              <a:t>56</a:t>
            </a:fld>
            <a:endParaRPr lang="en-US"/>
          </a:p>
        </p:txBody>
      </p:sp>
      <p:sp>
        <p:nvSpPr>
          <p:cNvPr id="151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27CD3-8663-475F-9C54-7E46CC622A44}" type="slidenum">
              <a:rPr lang="en-US"/>
              <a:pPr/>
              <a:t>57</a:t>
            </a:fld>
            <a:endParaRPr lang="en-US"/>
          </a:p>
        </p:txBody>
      </p:sp>
      <p:sp>
        <p:nvSpPr>
          <p:cNvPr id="141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D3AE3-BEA1-4576-93E5-E4729F4CB26F}" type="slidenum">
              <a:rPr lang="en-US"/>
              <a:pPr/>
              <a:t>58</a:t>
            </a:fld>
            <a:endParaRPr lang="en-US"/>
          </a:p>
        </p:txBody>
      </p:sp>
      <p:sp>
        <p:nvSpPr>
          <p:cNvPr id="141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873AFB-06D8-44D8-869F-85B0E026D068}" type="slidenum">
              <a:rPr lang="en-US"/>
              <a:pPr/>
              <a:t>59</a:t>
            </a:fld>
            <a:endParaRPr lang="en-US"/>
          </a:p>
        </p:txBody>
      </p:sp>
      <p:sp>
        <p:nvSpPr>
          <p:cNvPr id="151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E4369-C59B-4132-AEF9-B908C8515B57}" type="slidenum">
              <a:rPr lang="en-US"/>
              <a:pPr/>
              <a:t>60</a:t>
            </a:fld>
            <a:endParaRPr lang="en-US"/>
          </a:p>
        </p:txBody>
      </p:sp>
      <p:sp>
        <p:nvSpPr>
          <p:cNvPr id="141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DC739A-9C17-47CD-9F20-15742CBE6C74}" type="slidenum">
              <a:rPr lang="en-US"/>
              <a:pPr/>
              <a:t>7</a:t>
            </a:fld>
            <a:endParaRPr lang="en-US"/>
          </a:p>
        </p:txBody>
      </p:sp>
      <p:sp>
        <p:nvSpPr>
          <p:cNvPr id="135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A29C2-1754-4C70-A74F-89D7AF981303}" type="slidenum">
              <a:rPr lang="en-US"/>
              <a:pPr/>
              <a:t>61</a:t>
            </a:fld>
            <a:endParaRPr lang="en-US"/>
          </a:p>
        </p:txBody>
      </p:sp>
      <p:sp>
        <p:nvSpPr>
          <p:cNvPr id="141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7E090C-9127-4D69-BD1F-73F10E6BFF94}" type="slidenum">
              <a:rPr lang="en-US"/>
              <a:pPr/>
              <a:t>62</a:t>
            </a:fld>
            <a:endParaRPr lang="en-US"/>
          </a:p>
        </p:txBody>
      </p:sp>
      <p:sp>
        <p:nvSpPr>
          <p:cNvPr id="141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D43E8E-3198-4483-8CE5-D7EA68858CBD}" type="slidenum">
              <a:rPr lang="en-US"/>
              <a:pPr/>
              <a:t>63</a:t>
            </a:fld>
            <a:endParaRPr lang="en-US"/>
          </a:p>
        </p:txBody>
      </p:sp>
      <p:sp>
        <p:nvSpPr>
          <p:cNvPr id="141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07937B-67E4-4A18-8020-062B046C5AE8}" type="slidenum">
              <a:rPr lang="en-US"/>
              <a:pPr/>
              <a:t>64</a:t>
            </a:fld>
            <a:endParaRPr lang="en-US"/>
          </a:p>
        </p:txBody>
      </p:sp>
      <p:sp>
        <p:nvSpPr>
          <p:cNvPr id="141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D00EB5-F414-42B8-9E69-B057DE5BC989}" type="slidenum">
              <a:rPr lang="en-US"/>
              <a:pPr/>
              <a:t>65</a:t>
            </a:fld>
            <a:endParaRPr lang="en-US"/>
          </a:p>
        </p:txBody>
      </p:sp>
      <p:sp>
        <p:nvSpPr>
          <p:cNvPr id="142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349C43-1199-4F71-BC7B-6A4E9346E921}" type="slidenum">
              <a:rPr lang="en-US"/>
              <a:pPr/>
              <a:t>66</a:t>
            </a:fld>
            <a:endParaRPr lang="en-US"/>
          </a:p>
        </p:txBody>
      </p:sp>
      <p:sp>
        <p:nvSpPr>
          <p:cNvPr id="151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6E1A18-7F52-4A81-B492-26613CD9EBDF}" type="slidenum">
              <a:rPr lang="en-US"/>
              <a:pPr/>
              <a:t>67</a:t>
            </a:fld>
            <a:endParaRPr lang="en-US"/>
          </a:p>
        </p:txBody>
      </p:sp>
      <p:sp>
        <p:nvSpPr>
          <p:cNvPr id="142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B4A452-600B-4266-A186-5B72F9BB75FD}" type="slidenum">
              <a:rPr lang="en-US"/>
              <a:pPr/>
              <a:t>68</a:t>
            </a:fld>
            <a:endParaRPr lang="en-US"/>
          </a:p>
        </p:txBody>
      </p:sp>
      <p:sp>
        <p:nvSpPr>
          <p:cNvPr id="142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17798-D3EE-48B6-AB9B-E3071B702F06}" type="slidenum">
              <a:rPr lang="en-US"/>
              <a:pPr/>
              <a:t>69</a:t>
            </a:fld>
            <a:endParaRPr lang="en-US"/>
          </a:p>
        </p:txBody>
      </p:sp>
      <p:sp>
        <p:nvSpPr>
          <p:cNvPr id="152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F48B08-792C-4BB4-9021-8F53B11D9C7E}" type="slidenum">
              <a:rPr lang="en-US"/>
              <a:pPr/>
              <a:t>70</a:t>
            </a:fld>
            <a:endParaRPr lang="en-US"/>
          </a:p>
        </p:txBody>
      </p:sp>
      <p:sp>
        <p:nvSpPr>
          <p:cNvPr id="142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46671D-A8C6-47B3-A75A-9352EA65CFB7}" type="slidenum">
              <a:rPr lang="en-US"/>
              <a:pPr/>
              <a:t>8</a:t>
            </a:fld>
            <a:endParaRPr lang="en-US"/>
          </a:p>
        </p:txBody>
      </p:sp>
      <p:sp>
        <p:nvSpPr>
          <p:cNvPr id="135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52CE4E-D4E8-4018-AB00-F83A89CFFEF1}" type="slidenum">
              <a:rPr lang="en-US"/>
              <a:pPr/>
              <a:t>71</a:t>
            </a:fld>
            <a:endParaRPr lang="en-US"/>
          </a:p>
        </p:txBody>
      </p:sp>
      <p:sp>
        <p:nvSpPr>
          <p:cNvPr id="152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A6CD9A-0FD0-4841-981D-F74740CD1FBE}" type="slidenum">
              <a:rPr lang="en-US"/>
              <a:pPr/>
              <a:t>72</a:t>
            </a:fld>
            <a:endParaRPr lang="en-US"/>
          </a:p>
        </p:txBody>
      </p:sp>
      <p:sp>
        <p:nvSpPr>
          <p:cNvPr id="150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A6CD9A-0FD0-4841-981D-F74740CD1FBE}" type="slidenum">
              <a:rPr lang="en-US"/>
              <a:pPr/>
              <a:t>73</a:t>
            </a:fld>
            <a:endParaRPr lang="en-US"/>
          </a:p>
        </p:txBody>
      </p:sp>
      <p:sp>
        <p:nvSpPr>
          <p:cNvPr id="150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D19199-2BA6-44F8-9B63-5818E3605CC8}" type="slidenum">
              <a:rPr lang="en-US"/>
              <a:pPr/>
              <a:t>74</a:t>
            </a:fld>
            <a:endParaRPr lang="en-US"/>
          </a:p>
        </p:txBody>
      </p:sp>
      <p:sp>
        <p:nvSpPr>
          <p:cNvPr id="150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475EFB-AF6B-42D6-BF33-9B8AFEE1E3AD}" type="slidenum">
              <a:rPr lang="en-US"/>
              <a:pPr/>
              <a:t>75</a:t>
            </a:fld>
            <a:endParaRPr lang="en-US"/>
          </a:p>
        </p:txBody>
      </p:sp>
      <p:sp>
        <p:nvSpPr>
          <p:cNvPr id="142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82694D-31F9-4D20-B041-DD5A132283FB}" type="slidenum">
              <a:rPr lang="en-US"/>
              <a:pPr/>
              <a:t>76</a:t>
            </a:fld>
            <a:endParaRPr lang="en-US"/>
          </a:p>
        </p:txBody>
      </p:sp>
      <p:sp>
        <p:nvSpPr>
          <p:cNvPr id="142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513C2A-3FE9-4C28-9AA5-0A2689172120}" type="slidenum">
              <a:rPr lang="en-US"/>
              <a:pPr/>
              <a:t>77</a:t>
            </a:fld>
            <a:endParaRPr lang="en-US"/>
          </a:p>
        </p:txBody>
      </p:sp>
      <p:sp>
        <p:nvSpPr>
          <p:cNvPr id="142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1C497D-BAAF-4663-94BD-869D41A91B61}" type="slidenum">
              <a:rPr lang="en-US"/>
              <a:pPr/>
              <a:t>78</a:t>
            </a:fld>
            <a:endParaRPr lang="en-US"/>
          </a:p>
        </p:txBody>
      </p:sp>
      <p:sp>
        <p:nvSpPr>
          <p:cNvPr id="143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C6BCA3-1859-43AB-8F11-EED879A75AE8}" type="slidenum">
              <a:rPr lang="en-US"/>
              <a:pPr/>
              <a:t>79</a:t>
            </a:fld>
            <a:endParaRPr lang="en-US"/>
          </a:p>
        </p:txBody>
      </p:sp>
      <p:sp>
        <p:nvSpPr>
          <p:cNvPr id="143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1E2FF9-E030-419D-B53F-CD75372687CF}" type="slidenum">
              <a:rPr lang="en-US"/>
              <a:pPr/>
              <a:t>80</a:t>
            </a:fld>
            <a:endParaRPr lang="en-US"/>
          </a:p>
        </p:txBody>
      </p:sp>
      <p:sp>
        <p:nvSpPr>
          <p:cNvPr id="143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A1A6FD-BBE4-472C-9682-C83E0F98297A}" type="slidenum">
              <a:rPr lang="en-US"/>
              <a:pPr/>
              <a:t>9</a:t>
            </a:fld>
            <a:endParaRPr lang="en-US"/>
          </a:p>
        </p:txBody>
      </p:sp>
      <p:sp>
        <p:nvSpPr>
          <p:cNvPr id="135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3ACA88-61E7-4A1A-9B15-4E2D88276536}" type="slidenum">
              <a:rPr lang="en-US"/>
              <a:pPr/>
              <a:t>81</a:t>
            </a:fld>
            <a:endParaRPr lang="en-US"/>
          </a:p>
        </p:txBody>
      </p:sp>
      <p:sp>
        <p:nvSpPr>
          <p:cNvPr id="143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54DEA3-25D5-4603-B984-4A488CC8E538}" type="slidenum">
              <a:rPr lang="en-US"/>
              <a:pPr/>
              <a:t>82</a:t>
            </a:fld>
            <a:endParaRPr lang="en-US"/>
          </a:p>
        </p:txBody>
      </p:sp>
      <p:sp>
        <p:nvSpPr>
          <p:cNvPr id="143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566E8A-C797-4C9B-9D3A-7827445D777A}" type="slidenum">
              <a:rPr lang="en-US"/>
              <a:pPr/>
              <a:t>83</a:t>
            </a:fld>
            <a:endParaRPr lang="en-US"/>
          </a:p>
        </p:txBody>
      </p:sp>
      <p:sp>
        <p:nvSpPr>
          <p:cNvPr id="143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4D43F-D11A-439E-A2E3-AE659895A2EF}" type="slidenum">
              <a:rPr lang="en-US"/>
              <a:pPr/>
              <a:t>84</a:t>
            </a:fld>
            <a:endParaRPr lang="en-US"/>
          </a:p>
        </p:txBody>
      </p:sp>
      <p:sp>
        <p:nvSpPr>
          <p:cNvPr id="143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3316F-328F-418C-A7E2-87315872C0A5}" type="slidenum">
              <a:rPr lang="en-US"/>
              <a:pPr/>
              <a:t>85</a:t>
            </a:fld>
            <a:endParaRPr lang="en-US"/>
          </a:p>
        </p:txBody>
      </p:sp>
      <p:sp>
        <p:nvSpPr>
          <p:cNvPr id="143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BD0BD1-CD86-4E00-AFFB-63A734364820}" type="slidenum">
              <a:rPr lang="en-US"/>
              <a:pPr/>
              <a:t>86</a:t>
            </a:fld>
            <a:endParaRPr lang="en-US"/>
          </a:p>
        </p:txBody>
      </p:sp>
      <p:sp>
        <p:nvSpPr>
          <p:cNvPr id="152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AA0542-134F-4852-BDAD-DE7B33690EED}" type="slidenum">
              <a:rPr lang="en-US"/>
              <a:pPr/>
              <a:t>87</a:t>
            </a:fld>
            <a:endParaRPr lang="en-US"/>
          </a:p>
        </p:txBody>
      </p:sp>
      <p:sp>
        <p:nvSpPr>
          <p:cNvPr id="143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BD2598-CECF-4725-8E73-E6498698778A}" type="slidenum">
              <a:rPr lang="en-US"/>
              <a:pPr/>
              <a:t>88</a:t>
            </a:fld>
            <a:endParaRPr lang="en-US"/>
          </a:p>
        </p:txBody>
      </p:sp>
      <p:sp>
        <p:nvSpPr>
          <p:cNvPr id="144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785B7C-AE28-4ABF-BE59-E2307A14CF19}" type="slidenum">
              <a:rPr lang="en-US"/>
              <a:pPr/>
              <a:t>89</a:t>
            </a:fld>
            <a:endParaRPr lang="en-US"/>
          </a:p>
        </p:txBody>
      </p:sp>
      <p:sp>
        <p:nvSpPr>
          <p:cNvPr id="144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44F83D-A788-465D-8F6C-62F60A745528}" type="slidenum">
              <a:rPr lang="en-US"/>
              <a:pPr/>
              <a:t>90</a:t>
            </a:fld>
            <a:endParaRPr lang="en-US"/>
          </a:p>
        </p:txBody>
      </p:sp>
      <p:sp>
        <p:nvSpPr>
          <p:cNvPr id="144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95DF1D-A0E9-436D-A100-376B78C97228}" type="slidenum">
              <a:rPr lang="en-US"/>
              <a:pPr/>
              <a:t>10</a:t>
            </a:fld>
            <a:endParaRPr lang="en-US"/>
          </a:p>
        </p:txBody>
      </p:sp>
      <p:sp>
        <p:nvSpPr>
          <p:cNvPr id="136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D32D8E-8CD6-4B81-97F7-5F8D03F2A0A0}" type="slidenum">
              <a:rPr lang="en-US"/>
              <a:pPr/>
              <a:t>91</a:t>
            </a:fld>
            <a:endParaRPr lang="en-US"/>
          </a:p>
        </p:txBody>
      </p:sp>
      <p:sp>
        <p:nvSpPr>
          <p:cNvPr id="144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F58592-DAED-4876-A72F-034A0267A593}" type="slidenum">
              <a:rPr lang="en-US"/>
              <a:pPr/>
              <a:t>92</a:t>
            </a:fld>
            <a:endParaRPr lang="en-US"/>
          </a:p>
        </p:txBody>
      </p:sp>
      <p:sp>
        <p:nvSpPr>
          <p:cNvPr id="144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AC8A15-5C55-4C19-A80A-2C645E237EC7}" type="slidenum">
              <a:rPr lang="en-US"/>
              <a:pPr/>
              <a:t>93</a:t>
            </a:fld>
            <a:endParaRPr lang="en-US"/>
          </a:p>
        </p:txBody>
      </p:sp>
      <p:sp>
        <p:nvSpPr>
          <p:cNvPr id="144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B637E-3FF7-41F8-95B0-D3B7E8B88F14}" type="slidenum">
              <a:rPr lang="en-US"/>
              <a:pPr/>
              <a:t>94</a:t>
            </a:fld>
            <a:endParaRPr lang="en-US"/>
          </a:p>
        </p:txBody>
      </p:sp>
      <p:sp>
        <p:nvSpPr>
          <p:cNvPr id="144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4D39D0-D4B0-4B8C-A8B4-DE8BCCF45BB8}" type="slidenum">
              <a:rPr lang="en-US"/>
              <a:pPr/>
              <a:t>95</a:t>
            </a:fld>
            <a:endParaRPr lang="en-US"/>
          </a:p>
        </p:txBody>
      </p:sp>
      <p:sp>
        <p:nvSpPr>
          <p:cNvPr id="144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43F203-F709-4960-A969-872A2BAAFE69}" type="slidenum">
              <a:rPr lang="en-US"/>
              <a:pPr/>
              <a:t>96</a:t>
            </a:fld>
            <a:endParaRPr lang="en-US"/>
          </a:p>
        </p:txBody>
      </p:sp>
      <p:sp>
        <p:nvSpPr>
          <p:cNvPr id="144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4698CA-D6BC-41F2-A1B8-7182405279B1}" type="slidenum">
              <a:rPr lang="en-US"/>
              <a:pPr/>
              <a:t>97</a:t>
            </a:fld>
            <a:endParaRPr lang="en-US"/>
          </a:p>
        </p:txBody>
      </p:sp>
      <p:sp>
        <p:nvSpPr>
          <p:cNvPr id="144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39A9FA-A004-47EE-B412-8DE89CB4D3B3}" type="slidenum">
              <a:rPr lang="en-US"/>
              <a:pPr/>
              <a:t>98</a:t>
            </a:fld>
            <a:endParaRPr lang="en-US"/>
          </a:p>
        </p:txBody>
      </p:sp>
      <p:sp>
        <p:nvSpPr>
          <p:cNvPr id="145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5B29BC-53BE-4854-9FA4-43C191B99F90}" type="slidenum">
              <a:rPr lang="en-US"/>
              <a:pPr/>
              <a:t>99</a:t>
            </a:fld>
            <a:endParaRPr lang="en-US"/>
          </a:p>
        </p:txBody>
      </p:sp>
      <p:sp>
        <p:nvSpPr>
          <p:cNvPr id="145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65A5EB-E028-4EAE-92E1-035091BEBA5E}" type="slidenum">
              <a:rPr lang="en-US"/>
              <a:pPr/>
              <a:t>100</a:t>
            </a:fld>
            <a:endParaRPr lang="en-US"/>
          </a:p>
        </p:txBody>
      </p:sp>
      <p:sp>
        <p:nvSpPr>
          <p:cNvPr id="145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914400" y="0"/>
            <a:ext cx="8229600" cy="91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638800" y="64770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aseline="0" dirty="0" smtClean="0">
                <a:solidFill>
                  <a:schemeClr val="bg1">
                    <a:lumMod val="50000"/>
                  </a:schemeClr>
                </a:solidFill>
              </a:rPr>
              <a:t>Глава </a:t>
            </a:r>
            <a:r>
              <a:rPr lang="en-US" sz="1400" baseline="0" dirty="0" smtClean="0">
                <a:solidFill>
                  <a:schemeClr val="bg1">
                    <a:lumMod val="50000"/>
                  </a:schemeClr>
                </a:solidFill>
              </a:rPr>
              <a:t>7 &lt;</a:t>
            </a:r>
            <a:fld id="{D1B2EFE9-D440-4A3B-858C-5FEDF5DD0E10}" type="slidenum"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&gt;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 rot="16200000">
            <a:off x="-2919089" y="2870780"/>
            <a:ext cx="66076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Микроархитектура</a:t>
            </a:r>
            <a:endParaRPr lang="en-US" sz="54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8139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914400" y="0"/>
            <a:ext cx="8229600" cy="91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638800" y="6474023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aseline="0" dirty="0" smtClean="0">
                <a:solidFill>
                  <a:schemeClr val="bg1">
                    <a:lumMod val="50000"/>
                  </a:schemeClr>
                </a:solidFill>
              </a:rPr>
              <a:t>Глава </a:t>
            </a:r>
            <a:r>
              <a:rPr lang="en-US" sz="1400" baseline="0" dirty="0" smtClean="0">
                <a:solidFill>
                  <a:schemeClr val="bg1">
                    <a:lumMod val="50000"/>
                  </a:schemeClr>
                </a:solidFill>
              </a:rPr>
              <a:t>7 &lt;</a:t>
            </a:r>
            <a:fld id="{D1B2EFE9-D440-4A3B-858C-5FEDF5DD0E10}" type="slidenum"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&gt;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 rot="16200000">
            <a:off x="-2918355" y="2870780"/>
            <a:ext cx="66076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Микроархитектура</a:t>
            </a:r>
            <a:endParaRPr lang="en-US" sz="54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4308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12C447-90FA-420C-B74C-1A635C444937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2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E7ED6BBA-2425-4A43-B586-383F2BB07C4C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68946159-E475-47D9-8550-A9F0B445C79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DCC2DC-EBCD-44EE-92DB-9C06DDE632FD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46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1-&lt;</a:t>
            </a:r>
            <a:fld id="{B4FEF99E-A19F-4A0B-A62E-3729EECDD90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50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9F7ADD3E-E1D6-46D5-BCAD-B4AEBA813F75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66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6080-453C-4BEF-9A1F-F094B996EB79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EFE9-D440-4A3B-858C-5FEDF5DD0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9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tags" Target="../tags/tag325.xml"/><Relationship Id="rId7" Type="http://schemas.openxmlformats.org/officeDocument/2006/relationships/notesSlide" Target="../notesSlides/notesSlide99.xml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27.xml"/><Relationship Id="rId4" Type="http://schemas.openxmlformats.org/officeDocument/2006/relationships/tags" Target="../tags/tag32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8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tags" Target="../tags/tag331.xml"/><Relationship Id="rId2" Type="http://schemas.openxmlformats.org/officeDocument/2006/relationships/tags" Target="../tags/tag330.xml"/><Relationship Id="rId1" Type="http://schemas.openxmlformats.org/officeDocument/2006/relationships/tags" Target="../tags/tag329.xml"/><Relationship Id="rId5" Type="http://schemas.openxmlformats.org/officeDocument/2006/relationships/notesSlide" Target="../notesSlides/notesSlide101.xml"/><Relationship Id="rId4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tags" Target="../tags/tag334.xml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5" Type="http://schemas.openxmlformats.org/officeDocument/2006/relationships/notesSlide" Target="../notesSlides/notesSlide102.xml"/><Relationship Id="rId4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tags" Target="../tags/tag337.xml"/><Relationship Id="rId2" Type="http://schemas.openxmlformats.org/officeDocument/2006/relationships/tags" Target="../tags/tag336.xml"/><Relationship Id="rId1" Type="http://schemas.openxmlformats.org/officeDocument/2006/relationships/tags" Target="../tags/tag335.xml"/><Relationship Id="rId5" Type="http://schemas.openxmlformats.org/officeDocument/2006/relationships/notesSlide" Target="../notesSlides/notesSlide103.xml"/><Relationship Id="rId4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tags" Target="../tags/tag340.xml"/><Relationship Id="rId2" Type="http://schemas.openxmlformats.org/officeDocument/2006/relationships/tags" Target="../tags/tag339.xml"/><Relationship Id="rId1" Type="http://schemas.openxmlformats.org/officeDocument/2006/relationships/tags" Target="../tags/tag338.xml"/><Relationship Id="rId5" Type="http://schemas.openxmlformats.org/officeDocument/2006/relationships/notesSlide" Target="../notesSlides/notesSlide104.xml"/><Relationship Id="rId4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tags" Target="../tags/tag343.xml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5" Type="http://schemas.openxmlformats.org/officeDocument/2006/relationships/notesSlide" Target="../notesSlides/notesSlide105.xml"/><Relationship Id="rId4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tags" Target="../tags/tag346.xml"/><Relationship Id="rId2" Type="http://schemas.openxmlformats.org/officeDocument/2006/relationships/tags" Target="../tags/tag345.xml"/><Relationship Id="rId1" Type="http://schemas.openxmlformats.org/officeDocument/2006/relationships/tags" Target="../tags/tag344.xml"/><Relationship Id="rId5" Type="http://schemas.openxmlformats.org/officeDocument/2006/relationships/notesSlide" Target="../notesSlides/notesSlide106.xml"/><Relationship Id="rId4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tags" Target="../tags/tag349.xml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5" Type="http://schemas.openxmlformats.org/officeDocument/2006/relationships/notesSlide" Target="../notesSlides/notesSlide107.xml"/><Relationship Id="rId4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tags" Target="../tags/tag352.xml"/><Relationship Id="rId2" Type="http://schemas.openxmlformats.org/officeDocument/2006/relationships/tags" Target="../tags/tag351.xml"/><Relationship Id="rId1" Type="http://schemas.openxmlformats.org/officeDocument/2006/relationships/tags" Target="../tags/tag350.xml"/><Relationship Id="rId6" Type="http://schemas.openxmlformats.org/officeDocument/2006/relationships/image" Target="../media/image75.png"/><Relationship Id="rId5" Type="http://schemas.openxmlformats.org/officeDocument/2006/relationships/notesSlide" Target="../notesSlides/notesSlide108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tags" Target="../tags/tag354.xml"/><Relationship Id="rId7" Type="http://schemas.openxmlformats.org/officeDocument/2006/relationships/oleObject" Target="../embeddings/oleObject86.bin"/><Relationship Id="rId2" Type="http://schemas.openxmlformats.org/officeDocument/2006/relationships/tags" Target="../tags/tag353.xml"/><Relationship Id="rId1" Type="http://schemas.openxmlformats.org/officeDocument/2006/relationships/vmlDrawing" Target="../drawings/vmlDrawing70.vml"/><Relationship Id="rId6" Type="http://schemas.openxmlformats.org/officeDocument/2006/relationships/notesSlide" Target="../notesSlides/notesSlide10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55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tags" Target="../tags/tag358.xml"/><Relationship Id="rId2" Type="http://schemas.openxmlformats.org/officeDocument/2006/relationships/tags" Target="../tags/tag357.xml"/><Relationship Id="rId1" Type="http://schemas.openxmlformats.org/officeDocument/2006/relationships/tags" Target="../tags/tag356.xml"/><Relationship Id="rId6" Type="http://schemas.openxmlformats.org/officeDocument/2006/relationships/notesSlide" Target="../notesSlides/notesSlide1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59.xml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tags" Target="../tags/tag361.xml"/><Relationship Id="rId7" Type="http://schemas.openxmlformats.org/officeDocument/2006/relationships/oleObject" Target="../embeddings/oleObject87.bin"/><Relationship Id="rId2" Type="http://schemas.openxmlformats.org/officeDocument/2006/relationships/tags" Target="../tags/tag360.xml"/><Relationship Id="rId1" Type="http://schemas.openxmlformats.org/officeDocument/2006/relationships/vmlDrawing" Target="../drawings/vmlDrawing71.vml"/><Relationship Id="rId6" Type="http://schemas.openxmlformats.org/officeDocument/2006/relationships/notesSlide" Target="../notesSlides/notesSlide1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62.xml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tags" Target="../tags/tag364.xml"/><Relationship Id="rId7" Type="http://schemas.openxmlformats.org/officeDocument/2006/relationships/oleObject" Target="../embeddings/oleObject88.bin"/><Relationship Id="rId2" Type="http://schemas.openxmlformats.org/officeDocument/2006/relationships/tags" Target="../tags/tag363.xml"/><Relationship Id="rId1" Type="http://schemas.openxmlformats.org/officeDocument/2006/relationships/vmlDrawing" Target="../drawings/vmlDrawing72.vml"/><Relationship Id="rId6" Type="http://schemas.openxmlformats.org/officeDocument/2006/relationships/notesSlide" Target="../notesSlides/notesSlide1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65.xml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tags" Target="../tags/tag367.xml"/><Relationship Id="rId7" Type="http://schemas.openxmlformats.org/officeDocument/2006/relationships/oleObject" Target="../embeddings/oleObject89.bin"/><Relationship Id="rId2" Type="http://schemas.openxmlformats.org/officeDocument/2006/relationships/tags" Target="../tags/tag366.xml"/><Relationship Id="rId1" Type="http://schemas.openxmlformats.org/officeDocument/2006/relationships/vmlDrawing" Target="../drawings/vmlDrawing73.vml"/><Relationship Id="rId6" Type="http://schemas.openxmlformats.org/officeDocument/2006/relationships/notesSlide" Target="../notesSlides/notesSlide1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68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tags" Target="../tags/tag371.xml"/><Relationship Id="rId2" Type="http://schemas.openxmlformats.org/officeDocument/2006/relationships/tags" Target="../tags/tag370.xml"/><Relationship Id="rId1" Type="http://schemas.openxmlformats.org/officeDocument/2006/relationships/tags" Target="../tags/tag369.xml"/><Relationship Id="rId6" Type="http://schemas.openxmlformats.org/officeDocument/2006/relationships/notesSlide" Target="../notesSlides/notesSlide1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tags" Target="../tags/tag375.xml"/><Relationship Id="rId2" Type="http://schemas.openxmlformats.org/officeDocument/2006/relationships/tags" Target="../tags/tag374.xml"/><Relationship Id="rId1" Type="http://schemas.openxmlformats.org/officeDocument/2006/relationships/tags" Target="../tags/tag373.xml"/><Relationship Id="rId5" Type="http://schemas.openxmlformats.org/officeDocument/2006/relationships/notesSlide" Target="../notesSlides/notesSlide115.xml"/><Relationship Id="rId4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tags" Target="../tags/tag378.xml"/><Relationship Id="rId2" Type="http://schemas.openxmlformats.org/officeDocument/2006/relationships/tags" Target="../tags/tag377.xml"/><Relationship Id="rId1" Type="http://schemas.openxmlformats.org/officeDocument/2006/relationships/tags" Target="../tags/tag376.xml"/><Relationship Id="rId5" Type="http://schemas.openxmlformats.org/officeDocument/2006/relationships/notesSlide" Target="../notesSlides/notesSlide116.xml"/><Relationship Id="rId4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tags" Target="../tags/tag381.xml"/><Relationship Id="rId2" Type="http://schemas.openxmlformats.org/officeDocument/2006/relationships/tags" Target="../tags/tag380.xml"/><Relationship Id="rId1" Type="http://schemas.openxmlformats.org/officeDocument/2006/relationships/tags" Target="../tags/tag379.xml"/><Relationship Id="rId5" Type="http://schemas.openxmlformats.org/officeDocument/2006/relationships/notesSlide" Target="../notesSlides/notesSlide117.xml"/><Relationship Id="rId4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tags" Target="../tags/tag384.xml"/><Relationship Id="rId2" Type="http://schemas.openxmlformats.org/officeDocument/2006/relationships/tags" Target="../tags/tag383.xml"/><Relationship Id="rId1" Type="http://schemas.openxmlformats.org/officeDocument/2006/relationships/tags" Target="../tags/tag382.xml"/><Relationship Id="rId5" Type="http://schemas.openxmlformats.org/officeDocument/2006/relationships/notesSlide" Target="../notesSlides/notesSlide118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5.wmf"/><Relationship Id="rId2" Type="http://schemas.openxmlformats.org/officeDocument/2006/relationships/tags" Target="../tags/tag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3" Type="http://schemas.openxmlformats.org/officeDocument/2006/relationships/tags" Target="../tags/tag386.xml"/><Relationship Id="rId7" Type="http://schemas.openxmlformats.org/officeDocument/2006/relationships/notesSlide" Target="../notesSlides/notesSlide119.xml"/><Relationship Id="rId2" Type="http://schemas.openxmlformats.org/officeDocument/2006/relationships/tags" Target="../tags/tag385.xml"/><Relationship Id="rId1" Type="http://schemas.openxmlformats.org/officeDocument/2006/relationships/vmlDrawing" Target="../drawings/vmlDrawing74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88.xml"/><Relationship Id="rId4" Type="http://schemas.openxmlformats.org/officeDocument/2006/relationships/tags" Target="../tags/tag387.xml"/><Relationship Id="rId9" Type="http://schemas.openxmlformats.org/officeDocument/2006/relationships/image" Target="../media/image80.wmf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tags" Target="../tags/tag390.xml"/><Relationship Id="rId7" Type="http://schemas.openxmlformats.org/officeDocument/2006/relationships/oleObject" Target="../embeddings/oleObject91.bin"/><Relationship Id="rId2" Type="http://schemas.openxmlformats.org/officeDocument/2006/relationships/tags" Target="../tags/tag389.xml"/><Relationship Id="rId1" Type="http://schemas.openxmlformats.org/officeDocument/2006/relationships/vmlDrawing" Target="../drawings/vmlDrawing75.vml"/><Relationship Id="rId6" Type="http://schemas.openxmlformats.org/officeDocument/2006/relationships/notesSlide" Target="../notesSlides/notesSlide12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91.xml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3" Type="http://schemas.openxmlformats.org/officeDocument/2006/relationships/tags" Target="../tags/tag393.xml"/><Relationship Id="rId7" Type="http://schemas.openxmlformats.org/officeDocument/2006/relationships/notesSlide" Target="../notesSlides/notesSlide121.xml"/><Relationship Id="rId2" Type="http://schemas.openxmlformats.org/officeDocument/2006/relationships/tags" Target="../tags/tag392.xml"/><Relationship Id="rId1" Type="http://schemas.openxmlformats.org/officeDocument/2006/relationships/vmlDrawing" Target="../drawings/vmlDrawing76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95.xml"/><Relationship Id="rId4" Type="http://schemas.openxmlformats.org/officeDocument/2006/relationships/tags" Target="../tags/tag394.xml"/><Relationship Id="rId9" Type="http://schemas.openxmlformats.org/officeDocument/2006/relationships/image" Target="../media/image82.wmf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3" Type="http://schemas.openxmlformats.org/officeDocument/2006/relationships/tags" Target="../tags/tag397.xml"/><Relationship Id="rId7" Type="http://schemas.openxmlformats.org/officeDocument/2006/relationships/notesSlide" Target="../notesSlides/notesSlide122.xml"/><Relationship Id="rId2" Type="http://schemas.openxmlformats.org/officeDocument/2006/relationships/tags" Target="../tags/tag396.xml"/><Relationship Id="rId1" Type="http://schemas.openxmlformats.org/officeDocument/2006/relationships/vmlDrawing" Target="../drawings/vmlDrawing77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99.xml"/><Relationship Id="rId4" Type="http://schemas.openxmlformats.org/officeDocument/2006/relationships/tags" Target="../tags/tag398.xml"/><Relationship Id="rId9" Type="http://schemas.openxmlformats.org/officeDocument/2006/relationships/image" Target="../media/image83.wmf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tags" Target="../tags/tag402.xml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6" Type="http://schemas.openxmlformats.org/officeDocument/2006/relationships/notesSlide" Target="../notesSlides/notesSlide12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03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tags" Target="../tags/tag406.xml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6" Type="http://schemas.openxmlformats.org/officeDocument/2006/relationships/notesSlide" Target="../notesSlides/notesSlide12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07.xml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5.xml"/><Relationship Id="rId3" Type="http://schemas.openxmlformats.org/officeDocument/2006/relationships/tags" Target="../tags/tag40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08.xml"/><Relationship Id="rId1" Type="http://schemas.openxmlformats.org/officeDocument/2006/relationships/vmlDrawing" Target="../drawings/vmlDrawing78.vml"/><Relationship Id="rId6" Type="http://schemas.openxmlformats.org/officeDocument/2006/relationships/tags" Target="../tags/tag412.xml"/><Relationship Id="rId5" Type="http://schemas.openxmlformats.org/officeDocument/2006/relationships/tags" Target="../tags/tag411.xml"/><Relationship Id="rId10" Type="http://schemas.openxmlformats.org/officeDocument/2006/relationships/image" Target="../media/image84.wmf"/><Relationship Id="rId4" Type="http://schemas.openxmlformats.org/officeDocument/2006/relationships/tags" Target="../tags/tag410.xml"/><Relationship Id="rId9" Type="http://schemas.openxmlformats.org/officeDocument/2006/relationships/oleObject" Target="../embeddings/oleObject94.bin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tags" Target="../tags/tag414.xml"/><Relationship Id="rId7" Type="http://schemas.openxmlformats.org/officeDocument/2006/relationships/image" Target="../media/image85.wmf"/><Relationship Id="rId2" Type="http://schemas.openxmlformats.org/officeDocument/2006/relationships/tags" Target="../tags/tag413.xml"/><Relationship Id="rId1" Type="http://schemas.openxmlformats.org/officeDocument/2006/relationships/vmlDrawing" Target="../drawings/vmlDrawing79.vml"/><Relationship Id="rId6" Type="http://schemas.openxmlformats.org/officeDocument/2006/relationships/oleObject" Target="../embeddings/oleObject95.bin"/><Relationship Id="rId5" Type="http://schemas.openxmlformats.org/officeDocument/2006/relationships/notesSlide" Target="../notesSlides/notesSlide126.xml"/><Relationship Id="rId4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tags" Target="../tags/tag416.xml"/><Relationship Id="rId7" Type="http://schemas.openxmlformats.org/officeDocument/2006/relationships/image" Target="../media/image86.wmf"/><Relationship Id="rId2" Type="http://schemas.openxmlformats.org/officeDocument/2006/relationships/tags" Target="../tags/tag415.xml"/><Relationship Id="rId1" Type="http://schemas.openxmlformats.org/officeDocument/2006/relationships/vmlDrawing" Target="../drawings/vmlDrawing80.vml"/><Relationship Id="rId6" Type="http://schemas.openxmlformats.org/officeDocument/2006/relationships/oleObject" Target="../embeddings/oleObject96.bin"/><Relationship Id="rId5" Type="http://schemas.openxmlformats.org/officeDocument/2006/relationships/notesSlide" Target="../notesSlides/notesSlide127.xml"/><Relationship Id="rId4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tags" Target="../tags/tag419.xml"/><Relationship Id="rId2" Type="http://schemas.openxmlformats.org/officeDocument/2006/relationships/tags" Target="../tags/tag418.xml"/><Relationship Id="rId1" Type="http://schemas.openxmlformats.org/officeDocument/2006/relationships/tags" Target="../tags/tag417.xml"/><Relationship Id="rId6" Type="http://schemas.openxmlformats.org/officeDocument/2006/relationships/notesSlide" Target="../notesSlides/notesSlide12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tags" Target="../tags/tag15.xml"/><Relationship Id="rId7" Type="http://schemas.openxmlformats.org/officeDocument/2006/relationships/oleObject" Target="../embeddings/oleObject4.bin"/><Relationship Id="rId2" Type="http://schemas.openxmlformats.org/officeDocument/2006/relationships/tags" Target="../tags/tag14.xml"/><Relationship Id="rId1" Type="http://schemas.openxmlformats.org/officeDocument/2006/relationships/vmlDrawing" Target="../drawings/vmlDrawing4.v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.wmf"/><Relationship Id="rId4" Type="http://schemas.openxmlformats.org/officeDocument/2006/relationships/tags" Target="../tags/tag16.xml"/><Relationship Id="rId9" Type="http://schemas.openxmlformats.org/officeDocument/2006/relationships/oleObject" Target="../embeddings/oleObject5.bin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2.xml"/><Relationship Id="rId1" Type="http://schemas.openxmlformats.org/officeDocument/2006/relationships/tags" Target="../tags/tag421.xml"/><Relationship Id="rId4" Type="http://schemas.openxmlformats.org/officeDocument/2006/relationships/notesSlide" Target="../notesSlides/notesSlide129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4.xml"/><Relationship Id="rId1" Type="http://schemas.openxmlformats.org/officeDocument/2006/relationships/tags" Target="../tags/tag423.xml"/><Relationship Id="rId4" Type="http://schemas.openxmlformats.org/officeDocument/2006/relationships/notesSlide" Target="../notesSlides/notesSlide130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5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7.xml"/><Relationship Id="rId1" Type="http://schemas.openxmlformats.org/officeDocument/2006/relationships/tags" Target="../tags/tag426.xml"/><Relationship Id="rId4" Type="http://schemas.openxmlformats.org/officeDocument/2006/relationships/notesSlide" Target="../notesSlides/notesSlide13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8.wmf"/><Relationship Id="rId2" Type="http://schemas.openxmlformats.org/officeDocument/2006/relationships/tags" Target="../tags/tag1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9.wmf"/><Relationship Id="rId2" Type="http://schemas.openxmlformats.org/officeDocument/2006/relationships/tags" Target="../tags/tag19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tags" Target="../tags/tag22.xml"/><Relationship Id="rId7" Type="http://schemas.openxmlformats.org/officeDocument/2006/relationships/oleObject" Target="../embeddings/oleObject8.bin"/><Relationship Id="rId2" Type="http://schemas.openxmlformats.org/officeDocument/2006/relationships/tags" Target="../tags/tag21.xml"/><Relationship Id="rId1" Type="http://schemas.openxmlformats.org/officeDocument/2006/relationships/vmlDrawing" Target="../drawings/vmlDrawing7.v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.wmf"/><Relationship Id="rId4" Type="http://schemas.openxmlformats.org/officeDocument/2006/relationships/tags" Target="../tags/tag23.xml"/><Relationship Id="rId9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11.wmf"/><Relationship Id="rId2" Type="http://schemas.openxmlformats.org/officeDocument/2006/relationships/tags" Target="../tags/tag2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tags" Target="../tags/tag27.xml"/><Relationship Id="rId7" Type="http://schemas.openxmlformats.org/officeDocument/2006/relationships/oleObject" Target="../embeddings/oleObject11.bin"/><Relationship Id="rId2" Type="http://schemas.openxmlformats.org/officeDocument/2006/relationships/tags" Target="../tags/tag26.xml"/><Relationship Id="rId1" Type="http://schemas.openxmlformats.org/officeDocument/2006/relationships/vmlDrawing" Target="../drawings/vmlDrawing9.v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.wmf"/><Relationship Id="rId4" Type="http://schemas.openxmlformats.org/officeDocument/2006/relationships/tags" Target="../tags/tag28.xml"/><Relationship Id="rId9" Type="http://schemas.openxmlformats.org/officeDocument/2006/relationships/oleObject" Target="../embeddings/oleObject1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tags" Target="../tags/tag30.xml"/><Relationship Id="rId7" Type="http://schemas.openxmlformats.org/officeDocument/2006/relationships/oleObject" Target="../embeddings/oleObject13.bin"/><Relationship Id="rId2" Type="http://schemas.openxmlformats.org/officeDocument/2006/relationships/tags" Target="../tags/tag29.xml"/><Relationship Id="rId1" Type="http://schemas.openxmlformats.org/officeDocument/2006/relationships/vmlDrawing" Target="../drawings/vmlDrawing10.v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.wmf"/><Relationship Id="rId4" Type="http://schemas.openxmlformats.org/officeDocument/2006/relationships/tags" Target="../tags/tag31.xml"/><Relationship Id="rId9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tags" Target="../tags/tag33.xml"/><Relationship Id="rId7" Type="http://schemas.openxmlformats.org/officeDocument/2006/relationships/oleObject" Target="../embeddings/oleObject15.bin"/><Relationship Id="rId2" Type="http://schemas.openxmlformats.org/officeDocument/2006/relationships/tags" Target="../tags/tag32.xml"/><Relationship Id="rId1" Type="http://schemas.openxmlformats.org/officeDocument/2006/relationships/vmlDrawing" Target="../drawings/vmlDrawing11.v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6.wmf"/><Relationship Id="rId4" Type="http://schemas.openxmlformats.org/officeDocument/2006/relationships/tags" Target="../tags/tag34.xml"/><Relationship Id="rId9" Type="http://schemas.openxmlformats.org/officeDocument/2006/relationships/oleObject" Target="../embeddings/oleObject1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tags" Target="../tags/tag36.xml"/><Relationship Id="rId7" Type="http://schemas.openxmlformats.org/officeDocument/2006/relationships/oleObject" Target="../embeddings/oleObject17.bin"/><Relationship Id="rId2" Type="http://schemas.openxmlformats.org/officeDocument/2006/relationships/tags" Target="../tags/tag35.xml"/><Relationship Id="rId1" Type="http://schemas.openxmlformats.org/officeDocument/2006/relationships/vmlDrawing" Target="../drawings/vmlDrawing12.v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tags" Target="../tags/tag39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38.xml"/><Relationship Id="rId1" Type="http://schemas.openxmlformats.org/officeDocument/2006/relationships/vmlDrawing" Target="../drawings/vmlDrawing13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9" Type="http://schemas.openxmlformats.org/officeDocument/2006/relationships/image" Target="../media/image18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tags" Target="../tags/tag43.xml"/><Relationship Id="rId7" Type="http://schemas.openxmlformats.org/officeDocument/2006/relationships/oleObject" Target="../embeddings/oleObject19.bin"/><Relationship Id="rId2" Type="http://schemas.openxmlformats.org/officeDocument/2006/relationships/tags" Target="../tags/tag42.xml"/><Relationship Id="rId1" Type="http://schemas.openxmlformats.org/officeDocument/2006/relationships/vmlDrawing" Target="../drawings/vmlDrawing14.v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image" Target="../media/image20.wmf"/><Relationship Id="rId2" Type="http://schemas.openxmlformats.org/officeDocument/2006/relationships/tags" Target="../tags/tag45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0.bin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notesSlide" Target="../notesSlides/notesSlide24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5.xml"/><Relationship Id="rId3" Type="http://schemas.openxmlformats.org/officeDocument/2006/relationships/tags" Target="../tags/tag5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vmlDrawing" Target="../drawings/vmlDrawing16.v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10" Type="http://schemas.openxmlformats.org/officeDocument/2006/relationships/image" Target="../media/image17.wmf"/><Relationship Id="rId4" Type="http://schemas.openxmlformats.org/officeDocument/2006/relationships/tags" Target="../tags/tag54.xml"/><Relationship Id="rId9" Type="http://schemas.openxmlformats.org/officeDocument/2006/relationships/oleObject" Target="../embeddings/oleObject21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tags" Target="../tags/tag58.xml"/><Relationship Id="rId7" Type="http://schemas.openxmlformats.org/officeDocument/2006/relationships/notesSlide" Target="../notesSlides/notesSlide26.xml"/><Relationship Id="rId2" Type="http://schemas.openxmlformats.org/officeDocument/2006/relationships/tags" Target="../tags/tag57.xml"/><Relationship Id="rId1" Type="http://schemas.openxmlformats.org/officeDocument/2006/relationships/vmlDrawing" Target="../drawings/vmlDrawing17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9" Type="http://schemas.openxmlformats.org/officeDocument/2006/relationships/image" Target="../media/image17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tags" Target="../tags/tag62.xml"/><Relationship Id="rId7" Type="http://schemas.openxmlformats.org/officeDocument/2006/relationships/oleObject" Target="../embeddings/oleObject23.bin"/><Relationship Id="rId2" Type="http://schemas.openxmlformats.org/officeDocument/2006/relationships/tags" Target="../tags/tag61.xml"/><Relationship Id="rId1" Type="http://schemas.openxmlformats.org/officeDocument/2006/relationships/vmlDrawing" Target="../drawings/vmlDrawing18.v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.wmf"/><Relationship Id="rId4" Type="http://schemas.openxmlformats.org/officeDocument/2006/relationships/tags" Target="../tags/tag63.xml"/><Relationship Id="rId9" Type="http://schemas.openxmlformats.org/officeDocument/2006/relationships/oleObject" Target="../embeddings/oleObject24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tags" Target="../tags/tag65.xml"/><Relationship Id="rId7" Type="http://schemas.openxmlformats.org/officeDocument/2006/relationships/notesSlide" Target="../notesSlides/notesSlide28.xml"/><Relationship Id="rId2" Type="http://schemas.openxmlformats.org/officeDocument/2006/relationships/tags" Target="../tags/tag64.xml"/><Relationship Id="rId1" Type="http://schemas.openxmlformats.org/officeDocument/2006/relationships/vmlDrawing" Target="../drawings/vmlDrawing19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9" Type="http://schemas.openxmlformats.org/officeDocument/2006/relationships/image" Target="../media/image1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tags" Target="../tags/tag77.xml"/><Relationship Id="rId7" Type="http://schemas.openxmlformats.org/officeDocument/2006/relationships/oleObject" Target="../embeddings/oleObject26.bin"/><Relationship Id="rId2" Type="http://schemas.openxmlformats.org/officeDocument/2006/relationships/tags" Target="../tags/tag76.xml"/><Relationship Id="rId1" Type="http://schemas.openxmlformats.org/officeDocument/2006/relationships/vmlDrawing" Target="../drawings/vmlDrawing20.vml"/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5.xml"/><Relationship Id="rId3" Type="http://schemas.openxmlformats.org/officeDocument/2006/relationships/tags" Target="../tags/tag8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vmlDrawing" Target="../drawings/vmlDrawing21.v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10" Type="http://schemas.openxmlformats.org/officeDocument/2006/relationships/image" Target="../media/image23.wmf"/><Relationship Id="rId4" Type="http://schemas.openxmlformats.org/officeDocument/2006/relationships/tags" Target="../tags/tag89.xml"/><Relationship Id="rId9" Type="http://schemas.openxmlformats.org/officeDocument/2006/relationships/oleObject" Target="../embeddings/oleObject27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5" Type="http://schemas.openxmlformats.org/officeDocument/2006/relationships/notesSlide" Target="../notesSlides/notesSlide36.xml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notesSlide" Target="../notesSlides/notesSlide3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notesSlide" Target="../notesSlides/notesSlide3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tags" Target="../tags/tag108.xml"/><Relationship Id="rId7" Type="http://schemas.openxmlformats.org/officeDocument/2006/relationships/oleObject" Target="../embeddings/oleObject28.bin"/><Relationship Id="rId2" Type="http://schemas.openxmlformats.org/officeDocument/2006/relationships/tags" Target="../tags/tag107.xml"/><Relationship Id="rId1" Type="http://schemas.openxmlformats.org/officeDocument/2006/relationships/vmlDrawing" Target="../drawings/vmlDrawing22.vml"/><Relationship Id="rId6" Type="http://schemas.openxmlformats.org/officeDocument/2006/relationships/notesSlide" Target="../notesSlides/notesSlide4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9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tags" Target="../tags/tag111.xml"/><Relationship Id="rId7" Type="http://schemas.openxmlformats.org/officeDocument/2006/relationships/notesSlide" Target="../notesSlides/notesSlide42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23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9" Type="http://schemas.openxmlformats.org/officeDocument/2006/relationships/image" Target="../media/image25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3.xml"/><Relationship Id="rId3" Type="http://schemas.openxmlformats.org/officeDocument/2006/relationships/tags" Target="../tags/tag11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.wmf"/><Relationship Id="rId2" Type="http://schemas.openxmlformats.org/officeDocument/2006/relationships/tags" Target="../tags/tag114.xml"/><Relationship Id="rId1" Type="http://schemas.openxmlformats.org/officeDocument/2006/relationships/vmlDrawing" Target="../drawings/vmlDrawing24.vml"/><Relationship Id="rId6" Type="http://schemas.openxmlformats.org/officeDocument/2006/relationships/tags" Target="../tags/tag118.xml"/><Relationship Id="rId11" Type="http://schemas.openxmlformats.org/officeDocument/2006/relationships/oleObject" Target="../embeddings/oleObject31.bin"/><Relationship Id="rId5" Type="http://schemas.openxmlformats.org/officeDocument/2006/relationships/tags" Target="../tags/tag117.xml"/><Relationship Id="rId10" Type="http://schemas.openxmlformats.org/officeDocument/2006/relationships/image" Target="../media/image26.wmf"/><Relationship Id="rId4" Type="http://schemas.openxmlformats.org/officeDocument/2006/relationships/tags" Target="../tags/tag116.xml"/><Relationship Id="rId9" Type="http://schemas.openxmlformats.org/officeDocument/2006/relationships/oleObject" Target="../embeddings/oleObject30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tags" Target="../tags/tag120.xml"/><Relationship Id="rId7" Type="http://schemas.openxmlformats.org/officeDocument/2006/relationships/notesSlide" Target="../notesSlides/notesSlide44.xml"/><Relationship Id="rId2" Type="http://schemas.openxmlformats.org/officeDocument/2006/relationships/tags" Target="../tags/tag119.xml"/><Relationship Id="rId1" Type="http://schemas.openxmlformats.org/officeDocument/2006/relationships/vmlDrawing" Target="../drawings/vmlDrawing25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9" Type="http://schemas.openxmlformats.org/officeDocument/2006/relationships/image" Target="../media/image27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tags" Target="../tags/tag124.xml"/><Relationship Id="rId7" Type="http://schemas.openxmlformats.org/officeDocument/2006/relationships/notesSlide" Target="../notesSlides/notesSlide45.xml"/><Relationship Id="rId2" Type="http://schemas.openxmlformats.org/officeDocument/2006/relationships/tags" Target="../tags/tag123.xml"/><Relationship Id="rId1" Type="http://schemas.openxmlformats.org/officeDocument/2006/relationships/vmlDrawing" Target="../drawings/vmlDrawing26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9" Type="http://schemas.openxmlformats.org/officeDocument/2006/relationships/image" Target="../media/image28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tags" Target="../tags/tag128.xml"/><Relationship Id="rId7" Type="http://schemas.openxmlformats.org/officeDocument/2006/relationships/notesSlide" Target="../notesSlides/notesSlide46.xml"/><Relationship Id="rId2" Type="http://schemas.openxmlformats.org/officeDocument/2006/relationships/tags" Target="../tags/tag127.xml"/><Relationship Id="rId1" Type="http://schemas.openxmlformats.org/officeDocument/2006/relationships/vmlDrawing" Target="../drawings/vmlDrawing27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9" Type="http://schemas.openxmlformats.org/officeDocument/2006/relationships/image" Target="../media/image29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7.xml"/><Relationship Id="rId3" Type="http://schemas.openxmlformats.org/officeDocument/2006/relationships/tags" Target="../tags/tag13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.wmf"/><Relationship Id="rId2" Type="http://schemas.openxmlformats.org/officeDocument/2006/relationships/tags" Target="../tags/tag131.xml"/><Relationship Id="rId1" Type="http://schemas.openxmlformats.org/officeDocument/2006/relationships/vmlDrawing" Target="../drawings/vmlDrawing28.vml"/><Relationship Id="rId6" Type="http://schemas.openxmlformats.org/officeDocument/2006/relationships/tags" Target="../tags/tag135.xml"/><Relationship Id="rId11" Type="http://schemas.openxmlformats.org/officeDocument/2006/relationships/oleObject" Target="../embeddings/oleObject36.bin"/><Relationship Id="rId5" Type="http://schemas.openxmlformats.org/officeDocument/2006/relationships/tags" Target="../tags/tag134.xml"/><Relationship Id="rId10" Type="http://schemas.openxmlformats.org/officeDocument/2006/relationships/image" Target="../media/image30.wmf"/><Relationship Id="rId4" Type="http://schemas.openxmlformats.org/officeDocument/2006/relationships/tags" Target="../tags/tag133.xml"/><Relationship Id="rId9" Type="http://schemas.openxmlformats.org/officeDocument/2006/relationships/oleObject" Target="../embeddings/oleObject35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tags" Target="../tags/tag137.xml"/><Relationship Id="rId7" Type="http://schemas.openxmlformats.org/officeDocument/2006/relationships/notesSlide" Target="../notesSlides/notesSlide48.xml"/><Relationship Id="rId2" Type="http://schemas.openxmlformats.org/officeDocument/2006/relationships/tags" Target="../tags/tag136.xml"/><Relationship Id="rId1" Type="http://schemas.openxmlformats.org/officeDocument/2006/relationships/vmlDrawing" Target="../drawings/vmlDrawing29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9" Type="http://schemas.openxmlformats.org/officeDocument/2006/relationships/image" Target="../media/image3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3.wmf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9.xml"/><Relationship Id="rId3" Type="http://schemas.openxmlformats.org/officeDocument/2006/relationships/tags" Target="../tags/tag14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.wmf"/><Relationship Id="rId2" Type="http://schemas.openxmlformats.org/officeDocument/2006/relationships/tags" Target="../tags/tag140.xml"/><Relationship Id="rId1" Type="http://schemas.openxmlformats.org/officeDocument/2006/relationships/vmlDrawing" Target="../drawings/vmlDrawing30.vml"/><Relationship Id="rId6" Type="http://schemas.openxmlformats.org/officeDocument/2006/relationships/tags" Target="../tags/tag144.xml"/><Relationship Id="rId11" Type="http://schemas.openxmlformats.org/officeDocument/2006/relationships/oleObject" Target="../embeddings/oleObject39.bin"/><Relationship Id="rId5" Type="http://schemas.openxmlformats.org/officeDocument/2006/relationships/tags" Target="../tags/tag143.xml"/><Relationship Id="rId10" Type="http://schemas.openxmlformats.org/officeDocument/2006/relationships/image" Target="../media/image32.wmf"/><Relationship Id="rId4" Type="http://schemas.openxmlformats.org/officeDocument/2006/relationships/tags" Target="../tags/tag142.xml"/><Relationship Id="rId9" Type="http://schemas.openxmlformats.org/officeDocument/2006/relationships/oleObject" Target="../embeddings/oleObject38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0.xml"/><Relationship Id="rId3" Type="http://schemas.openxmlformats.org/officeDocument/2006/relationships/tags" Target="../tags/tag14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4.wmf"/><Relationship Id="rId2" Type="http://schemas.openxmlformats.org/officeDocument/2006/relationships/tags" Target="../tags/tag145.xml"/><Relationship Id="rId1" Type="http://schemas.openxmlformats.org/officeDocument/2006/relationships/vmlDrawing" Target="../drawings/vmlDrawing31.vml"/><Relationship Id="rId6" Type="http://schemas.openxmlformats.org/officeDocument/2006/relationships/tags" Target="../tags/tag149.xml"/><Relationship Id="rId11" Type="http://schemas.openxmlformats.org/officeDocument/2006/relationships/oleObject" Target="../embeddings/oleObject41.bin"/><Relationship Id="rId5" Type="http://schemas.openxmlformats.org/officeDocument/2006/relationships/tags" Target="../tags/tag148.xml"/><Relationship Id="rId10" Type="http://schemas.openxmlformats.org/officeDocument/2006/relationships/image" Target="../media/image33.wmf"/><Relationship Id="rId4" Type="http://schemas.openxmlformats.org/officeDocument/2006/relationships/tags" Target="../tags/tag147.xml"/><Relationship Id="rId9" Type="http://schemas.openxmlformats.org/officeDocument/2006/relationships/oleObject" Target="../embeddings/oleObject40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tags" Target="../tags/tag151.xml"/><Relationship Id="rId7" Type="http://schemas.openxmlformats.org/officeDocument/2006/relationships/notesSlide" Target="../notesSlides/notesSlide51.xml"/><Relationship Id="rId2" Type="http://schemas.openxmlformats.org/officeDocument/2006/relationships/tags" Target="../tags/tag150.xml"/><Relationship Id="rId1" Type="http://schemas.openxmlformats.org/officeDocument/2006/relationships/vmlDrawing" Target="../drawings/vmlDrawing32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6.wmf"/><Relationship Id="rId5" Type="http://schemas.openxmlformats.org/officeDocument/2006/relationships/tags" Target="../tags/tag153.xml"/><Relationship Id="rId10" Type="http://schemas.openxmlformats.org/officeDocument/2006/relationships/oleObject" Target="../embeddings/oleObject43.bin"/><Relationship Id="rId4" Type="http://schemas.openxmlformats.org/officeDocument/2006/relationships/tags" Target="../tags/tag152.xml"/><Relationship Id="rId9" Type="http://schemas.openxmlformats.org/officeDocument/2006/relationships/image" Target="../media/image34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tags" Target="../tags/tag155.xml"/><Relationship Id="rId7" Type="http://schemas.openxmlformats.org/officeDocument/2006/relationships/oleObject" Target="../embeddings/oleObject44.bin"/><Relationship Id="rId2" Type="http://schemas.openxmlformats.org/officeDocument/2006/relationships/tags" Target="../tags/tag154.xml"/><Relationship Id="rId1" Type="http://schemas.openxmlformats.org/officeDocument/2006/relationships/vmlDrawing" Target="../drawings/vmlDrawing33.vml"/><Relationship Id="rId6" Type="http://schemas.openxmlformats.org/officeDocument/2006/relationships/notesSlide" Target="../notesSlides/notesSlide5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6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tags" Target="../tags/tag158.xml"/><Relationship Id="rId7" Type="http://schemas.openxmlformats.org/officeDocument/2006/relationships/oleObject" Target="../embeddings/oleObject45.bin"/><Relationship Id="rId2" Type="http://schemas.openxmlformats.org/officeDocument/2006/relationships/tags" Target="../tags/tag157.xml"/><Relationship Id="rId1" Type="http://schemas.openxmlformats.org/officeDocument/2006/relationships/vmlDrawing" Target="../drawings/vmlDrawing34.vml"/><Relationship Id="rId6" Type="http://schemas.openxmlformats.org/officeDocument/2006/relationships/notesSlide" Target="../notesSlides/notesSlide5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9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tags" Target="../tags/tag161.xml"/><Relationship Id="rId7" Type="http://schemas.openxmlformats.org/officeDocument/2006/relationships/oleObject" Target="../embeddings/oleObject46.bin"/><Relationship Id="rId2" Type="http://schemas.openxmlformats.org/officeDocument/2006/relationships/tags" Target="../tags/tag160.xml"/><Relationship Id="rId1" Type="http://schemas.openxmlformats.org/officeDocument/2006/relationships/vmlDrawing" Target="../drawings/vmlDrawing35.vml"/><Relationship Id="rId6" Type="http://schemas.openxmlformats.org/officeDocument/2006/relationships/notesSlide" Target="../notesSlides/notesSlide54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8.wmf"/><Relationship Id="rId4" Type="http://schemas.openxmlformats.org/officeDocument/2006/relationships/tags" Target="../tags/tag162.xml"/><Relationship Id="rId9" Type="http://schemas.openxmlformats.org/officeDocument/2006/relationships/oleObject" Target="../embeddings/oleObject47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tags" Target="../tags/tag164.xml"/><Relationship Id="rId7" Type="http://schemas.openxmlformats.org/officeDocument/2006/relationships/oleObject" Target="../embeddings/oleObject48.bin"/><Relationship Id="rId2" Type="http://schemas.openxmlformats.org/officeDocument/2006/relationships/tags" Target="../tags/tag163.xml"/><Relationship Id="rId1" Type="http://schemas.openxmlformats.org/officeDocument/2006/relationships/vmlDrawing" Target="../drawings/vmlDrawing36.vml"/><Relationship Id="rId6" Type="http://schemas.openxmlformats.org/officeDocument/2006/relationships/notesSlide" Target="../notesSlides/notesSlide55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9.wmf"/><Relationship Id="rId4" Type="http://schemas.openxmlformats.org/officeDocument/2006/relationships/tags" Target="../tags/tag165.xml"/><Relationship Id="rId9" Type="http://schemas.openxmlformats.org/officeDocument/2006/relationships/oleObject" Target="../embeddings/oleObject49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tags" Target="../tags/tag167.xml"/><Relationship Id="rId7" Type="http://schemas.openxmlformats.org/officeDocument/2006/relationships/oleObject" Target="../embeddings/oleObject50.bin"/><Relationship Id="rId2" Type="http://schemas.openxmlformats.org/officeDocument/2006/relationships/tags" Target="../tags/tag166.xml"/><Relationship Id="rId1" Type="http://schemas.openxmlformats.org/officeDocument/2006/relationships/vmlDrawing" Target="../drawings/vmlDrawing37.vml"/><Relationship Id="rId6" Type="http://schemas.openxmlformats.org/officeDocument/2006/relationships/notesSlide" Target="../notesSlides/notesSlide56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1.wmf"/><Relationship Id="rId4" Type="http://schemas.openxmlformats.org/officeDocument/2006/relationships/tags" Target="../tags/tag168.xml"/><Relationship Id="rId9" Type="http://schemas.openxmlformats.org/officeDocument/2006/relationships/oleObject" Target="../embeddings/oleObject51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tags" Target="../tags/tag170.xml"/><Relationship Id="rId7" Type="http://schemas.openxmlformats.org/officeDocument/2006/relationships/oleObject" Target="../embeddings/oleObject52.bin"/><Relationship Id="rId2" Type="http://schemas.openxmlformats.org/officeDocument/2006/relationships/tags" Target="../tags/tag169.xml"/><Relationship Id="rId1" Type="http://schemas.openxmlformats.org/officeDocument/2006/relationships/vmlDrawing" Target="../drawings/vmlDrawing38.vml"/><Relationship Id="rId6" Type="http://schemas.openxmlformats.org/officeDocument/2006/relationships/notesSlide" Target="../notesSlides/notesSlide57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3.wmf"/><Relationship Id="rId4" Type="http://schemas.openxmlformats.org/officeDocument/2006/relationships/tags" Target="../tags/tag171.xml"/><Relationship Id="rId9" Type="http://schemas.openxmlformats.org/officeDocument/2006/relationships/oleObject" Target="../embeddings/oleObject53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tags" Target="../tags/tag173.xml"/><Relationship Id="rId7" Type="http://schemas.openxmlformats.org/officeDocument/2006/relationships/oleObject" Target="../embeddings/oleObject54.bin"/><Relationship Id="rId2" Type="http://schemas.openxmlformats.org/officeDocument/2006/relationships/tags" Target="../tags/tag172.xml"/><Relationship Id="rId1" Type="http://schemas.openxmlformats.org/officeDocument/2006/relationships/vmlDrawing" Target="../drawings/vmlDrawing39.vml"/><Relationship Id="rId6" Type="http://schemas.openxmlformats.org/officeDocument/2006/relationships/notesSlide" Target="../notesSlides/notesSlide58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3.wmf"/><Relationship Id="rId4" Type="http://schemas.openxmlformats.org/officeDocument/2006/relationships/tags" Target="../tags/tag174.xml"/><Relationship Id="rId9" Type="http://schemas.openxmlformats.org/officeDocument/2006/relationships/oleObject" Target="../embeddings/oleObject5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7" Type="http://schemas.openxmlformats.org/officeDocument/2006/relationships/image" Target="../media/image45.wmf"/><Relationship Id="rId2" Type="http://schemas.openxmlformats.org/officeDocument/2006/relationships/tags" Target="../tags/tag175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56.bin"/><Relationship Id="rId5" Type="http://schemas.openxmlformats.org/officeDocument/2006/relationships/notesSlide" Target="../notesSlides/notesSlide59.xml"/><Relationship Id="rId4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178.xml"/><Relationship Id="rId7" Type="http://schemas.openxmlformats.org/officeDocument/2006/relationships/image" Target="../media/image46.wmf"/><Relationship Id="rId2" Type="http://schemas.openxmlformats.org/officeDocument/2006/relationships/tags" Target="../tags/tag177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57.bin"/><Relationship Id="rId5" Type="http://schemas.openxmlformats.org/officeDocument/2006/relationships/notesSlide" Target="../notesSlides/notesSlide60.xml"/><Relationship Id="rId4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180.xml"/><Relationship Id="rId7" Type="http://schemas.openxmlformats.org/officeDocument/2006/relationships/image" Target="../media/image47.wmf"/><Relationship Id="rId2" Type="http://schemas.openxmlformats.org/officeDocument/2006/relationships/tags" Target="../tags/tag179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58.bin"/><Relationship Id="rId5" Type="http://schemas.openxmlformats.org/officeDocument/2006/relationships/notesSlide" Target="../notesSlides/notesSlide61.xml"/><Relationship Id="rId4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182.xml"/><Relationship Id="rId7" Type="http://schemas.openxmlformats.org/officeDocument/2006/relationships/image" Target="../media/image48.wmf"/><Relationship Id="rId2" Type="http://schemas.openxmlformats.org/officeDocument/2006/relationships/tags" Target="../tags/tag181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59.bin"/><Relationship Id="rId5" Type="http://schemas.openxmlformats.org/officeDocument/2006/relationships/notesSlide" Target="../notesSlides/notesSlide62.xml"/><Relationship Id="rId4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tags" Target="../tags/tag184.xml"/><Relationship Id="rId7" Type="http://schemas.openxmlformats.org/officeDocument/2006/relationships/oleObject" Target="../embeddings/oleObject60.bin"/><Relationship Id="rId2" Type="http://schemas.openxmlformats.org/officeDocument/2006/relationships/tags" Target="../tags/tag183.xml"/><Relationship Id="rId1" Type="http://schemas.openxmlformats.org/officeDocument/2006/relationships/vmlDrawing" Target="../drawings/vmlDrawing44.vml"/><Relationship Id="rId6" Type="http://schemas.openxmlformats.org/officeDocument/2006/relationships/notesSlide" Target="../notesSlides/notesSlide6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5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tags" Target="../tags/tag187.xml"/><Relationship Id="rId7" Type="http://schemas.openxmlformats.org/officeDocument/2006/relationships/oleObject" Target="../embeddings/oleObject61.bin"/><Relationship Id="rId2" Type="http://schemas.openxmlformats.org/officeDocument/2006/relationships/tags" Target="../tags/tag186.xml"/><Relationship Id="rId1" Type="http://schemas.openxmlformats.org/officeDocument/2006/relationships/vmlDrawing" Target="../drawings/vmlDrawing45.vml"/><Relationship Id="rId6" Type="http://schemas.openxmlformats.org/officeDocument/2006/relationships/notesSlide" Target="../notesSlides/notesSlide6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8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tags" Target="../tags/tag190.xml"/><Relationship Id="rId7" Type="http://schemas.openxmlformats.org/officeDocument/2006/relationships/oleObject" Target="../embeddings/oleObject62.bin"/><Relationship Id="rId2" Type="http://schemas.openxmlformats.org/officeDocument/2006/relationships/tags" Target="../tags/tag189.xml"/><Relationship Id="rId1" Type="http://schemas.openxmlformats.org/officeDocument/2006/relationships/vmlDrawing" Target="../drawings/vmlDrawing46.vml"/><Relationship Id="rId6" Type="http://schemas.openxmlformats.org/officeDocument/2006/relationships/notesSlide" Target="../notesSlides/notesSlide6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1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tags" Target="../tags/tag193.xml"/><Relationship Id="rId7" Type="http://schemas.openxmlformats.org/officeDocument/2006/relationships/oleObject" Target="../embeddings/oleObject63.bin"/><Relationship Id="rId2" Type="http://schemas.openxmlformats.org/officeDocument/2006/relationships/tags" Target="../tags/tag192.xml"/><Relationship Id="rId1" Type="http://schemas.openxmlformats.org/officeDocument/2006/relationships/vmlDrawing" Target="../drawings/vmlDrawing47.vml"/><Relationship Id="rId6" Type="http://schemas.openxmlformats.org/officeDocument/2006/relationships/notesSlide" Target="../notesSlides/notesSlide6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4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tags" Target="../tags/tag196.xml"/><Relationship Id="rId7" Type="http://schemas.openxmlformats.org/officeDocument/2006/relationships/oleObject" Target="../embeddings/oleObject64.bin"/><Relationship Id="rId2" Type="http://schemas.openxmlformats.org/officeDocument/2006/relationships/tags" Target="../tags/tag195.xml"/><Relationship Id="rId1" Type="http://schemas.openxmlformats.org/officeDocument/2006/relationships/vmlDrawing" Target="../drawings/vmlDrawing48.vml"/><Relationship Id="rId6" Type="http://schemas.openxmlformats.org/officeDocument/2006/relationships/notesSlide" Target="../notesSlides/notesSlide6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7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tags" Target="../tags/tag199.xml"/><Relationship Id="rId7" Type="http://schemas.openxmlformats.org/officeDocument/2006/relationships/oleObject" Target="../embeddings/oleObject65.bin"/><Relationship Id="rId2" Type="http://schemas.openxmlformats.org/officeDocument/2006/relationships/tags" Target="../tags/tag198.xml"/><Relationship Id="rId1" Type="http://schemas.openxmlformats.org/officeDocument/2006/relationships/vmlDrawing" Target="../drawings/vmlDrawing49.vml"/><Relationship Id="rId6" Type="http://schemas.openxmlformats.org/officeDocument/2006/relationships/notesSlide" Target="../notesSlides/notesSlide6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4" Type="http://schemas.openxmlformats.org/officeDocument/2006/relationships/notesSlide" Target="../notesSlides/notesSlide69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tags" Target="../tags/tag204.xml"/><Relationship Id="rId7" Type="http://schemas.openxmlformats.org/officeDocument/2006/relationships/notesSlide" Target="../notesSlides/notesSlide70.xml"/><Relationship Id="rId2" Type="http://schemas.openxmlformats.org/officeDocument/2006/relationships/tags" Target="../tags/tag203.xml"/><Relationship Id="rId1" Type="http://schemas.openxmlformats.org/officeDocument/2006/relationships/vmlDrawing" Target="../drawings/vmlDrawing50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06.xml"/><Relationship Id="rId4" Type="http://schemas.openxmlformats.org/officeDocument/2006/relationships/tags" Target="../tags/tag205.xml"/><Relationship Id="rId9" Type="http://schemas.openxmlformats.org/officeDocument/2006/relationships/image" Target="../media/image55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notesSlide" Target="../notesSlides/notesSlide7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5" Type="http://schemas.openxmlformats.org/officeDocument/2006/relationships/notesSlide" Target="../notesSlides/notesSlide72.xml"/><Relationship Id="rId4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5" Type="http://schemas.openxmlformats.org/officeDocument/2006/relationships/notesSlide" Target="../notesSlides/notesSlide73.xml"/><Relationship Id="rId4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tags" Target="../tags/tag218.xml"/><Relationship Id="rId7" Type="http://schemas.openxmlformats.org/officeDocument/2006/relationships/oleObject" Target="../embeddings/oleObject67.bin"/><Relationship Id="rId2" Type="http://schemas.openxmlformats.org/officeDocument/2006/relationships/tags" Target="../tags/tag217.xml"/><Relationship Id="rId1" Type="http://schemas.openxmlformats.org/officeDocument/2006/relationships/vmlDrawing" Target="../drawings/vmlDrawing51.vml"/><Relationship Id="rId6" Type="http://schemas.openxmlformats.org/officeDocument/2006/relationships/notesSlide" Target="../notesSlides/notesSlide7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9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tags" Target="../tags/tag221.xml"/><Relationship Id="rId7" Type="http://schemas.openxmlformats.org/officeDocument/2006/relationships/oleObject" Target="../embeddings/oleObject68.bin"/><Relationship Id="rId2" Type="http://schemas.openxmlformats.org/officeDocument/2006/relationships/tags" Target="../tags/tag220.xml"/><Relationship Id="rId1" Type="http://schemas.openxmlformats.org/officeDocument/2006/relationships/vmlDrawing" Target="../drawings/vmlDrawing52.vml"/><Relationship Id="rId6" Type="http://schemas.openxmlformats.org/officeDocument/2006/relationships/notesSlide" Target="../notesSlides/notesSlide7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5" Type="http://schemas.openxmlformats.org/officeDocument/2006/relationships/notesSlide" Target="../notesSlides/notesSlide76.xml"/><Relationship Id="rId4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tags" Target="../tags/tag227.xml"/><Relationship Id="rId7" Type="http://schemas.openxmlformats.org/officeDocument/2006/relationships/oleObject" Target="../embeddings/oleObject69.bin"/><Relationship Id="rId2" Type="http://schemas.openxmlformats.org/officeDocument/2006/relationships/tags" Target="../tags/tag226.xml"/><Relationship Id="rId1" Type="http://schemas.openxmlformats.org/officeDocument/2006/relationships/vmlDrawing" Target="../drawings/vmlDrawing53.vml"/><Relationship Id="rId6" Type="http://schemas.openxmlformats.org/officeDocument/2006/relationships/notesSlide" Target="../notesSlides/notesSlide7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8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tags" Target="../tags/tag230.xml"/><Relationship Id="rId7" Type="http://schemas.openxmlformats.org/officeDocument/2006/relationships/oleObject" Target="../embeddings/oleObject70.bin"/><Relationship Id="rId2" Type="http://schemas.openxmlformats.org/officeDocument/2006/relationships/tags" Target="../tags/tag229.xml"/><Relationship Id="rId1" Type="http://schemas.openxmlformats.org/officeDocument/2006/relationships/vmlDrawing" Target="../drawings/vmlDrawing54.vml"/><Relationship Id="rId6" Type="http://schemas.openxmlformats.org/officeDocument/2006/relationships/notesSlide" Target="../notesSlides/notesSlide7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tags" Target="../tags/tag233.xml"/><Relationship Id="rId7" Type="http://schemas.openxmlformats.org/officeDocument/2006/relationships/oleObject" Target="../embeddings/oleObject71.bin"/><Relationship Id="rId2" Type="http://schemas.openxmlformats.org/officeDocument/2006/relationships/tags" Target="../tags/tag232.xml"/><Relationship Id="rId1" Type="http://schemas.openxmlformats.org/officeDocument/2006/relationships/vmlDrawing" Target="../drawings/vmlDrawing55.vml"/><Relationship Id="rId6" Type="http://schemas.openxmlformats.org/officeDocument/2006/relationships/notesSlide" Target="../notesSlides/notesSlide7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4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tags" Target="../tags/tag236.xml"/><Relationship Id="rId7" Type="http://schemas.openxmlformats.org/officeDocument/2006/relationships/notesSlide" Target="../notesSlides/notesSlide80.xml"/><Relationship Id="rId2" Type="http://schemas.openxmlformats.org/officeDocument/2006/relationships/tags" Target="../tags/tag235.xml"/><Relationship Id="rId1" Type="http://schemas.openxmlformats.org/officeDocument/2006/relationships/vmlDrawing" Target="../drawings/vmlDrawing56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38.xml"/><Relationship Id="rId4" Type="http://schemas.openxmlformats.org/officeDocument/2006/relationships/tags" Target="../tags/tag237.xml"/><Relationship Id="rId9" Type="http://schemas.openxmlformats.org/officeDocument/2006/relationships/image" Target="../media/image61.wmf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tags" Target="../tags/tag240.xml"/><Relationship Id="rId7" Type="http://schemas.openxmlformats.org/officeDocument/2006/relationships/notesSlide" Target="../notesSlides/notesSlide81.xml"/><Relationship Id="rId2" Type="http://schemas.openxmlformats.org/officeDocument/2006/relationships/tags" Target="../tags/tag239.xml"/><Relationship Id="rId1" Type="http://schemas.openxmlformats.org/officeDocument/2006/relationships/vmlDrawing" Target="../drawings/vmlDrawing57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42.xml"/><Relationship Id="rId4" Type="http://schemas.openxmlformats.org/officeDocument/2006/relationships/tags" Target="../tags/tag241.xml"/><Relationship Id="rId9" Type="http://schemas.openxmlformats.org/officeDocument/2006/relationships/image" Target="../media/image62.w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notesSlide" Target="../notesSlides/notesSlide8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6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tags" Target="../tags/tag248.xml"/><Relationship Id="rId7" Type="http://schemas.openxmlformats.org/officeDocument/2006/relationships/notesSlide" Target="../notesSlides/notesSlide83.xml"/><Relationship Id="rId2" Type="http://schemas.openxmlformats.org/officeDocument/2006/relationships/tags" Target="../tags/tag247.xml"/><Relationship Id="rId1" Type="http://schemas.openxmlformats.org/officeDocument/2006/relationships/vmlDrawing" Target="../drawings/vmlDrawing58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50.xml"/><Relationship Id="rId4" Type="http://schemas.openxmlformats.org/officeDocument/2006/relationships/tags" Target="../tags/tag249.xml"/><Relationship Id="rId9" Type="http://schemas.openxmlformats.org/officeDocument/2006/relationships/image" Target="../media/image63.w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tags" Target="../tags/tag253.xml"/><Relationship Id="rId2" Type="http://schemas.openxmlformats.org/officeDocument/2006/relationships/tags" Target="../tags/tag252.xml"/><Relationship Id="rId1" Type="http://schemas.openxmlformats.org/officeDocument/2006/relationships/tags" Target="../tags/tag251.xml"/><Relationship Id="rId6" Type="http://schemas.openxmlformats.org/officeDocument/2006/relationships/notesSlide" Target="../notesSlides/notesSlide8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4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5.xml"/><Relationship Id="rId3" Type="http://schemas.openxmlformats.org/officeDocument/2006/relationships/tags" Target="../tags/tag25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55.xml"/><Relationship Id="rId1" Type="http://schemas.openxmlformats.org/officeDocument/2006/relationships/vmlDrawing" Target="../drawings/vmlDrawing59.vml"/><Relationship Id="rId6" Type="http://schemas.openxmlformats.org/officeDocument/2006/relationships/tags" Target="../tags/tag259.xml"/><Relationship Id="rId5" Type="http://schemas.openxmlformats.org/officeDocument/2006/relationships/tags" Target="../tags/tag258.xml"/><Relationship Id="rId10" Type="http://schemas.openxmlformats.org/officeDocument/2006/relationships/image" Target="../media/image64.wmf"/><Relationship Id="rId4" Type="http://schemas.openxmlformats.org/officeDocument/2006/relationships/tags" Target="../tags/tag257.xml"/><Relationship Id="rId9" Type="http://schemas.openxmlformats.org/officeDocument/2006/relationships/oleObject" Target="../embeddings/oleObject75.bin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tags" Target="../tags/tag261.xml"/><Relationship Id="rId7" Type="http://schemas.openxmlformats.org/officeDocument/2006/relationships/notesSlide" Target="../notesSlides/notesSlide86.xml"/><Relationship Id="rId2" Type="http://schemas.openxmlformats.org/officeDocument/2006/relationships/tags" Target="../tags/tag260.xml"/><Relationship Id="rId1" Type="http://schemas.openxmlformats.org/officeDocument/2006/relationships/vmlDrawing" Target="../drawings/vmlDrawing60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63.xml"/><Relationship Id="rId4" Type="http://schemas.openxmlformats.org/officeDocument/2006/relationships/tags" Target="../tags/tag262.xml"/><Relationship Id="rId9" Type="http://schemas.openxmlformats.org/officeDocument/2006/relationships/image" Target="../media/image65.wmf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3" Type="http://schemas.openxmlformats.org/officeDocument/2006/relationships/tags" Target="../tags/tag265.xml"/><Relationship Id="rId7" Type="http://schemas.openxmlformats.org/officeDocument/2006/relationships/notesSlide" Target="../notesSlides/notesSlide87.xml"/><Relationship Id="rId2" Type="http://schemas.openxmlformats.org/officeDocument/2006/relationships/tags" Target="../tags/tag264.xml"/><Relationship Id="rId1" Type="http://schemas.openxmlformats.org/officeDocument/2006/relationships/vmlDrawing" Target="../drawings/vmlDrawing6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67.xml"/><Relationship Id="rId4" Type="http://schemas.openxmlformats.org/officeDocument/2006/relationships/tags" Target="../tags/tag266.xml"/><Relationship Id="rId9" Type="http://schemas.openxmlformats.org/officeDocument/2006/relationships/image" Target="../media/image66.w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5" Type="http://schemas.openxmlformats.org/officeDocument/2006/relationships/notesSlide" Target="../notesSlides/notesSlide8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9.xml"/><Relationship Id="rId3" Type="http://schemas.openxmlformats.org/officeDocument/2006/relationships/tags" Target="../tags/tag27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71.xml"/><Relationship Id="rId1" Type="http://schemas.openxmlformats.org/officeDocument/2006/relationships/vmlDrawing" Target="../drawings/vmlDrawing62.vml"/><Relationship Id="rId6" Type="http://schemas.openxmlformats.org/officeDocument/2006/relationships/tags" Target="../tags/tag275.xml"/><Relationship Id="rId5" Type="http://schemas.openxmlformats.org/officeDocument/2006/relationships/tags" Target="../tags/tag274.xml"/><Relationship Id="rId10" Type="http://schemas.openxmlformats.org/officeDocument/2006/relationships/image" Target="../media/image67.wmf"/><Relationship Id="rId4" Type="http://schemas.openxmlformats.org/officeDocument/2006/relationships/tags" Target="../tags/tag273.xml"/><Relationship Id="rId9" Type="http://schemas.openxmlformats.org/officeDocument/2006/relationships/oleObject" Target="../embeddings/oleObject78.bin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0.xml"/><Relationship Id="rId3" Type="http://schemas.openxmlformats.org/officeDocument/2006/relationships/tags" Target="../tags/tag27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76.xml"/><Relationship Id="rId1" Type="http://schemas.openxmlformats.org/officeDocument/2006/relationships/vmlDrawing" Target="../drawings/vmlDrawing63.vml"/><Relationship Id="rId6" Type="http://schemas.openxmlformats.org/officeDocument/2006/relationships/tags" Target="../tags/tag280.xml"/><Relationship Id="rId5" Type="http://schemas.openxmlformats.org/officeDocument/2006/relationships/tags" Target="../tags/tag279.xml"/><Relationship Id="rId10" Type="http://schemas.openxmlformats.org/officeDocument/2006/relationships/image" Target="../media/image68.wmf"/><Relationship Id="rId4" Type="http://schemas.openxmlformats.org/officeDocument/2006/relationships/tags" Target="../tags/tag278.xml"/><Relationship Id="rId9" Type="http://schemas.openxmlformats.org/officeDocument/2006/relationships/oleObject" Target="../embeddings/oleObject79.bin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1.xml"/><Relationship Id="rId3" Type="http://schemas.openxmlformats.org/officeDocument/2006/relationships/tags" Target="../tags/tag28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81.xml"/><Relationship Id="rId1" Type="http://schemas.openxmlformats.org/officeDocument/2006/relationships/vmlDrawing" Target="../drawings/vmlDrawing64.vml"/><Relationship Id="rId6" Type="http://schemas.openxmlformats.org/officeDocument/2006/relationships/tags" Target="../tags/tag285.xml"/><Relationship Id="rId5" Type="http://schemas.openxmlformats.org/officeDocument/2006/relationships/tags" Target="../tags/tag284.xml"/><Relationship Id="rId10" Type="http://schemas.openxmlformats.org/officeDocument/2006/relationships/image" Target="../media/image69.wmf"/><Relationship Id="rId4" Type="http://schemas.openxmlformats.org/officeDocument/2006/relationships/tags" Target="../tags/tag283.xml"/><Relationship Id="rId9" Type="http://schemas.openxmlformats.org/officeDocument/2006/relationships/oleObject" Target="../embeddings/oleObject80.bin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tags" Target="../tags/tag288.xml"/><Relationship Id="rId7" Type="http://schemas.openxmlformats.org/officeDocument/2006/relationships/notesSlide" Target="../notesSlides/notesSlide92.xml"/><Relationship Id="rId2" Type="http://schemas.openxmlformats.org/officeDocument/2006/relationships/tags" Target="../tags/tag287.xml"/><Relationship Id="rId1" Type="http://schemas.openxmlformats.org/officeDocument/2006/relationships/tags" Target="../tags/tag28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90.xml"/><Relationship Id="rId4" Type="http://schemas.openxmlformats.org/officeDocument/2006/relationships/tags" Target="../tags/tag289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tags" Target="../tags/tag293.xml"/><Relationship Id="rId7" Type="http://schemas.openxmlformats.org/officeDocument/2006/relationships/notesSlide" Target="../notesSlides/notesSlide93.xml"/><Relationship Id="rId2" Type="http://schemas.openxmlformats.org/officeDocument/2006/relationships/tags" Target="../tags/tag292.xml"/><Relationship Id="rId1" Type="http://schemas.openxmlformats.org/officeDocument/2006/relationships/tags" Target="../tags/tag29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95.xml"/><Relationship Id="rId4" Type="http://schemas.openxmlformats.org/officeDocument/2006/relationships/tags" Target="../tags/tag294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4.xml"/><Relationship Id="rId3" Type="http://schemas.openxmlformats.org/officeDocument/2006/relationships/tags" Target="../tags/tag29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96.xml"/><Relationship Id="rId1" Type="http://schemas.openxmlformats.org/officeDocument/2006/relationships/vmlDrawing" Target="../drawings/vmlDrawing65.vml"/><Relationship Id="rId6" Type="http://schemas.openxmlformats.org/officeDocument/2006/relationships/tags" Target="../tags/tag300.xml"/><Relationship Id="rId5" Type="http://schemas.openxmlformats.org/officeDocument/2006/relationships/tags" Target="../tags/tag299.xml"/><Relationship Id="rId10" Type="http://schemas.openxmlformats.org/officeDocument/2006/relationships/image" Target="../media/image70.wmf"/><Relationship Id="rId4" Type="http://schemas.openxmlformats.org/officeDocument/2006/relationships/tags" Target="../tags/tag298.xml"/><Relationship Id="rId9" Type="http://schemas.openxmlformats.org/officeDocument/2006/relationships/oleObject" Target="../embeddings/oleObject81.bin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5.xml"/><Relationship Id="rId3" Type="http://schemas.openxmlformats.org/officeDocument/2006/relationships/tags" Target="../tags/tag30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01.xml"/><Relationship Id="rId1" Type="http://schemas.openxmlformats.org/officeDocument/2006/relationships/vmlDrawing" Target="../drawings/vmlDrawing66.vml"/><Relationship Id="rId6" Type="http://schemas.openxmlformats.org/officeDocument/2006/relationships/tags" Target="../tags/tag305.xml"/><Relationship Id="rId5" Type="http://schemas.openxmlformats.org/officeDocument/2006/relationships/tags" Target="../tags/tag304.xml"/><Relationship Id="rId10" Type="http://schemas.openxmlformats.org/officeDocument/2006/relationships/image" Target="../media/image71.wmf"/><Relationship Id="rId4" Type="http://schemas.openxmlformats.org/officeDocument/2006/relationships/tags" Target="../tags/tag303.xml"/><Relationship Id="rId9" Type="http://schemas.openxmlformats.org/officeDocument/2006/relationships/oleObject" Target="../embeddings/oleObject82.bin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07.xml"/><Relationship Id="rId7" Type="http://schemas.openxmlformats.org/officeDocument/2006/relationships/tags" Target="../tags/tag311.xml"/><Relationship Id="rId2" Type="http://schemas.openxmlformats.org/officeDocument/2006/relationships/tags" Target="../tags/tag306.xml"/><Relationship Id="rId1" Type="http://schemas.openxmlformats.org/officeDocument/2006/relationships/vmlDrawing" Target="../drawings/vmlDrawing67.vml"/><Relationship Id="rId6" Type="http://schemas.openxmlformats.org/officeDocument/2006/relationships/tags" Target="../tags/tag310.xml"/><Relationship Id="rId11" Type="http://schemas.openxmlformats.org/officeDocument/2006/relationships/image" Target="../media/image72.wmf"/><Relationship Id="rId5" Type="http://schemas.openxmlformats.org/officeDocument/2006/relationships/tags" Target="../tags/tag309.xml"/><Relationship Id="rId10" Type="http://schemas.openxmlformats.org/officeDocument/2006/relationships/oleObject" Target="../embeddings/oleObject83.bin"/><Relationship Id="rId4" Type="http://schemas.openxmlformats.org/officeDocument/2006/relationships/tags" Target="../tags/tag308.xml"/><Relationship Id="rId9" Type="http://schemas.openxmlformats.org/officeDocument/2006/relationships/notesSlide" Target="../notesSlides/notesSlide96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13.xml"/><Relationship Id="rId7" Type="http://schemas.openxmlformats.org/officeDocument/2006/relationships/tags" Target="../tags/tag317.xml"/><Relationship Id="rId2" Type="http://schemas.openxmlformats.org/officeDocument/2006/relationships/tags" Target="../tags/tag312.xml"/><Relationship Id="rId1" Type="http://schemas.openxmlformats.org/officeDocument/2006/relationships/vmlDrawing" Target="../drawings/vmlDrawing68.vml"/><Relationship Id="rId6" Type="http://schemas.openxmlformats.org/officeDocument/2006/relationships/tags" Target="../tags/tag316.xml"/><Relationship Id="rId11" Type="http://schemas.openxmlformats.org/officeDocument/2006/relationships/image" Target="../media/image73.wmf"/><Relationship Id="rId5" Type="http://schemas.openxmlformats.org/officeDocument/2006/relationships/tags" Target="../tags/tag315.xml"/><Relationship Id="rId10" Type="http://schemas.openxmlformats.org/officeDocument/2006/relationships/oleObject" Target="../embeddings/oleObject84.bin"/><Relationship Id="rId4" Type="http://schemas.openxmlformats.org/officeDocument/2006/relationships/tags" Target="../tags/tag314.xml"/><Relationship Id="rId9" Type="http://schemas.openxmlformats.org/officeDocument/2006/relationships/notesSlide" Target="../notesSlides/notesSlide97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8.xml"/><Relationship Id="rId3" Type="http://schemas.openxmlformats.org/officeDocument/2006/relationships/tags" Target="../tags/tag31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18.xml"/><Relationship Id="rId1" Type="http://schemas.openxmlformats.org/officeDocument/2006/relationships/vmlDrawing" Target="../drawings/vmlDrawing69.vml"/><Relationship Id="rId6" Type="http://schemas.openxmlformats.org/officeDocument/2006/relationships/tags" Target="../tags/tag322.xml"/><Relationship Id="rId5" Type="http://schemas.openxmlformats.org/officeDocument/2006/relationships/tags" Target="../tags/tag321.xml"/><Relationship Id="rId10" Type="http://schemas.openxmlformats.org/officeDocument/2006/relationships/image" Target="../media/image74.wmf"/><Relationship Id="rId4" Type="http://schemas.openxmlformats.org/officeDocument/2006/relationships/tags" Target="../tags/tag320.xml"/><Relationship Id="rId9" Type="http://schemas.openxmlformats.org/officeDocument/2006/relationships/oleObject" Target="../embeddings/oleObject8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286000"/>
            <a:ext cx="7543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/>
              <a:t>Цифровая </a:t>
            </a:r>
            <a:r>
              <a:rPr lang="ru-RU" sz="2600" b="1" i="1" dirty="0" err="1"/>
              <a:t>схемотехника</a:t>
            </a:r>
            <a:r>
              <a:rPr lang="ru-RU" sz="2600" b="1" i="1" dirty="0"/>
              <a:t> и архитектура  компьютера, второе издание</a:t>
            </a:r>
            <a:endParaRPr lang="ru-RU" sz="2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Глава </a:t>
            </a:r>
            <a:r>
              <a:rPr lang="en-US" sz="4400" dirty="0">
                <a:solidFill>
                  <a:schemeClr val="bg1"/>
                </a:solidFill>
              </a:rPr>
              <a:t>7</a:t>
            </a:r>
            <a:endParaRPr lang="ru-RU" sz="44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90600" y="3276600"/>
            <a:ext cx="76962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91000" y="3302913"/>
            <a:ext cx="472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Дэвид М. Харрис и Сара Л. Харрис </a:t>
            </a:r>
          </a:p>
        </p:txBody>
      </p:sp>
    </p:spTree>
    <p:extLst>
      <p:ext uri="{BB962C8B-B14F-4D97-AF65-F5344CB8AC3E}">
        <p14:creationId xmlns:p14="http://schemas.microsoft.com/office/powerpoint/2010/main" val="53468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7365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90271436"/>
              </p:ext>
            </p:extLst>
          </p:nvPr>
        </p:nvGraphicFramePr>
        <p:xfrm>
          <a:off x="762000" y="2026340"/>
          <a:ext cx="8534400" cy="2396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63" name="VISIO" r:id="rId5" imgW="3486240" imgH="978840" progId="Visio.Drawing.6">
                  <p:embed/>
                </p:oleObj>
              </mc:Choice>
              <mc:Fallback>
                <p:oleObj name="VISIO" r:id="rId5" imgW="3486240" imgH="9788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26340"/>
                        <a:ext cx="8534400" cy="2396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66800" y="68759"/>
            <a:ext cx="7924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dirty="0">
                <a:solidFill>
                  <a:schemeClr val="bg1"/>
                </a:solidFill>
                <a:latin typeface="+mj-lt"/>
              </a:rPr>
              <a:t>Элементы, хранящие состояние </a:t>
            </a:r>
            <a:r>
              <a:rPr lang="ru-RU" sz="3800" dirty="0" smtClean="0">
                <a:solidFill>
                  <a:schemeClr val="bg1"/>
                </a:solidFill>
                <a:latin typeface="+mj-lt"/>
              </a:rPr>
              <a:t>MIPS</a:t>
            </a:r>
            <a:endParaRPr lang="en-US" sz="3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560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91" name="Rectangle 7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066800"/>
            <a:ext cx="8001000" cy="495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Логика управления передачей данных между стадиями конвейера (</a:t>
            </a:r>
            <a:r>
              <a:rPr lang="en-US" sz="2800" b="1" dirty="0" smtClean="0"/>
              <a:t>Forwarding logic</a:t>
            </a:r>
            <a:r>
              <a:rPr lang="ru-RU" sz="2800" b="1" dirty="0" smtClean="0"/>
              <a:t>)</a:t>
            </a:r>
            <a:r>
              <a:rPr lang="en-US" sz="2800" b="1" dirty="0" smtClean="0"/>
              <a:t>:</a:t>
            </a:r>
            <a:endParaRPr lang="en-US" sz="2800" b="1" dirty="0"/>
          </a:p>
          <a:p>
            <a:pPr>
              <a:buFontTx/>
              <a:buNone/>
            </a:pPr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	</a:t>
            </a:r>
            <a:r>
              <a:rPr lang="en-US" sz="1600" b="1" i="1" dirty="0" err="1">
                <a:latin typeface="Courier New" pitchFamily="49" charset="0"/>
              </a:rPr>
              <a:t>ForwardAD</a:t>
            </a:r>
            <a:r>
              <a:rPr lang="en-US" sz="1600" dirty="0">
                <a:latin typeface="Courier New" pitchFamily="49" charset="0"/>
              </a:rPr>
              <a:t> = (</a:t>
            </a:r>
            <a:r>
              <a:rPr lang="en-US" sz="1600" i="1" dirty="0" err="1">
                <a:latin typeface="Courier New" pitchFamily="49" charset="0"/>
              </a:rPr>
              <a:t>rsD</a:t>
            </a:r>
            <a:r>
              <a:rPr lang="en-US" sz="1600" dirty="0">
                <a:latin typeface="Courier New" pitchFamily="49" charset="0"/>
              </a:rPr>
              <a:t> !=0) AND (</a:t>
            </a:r>
            <a:r>
              <a:rPr lang="en-US" sz="1600" i="1" dirty="0" err="1">
                <a:latin typeface="Courier New" pitchFamily="49" charset="0"/>
              </a:rPr>
              <a:t>rsD</a:t>
            </a:r>
            <a:r>
              <a:rPr lang="en-US" sz="1600" dirty="0">
                <a:latin typeface="Courier New" pitchFamily="49" charset="0"/>
              </a:rPr>
              <a:t> == </a:t>
            </a:r>
            <a:r>
              <a:rPr lang="en-US" sz="1600" i="1" dirty="0" err="1">
                <a:latin typeface="Courier New" pitchFamily="49" charset="0"/>
              </a:rPr>
              <a:t>WriteRegM</a:t>
            </a:r>
            <a:r>
              <a:rPr lang="en-US" sz="1600" dirty="0">
                <a:latin typeface="Courier New" pitchFamily="49" charset="0"/>
              </a:rPr>
              <a:t>) AND </a:t>
            </a:r>
            <a:r>
              <a:rPr lang="en-US" sz="1600" i="1" dirty="0" err="1">
                <a:latin typeface="Courier New" pitchFamily="49" charset="0"/>
              </a:rPr>
              <a:t>RegWriteM</a:t>
            </a:r>
            <a:endParaRPr lang="en-US" sz="1600" i="1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i="1" dirty="0">
                <a:latin typeface="Courier New" pitchFamily="49" charset="0"/>
              </a:rPr>
              <a:t>	</a:t>
            </a:r>
            <a:r>
              <a:rPr lang="en-US" sz="1600" b="1" i="1" dirty="0" err="1">
                <a:latin typeface="Courier New" pitchFamily="49" charset="0"/>
              </a:rPr>
              <a:t>ForwardBD</a:t>
            </a:r>
            <a:r>
              <a:rPr lang="en-US" sz="1600" dirty="0">
                <a:latin typeface="Courier New" pitchFamily="49" charset="0"/>
              </a:rPr>
              <a:t> = (</a:t>
            </a:r>
            <a:r>
              <a:rPr lang="en-US" sz="1600" i="1" dirty="0" err="1">
                <a:latin typeface="Courier New" pitchFamily="49" charset="0"/>
              </a:rPr>
              <a:t>rtD</a:t>
            </a:r>
            <a:r>
              <a:rPr lang="en-US" sz="1600" dirty="0">
                <a:latin typeface="Courier New" pitchFamily="49" charset="0"/>
              </a:rPr>
              <a:t> !=0) AND (</a:t>
            </a:r>
            <a:r>
              <a:rPr lang="en-US" sz="1600" i="1" dirty="0" err="1">
                <a:latin typeface="Courier New" pitchFamily="49" charset="0"/>
              </a:rPr>
              <a:t>rtD</a:t>
            </a:r>
            <a:r>
              <a:rPr lang="en-US" sz="1600" dirty="0">
                <a:latin typeface="Courier New" pitchFamily="49" charset="0"/>
              </a:rPr>
              <a:t> == </a:t>
            </a:r>
            <a:r>
              <a:rPr lang="en-US" sz="1600" dirty="0" err="1">
                <a:latin typeface="Courier New" pitchFamily="49" charset="0"/>
              </a:rPr>
              <a:t>WriteRegM</a:t>
            </a:r>
            <a:r>
              <a:rPr lang="en-US" sz="1600" dirty="0">
                <a:latin typeface="Courier New" pitchFamily="49" charset="0"/>
              </a:rPr>
              <a:t>) AND </a:t>
            </a:r>
            <a:r>
              <a:rPr lang="en-US" sz="1600" i="1" dirty="0" err="1">
                <a:latin typeface="Courier New" pitchFamily="49" charset="0"/>
              </a:rPr>
              <a:t>RegWriteM</a:t>
            </a:r>
            <a:endParaRPr lang="en-US" sz="1600" i="1" dirty="0">
              <a:latin typeface="Courier New" pitchFamily="49" charset="0"/>
            </a:endParaRPr>
          </a:p>
          <a:p>
            <a:pPr algn="just">
              <a:buFontTx/>
              <a:buNone/>
            </a:pPr>
            <a:endParaRPr lang="en-US" sz="1800" i="1" dirty="0">
              <a:solidFill>
                <a:schemeClr val="accent2"/>
              </a:solidFill>
              <a:latin typeface="Courier New" pitchFamily="49" charset="0"/>
            </a:endParaRPr>
          </a:p>
          <a:p>
            <a:r>
              <a:rPr lang="ru-RU" sz="2800" b="1" dirty="0" smtClean="0"/>
              <a:t>Логика останова конвейера (</a:t>
            </a:r>
            <a:r>
              <a:rPr lang="en-US" sz="2800" b="1" dirty="0" smtClean="0"/>
              <a:t>Stalling logic</a:t>
            </a:r>
            <a:r>
              <a:rPr lang="ru-RU" sz="2800" b="1" dirty="0" smtClean="0"/>
              <a:t>)</a:t>
            </a:r>
            <a:r>
              <a:rPr lang="en-US" sz="2800" b="1" dirty="0" smtClean="0"/>
              <a:t>:</a:t>
            </a:r>
            <a:endParaRPr lang="en-US" sz="2800" b="1" i="1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sz="2000" i="1" dirty="0">
                <a:solidFill>
                  <a:schemeClr val="accent2"/>
                </a:solidFill>
              </a:rPr>
              <a:t>	</a:t>
            </a:r>
            <a:r>
              <a:rPr lang="en-US" sz="1600" b="1" i="1" dirty="0" err="1">
                <a:latin typeface="Courier New" pitchFamily="49" charset="0"/>
              </a:rPr>
              <a:t>branchstall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= </a:t>
            </a:r>
            <a:r>
              <a:rPr lang="en-US" sz="1600" i="1" dirty="0" err="1">
                <a:latin typeface="Courier New" pitchFamily="49" charset="0"/>
              </a:rPr>
              <a:t>BranchD</a:t>
            </a:r>
            <a:r>
              <a:rPr lang="en-US" sz="1600" dirty="0">
                <a:latin typeface="Courier New" pitchFamily="49" charset="0"/>
              </a:rPr>
              <a:t> AND </a:t>
            </a:r>
            <a:r>
              <a:rPr lang="en-US" sz="1600" i="1" dirty="0" err="1">
                <a:latin typeface="Courier New" pitchFamily="49" charset="0"/>
              </a:rPr>
              <a:t>RegWriteE</a:t>
            </a:r>
            <a:r>
              <a:rPr lang="en-US" sz="1600" dirty="0">
                <a:latin typeface="Courier New" pitchFamily="49" charset="0"/>
              </a:rPr>
              <a:t> AND 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             (</a:t>
            </a:r>
            <a:r>
              <a:rPr lang="en-US" sz="1600" i="1" dirty="0" err="1">
                <a:latin typeface="Courier New" pitchFamily="49" charset="0"/>
              </a:rPr>
              <a:t>WriteRegE</a:t>
            </a:r>
            <a:r>
              <a:rPr lang="en-US" sz="1600" dirty="0">
                <a:latin typeface="Courier New" pitchFamily="49" charset="0"/>
              </a:rPr>
              <a:t> == </a:t>
            </a:r>
            <a:r>
              <a:rPr lang="en-US" sz="1600" i="1" dirty="0" err="1">
                <a:latin typeface="Courier New" pitchFamily="49" charset="0"/>
              </a:rPr>
              <a:t>rsD</a:t>
            </a:r>
            <a:r>
              <a:rPr lang="en-US" sz="1600" dirty="0">
                <a:latin typeface="Courier New" pitchFamily="49" charset="0"/>
              </a:rPr>
              <a:t> OR </a:t>
            </a:r>
            <a:r>
              <a:rPr lang="en-US" sz="1600" i="1" dirty="0" err="1">
                <a:latin typeface="Courier New" pitchFamily="49" charset="0"/>
              </a:rPr>
              <a:t>WriteRegE</a:t>
            </a:r>
            <a:r>
              <a:rPr lang="en-US" sz="1600" dirty="0">
                <a:latin typeface="Courier New" pitchFamily="49" charset="0"/>
              </a:rPr>
              <a:t> == </a:t>
            </a:r>
            <a:r>
              <a:rPr lang="en-US" sz="1600" i="1" dirty="0" err="1">
                <a:latin typeface="Courier New" pitchFamily="49" charset="0"/>
              </a:rPr>
              <a:t>rtD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           OR 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			  </a:t>
            </a:r>
            <a:r>
              <a:rPr lang="en-US" sz="1600" i="1" dirty="0" err="1">
                <a:latin typeface="Courier New" pitchFamily="49" charset="0"/>
              </a:rPr>
              <a:t>BranchD</a:t>
            </a:r>
            <a:r>
              <a:rPr lang="en-US" sz="1600" dirty="0">
                <a:latin typeface="Courier New" pitchFamily="49" charset="0"/>
              </a:rPr>
              <a:t> AND </a:t>
            </a:r>
            <a:r>
              <a:rPr lang="en-US" sz="1600" i="1" dirty="0" err="1">
                <a:latin typeface="Courier New" pitchFamily="49" charset="0"/>
              </a:rPr>
              <a:t>MemtoRegM</a:t>
            </a:r>
            <a:r>
              <a:rPr lang="en-US" sz="1600" dirty="0">
                <a:latin typeface="Courier New" pitchFamily="49" charset="0"/>
              </a:rPr>
              <a:t> AND 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             (</a:t>
            </a:r>
            <a:r>
              <a:rPr lang="en-US" sz="1600" i="1" dirty="0" err="1">
                <a:latin typeface="Courier New" pitchFamily="49" charset="0"/>
              </a:rPr>
              <a:t>WriteRegM</a:t>
            </a:r>
            <a:r>
              <a:rPr lang="en-US" sz="1600" dirty="0">
                <a:latin typeface="Courier New" pitchFamily="49" charset="0"/>
              </a:rPr>
              <a:t> == </a:t>
            </a:r>
            <a:r>
              <a:rPr lang="en-US" sz="1600" i="1" dirty="0" err="1">
                <a:latin typeface="Courier New" pitchFamily="49" charset="0"/>
              </a:rPr>
              <a:t>rsD</a:t>
            </a:r>
            <a:r>
              <a:rPr lang="en-US" sz="1600" dirty="0">
                <a:latin typeface="Courier New" pitchFamily="49" charset="0"/>
              </a:rPr>
              <a:t> OR </a:t>
            </a:r>
            <a:r>
              <a:rPr lang="en-US" sz="1600" i="1" dirty="0" err="1">
                <a:latin typeface="Courier New" pitchFamily="49" charset="0"/>
              </a:rPr>
              <a:t>WriteRegM</a:t>
            </a:r>
            <a:r>
              <a:rPr lang="en-US" sz="1600" dirty="0">
                <a:latin typeface="Courier New" pitchFamily="49" charset="0"/>
              </a:rPr>
              <a:t> == </a:t>
            </a:r>
            <a:r>
              <a:rPr lang="en-US" sz="1600" i="1" dirty="0" err="1">
                <a:latin typeface="Courier New" pitchFamily="49" charset="0"/>
              </a:rPr>
              <a:t>rtD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i="1" dirty="0">
                <a:latin typeface="Courier New" pitchFamily="49" charset="0"/>
              </a:rPr>
              <a:t>	</a:t>
            </a:r>
            <a:r>
              <a:rPr lang="en-US" sz="1600" i="1" dirty="0" err="1">
                <a:latin typeface="Courier New" pitchFamily="49" charset="0"/>
              </a:rPr>
              <a:t>StallF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i="1" dirty="0" err="1">
                <a:latin typeface="Courier New" pitchFamily="49" charset="0"/>
              </a:rPr>
              <a:t>StallD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i="1" dirty="0" err="1">
                <a:latin typeface="Courier New" pitchFamily="49" charset="0"/>
              </a:rPr>
              <a:t>FlushE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i="1" dirty="0" err="1">
                <a:latin typeface="Courier New" pitchFamily="49" charset="0"/>
              </a:rPr>
              <a:t>lwstall</a:t>
            </a:r>
            <a:r>
              <a:rPr lang="en-US" sz="1600" dirty="0">
                <a:latin typeface="Courier New" pitchFamily="49" charset="0"/>
              </a:rPr>
              <a:t> OR </a:t>
            </a:r>
            <a:r>
              <a:rPr lang="en-US" sz="1600" i="1" dirty="0" err="1">
                <a:latin typeface="Courier New" pitchFamily="49" charset="0"/>
              </a:rPr>
              <a:t>branchstall</a:t>
            </a:r>
            <a:endParaRPr lang="en-US" sz="1600" i="1" dirty="0">
              <a:latin typeface="Courier New" pitchFamily="49" charset="0"/>
            </a:endParaRPr>
          </a:p>
          <a:p>
            <a:endParaRPr lang="en-US" sz="1600" dirty="0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132198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2198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198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199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00" dirty="0" smtClean="0">
                <a:solidFill>
                  <a:schemeClr val="bg1"/>
                </a:solidFill>
                <a:latin typeface="+mj-lt"/>
              </a:rPr>
              <a:t>Логика устранения конфликтов</a:t>
            </a:r>
            <a:endParaRPr lang="en-US" sz="4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0032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88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066800"/>
            <a:ext cx="8229600" cy="5334000"/>
          </a:xfrm>
        </p:spPr>
        <p:txBody>
          <a:bodyPr>
            <a:normAutofit fontScale="92500" lnSpcReduction="10000"/>
          </a:bodyPr>
          <a:lstStyle/>
          <a:p>
            <a:r>
              <a:rPr lang="ru-RU" sz="3000" dirty="0" smtClean="0"/>
              <a:t>Мы можем попробовать оценить на сколько вероятно выполнение условного перехода и использовать наиболее вероятный результат</a:t>
            </a:r>
            <a:endParaRPr lang="en-US" sz="3000" dirty="0"/>
          </a:p>
          <a:p>
            <a:pPr lvl="1"/>
            <a:r>
              <a:rPr lang="ru-RU" sz="2600" dirty="0" smtClean="0"/>
              <a:t>Например, в циклах наиболее вероятно выполнение условных переходов назад (переходы на начало итерации цикла скорее выполняются, чем нет)</a:t>
            </a:r>
            <a:endParaRPr lang="en-US" sz="2600" dirty="0"/>
          </a:p>
          <a:p>
            <a:pPr lvl="1"/>
            <a:r>
              <a:rPr lang="ru-RU" sz="2600" dirty="0" smtClean="0"/>
              <a:t>Для улучшения предсказания переходов можно использовать результаты предыдущих предсказаний (например, если три прошлых раза мы переходили назад, то скорее всего это цикл и в следующий раз условный переход назад тоже состоится)</a:t>
            </a:r>
            <a:endParaRPr lang="en-US" sz="2600" dirty="0"/>
          </a:p>
          <a:p>
            <a:r>
              <a:rPr lang="ru-RU" sz="3000" dirty="0" smtClean="0"/>
              <a:t>Хорошее предсказание уменьшает количество сбросов стадий конвейера</a:t>
            </a:r>
            <a:endParaRPr lang="ru-RU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Предсказание переходов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619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0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2301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301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9906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000" dirty="0">
                <a:cs typeface="Arial" charset="0"/>
              </a:rPr>
              <a:t>Тестовый набор </a:t>
            </a:r>
            <a:r>
              <a:rPr lang="en-US" sz="2000" dirty="0">
                <a:cs typeface="Arial" charset="0"/>
              </a:rPr>
              <a:t>SPECINT2000</a:t>
            </a:r>
            <a:r>
              <a:rPr lang="ru-RU" sz="2000" dirty="0">
                <a:cs typeface="Arial" charset="0"/>
              </a:rPr>
              <a:t> содержит 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: </a:t>
            </a:r>
            <a:endParaRPr lang="en-US" sz="2000" dirty="0">
              <a:latin typeface="Times New Roman" pitchFamily="18" charset="0"/>
              <a:cs typeface="Arial" charset="0"/>
            </a:endParaRP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+mj-lt"/>
                <a:cs typeface="Arial" charset="0"/>
              </a:rPr>
              <a:t>25</a:t>
            </a:r>
            <a:r>
              <a:rPr lang="en-US" sz="1800" dirty="0" smtClean="0">
                <a:latin typeface="+mj-lt"/>
                <a:cs typeface="Arial" charset="0"/>
              </a:rPr>
              <a:t>%   </a:t>
            </a:r>
            <a:r>
              <a:rPr lang="ru-RU" dirty="0" smtClean="0">
                <a:latin typeface="+mj-lt"/>
                <a:cs typeface="Arial" charset="0"/>
              </a:rPr>
              <a:t>инструкций </a:t>
            </a:r>
            <a:r>
              <a:rPr lang="en-US" dirty="0" err="1" smtClean="0">
                <a:latin typeface="+mj-lt"/>
                <a:cs typeface="Arial" charset="0"/>
              </a:rPr>
              <a:t>lw</a:t>
            </a:r>
            <a:endParaRPr lang="en-US" sz="1800" dirty="0">
              <a:latin typeface="+mj-lt"/>
              <a:cs typeface="Arial" charset="0"/>
            </a:endParaRP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+mj-lt"/>
                <a:cs typeface="Arial" charset="0"/>
              </a:rPr>
              <a:t>10% </a:t>
            </a:r>
            <a:r>
              <a:rPr lang="en-US" sz="1800" dirty="0" smtClean="0">
                <a:latin typeface="+mj-lt"/>
                <a:cs typeface="Arial" charset="0"/>
              </a:rPr>
              <a:t>  </a:t>
            </a:r>
            <a:r>
              <a:rPr lang="ru-RU" dirty="0" smtClean="0">
                <a:latin typeface="+mj-lt"/>
                <a:cs typeface="Arial" charset="0"/>
              </a:rPr>
              <a:t>инструкций </a:t>
            </a:r>
            <a:r>
              <a:rPr lang="en-US" dirty="0" err="1" smtClean="0">
                <a:latin typeface="+mj-lt"/>
                <a:cs typeface="Arial" charset="0"/>
              </a:rPr>
              <a:t>sw</a:t>
            </a:r>
            <a:endParaRPr lang="en-US" sz="1800" dirty="0">
              <a:latin typeface="+mj-lt"/>
              <a:cs typeface="Arial" charset="0"/>
            </a:endParaRP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+mj-lt"/>
                <a:cs typeface="Arial" charset="0"/>
              </a:rPr>
              <a:t>11% </a:t>
            </a:r>
            <a:r>
              <a:rPr lang="en-US" sz="1800" dirty="0" smtClean="0">
                <a:latin typeface="+mj-lt"/>
                <a:cs typeface="Arial" charset="0"/>
              </a:rPr>
              <a:t>  </a:t>
            </a:r>
            <a:r>
              <a:rPr lang="ru-RU" dirty="0" smtClean="0">
                <a:latin typeface="+mj-lt"/>
                <a:cs typeface="Arial" charset="0"/>
              </a:rPr>
              <a:t>условных </a:t>
            </a:r>
            <a:r>
              <a:rPr lang="ru-RU" dirty="0">
                <a:latin typeface="+mj-lt"/>
                <a:cs typeface="Arial" charset="0"/>
              </a:rPr>
              <a:t>переходов</a:t>
            </a:r>
            <a:endParaRPr lang="en-US" sz="1800" dirty="0">
              <a:latin typeface="+mj-lt"/>
              <a:cs typeface="Arial" charset="0"/>
            </a:endParaRP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+mj-lt"/>
                <a:cs typeface="Arial" charset="0"/>
              </a:rPr>
              <a:t>2% </a:t>
            </a:r>
            <a:r>
              <a:rPr lang="en-US" sz="1800" dirty="0" smtClean="0">
                <a:latin typeface="+mj-lt"/>
                <a:cs typeface="Arial" charset="0"/>
              </a:rPr>
              <a:t>    </a:t>
            </a:r>
            <a:r>
              <a:rPr lang="ru-RU" dirty="0" smtClean="0">
                <a:latin typeface="+mj-lt"/>
                <a:cs typeface="Arial" charset="0"/>
              </a:rPr>
              <a:t>безусловных </a:t>
            </a:r>
            <a:r>
              <a:rPr lang="ru-RU" dirty="0">
                <a:latin typeface="+mj-lt"/>
                <a:cs typeface="Arial" charset="0"/>
              </a:rPr>
              <a:t>переходов</a:t>
            </a:r>
            <a:endParaRPr lang="en-US" sz="1800" dirty="0">
              <a:latin typeface="+mj-lt"/>
              <a:cs typeface="Arial" charset="0"/>
            </a:endParaRP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 smtClean="0">
                <a:latin typeface="+mj-lt"/>
                <a:cs typeface="Arial" charset="0"/>
              </a:rPr>
              <a:t>52%   </a:t>
            </a:r>
            <a:r>
              <a:rPr lang="ru-RU" dirty="0" smtClean="0">
                <a:latin typeface="+mj-lt"/>
                <a:cs typeface="Arial" charset="0"/>
              </a:rPr>
              <a:t>инструкций </a:t>
            </a:r>
            <a:r>
              <a:rPr lang="en-US" dirty="0">
                <a:latin typeface="+mj-lt"/>
                <a:cs typeface="Arial" charset="0"/>
              </a:rPr>
              <a:t>R-</a:t>
            </a:r>
            <a:r>
              <a:rPr lang="ru-RU" dirty="0" smtClean="0">
                <a:latin typeface="+mj-lt"/>
                <a:cs typeface="Arial" charset="0"/>
              </a:rPr>
              <a:t>типа</a:t>
            </a:r>
            <a:endParaRPr lang="en-US" sz="700" dirty="0" smtClean="0">
              <a:latin typeface="Times New Roman" pitchFamily="18" charset="0"/>
              <a:cs typeface="Arial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000" dirty="0" smtClean="0">
                <a:latin typeface="+mj-lt"/>
                <a:cs typeface="Arial" charset="0"/>
              </a:rPr>
              <a:t>Предположим</a:t>
            </a:r>
            <a:r>
              <a:rPr lang="en-US" sz="2000" dirty="0" smtClean="0">
                <a:latin typeface="+mj-lt"/>
                <a:cs typeface="Arial" charset="0"/>
              </a:rPr>
              <a:t>:</a:t>
            </a:r>
            <a:endParaRPr lang="en-US" sz="2000" dirty="0">
              <a:latin typeface="+mj-lt"/>
              <a:cs typeface="Arial" charset="0"/>
            </a:endParaRP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+mj-lt"/>
                <a:cs typeface="Arial" charset="0"/>
              </a:rPr>
              <a:t>40% </a:t>
            </a:r>
            <a:r>
              <a:rPr lang="ru-RU" sz="1800" dirty="0" smtClean="0">
                <a:latin typeface="+mj-lt"/>
                <a:cs typeface="Arial" charset="0"/>
              </a:rPr>
              <a:t>считываний из памяти используются следующей инструкцией</a:t>
            </a:r>
            <a:endParaRPr lang="en-US" sz="1800" dirty="0">
              <a:latin typeface="+mj-lt"/>
              <a:cs typeface="Arial" charset="0"/>
            </a:endParaRP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+mj-lt"/>
                <a:cs typeface="Arial" charset="0"/>
              </a:rPr>
              <a:t>25% </a:t>
            </a:r>
            <a:r>
              <a:rPr lang="ru-RU" dirty="0" smtClean="0">
                <a:latin typeface="+mj-lt"/>
                <a:cs typeface="Arial" charset="0"/>
              </a:rPr>
              <a:t>переходов предсказываются неверно</a:t>
            </a:r>
            <a:endParaRPr lang="en-US" sz="1800" dirty="0">
              <a:latin typeface="+mj-lt"/>
              <a:cs typeface="Arial" charset="0"/>
            </a:endParaRP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ru-RU" dirty="0" smtClean="0">
                <a:latin typeface="+mj-lt"/>
                <a:cs typeface="Arial" charset="0"/>
              </a:rPr>
              <a:t>Все переходы удаляют следующую инструкцию из конвейера</a:t>
            </a:r>
            <a:endParaRPr lang="en-US" sz="700" dirty="0">
              <a:latin typeface="+mj-lt"/>
              <a:cs typeface="Arial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000" b="1" dirty="0" smtClean="0">
                <a:latin typeface="+mj-lt"/>
                <a:cs typeface="Arial" charset="0"/>
              </a:rPr>
              <a:t>Каков средний</a:t>
            </a:r>
            <a:r>
              <a:rPr lang="en-US" sz="2000" b="1" dirty="0" smtClean="0">
                <a:latin typeface="+mj-lt"/>
                <a:cs typeface="Arial" charset="0"/>
              </a:rPr>
              <a:t> </a:t>
            </a:r>
            <a:r>
              <a:rPr lang="en-US" sz="2000" b="1" dirty="0">
                <a:latin typeface="+mj-lt"/>
                <a:cs typeface="Arial" charset="0"/>
              </a:rPr>
              <a:t>CPI</a:t>
            </a:r>
            <a:r>
              <a:rPr lang="en-US" sz="2000" b="1" dirty="0" smtClean="0">
                <a:latin typeface="+mj-lt"/>
                <a:cs typeface="Arial" charset="0"/>
              </a:rPr>
              <a:t>?</a:t>
            </a:r>
            <a:endParaRPr lang="en-US" sz="2000" b="1" dirty="0">
              <a:latin typeface="+mj-lt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-25063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+mj-lt"/>
              </a:rPr>
              <a:t>Оценим производительность конвейерного процессора</a:t>
            </a:r>
            <a:endParaRPr lang="en-US" sz="3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1963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0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2301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301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9906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000" dirty="0">
                <a:cs typeface="Arial" charset="0"/>
              </a:rPr>
              <a:t>Тестовый набор </a:t>
            </a:r>
            <a:r>
              <a:rPr lang="en-US" sz="2000" dirty="0">
                <a:cs typeface="Arial" charset="0"/>
              </a:rPr>
              <a:t>SPECINT2000</a:t>
            </a:r>
            <a:r>
              <a:rPr lang="ru-RU" sz="2000" dirty="0">
                <a:cs typeface="Arial" charset="0"/>
              </a:rPr>
              <a:t> содержит </a:t>
            </a:r>
            <a:r>
              <a:rPr lang="en-US" sz="2000" dirty="0">
                <a:latin typeface="Times New Roman" pitchFamily="18" charset="0"/>
                <a:cs typeface="Arial" charset="0"/>
              </a:rPr>
              <a:t>: 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cs typeface="Arial" charset="0"/>
              </a:rPr>
              <a:t>25%   </a:t>
            </a:r>
            <a:r>
              <a:rPr lang="ru-RU" dirty="0">
                <a:cs typeface="Arial" charset="0"/>
              </a:rPr>
              <a:t>инструкций </a:t>
            </a:r>
            <a:r>
              <a:rPr lang="en-US" dirty="0" err="1">
                <a:cs typeface="Arial" charset="0"/>
              </a:rPr>
              <a:t>lw</a:t>
            </a:r>
            <a:endParaRPr lang="en-US" dirty="0">
              <a:cs typeface="Arial" charset="0"/>
            </a:endParaRP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cs typeface="Arial" charset="0"/>
              </a:rPr>
              <a:t>10%   </a:t>
            </a:r>
            <a:r>
              <a:rPr lang="ru-RU" dirty="0">
                <a:cs typeface="Arial" charset="0"/>
              </a:rPr>
              <a:t>инструкций </a:t>
            </a:r>
            <a:r>
              <a:rPr lang="en-US" dirty="0" err="1">
                <a:cs typeface="Arial" charset="0"/>
              </a:rPr>
              <a:t>sw</a:t>
            </a:r>
            <a:endParaRPr lang="en-US" dirty="0">
              <a:cs typeface="Arial" charset="0"/>
            </a:endParaRP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cs typeface="Arial" charset="0"/>
              </a:rPr>
              <a:t>11%   </a:t>
            </a:r>
            <a:r>
              <a:rPr lang="ru-RU" dirty="0">
                <a:cs typeface="Arial" charset="0"/>
              </a:rPr>
              <a:t>условных переходов</a:t>
            </a:r>
            <a:endParaRPr lang="en-US" dirty="0">
              <a:cs typeface="Arial" charset="0"/>
            </a:endParaRP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cs typeface="Arial" charset="0"/>
              </a:rPr>
              <a:t>2%     </a:t>
            </a:r>
            <a:r>
              <a:rPr lang="ru-RU" dirty="0">
                <a:cs typeface="Arial" charset="0"/>
              </a:rPr>
              <a:t>безусловных переходов</a:t>
            </a:r>
            <a:endParaRPr lang="en-US" dirty="0">
              <a:cs typeface="Arial" charset="0"/>
            </a:endParaRP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cs typeface="Arial" charset="0"/>
              </a:rPr>
              <a:t>52%   </a:t>
            </a:r>
            <a:r>
              <a:rPr lang="ru-RU" dirty="0">
                <a:cs typeface="Arial" charset="0"/>
              </a:rPr>
              <a:t>инструкций </a:t>
            </a:r>
            <a:r>
              <a:rPr lang="en-US" dirty="0">
                <a:cs typeface="Arial" charset="0"/>
              </a:rPr>
              <a:t>R-</a:t>
            </a:r>
            <a:r>
              <a:rPr lang="ru-RU" dirty="0" smtClean="0">
                <a:cs typeface="Arial" charset="0"/>
              </a:rPr>
              <a:t>типа</a:t>
            </a:r>
            <a:endParaRPr lang="en-US" sz="700" dirty="0">
              <a:latin typeface="Times New Roman" pitchFamily="18" charset="0"/>
              <a:cs typeface="Arial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000" dirty="0">
                <a:cs typeface="Arial" charset="0"/>
              </a:rPr>
              <a:t>Предположим</a:t>
            </a:r>
            <a:r>
              <a:rPr lang="en-US" sz="2000" dirty="0">
                <a:cs typeface="Arial" charset="0"/>
              </a:rPr>
              <a:t>: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cs typeface="Arial" charset="0"/>
              </a:rPr>
              <a:t>40% </a:t>
            </a:r>
            <a:r>
              <a:rPr lang="ru-RU" dirty="0">
                <a:cs typeface="Arial" charset="0"/>
              </a:rPr>
              <a:t>считываний из памяти используются следующей инструкцией</a:t>
            </a:r>
            <a:endParaRPr lang="en-US" dirty="0">
              <a:cs typeface="Arial" charset="0"/>
            </a:endParaRP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cs typeface="Arial" charset="0"/>
              </a:rPr>
              <a:t>25% </a:t>
            </a:r>
            <a:r>
              <a:rPr lang="ru-RU" dirty="0">
                <a:cs typeface="Arial" charset="0"/>
              </a:rPr>
              <a:t>переходов предсказываются неверно</a:t>
            </a:r>
            <a:endParaRPr lang="en-US" dirty="0">
              <a:cs typeface="Arial" charset="0"/>
            </a:endParaRP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ru-RU" dirty="0">
                <a:cs typeface="Arial" charset="0"/>
              </a:rPr>
              <a:t>Все переходы удаляют следующую инструкцию из </a:t>
            </a:r>
            <a:r>
              <a:rPr lang="ru-RU" dirty="0" smtClean="0">
                <a:cs typeface="Arial" charset="0"/>
              </a:rPr>
              <a:t>конвейера</a:t>
            </a:r>
            <a:endParaRPr lang="en-US" sz="700" dirty="0">
              <a:cs typeface="Arial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000" b="1" dirty="0">
                <a:cs typeface="Arial" charset="0"/>
              </a:rPr>
              <a:t>Каков средний</a:t>
            </a:r>
            <a:r>
              <a:rPr lang="en-US" sz="2000" b="1" dirty="0">
                <a:cs typeface="Arial" charset="0"/>
              </a:rPr>
              <a:t> CPI?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uk-UA" dirty="0" smtClean="0">
                <a:latin typeface="+mj-lt"/>
                <a:cs typeface="Arial" charset="0"/>
              </a:rPr>
              <a:t>Для </a:t>
            </a:r>
            <a:r>
              <a:rPr lang="en-US" dirty="0" err="1" smtClean="0">
                <a:latin typeface="Courier" pitchFamily="49" charset="0"/>
                <a:cs typeface="Arial" charset="0"/>
              </a:rPr>
              <a:t>lw</a:t>
            </a:r>
            <a:r>
              <a:rPr lang="en-US" dirty="0" smtClean="0">
                <a:latin typeface="+mj-lt"/>
                <a:cs typeface="Arial" charset="0"/>
              </a:rPr>
              <a:t>/</a:t>
            </a:r>
            <a:r>
              <a:rPr lang="en-US" dirty="0" err="1" smtClean="0">
                <a:latin typeface="Courier" pitchFamily="49" charset="0"/>
                <a:cs typeface="Arial" charset="0"/>
              </a:rPr>
              <a:t>beq</a:t>
            </a:r>
            <a:r>
              <a:rPr lang="en-US" dirty="0" smtClean="0">
                <a:latin typeface="+mj-lt"/>
                <a:cs typeface="Arial" charset="0"/>
              </a:rPr>
              <a:t> </a:t>
            </a:r>
            <a:r>
              <a:rPr lang="en-US" sz="1800" dirty="0" smtClean="0">
                <a:latin typeface="+mj-lt"/>
                <a:cs typeface="Arial" charset="0"/>
              </a:rPr>
              <a:t>CPI </a:t>
            </a:r>
            <a:r>
              <a:rPr lang="en-US" sz="1800" dirty="0">
                <a:latin typeface="+mj-lt"/>
                <a:cs typeface="Arial" charset="0"/>
              </a:rPr>
              <a:t>= </a:t>
            </a:r>
            <a:r>
              <a:rPr lang="en-US" sz="1800" dirty="0" smtClean="0">
                <a:latin typeface="+mj-lt"/>
                <a:cs typeface="Arial" charset="0"/>
              </a:rPr>
              <a:t>1 </a:t>
            </a:r>
            <a:r>
              <a:rPr lang="ru-RU" sz="1800" dirty="0" smtClean="0">
                <a:latin typeface="+mj-lt"/>
                <a:cs typeface="Arial" charset="0"/>
              </a:rPr>
              <a:t>если нет останова</a:t>
            </a:r>
            <a:r>
              <a:rPr lang="en-US" sz="1800" dirty="0" smtClean="0">
                <a:latin typeface="+mj-lt"/>
                <a:cs typeface="Arial" charset="0"/>
              </a:rPr>
              <a:t>, 2</a:t>
            </a:r>
            <a:r>
              <a:rPr lang="ru-RU" sz="1800" dirty="0" smtClean="0">
                <a:latin typeface="+mj-lt"/>
                <a:cs typeface="Arial" charset="0"/>
              </a:rPr>
              <a:t> в случае останова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 err="1" smtClean="0">
                <a:latin typeface="Times New Roman" pitchFamily="18" charset="0"/>
                <a:cs typeface="Arial" charset="0"/>
              </a:rPr>
              <a:t>CPI</a:t>
            </a:r>
            <a:r>
              <a:rPr lang="en-US" sz="1800" baseline="-25000" dirty="0" err="1" smtClean="0">
                <a:latin typeface="Times New Roman" pitchFamily="18" charset="0"/>
                <a:cs typeface="Arial" charset="0"/>
              </a:rPr>
              <a:t>lw</a:t>
            </a:r>
            <a:r>
              <a:rPr lang="en-US" sz="18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1800" dirty="0">
                <a:latin typeface="Times New Roman" pitchFamily="18" charset="0"/>
                <a:cs typeface="Arial" charset="0"/>
              </a:rPr>
              <a:t>= 1(0.6) + 2(0.4) = 1.4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 err="1">
                <a:latin typeface="Times New Roman" pitchFamily="18" charset="0"/>
                <a:cs typeface="Arial" charset="0"/>
              </a:rPr>
              <a:t>CPI</a:t>
            </a:r>
            <a:r>
              <a:rPr lang="en-US" sz="1800" baseline="-25000" dirty="0" err="1">
                <a:latin typeface="Times New Roman" pitchFamily="18" charset="0"/>
                <a:cs typeface="Arial" charset="0"/>
              </a:rPr>
              <a:t>beq</a:t>
            </a:r>
            <a:r>
              <a:rPr lang="en-US" sz="1800" dirty="0">
                <a:latin typeface="Times New Roman" pitchFamily="18" charset="0"/>
                <a:cs typeface="Arial" charset="0"/>
              </a:rPr>
              <a:t> = 1(0.75) + 2(0.25) = 1.25</a:t>
            </a:r>
          </a:p>
          <a:p>
            <a:pPr marL="742950" lvl="1" indent="-28575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200" b="1" dirty="0" smtClean="0">
              <a:latin typeface="Times New Roman" pitchFamily="18" charset="0"/>
              <a:cs typeface="Arial" charset="0"/>
            </a:endParaRPr>
          </a:p>
          <a:p>
            <a:pPr marL="742950" lvl="1" indent="-28575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latin typeface="Times New Roman" pitchFamily="18" charset="0"/>
                <a:cs typeface="Arial" charset="0"/>
              </a:rPr>
              <a:t>Средний</a:t>
            </a:r>
            <a:r>
              <a:rPr lang="uk-UA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1800" b="1" dirty="0" smtClean="0">
                <a:latin typeface="Times New Roman" pitchFamily="18" charset="0"/>
                <a:cs typeface="Arial" charset="0"/>
              </a:rPr>
              <a:t>CPI </a:t>
            </a:r>
            <a:r>
              <a:rPr lang="en-US" sz="1800" b="1" dirty="0">
                <a:latin typeface="Times New Roman" pitchFamily="18" charset="0"/>
                <a:cs typeface="Arial" charset="0"/>
              </a:rPr>
              <a:t>= </a:t>
            </a:r>
            <a:r>
              <a:rPr lang="en-US" sz="1800" dirty="0">
                <a:latin typeface="Times New Roman" pitchFamily="18" charset="0"/>
                <a:cs typeface="Arial" charset="0"/>
              </a:rPr>
              <a:t>(0.25)(1.4) + (0.1)(1) + (0.11)(1.25) + (0.02)(2) + (0.52)(1)     </a:t>
            </a:r>
          </a:p>
          <a:p>
            <a:pPr marL="742950" lvl="1" indent="-28575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latin typeface="Times New Roman" pitchFamily="18" charset="0"/>
                <a:cs typeface="Arial" charset="0"/>
              </a:rPr>
              <a:t>                       = 1.15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-25063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</a:rPr>
              <a:t>Оценим производительность конвейерного процессора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02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2403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403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600" dirty="0">
                <a:cs typeface="Arial" charset="0"/>
              </a:rPr>
              <a:t>Задержка самой длинной цепи комбинационной логики </a:t>
            </a:r>
            <a:r>
              <a:rPr lang="ru-RU" sz="2600" dirty="0" smtClean="0">
                <a:cs typeface="Arial" charset="0"/>
              </a:rPr>
              <a:t>конвейерного процессора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:</a:t>
            </a:r>
            <a:endParaRPr lang="en-US" sz="26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i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 	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	= max 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	   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pcq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mem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setup</a:t>
            </a:r>
            <a:endParaRPr lang="en-US" sz="2800" b="1" baseline="-25000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	    2(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RFread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mux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eq</a:t>
            </a:r>
            <a:r>
              <a:rPr lang="en-US" sz="2800" b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AND</a:t>
            </a:r>
            <a:r>
              <a:rPr lang="en-US" sz="2800" b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mux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setup</a:t>
            </a:r>
            <a:r>
              <a:rPr lang="en-US" sz="2800" b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)</a:t>
            </a:r>
            <a:endParaRPr lang="en-US" sz="2800" b="1" baseline="-25000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	   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pcq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mux</a:t>
            </a:r>
            <a:r>
              <a:rPr lang="en-US" sz="2800" b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mux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ALU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setup</a:t>
            </a:r>
            <a:endParaRPr lang="en-US" sz="2800" b="1" baseline="-25000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	   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pcq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memwrite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setup</a:t>
            </a:r>
            <a:endParaRPr lang="en-US" sz="2800" b="1" baseline="-25000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	    2(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pcq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mux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RFwrite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) 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-25063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</a:rPr>
              <a:t>Оценим производительность конвейерного процессора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33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5141" name="Group 85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8926082"/>
              </p:ext>
            </p:extLst>
          </p:nvPr>
        </p:nvGraphicFramePr>
        <p:xfrm>
          <a:off x="1066800" y="1143000"/>
          <a:ext cx="7620000" cy="4282440"/>
        </p:xfrm>
        <a:graphic>
          <a:graphicData uri="http://schemas.openxmlformats.org/drawingml/2006/table">
            <a:tbl>
              <a:tblPr/>
              <a:tblGrid>
                <a:gridCol w="3429000"/>
                <a:gridCol w="2057400"/>
                <a:gridCol w="2133600"/>
              </a:tblGrid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Параметр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Обозначение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Задержка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</a:t>
                      </a:r>
                      <a:r>
                        <a:rPr kumimoji="0" lang="ru-RU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пс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Время записи в регистр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pcq</a:t>
                      </a:r>
                      <a:r>
                        <a:rPr kumimoji="0" lang="en-US" sz="17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_PC</a:t>
                      </a:r>
                      <a:endParaRPr kumimoji="0" lang="en-US" sz="17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Время предустановки регистра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  <a:endParaRPr kumimoji="0" lang="en-US" sz="17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Задержка мультиплексора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mux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Задержка АЛУ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Задержка считывания из памяти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Задержка считывания из рег. файла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Время предустановки рег. файла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Задержка компаратора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eq</a:t>
                      </a:r>
                      <a:endParaRPr kumimoji="0" lang="en-US" sz="17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Задержка элемента И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Задержка записи в память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memwrite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Задержка записи в рег. файл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write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ps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2506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5142" name="Rectangle 8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5562600"/>
            <a:ext cx="731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err="1" smtClean="0">
                <a:latin typeface="Times New Roman" pitchFamily="18" charset="0"/>
                <a:cs typeface="Arial" charset="0"/>
              </a:rPr>
              <a:t>c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Times New Roman" pitchFamily="18" charset="0"/>
                <a:cs typeface="Arial" charset="0"/>
              </a:rPr>
              <a:t>= 2(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err="1">
                <a:latin typeface="Times New Roman" pitchFamily="18" charset="0"/>
                <a:cs typeface="Arial" charset="0"/>
              </a:rPr>
              <a:t>RFread</a:t>
            </a:r>
            <a:r>
              <a:rPr lang="en-US" sz="2400" dirty="0">
                <a:latin typeface="Times New Roman" pitchFamily="18" charset="0"/>
                <a:cs typeface="Arial" charset="0"/>
              </a:rPr>
              <a:t> +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baseline="-25000" dirty="0" err="1">
                <a:latin typeface="Times New Roman" pitchFamily="18" charset="0"/>
                <a:cs typeface="Arial" charset="0"/>
              </a:rPr>
              <a:t>mux</a:t>
            </a:r>
            <a:r>
              <a:rPr lang="en-US" sz="2400" dirty="0">
                <a:latin typeface="Times New Roman" pitchFamily="18" charset="0"/>
                <a:cs typeface="Arial" charset="0"/>
              </a:rPr>
              <a:t> +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baseline="-25000" dirty="0" err="1">
                <a:latin typeface="Times New Roman" pitchFamily="18" charset="0"/>
                <a:cs typeface="Arial" charset="0"/>
              </a:rPr>
              <a:t>eq</a:t>
            </a:r>
            <a:r>
              <a:rPr lang="en-US" sz="2400" baseline="-250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Times New Roman" pitchFamily="18" charset="0"/>
                <a:cs typeface="Arial" charset="0"/>
              </a:rPr>
              <a:t>+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baseline="-25000" dirty="0" err="1">
                <a:latin typeface="Times New Roman" pitchFamily="18" charset="0"/>
                <a:cs typeface="Arial" charset="0"/>
              </a:rPr>
              <a:t>AND</a:t>
            </a:r>
            <a:r>
              <a:rPr lang="en-US" sz="2400" baseline="-250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Times New Roman" pitchFamily="18" charset="0"/>
                <a:cs typeface="Arial" charset="0"/>
              </a:rPr>
              <a:t>+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baseline="-25000" dirty="0" err="1">
                <a:latin typeface="Times New Roman" pitchFamily="18" charset="0"/>
                <a:cs typeface="Arial" charset="0"/>
              </a:rPr>
              <a:t>mux</a:t>
            </a:r>
            <a:r>
              <a:rPr lang="en-US" sz="2400" dirty="0">
                <a:latin typeface="Times New Roman" pitchFamily="18" charset="0"/>
                <a:cs typeface="Arial" charset="0"/>
              </a:rPr>
              <a:t> +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baseline="-25000" dirty="0" err="1">
                <a:latin typeface="Times New Roman" pitchFamily="18" charset="0"/>
                <a:cs typeface="Arial" charset="0"/>
              </a:rPr>
              <a:t>setup</a:t>
            </a:r>
            <a:r>
              <a:rPr lang="en-US" sz="2400" baseline="-250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Times New Roman" pitchFamily="18" charset="0"/>
                <a:cs typeface="Arial" charset="0"/>
              </a:rPr>
              <a:t>)</a:t>
            </a:r>
            <a:endParaRPr lang="en-US" sz="2400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latin typeface="Times New Roman" pitchFamily="18" charset="0"/>
                <a:cs typeface="Arial" charset="0"/>
              </a:rPr>
              <a:t>    </a:t>
            </a:r>
            <a:r>
              <a:rPr lang="en-US" sz="2400" dirty="0">
                <a:latin typeface="Times New Roman" pitchFamily="18" charset="0"/>
                <a:cs typeface="Arial" charset="0"/>
              </a:rPr>
              <a:t>= 2[150 + 25 + 40 + 15 + 25 + 20] 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ps</a:t>
            </a:r>
            <a:r>
              <a:rPr lang="en-US" sz="2400" baseline="-25000" dirty="0">
                <a:latin typeface="Times New Roman" pitchFamily="18" charset="0"/>
                <a:cs typeface="Arial" charset="0"/>
              </a:rPr>
              <a:t>  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= 550 </a:t>
            </a:r>
            <a:r>
              <a:rPr lang="ru-RU" sz="2400" b="1" dirty="0" err="1" smtClean="0">
                <a:latin typeface="Times New Roman" pitchFamily="18" charset="0"/>
                <a:cs typeface="Arial" charset="0"/>
              </a:rPr>
              <a:t>пс</a:t>
            </a:r>
            <a:endParaRPr lang="en-US" sz="2400" b="1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b="1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-25063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</a:rPr>
              <a:t>Оценим производительность конвейерного процессора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753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2608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608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1143000"/>
            <a:ext cx="7696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800" dirty="0">
                <a:cs typeface="Arial" charset="0"/>
              </a:rPr>
              <a:t>Предположим, в программе</a:t>
            </a:r>
            <a:r>
              <a:rPr lang="en-US" sz="2800" dirty="0">
                <a:cs typeface="Arial" charset="0"/>
              </a:rPr>
              <a:t> 100 </a:t>
            </a:r>
            <a:r>
              <a:rPr lang="ru-RU" sz="2800" dirty="0">
                <a:cs typeface="Arial" charset="0"/>
              </a:rPr>
              <a:t>миллиардов инструкций </a:t>
            </a:r>
            <a:endParaRPr lang="ru-RU" sz="2800" dirty="0" smtClean="0"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800" b="1" dirty="0" smtClean="0">
                <a:latin typeface="Times New Roman" pitchFamily="18" charset="0"/>
                <a:cs typeface="Arial" charset="0"/>
              </a:rPr>
              <a:t>Время выполнения</a:t>
            </a:r>
            <a:r>
              <a:rPr lang="en-US" sz="28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800" dirty="0">
                <a:latin typeface="Times New Roman" pitchFamily="18" charset="0"/>
                <a:cs typeface="Arial" charset="0"/>
              </a:rPr>
              <a:t>= (# </a:t>
            </a:r>
            <a:r>
              <a:rPr lang="ru-RU" sz="2800" dirty="0" smtClean="0">
                <a:latin typeface="Times New Roman" pitchFamily="18" charset="0"/>
                <a:cs typeface="Arial" charset="0"/>
              </a:rPr>
              <a:t>инструкции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)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en-US" sz="2800" dirty="0">
                <a:latin typeface="Times New Roman" pitchFamily="18" charset="0"/>
                <a:cs typeface="Arial" charset="0"/>
              </a:rPr>
              <a:t>CPI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2800" dirty="0">
                <a:latin typeface="Times New Roman" pitchFamily="18" charset="0"/>
                <a:cs typeface="Arial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800" i="1" baseline="-25000" dirty="0" err="1">
                <a:latin typeface="Times New Roman" pitchFamily="18" charset="0"/>
                <a:cs typeface="Arial" charset="0"/>
              </a:rPr>
              <a:t>c</a:t>
            </a:r>
            <a:endParaRPr lang="en-US" sz="2800" i="1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i="1" dirty="0">
                <a:latin typeface="Times New Roman" pitchFamily="18" charset="0"/>
                <a:cs typeface="Arial" charset="0"/>
              </a:rPr>
              <a:t>		            </a:t>
            </a:r>
            <a:r>
              <a:rPr lang="en-US" sz="2800" dirty="0">
                <a:latin typeface="Times New Roman" pitchFamily="18" charset="0"/>
                <a:cs typeface="Arial" charset="0"/>
              </a:rPr>
              <a:t>= (100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× 10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>
                <a:latin typeface="Times New Roman" pitchFamily="18" charset="0"/>
                <a:cs typeface="Arial" charset="0"/>
              </a:rPr>
              <a:t>)(1.15)(550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× 10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-12</a:t>
            </a:r>
            <a:r>
              <a:rPr lang="en-US" sz="2800" dirty="0">
                <a:latin typeface="Times New Roman" pitchFamily="18" charset="0"/>
                <a:cs typeface="Arial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latin typeface="Times New Roman" pitchFamily="18" charset="0"/>
                <a:cs typeface="Arial" charset="0"/>
              </a:rPr>
              <a:t>		            </a:t>
            </a:r>
            <a:r>
              <a:rPr lang="en-US" sz="2800" b="1" dirty="0">
                <a:latin typeface="Times New Roman" pitchFamily="18" charset="0"/>
                <a:cs typeface="Arial" charset="0"/>
              </a:rPr>
              <a:t>= 63 </a:t>
            </a:r>
            <a:r>
              <a:rPr lang="ru-RU" sz="2800" b="1" dirty="0" smtClean="0">
                <a:latin typeface="Times New Roman" pitchFamily="18" charset="0"/>
                <a:cs typeface="Arial" charset="0"/>
              </a:rPr>
              <a:t>секунды</a:t>
            </a:r>
            <a:endParaRPr lang="en-US" sz="2800" b="1" i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-25063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</a:rPr>
              <a:t>Оценим производительность конвейерного процессора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441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6133" name="Group 53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70371278"/>
              </p:ext>
            </p:extLst>
          </p:nvPr>
        </p:nvGraphicFramePr>
        <p:xfrm>
          <a:off x="1066800" y="1305441"/>
          <a:ext cx="7848600" cy="2969624"/>
        </p:xfrm>
        <a:graphic>
          <a:graphicData uri="http://schemas.openxmlformats.org/drawingml/2006/table">
            <a:tbl>
              <a:tblPr/>
              <a:tblGrid>
                <a:gridCol w="2667000"/>
                <a:gridCol w="1905000"/>
                <a:gridCol w="3276600"/>
              </a:tblGrid>
              <a:tr h="11600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Микроархитектура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Время выполнения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(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секунды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Прирост производительности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03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Однотактная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92.5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Многотактная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0.70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Конвейерная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1.47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2608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2608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90600" y="68759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Сравнение производительности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2882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09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8410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Повторение: Исключения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0" y="990600"/>
            <a:ext cx="8305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dirty="0">
                <a:latin typeface="+mj-lt"/>
                <a:cs typeface="Arial" charset="0"/>
              </a:rPr>
              <a:t>Исключение (англ.: </a:t>
            </a:r>
            <a:r>
              <a:rPr lang="ru-RU" sz="2000" dirty="0" err="1" smtClean="0">
                <a:latin typeface="+mj-lt"/>
                <a:cs typeface="Arial" charset="0"/>
              </a:rPr>
              <a:t>exception</a:t>
            </a:r>
            <a:r>
              <a:rPr lang="ru-RU" sz="2000" dirty="0" smtClean="0">
                <a:latin typeface="+mj-lt"/>
                <a:cs typeface="Arial" charset="0"/>
              </a:rPr>
              <a:t>) – незапланированный </a:t>
            </a:r>
            <a:r>
              <a:rPr lang="ru-RU" sz="2000" dirty="0">
                <a:latin typeface="+mj-lt"/>
                <a:cs typeface="Arial" charset="0"/>
              </a:rPr>
              <a:t>вызов </a:t>
            </a:r>
            <a:r>
              <a:rPr lang="ru-RU" sz="2000" dirty="0" smtClean="0">
                <a:latin typeface="+mj-lt"/>
                <a:cs typeface="Arial" charset="0"/>
              </a:rPr>
              <a:t>функции</a:t>
            </a:r>
            <a:r>
              <a:rPr lang="en-US" sz="2000" dirty="0" smtClean="0">
                <a:latin typeface="+mj-lt"/>
                <a:cs typeface="Arial" charset="0"/>
              </a:rPr>
              <a:t>-</a:t>
            </a:r>
            <a:r>
              <a:rPr lang="ru-RU" sz="2000" dirty="0" smtClean="0">
                <a:latin typeface="+mj-lt"/>
                <a:cs typeface="Arial" charset="0"/>
              </a:rPr>
              <a:t>обработчика исключения (</a:t>
            </a:r>
            <a:r>
              <a:rPr lang="en-US" sz="2000" i="1" dirty="0">
                <a:cs typeface="Arial" charset="0"/>
              </a:rPr>
              <a:t>exception handler</a:t>
            </a:r>
            <a:r>
              <a:rPr lang="ru-RU" sz="2000" dirty="0" smtClean="0">
                <a:latin typeface="+mj-lt"/>
                <a:cs typeface="Arial" charset="0"/>
              </a:rPr>
              <a:t>)</a:t>
            </a:r>
            <a:endParaRPr lang="en-US" sz="2000" i="1" dirty="0" smtClean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dirty="0" smtClean="0">
                <a:latin typeface="+mj-lt"/>
                <a:cs typeface="Arial" charset="0"/>
              </a:rPr>
              <a:t>Исключения </a:t>
            </a:r>
            <a:r>
              <a:rPr lang="ru-RU" sz="2000" dirty="0">
                <a:latin typeface="+mj-lt"/>
                <a:cs typeface="Arial" charset="0"/>
              </a:rPr>
              <a:t>б</a:t>
            </a:r>
            <a:r>
              <a:rPr lang="ru-RU" sz="2000" dirty="0" smtClean="0">
                <a:latin typeface="+mj-lt"/>
                <a:cs typeface="Arial" charset="0"/>
              </a:rPr>
              <a:t>ывают</a:t>
            </a:r>
            <a:r>
              <a:rPr lang="en-US" sz="2000" dirty="0" smtClean="0">
                <a:latin typeface="+mj-lt"/>
                <a:cs typeface="Arial" charset="0"/>
              </a:rPr>
              <a:t>:</a:t>
            </a:r>
            <a:endParaRPr lang="en-US" sz="2000" dirty="0">
              <a:latin typeface="+mj-lt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000" dirty="0" smtClean="0">
                <a:latin typeface="+mj-lt"/>
                <a:cs typeface="Arial" charset="0"/>
              </a:rPr>
              <a:t>Аппаратные (например</a:t>
            </a:r>
            <a:r>
              <a:rPr lang="en-US" sz="2000" dirty="0" smtClean="0">
                <a:latin typeface="+mj-lt"/>
                <a:cs typeface="Arial" charset="0"/>
              </a:rPr>
              <a:t>, </a:t>
            </a:r>
            <a:r>
              <a:rPr lang="ru-RU" sz="2000" dirty="0" smtClean="0">
                <a:latin typeface="+mj-lt"/>
                <a:cs typeface="Arial" charset="0"/>
              </a:rPr>
              <a:t>нажатие клавиши на клавиатуре). </a:t>
            </a:r>
            <a:r>
              <a:rPr lang="ru-RU" sz="2000" dirty="0" smtClean="0">
                <a:cs typeface="Arial" charset="0"/>
              </a:rPr>
              <a:t>Такие </a:t>
            </a:r>
            <a:r>
              <a:rPr lang="ru-RU" sz="2000" dirty="0">
                <a:cs typeface="Arial" charset="0"/>
              </a:rPr>
              <a:t>исключения называют </a:t>
            </a:r>
            <a:r>
              <a:rPr lang="ru-RU" sz="2000" i="1" dirty="0" smtClean="0">
                <a:cs typeface="Arial" charset="0"/>
              </a:rPr>
              <a:t>прерываниями</a:t>
            </a:r>
            <a:r>
              <a:rPr lang="en-US" sz="2000" i="1" dirty="0" smtClean="0">
                <a:cs typeface="Arial" charset="0"/>
              </a:rPr>
              <a:t> (</a:t>
            </a:r>
            <a:r>
              <a:rPr lang="ru-RU" sz="2000" dirty="0">
                <a:cs typeface="Arial" charset="0"/>
              </a:rPr>
              <a:t>англ.: </a:t>
            </a:r>
            <a:r>
              <a:rPr lang="en-US" sz="2000" i="1" dirty="0" smtClean="0">
                <a:cs typeface="Arial" charset="0"/>
              </a:rPr>
              <a:t>interrupt)</a:t>
            </a:r>
            <a:r>
              <a:rPr lang="ru-RU" sz="2000" dirty="0" smtClean="0">
                <a:cs typeface="Arial" charset="0"/>
              </a:rPr>
              <a:t>.</a:t>
            </a:r>
            <a:endParaRPr lang="en-US" sz="2000" dirty="0">
              <a:latin typeface="+mj-lt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000" dirty="0" smtClean="0">
                <a:latin typeface="+mj-lt"/>
                <a:cs typeface="Arial" charset="0"/>
              </a:rPr>
              <a:t>Программные (например</a:t>
            </a:r>
            <a:r>
              <a:rPr lang="ru-RU" sz="2000" dirty="0">
                <a:latin typeface="+mj-lt"/>
                <a:cs typeface="Arial" charset="0"/>
              </a:rPr>
              <a:t>,</a:t>
            </a:r>
            <a:r>
              <a:rPr lang="en-US" sz="2000" dirty="0" smtClean="0">
                <a:latin typeface="+mj-lt"/>
                <a:cs typeface="Arial" charset="0"/>
              </a:rPr>
              <a:t> </a:t>
            </a:r>
            <a:r>
              <a:rPr lang="ru-RU" sz="2000" dirty="0" smtClean="0">
                <a:latin typeface="+mj-lt"/>
                <a:cs typeface="Arial" charset="0"/>
              </a:rPr>
              <a:t>неизвестная инструкция, деление на ноль). </a:t>
            </a:r>
            <a:r>
              <a:rPr lang="ru-RU" sz="2000" dirty="0">
                <a:cs typeface="Arial" charset="0"/>
              </a:rPr>
              <a:t>Т</a:t>
            </a:r>
            <a:r>
              <a:rPr lang="ru-RU" sz="2000" dirty="0" smtClean="0">
                <a:cs typeface="Arial" charset="0"/>
              </a:rPr>
              <a:t>акие </a:t>
            </a:r>
            <a:r>
              <a:rPr lang="ru-RU" sz="2000" dirty="0">
                <a:cs typeface="Arial" charset="0"/>
              </a:rPr>
              <a:t>исключения называют</a:t>
            </a:r>
            <a:r>
              <a:rPr lang="en-US" sz="2000" dirty="0">
                <a:cs typeface="Arial" charset="0"/>
              </a:rPr>
              <a:t> </a:t>
            </a:r>
            <a:r>
              <a:rPr lang="ru-RU" sz="2000" i="1" dirty="0" smtClean="0">
                <a:cs typeface="Arial" charset="0"/>
              </a:rPr>
              <a:t>ловушками (</a:t>
            </a:r>
            <a:r>
              <a:rPr lang="ru-RU" sz="2000" dirty="0" smtClean="0">
                <a:cs typeface="Arial" charset="0"/>
              </a:rPr>
              <a:t>англ</a:t>
            </a:r>
            <a:r>
              <a:rPr lang="ru-RU" sz="2000" dirty="0">
                <a:cs typeface="Arial" charset="0"/>
              </a:rPr>
              <a:t>.: </a:t>
            </a:r>
            <a:r>
              <a:rPr lang="en-US" sz="2000" i="1" dirty="0" smtClean="0">
                <a:cs typeface="Arial" charset="0"/>
              </a:rPr>
              <a:t>trap</a:t>
            </a:r>
            <a:r>
              <a:rPr lang="ru-RU" sz="2000" i="1" dirty="0" smtClean="0">
                <a:cs typeface="Arial" charset="0"/>
              </a:rPr>
              <a:t>).</a:t>
            </a:r>
            <a:endParaRPr lang="en-US" sz="20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dirty="0" smtClean="0">
                <a:latin typeface="+mj-lt"/>
                <a:cs typeface="Arial" charset="0"/>
              </a:rPr>
              <a:t>При возникновении исключения процессор</a:t>
            </a:r>
            <a:r>
              <a:rPr lang="en-US" sz="2000" dirty="0" smtClean="0">
                <a:latin typeface="+mj-lt"/>
                <a:cs typeface="Arial" charset="0"/>
              </a:rPr>
              <a:t>:</a:t>
            </a:r>
            <a:endParaRPr lang="en-US" sz="2000" dirty="0">
              <a:latin typeface="+mj-lt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000" dirty="0" smtClean="0">
                <a:latin typeface="+mj-lt"/>
                <a:cs typeface="Arial" charset="0"/>
              </a:rPr>
              <a:t>Записывает в специальный регистр код причины исключения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000" dirty="0" smtClean="0">
                <a:latin typeface="+mj-lt"/>
                <a:cs typeface="Arial" charset="0"/>
              </a:rPr>
              <a:t>Сохраняет значение счетчика команд (</a:t>
            </a:r>
            <a:r>
              <a:rPr lang="en-US" sz="2000" dirty="0" smtClean="0">
                <a:latin typeface="+mj-lt"/>
                <a:cs typeface="Arial" charset="0"/>
              </a:rPr>
              <a:t>PC</a:t>
            </a:r>
            <a:r>
              <a:rPr lang="ru-RU" sz="2000" dirty="0" smtClean="0">
                <a:latin typeface="+mj-lt"/>
                <a:cs typeface="Arial" charset="0"/>
              </a:rPr>
              <a:t>)</a:t>
            </a:r>
            <a:r>
              <a:rPr lang="en-US" sz="2000" dirty="0" smtClean="0">
                <a:latin typeface="+mj-lt"/>
                <a:cs typeface="Arial" charset="0"/>
              </a:rPr>
              <a:t> </a:t>
            </a:r>
            <a:r>
              <a:rPr lang="ru-RU" sz="2000" dirty="0" smtClean="0">
                <a:latin typeface="+mj-lt"/>
                <a:cs typeface="Arial" charset="0"/>
              </a:rPr>
              <a:t>на момент возникновения исключения (адрес инструкции вызвавшей </a:t>
            </a:r>
            <a:r>
              <a:rPr lang="ru-RU" sz="2000" dirty="0" err="1" smtClean="0">
                <a:latin typeface="+mj-lt"/>
                <a:cs typeface="Arial" charset="0"/>
              </a:rPr>
              <a:t>искл</a:t>
            </a:r>
            <a:r>
              <a:rPr lang="ru-RU" sz="2000" dirty="0" smtClean="0">
                <a:latin typeface="+mj-lt"/>
                <a:cs typeface="Arial" charset="0"/>
              </a:rPr>
              <a:t>.)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000" dirty="0" smtClean="0">
                <a:latin typeface="+mj-lt"/>
                <a:cs typeface="Arial" charset="0"/>
              </a:rPr>
              <a:t>Делает переход в функцию-обработчик исключения по адресу</a:t>
            </a:r>
            <a:r>
              <a:rPr lang="en-US" sz="2000" dirty="0" smtClean="0">
                <a:latin typeface="+mj-lt"/>
                <a:cs typeface="Arial" charset="0"/>
              </a:rPr>
              <a:t> 0x80000180</a:t>
            </a:r>
            <a:endParaRPr lang="en-US" sz="2000" dirty="0">
              <a:latin typeface="+mj-lt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000" dirty="0" smtClean="0">
                <a:cs typeface="Arial" charset="0"/>
              </a:rPr>
              <a:t>После выполнения обработчика исключения в</a:t>
            </a:r>
            <a:r>
              <a:rPr lang="ru-RU" sz="2000" dirty="0" smtClean="0">
                <a:latin typeface="+mj-lt"/>
                <a:cs typeface="Arial" charset="0"/>
              </a:rPr>
              <a:t>озвращает управление прерванной программе, делая переход по ранее сохраненному адресу</a:t>
            </a:r>
            <a:endParaRPr lang="en-US" sz="2000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85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2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892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289221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37" y="1219200"/>
            <a:ext cx="8242663" cy="460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Пример исключения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027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5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914400" y="1143000"/>
            <a:ext cx="7696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/>
              <a:t>Тракт данных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ru-RU" dirty="0" smtClean="0"/>
              <a:t>Устройство управления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Однотактный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MIPS </a:t>
            </a: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процессор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141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197" name="Rectangle 5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914400" y="914400"/>
            <a:ext cx="7772400" cy="4953000"/>
          </a:xfrm>
        </p:spPr>
        <p:txBody>
          <a:bodyPr>
            <a:noAutofit/>
          </a:bodyPr>
          <a:lstStyle/>
          <a:p>
            <a:r>
              <a:rPr lang="ru-RU" sz="2200" dirty="0"/>
              <a:t>О</a:t>
            </a:r>
            <a:r>
              <a:rPr lang="ru-RU" sz="2200" dirty="0" smtClean="0"/>
              <a:t>тдельные регистры. Не входят </a:t>
            </a:r>
            <a:r>
              <a:rPr lang="ru-RU" sz="2200" dirty="0"/>
              <a:t>в регистровый файл</a:t>
            </a:r>
            <a:endParaRPr lang="en-US" sz="2200" dirty="0"/>
          </a:p>
          <a:p>
            <a:pPr lvl="1"/>
            <a:r>
              <a:rPr lang="en-US" sz="2200" dirty="0" smtClean="0">
                <a:latin typeface="Courier New" pitchFamily="49" charset="0"/>
              </a:rPr>
              <a:t>Cause</a:t>
            </a:r>
            <a:endParaRPr lang="en-US" sz="2200" dirty="0">
              <a:latin typeface="Courier New" pitchFamily="49" charset="0"/>
            </a:endParaRPr>
          </a:p>
          <a:p>
            <a:pPr lvl="2"/>
            <a:r>
              <a:rPr lang="ru-RU" sz="2200" dirty="0" smtClean="0"/>
              <a:t>Содержит </a:t>
            </a:r>
            <a:r>
              <a:rPr lang="ru-RU" sz="2200" dirty="0"/>
              <a:t>код причины исключения</a:t>
            </a:r>
            <a:endParaRPr lang="en-US" sz="2200" dirty="0"/>
          </a:p>
          <a:p>
            <a:pPr lvl="2"/>
            <a:r>
              <a:rPr lang="ru-RU" sz="2200" dirty="0" smtClean="0"/>
              <a:t>Регистр 13 Сопроцессора 0</a:t>
            </a:r>
            <a:endParaRPr lang="en-US" sz="2200" dirty="0"/>
          </a:p>
          <a:p>
            <a:pPr lvl="1"/>
            <a:r>
              <a:rPr lang="en-US" sz="2200" dirty="0">
                <a:latin typeface="Courier New" pitchFamily="49" charset="0"/>
              </a:rPr>
              <a:t>EPC</a:t>
            </a:r>
            <a:r>
              <a:rPr lang="en-US" sz="2200" dirty="0"/>
              <a:t> (Exception PC)</a:t>
            </a:r>
          </a:p>
          <a:p>
            <a:pPr lvl="2"/>
            <a:r>
              <a:rPr lang="ru-RU" sz="2200" dirty="0" smtClean="0"/>
              <a:t>Содержит </a:t>
            </a:r>
            <a:r>
              <a:rPr lang="ru-RU" sz="2200" dirty="0"/>
              <a:t>значение счетчика </a:t>
            </a:r>
            <a:r>
              <a:rPr lang="ru-RU" sz="2200" dirty="0" smtClean="0"/>
              <a:t>команд (</a:t>
            </a:r>
            <a:r>
              <a:rPr lang="en-US" sz="2200" dirty="0" smtClean="0"/>
              <a:t>PC</a:t>
            </a:r>
            <a:r>
              <a:rPr lang="ru-RU" sz="2200" dirty="0" smtClean="0"/>
              <a:t>) </a:t>
            </a:r>
            <a:r>
              <a:rPr lang="ru-RU" sz="2200" dirty="0"/>
              <a:t>на момент возникновения исключения</a:t>
            </a:r>
            <a:endParaRPr lang="en-US" sz="2200" dirty="0"/>
          </a:p>
          <a:p>
            <a:pPr lvl="2"/>
            <a:r>
              <a:rPr lang="ru-RU" sz="2200" dirty="0"/>
              <a:t>Регистр </a:t>
            </a:r>
            <a:r>
              <a:rPr lang="ru-RU" sz="2200" dirty="0" smtClean="0"/>
              <a:t>14 </a:t>
            </a:r>
            <a:r>
              <a:rPr lang="ru-RU" sz="2200" dirty="0"/>
              <a:t>Сопроцессора 0</a:t>
            </a:r>
            <a:endParaRPr lang="en-US" sz="2200" dirty="0"/>
          </a:p>
          <a:p>
            <a:r>
              <a:rPr lang="ru-RU" sz="2200" dirty="0"/>
              <a:t>Инструкция считывания регистра Сопроцессора</a:t>
            </a:r>
            <a:r>
              <a:rPr lang="en-US" sz="2200" dirty="0"/>
              <a:t> 0</a:t>
            </a:r>
            <a:r>
              <a:rPr lang="ru-RU" sz="2200" dirty="0"/>
              <a:t> в регистр общего назначения</a:t>
            </a:r>
            <a:endParaRPr lang="en-US" sz="2200" dirty="0"/>
          </a:p>
          <a:p>
            <a:pPr lvl="1"/>
            <a:r>
              <a:rPr lang="en-US" sz="2200" dirty="0">
                <a:latin typeface="Courier New" pitchFamily="49" charset="0"/>
              </a:rPr>
              <a:t>mfc0 $t0, Cause</a:t>
            </a:r>
          </a:p>
          <a:p>
            <a:pPr lvl="1"/>
            <a:r>
              <a:rPr lang="ru-RU" sz="2200" dirty="0" smtClean="0"/>
              <a:t>Копирует содержимое</a:t>
            </a:r>
            <a:r>
              <a:rPr lang="en-US" sz="2200" dirty="0" smtClean="0"/>
              <a:t> </a:t>
            </a:r>
            <a:r>
              <a:rPr lang="en-US" sz="2200" dirty="0">
                <a:latin typeface="Courier New" pitchFamily="49" charset="0"/>
              </a:rPr>
              <a:t>Cause</a:t>
            </a:r>
            <a:r>
              <a:rPr lang="en-US" sz="2200" dirty="0"/>
              <a:t> </a:t>
            </a:r>
            <a:r>
              <a:rPr lang="ru-RU" sz="2200" dirty="0" smtClean="0"/>
              <a:t>в регистр</a:t>
            </a:r>
            <a:r>
              <a:rPr lang="en-US" sz="2200" dirty="0" smtClean="0"/>
              <a:t> </a:t>
            </a:r>
            <a:r>
              <a:rPr lang="en-US" sz="2200" dirty="0">
                <a:latin typeface="Courier New" pitchFamily="49" charset="0"/>
              </a:rPr>
              <a:t>$t0</a:t>
            </a:r>
          </a:p>
          <a:p>
            <a:pPr>
              <a:buFontTx/>
              <a:buNone/>
            </a:pPr>
            <a:endParaRPr lang="en-US" sz="2200" dirty="0">
              <a:latin typeface="Courier New" pitchFamily="49" charset="0"/>
            </a:endParaRPr>
          </a:p>
        </p:txBody>
      </p:sp>
      <p:graphicFrame>
        <p:nvGraphicFramePr>
          <p:cNvPr id="1288200" name="Object 8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42769835"/>
              </p:ext>
            </p:extLst>
          </p:nvPr>
        </p:nvGraphicFramePr>
        <p:xfrm>
          <a:off x="1524000" y="5486400"/>
          <a:ext cx="4419600" cy="1181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95" name="VISIO" r:id="rId7" imgW="2089800" imgH="558360" progId="Visio.Drawing.6">
                  <p:embed/>
                </p:oleObj>
              </mc:Choice>
              <mc:Fallback>
                <p:oleObj name="VISIO" r:id="rId7" imgW="2089800" imgH="5583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486400"/>
                        <a:ext cx="4419600" cy="1181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819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90600" y="68759"/>
            <a:ext cx="8001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300" dirty="0">
                <a:solidFill>
                  <a:schemeClr val="bg1"/>
                </a:solidFill>
              </a:rPr>
              <a:t>Регистры обработки исключений</a:t>
            </a:r>
            <a:endParaRPr lang="en-US" sz="4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598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14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8614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6172" name="Text Box 2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71600" y="5257800"/>
            <a:ext cx="7086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chemeClr val="accent2"/>
                </a:solidFill>
              </a:rPr>
              <a:t>Добавим в </a:t>
            </a:r>
            <a:r>
              <a:rPr lang="ru-RU" sz="2400" b="1" dirty="0" err="1" smtClean="0">
                <a:solidFill>
                  <a:schemeClr val="accent2"/>
                </a:solidFill>
              </a:rPr>
              <a:t>многотактный</a:t>
            </a:r>
            <a:r>
              <a:rPr lang="ru-RU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</a:rPr>
              <a:t>MIPS </a:t>
            </a:r>
            <a:r>
              <a:rPr lang="ru-RU" sz="2400" b="1" dirty="0" smtClean="0">
                <a:solidFill>
                  <a:schemeClr val="accent2"/>
                </a:solidFill>
              </a:rPr>
              <a:t>процессор возможность обработки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</a:rPr>
              <a:t>последних двух типов исключений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Коды причин исключений</a:t>
            </a:r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8" name="Group 5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355905240"/>
              </p:ext>
            </p:extLst>
          </p:nvPr>
        </p:nvGraphicFramePr>
        <p:xfrm>
          <a:off x="1371600" y="1143000"/>
          <a:ext cx="7086600" cy="3962400"/>
        </p:xfrm>
        <a:graphic>
          <a:graphicData uri="http://schemas.openxmlformats.org/drawingml/2006/table">
            <a:tbl>
              <a:tblPr/>
              <a:tblGrid>
                <a:gridCol w="4418704"/>
                <a:gridCol w="2667896"/>
              </a:tblGrid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Исключение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Код причины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Аппаратное прерывание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0x00000000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Системный вызов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0x00000020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Точка останова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 /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Деление на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0x00000024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D40EF"/>
                          </a:solidFill>
                          <a:effectLst/>
                          <a:latin typeface="+mj-lt"/>
                          <a:cs typeface="Arial" charset="0"/>
                        </a:rPr>
                        <a:t>Неизвестная инструкция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D40EF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D40EF"/>
                          </a:solidFill>
                          <a:effectLst/>
                          <a:latin typeface="+mj-lt"/>
                          <a:cs typeface="Arial" charset="0"/>
                        </a:rPr>
                        <a:t>0x00000028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D40EF"/>
                          </a:solidFill>
                          <a:effectLst/>
                          <a:latin typeface="+mj-lt"/>
                          <a:cs typeface="Arial" charset="0"/>
                        </a:rPr>
                        <a:t>Арифметическое переполнение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D40EF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D40EF"/>
                          </a:solidFill>
                          <a:effectLst/>
                          <a:latin typeface="+mj-lt"/>
                          <a:cs typeface="Arial" charset="0"/>
                        </a:rPr>
                        <a:t>0x00000030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1243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8981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801188"/>
              </p:ext>
            </p:extLst>
          </p:nvPr>
        </p:nvGraphicFramePr>
        <p:xfrm>
          <a:off x="762000" y="1371600"/>
          <a:ext cx="8382000" cy="419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19" name="VISIO" r:id="rId7" imgW="6029280" imgH="3015720" progId="Visio.Drawing.6">
                  <p:embed/>
                </p:oleObj>
              </mc:Choice>
              <mc:Fallback>
                <p:oleObj name="VISIO" r:id="rId7" imgW="6029280" imgH="3015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8382000" cy="419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897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7898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0600" y="115669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Аппаратура исключений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3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EPC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 &amp; </a:t>
            </a:r>
            <a:r>
              <a:rPr lang="en-US" sz="3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Cause</a:t>
            </a:r>
            <a:endParaRPr lang="en-US" sz="36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174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1029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8051473"/>
              </p:ext>
            </p:extLst>
          </p:nvPr>
        </p:nvGraphicFramePr>
        <p:xfrm>
          <a:off x="1487487" y="1008898"/>
          <a:ext cx="5980113" cy="550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067" name="VISIO" r:id="rId7" imgW="4950360" imgH="4552560" progId="Visio.Drawing.6">
                  <p:embed/>
                </p:oleObj>
              </mc:Choice>
              <mc:Fallback>
                <p:oleObj name="VISIO" r:id="rId7" imgW="4950360" imgH="45525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487" y="1008898"/>
                        <a:ext cx="5980113" cy="5501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102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8102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0600" y="68759"/>
            <a:ext cx="80772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700" dirty="0" smtClean="0">
                <a:solidFill>
                  <a:schemeClr val="bg1"/>
                </a:solidFill>
                <a:latin typeface="+mj-lt"/>
              </a:rPr>
              <a:t>Исключения в управляющем автомате</a:t>
            </a:r>
            <a:endParaRPr lang="en-US" sz="37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9756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2055" name="Object 7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8610032"/>
              </p:ext>
            </p:extLst>
          </p:nvPr>
        </p:nvGraphicFramePr>
        <p:xfrm>
          <a:off x="838200" y="1408113"/>
          <a:ext cx="8458200" cy="423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043" name="VISIO" r:id="rId7" imgW="6029280" imgH="3015720" progId="Visio.Drawing.6">
                  <p:embed/>
                </p:oleObj>
              </mc:Choice>
              <mc:Fallback>
                <p:oleObj name="VISIO" r:id="rId7" imgW="6029280" imgH="3015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08113"/>
                        <a:ext cx="8458200" cy="423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205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8205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Аппаратура </a:t>
            </a:r>
            <a:r>
              <a:rPr lang="ru-RU" sz="4400" dirty="0" smtClean="0">
                <a:solidFill>
                  <a:schemeClr val="bg1"/>
                </a:solidFill>
              </a:rPr>
              <a:t>исключений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4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mfc0</a:t>
            </a:r>
            <a:endParaRPr lang="en-US" sz="4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712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134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27463" y="1219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Длинные конвейеры</a:t>
            </a:r>
            <a:endParaRPr lang="en-US" dirty="0"/>
          </a:p>
          <a:p>
            <a:r>
              <a:rPr lang="ru-RU" dirty="0" smtClean="0"/>
              <a:t>Динамическое предсказание переходов</a:t>
            </a:r>
            <a:endParaRPr lang="en-US" dirty="0"/>
          </a:p>
          <a:p>
            <a:r>
              <a:rPr lang="ru-RU" dirty="0" err="1" smtClean="0"/>
              <a:t>Суперскалярные</a:t>
            </a:r>
            <a:r>
              <a:rPr lang="ru-RU" dirty="0" smtClean="0"/>
              <a:t> процессоры</a:t>
            </a:r>
            <a:endParaRPr lang="en-US" dirty="0"/>
          </a:p>
          <a:p>
            <a:r>
              <a:rPr lang="ru-RU" dirty="0" smtClean="0"/>
              <a:t>Процессоры с внеочередным выполнением инструкций</a:t>
            </a:r>
            <a:endParaRPr lang="en-US" dirty="0"/>
          </a:p>
          <a:p>
            <a:r>
              <a:rPr lang="ru-RU" dirty="0" smtClean="0"/>
              <a:t>Переименование регистров</a:t>
            </a:r>
            <a:endParaRPr lang="en-US" dirty="0"/>
          </a:p>
          <a:p>
            <a:r>
              <a:rPr lang="en-US" dirty="0"/>
              <a:t>SIMD</a:t>
            </a:r>
          </a:p>
          <a:p>
            <a:r>
              <a:rPr lang="ru-RU" dirty="0" err="1" smtClean="0"/>
              <a:t>Многопоточность</a:t>
            </a:r>
            <a:endParaRPr lang="en-US" dirty="0"/>
          </a:p>
          <a:p>
            <a:r>
              <a:rPr lang="ru-RU" dirty="0" smtClean="0"/>
              <a:t>Многопроцессорность</a:t>
            </a:r>
            <a:endParaRPr lang="en-US" dirty="0"/>
          </a:p>
        </p:txBody>
      </p:sp>
      <p:sp>
        <p:nvSpPr>
          <p:cNvPr id="132813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2813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813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Улучшения микроархитектуры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2051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54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189037"/>
            <a:ext cx="8229600" cy="4525963"/>
          </a:xfrm>
        </p:spPr>
        <p:txBody>
          <a:bodyPr/>
          <a:lstStyle/>
          <a:p>
            <a:r>
              <a:rPr lang="ru-RU" dirty="0" smtClean="0"/>
              <a:t>Содержат </a:t>
            </a:r>
            <a:r>
              <a:rPr lang="en-US" dirty="0" smtClean="0"/>
              <a:t>10-20</a:t>
            </a:r>
            <a:r>
              <a:rPr lang="ru-RU" dirty="0" smtClean="0"/>
              <a:t> стадий</a:t>
            </a:r>
            <a:r>
              <a:rPr lang="en-US" dirty="0" smtClean="0"/>
              <a:t> </a:t>
            </a:r>
            <a:endParaRPr lang="en-US" dirty="0"/>
          </a:p>
          <a:p>
            <a:r>
              <a:rPr lang="ru-RU" dirty="0" smtClean="0"/>
              <a:t>Количество стадий ограничивается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ru-RU" dirty="0" smtClean="0"/>
              <a:t>Конфликтами конвейера</a:t>
            </a:r>
            <a:endParaRPr lang="en-US" dirty="0"/>
          </a:p>
          <a:p>
            <a:pPr lvl="1"/>
            <a:r>
              <a:rPr lang="ru-RU" dirty="0" smtClean="0"/>
              <a:t>Энергопотреблением</a:t>
            </a:r>
            <a:endParaRPr lang="en-US" dirty="0"/>
          </a:p>
          <a:p>
            <a:pPr lvl="1"/>
            <a:r>
              <a:rPr lang="ru-RU" dirty="0" smtClean="0"/>
              <a:t>Стоимостью</a:t>
            </a:r>
          </a:p>
          <a:p>
            <a:pPr lvl="1"/>
            <a:r>
              <a:rPr lang="ru-RU" dirty="0" smtClean="0"/>
              <a:t>Увеличением задержки тактового сигнала</a:t>
            </a:r>
            <a:endParaRPr lang="en-US" dirty="0"/>
          </a:p>
          <a:p>
            <a:endParaRPr lang="en-US" dirty="0"/>
          </a:p>
        </p:txBody>
      </p:sp>
      <p:sp>
        <p:nvSpPr>
          <p:cNvPr id="133325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25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Длинные конвейеры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4454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277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066800"/>
            <a:ext cx="8229600" cy="54102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У идеального конвейерного процессора</a:t>
            </a:r>
            <a:r>
              <a:rPr lang="en-US" dirty="0" smtClean="0"/>
              <a:t>: </a:t>
            </a:r>
            <a:r>
              <a:rPr lang="en-US" dirty="0"/>
              <a:t>CPI = 1</a:t>
            </a:r>
          </a:p>
          <a:p>
            <a:r>
              <a:rPr lang="ru-RU" dirty="0" smtClean="0"/>
              <a:t>Неверное предсказание переходов</a:t>
            </a:r>
            <a:r>
              <a:rPr lang="en-US" dirty="0" smtClean="0"/>
              <a:t> </a:t>
            </a:r>
            <a:r>
              <a:rPr lang="ru-RU" dirty="0" smtClean="0"/>
              <a:t>увеличивает</a:t>
            </a:r>
            <a:r>
              <a:rPr lang="en-US" dirty="0" smtClean="0"/>
              <a:t> </a:t>
            </a:r>
            <a:r>
              <a:rPr lang="en-US" dirty="0"/>
              <a:t>CPI</a:t>
            </a:r>
          </a:p>
          <a:p>
            <a:r>
              <a:rPr lang="ru-RU" b="1" dirty="0" smtClean="0"/>
              <a:t>Статическое предсказание переходов</a:t>
            </a:r>
            <a:r>
              <a:rPr lang="en-US" b="1" dirty="0" smtClean="0"/>
              <a:t>:</a:t>
            </a:r>
            <a:endParaRPr lang="en-US" b="1" dirty="0"/>
          </a:p>
          <a:p>
            <a:pPr lvl="1"/>
            <a:r>
              <a:rPr lang="ru-RU" dirty="0" smtClean="0"/>
              <a:t>Проверяем направление перехода </a:t>
            </a:r>
            <a:r>
              <a:rPr lang="en-US" dirty="0" smtClean="0"/>
              <a:t>(</a:t>
            </a:r>
            <a:r>
              <a:rPr lang="ru-RU" dirty="0" smtClean="0"/>
              <a:t>вперед</a:t>
            </a:r>
            <a:r>
              <a:rPr lang="en-US" dirty="0" smtClean="0"/>
              <a:t> </a:t>
            </a:r>
            <a:r>
              <a:rPr lang="ru-RU" dirty="0" smtClean="0"/>
              <a:t>или</a:t>
            </a:r>
            <a:r>
              <a:rPr lang="en-US" dirty="0" smtClean="0"/>
              <a:t> </a:t>
            </a:r>
            <a:r>
              <a:rPr lang="ru-RU" dirty="0" smtClean="0"/>
              <a:t>назад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ru-RU" dirty="0" smtClean="0"/>
              <a:t>Если переход назад</a:t>
            </a:r>
            <a:r>
              <a:rPr lang="en-US" dirty="0" smtClean="0"/>
              <a:t>, </a:t>
            </a:r>
            <a:r>
              <a:rPr lang="ru-RU" dirty="0" smtClean="0"/>
              <a:t>считаем, что он будет выполнен</a:t>
            </a:r>
            <a:endParaRPr lang="en-US" dirty="0"/>
          </a:p>
          <a:p>
            <a:pPr lvl="1"/>
            <a:r>
              <a:rPr lang="ru-RU" dirty="0" smtClean="0"/>
              <a:t>Иначе</a:t>
            </a:r>
            <a:r>
              <a:rPr lang="en-US" dirty="0" smtClean="0"/>
              <a:t>, </a:t>
            </a:r>
            <a:r>
              <a:rPr lang="ru-RU" dirty="0" smtClean="0"/>
              <a:t>считаем, что переход не будет выполнен</a:t>
            </a:r>
            <a:endParaRPr lang="en-US" dirty="0"/>
          </a:p>
          <a:p>
            <a:r>
              <a:rPr lang="ru-RU" b="1" dirty="0" smtClean="0"/>
              <a:t>Динамическое </a:t>
            </a:r>
            <a:r>
              <a:rPr lang="ru-RU" b="1" dirty="0"/>
              <a:t>предсказание </a:t>
            </a:r>
            <a:r>
              <a:rPr lang="ru-RU" b="1" dirty="0" smtClean="0"/>
              <a:t>переходов</a:t>
            </a:r>
            <a:r>
              <a:rPr lang="en-US" b="1" dirty="0" smtClean="0"/>
              <a:t>:</a:t>
            </a:r>
            <a:endParaRPr lang="en-US" b="1" dirty="0"/>
          </a:p>
          <a:p>
            <a:pPr lvl="1"/>
            <a:r>
              <a:rPr lang="ru-RU" dirty="0" smtClean="0"/>
              <a:t>Процессор содержит таблицу </a:t>
            </a:r>
            <a:r>
              <a:rPr lang="ru-RU" dirty="0"/>
              <a:t>с последними несколькими сотнями (или тысячами) </a:t>
            </a:r>
            <a:r>
              <a:rPr lang="ru-RU" dirty="0" smtClean="0"/>
              <a:t>инструкций </a:t>
            </a:r>
            <a:r>
              <a:rPr lang="ru-RU" dirty="0"/>
              <a:t>условного перехода. </a:t>
            </a:r>
            <a:r>
              <a:rPr lang="ru-RU" dirty="0" smtClean="0"/>
              <a:t>Эту таблица иногда </a:t>
            </a:r>
            <a:r>
              <a:rPr lang="ru-RU" dirty="0"/>
              <a:t>называют буфером целевых адресов ветвлений (</a:t>
            </a:r>
            <a:r>
              <a:rPr lang="ru-RU" dirty="0" err="1"/>
              <a:t>branch</a:t>
            </a:r>
            <a:r>
              <a:rPr lang="ru-RU" dirty="0"/>
              <a:t> </a:t>
            </a:r>
            <a:r>
              <a:rPr lang="ru-RU" dirty="0" err="1"/>
              <a:t>target</a:t>
            </a:r>
            <a:r>
              <a:rPr lang="ru-RU" dirty="0"/>
              <a:t> </a:t>
            </a:r>
            <a:r>
              <a:rPr lang="ru-RU" dirty="0" err="1"/>
              <a:t>buffer</a:t>
            </a:r>
            <a:r>
              <a:rPr lang="ru-RU" dirty="0" smtClean="0"/>
              <a:t>). Она </a:t>
            </a:r>
            <a:r>
              <a:rPr lang="ru-RU" dirty="0"/>
              <a:t>содержит адреса переходов и информацию о том, был ли переход выполнен.</a:t>
            </a:r>
            <a:endParaRPr lang="en-US" dirty="0"/>
          </a:p>
        </p:txBody>
      </p:sp>
      <p:sp>
        <p:nvSpPr>
          <p:cNvPr id="133427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427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Предсказание переходов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0915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325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31817" y="12954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add  $s1, $0, $0      # sum = 0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add  $s0, $0, $0      #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   = 0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</a:rPr>
              <a:t>addi</a:t>
            </a:r>
            <a:r>
              <a:rPr lang="en-US" sz="2000" dirty="0">
                <a:latin typeface="Courier New" pitchFamily="49" charset="0"/>
              </a:rPr>
              <a:t> $t0, $0, 10      # $t0 = 10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for: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</a:rPr>
              <a:t>beq</a:t>
            </a:r>
            <a:r>
              <a:rPr lang="en-US" sz="2000" dirty="0">
                <a:latin typeface="Courier New" pitchFamily="49" charset="0"/>
              </a:rPr>
              <a:t>  $s0, $t0, done   # if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 == 10, branch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add  $s1, $s1, $s0    # sum = sum + </a:t>
            </a:r>
            <a:r>
              <a:rPr lang="en-US" sz="2000" dirty="0" err="1">
                <a:latin typeface="Courier New" pitchFamily="49" charset="0"/>
              </a:rPr>
              <a:t>i</a:t>
            </a:r>
            <a:endParaRPr lang="en-US" sz="20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</a:rPr>
              <a:t>addi</a:t>
            </a:r>
            <a:r>
              <a:rPr lang="en-US" sz="2000" dirty="0">
                <a:latin typeface="Courier New" pitchFamily="49" charset="0"/>
              </a:rPr>
              <a:t> $s0, $s0, 1      # increment </a:t>
            </a:r>
            <a:r>
              <a:rPr lang="en-US" sz="2000" dirty="0" err="1">
                <a:latin typeface="Courier New" pitchFamily="49" charset="0"/>
              </a:rPr>
              <a:t>i</a:t>
            </a:r>
            <a:endParaRPr lang="en-US" sz="20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j    for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done:</a:t>
            </a:r>
          </a:p>
          <a:p>
            <a:pPr>
              <a:buFontTx/>
              <a:buNone/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133632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632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0600" y="68759"/>
            <a:ext cx="8077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300" dirty="0" smtClean="0">
                <a:solidFill>
                  <a:schemeClr val="bg1"/>
                </a:solidFill>
                <a:latin typeface="+mj-lt"/>
              </a:rPr>
              <a:t>Пример предсказания переходов</a:t>
            </a:r>
            <a:endParaRPr lang="en-US" sz="43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8470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301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19200"/>
            <a:ext cx="7924800" cy="45259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Запоминает</a:t>
            </a:r>
            <a:r>
              <a:rPr lang="ru-RU" sz="2800" dirty="0"/>
              <a:t>, был ли переход выполнен в прошлый раз, и предсказывает, что в следующий раз произойдет то же самое</a:t>
            </a:r>
          </a:p>
          <a:p>
            <a:r>
              <a:rPr lang="ru-RU" sz="2800" dirty="0" smtClean="0"/>
              <a:t>Ошибается дважды</a:t>
            </a:r>
            <a:r>
              <a:rPr lang="en-US" sz="2800" dirty="0" smtClean="0"/>
              <a:t>:</a:t>
            </a:r>
            <a:r>
              <a:rPr lang="ru-RU" sz="2800" dirty="0" smtClean="0"/>
              <a:t> для первого и последнего условных переходов цикла (на первой и последней итерации)</a:t>
            </a:r>
            <a:endParaRPr lang="en-US" sz="2800" dirty="0"/>
          </a:p>
        </p:txBody>
      </p:sp>
      <p:sp>
        <p:nvSpPr>
          <p:cNvPr id="133529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530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-762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+mj-lt"/>
              </a:rPr>
              <a:t>Однобитный динамический предсказатель переходов</a:t>
            </a:r>
            <a:endParaRPr lang="ru-RU" sz="3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930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795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143000"/>
            <a:ext cx="7696200" cy="49530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Шаг </a:t>
            </a:r>
            <a:r>
              <a:rPr lang="en-US" b="1" dirty="0" smtClean="0">
                <a:solidFill>
                  <a:schemeClr val="accent1"/>
                </a:solidFill>
              </a:rPr>
              <a:t>1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ru-RU" dirty="0" smtClean="0"/>
              <a:t>Выборка (считывание) инструкции </a:t>
            </a:r>
            <a:r>
              <a:rPr lang="en-US" dirty="0" err="1" smtClean="0">
                <a:latin typeface="Courier" pitchFamily="49" charset="0"/>
              </a:rPr>
              <a:t>lw</a:t>
            </a:r>
            <a:r>
              <a:rPr lang="uk-UA" dirty="0" smtClean="0"/>
              <a:t> </a:t>
            </a:r>
            <a:r>
              <a:rPr lang="ru-RU" dirty="0" smtClean="0"/>
              <a:t>из памяти</a:t>
            </a:r>
            <a:endParaRPr lang="en-US" dirty="0"/>
          </a:p>
        </p:txBody>
      </p:sp>
      <p:graphicFrame>
        <p:nvGraphicFramePr>
          <p:cNvPr id="1313796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08492304"/>
              </p:ext>
            </p:extLst>
          </p:nvPr>
        </p:nvGraphicFramePr>
        <p:xfrm>
          <a:off x="914401" y="2645992"/>
          <a:ext cx="8153399" cy="1773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388" name="VISIO" r:id="rId6" imgW="4344480" imgH="943920" progId="Visio.Drawing.6">
                  <p:embed/>
                </p:oleObj>
              </mc:Choice>
              <mc:Fallback>
                <p:oleObj name="VISIO" r:id="rId6" imgW="4344480" imgH="9439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1" y="2645992"/>
                        <a:ext cx="8153399" cy="17736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0600" y="68759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Однотактный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тракт данных: выборка </a:t>
            </a:r>
            <a:r>
              <a:rPr lang="en-US" sz="3600" dirty="0" err="1" smtClean="0">
                <a:solidFill>
                  <a:schemeClr val="bg1"/>
                </a:solidFill>
                <a:latin typeface="Courier" pitchFamily="49" charset="0"/>
              </a:rPr>
              <a:t>lw</a:t>
            </a:r>
            <a:endParaRPr lang="en-US" sz="3600" dirty="0">
              <a:solidFill>
                <a:schemeClr val="bg1"/>
              </a:solidFill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46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349" name="Rectangle 5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1524000" y="4038600"/>
            <a:ext cx="6858000" cy="914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Дает неверное предсказание только для последнего условного перехода цикла (на последней итерации)</a:t>
            </a:r>
            <a:endParaRPr lang="en-US" b="1" dirty="0"/>
          </a:p>
        </p:txBody>
      </p:sp>
      <p:graphicFrame>
        <p:nvGraphicFramePr>
          <p:cNvPr id="1337350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13816692"/>
              </p:ext>
            </p:extLst>
          </p:nvPr>
        </p:nvGraphicFramePr>
        <p:xfrm>
          <a:off x="914400" y="1524000"/>
          <a:ext cx="8458200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091" name="VISIO" r:id="rId8" imgW="4943520" imgH="918000" progId="Visio.Drawing.6">
                  <p:embed/>
                </p:oleObj>
              </mc:Choice>
              <mc:Fallback>
                <p:oleObj name="VISIO" r:id="rId8" imgW="4943520" imgH="918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524000"/>
                        <a:ext cx="8458200" cy="156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7347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7348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-762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</a:rPr>
              <a:t>Двухбитный </a:t>
            </a:r>
            <a:r>
              <a:rPr lang="ru-RU" sz="3000" dirty="0">
                <a:solidFill>
                  <a:schemeClr val="bg1"/>
                </a:solidFill>
              </a:rPr>
              <a:t>динамический предсказатель переходов</a:t>
            </a:r>
          </a:p>
        </p:txBody>
      </p:sp>
    </p:spTree>
    <p:extLst>
      <p:ext uri="{BB962C8B-B14F-4D97-AF65-F5344CB8AC3E}">
        <p14:creationId xmlns:p14="http://schemas.microsoft.com/office/powerpoint/2010/main" val="265678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156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914400" y="990600"/>
            <a:ext cx="8153400" cy="495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Позволяет одновременно считывать и выполнять несколько инструкций за счет дублирования функциональных блоков</a:t>
            </a:r>
          </a:p>
          <a:p>
            <a:r>
              <a:rPr lang="ru-RU" sz="2400" dirty="0"/>
              <a:t>К</a:t>
            </a:r>
            <a:r>
              <a:rPr lang="ru-RU" sz="2400" dirty="0" smtClean="0"/>
              <a:t>ак будто в процессоре одновременно функционирует несколько конвейеров</a:t>
            </a:r>
            <a:endParaRPr lang="en-US" sz="2400" dirty="0"/>
          </a:p>
          <a:p>
            <a:r>
              <a:rPr lang="ru-RU" sz="2400" dirty="0" smtClean="0"/>
              <a:t>Зависимости между инструкциями значительно усложняют их одновременное выполнение</a:t>
            </a:r>
            <a:endParaRPr lang="en-US" sz="2400" dirty="0"/>
          </a:p>
        </p:txBody>
      </p:sp>
      <p:graphicFrame>
        <p:nvGraphicFramePr>
          <p:cNvPr id="1329159" name="Object 7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1007717"/>
              </p:ext>
            </p:extLst>
          </p:nvPr>
        </p:nvGraphicFramePr>
        <p:xfrm>
          <a:off x="1066800" y="3636962"/>
          <a:ext cx="7696200" cy="245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115" name="VISIO" r:id="rId7" imgW="4701600" imgH="1572480" progId="Visio.Drawing.6">
                  <p:embed/>
                </p:oleObj>
              </mc:Choice>
              <mc:Fallback>
                <p:oleObj name="VISIO" r:id="rId7" imgW="4701600" imgH="1572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636962"/>
                        <a:ext cx="7696200" cy="245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9154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 smtClean="0">
                <a:solidFill>
                  <a:schemeClr val="bg1"/>
                </a:solidFill>
                <a:latin typeface="+mj-lt"/>
              </a:rPr>
              <a:t>Суперскалярный</a:t>
            </a: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 процессор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9767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44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914400" y="1219200"/>
            <a:ext cx="76962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 err="1">
                <a:latin typeface="Courier New" pitchFamily="49" charset="0"/>
              </a:rPr>
              <a:t>lw</a:t>
            </a:r>
            <a:r>
              <a:rPr lang="en-US" sz="2000" dirty="0">
                <a:latin typeface="Courier New" pitchFamily="49" charset="0"/>
              </a:rPr>
              <a:t>  $t0, 40($s0)		</a:t>
            </a:r>
            <a:endParaRPr lang="en-US" sz="2000" b="1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add $t1, $t0, $s1		</a:t>
            </a:r>
            <a:endParaRPr lang="en-US" sz="2000" b="1" dirty="0"/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sub $t0, $s2, $s3		 </a:t>
            </a:r>
            <a:r>
              <a:rPr lang="ru-RU" sz="2000" b="1" dirty="0" smtClean="0">
                <a:solidFill>
                  <a:schemeClr val="accent1"/>
                </a:solidFill>
              </a:rPr>
              <a:t>Идеальный </a:t>
            </a:r>
            <a:r>
              <a:rPr lang="en-US" sz="2000" b="1" dirty="0" smtClean="0">
                <a:solidFill>
                  <a:schemeClr val="accent1"/>
                </a:solidFill>
              </a:rPr>
              <a:t>IPC</a:t>
            </a:r>
            <a:r>
              <a:rPr lang="en-US" sz="2000" b="1" dirty="0">
                <a:solidFill>
                  <a:schemeClr val="accent1"/>
                </a:solidFill>
              </a:rPr>
              <a:t>: </a:t>
            </a:r>
            <a:r>
              <a:rPr lang="ru-RU" sz="2000" b="1" dirty="0" smtClean="0">
                <a:solidFill>
                  <a:schemeClr val="accent1"/>
                </a:solidFill>
              </a:rPr>
              <a:t>	</a:t>
            </a:r>
            <a:r>
              <a:rPr lang="en-US" sz="2000" b="1" dirty="0" smtClean="0">
                <a:solidFill>
                  <a:schemeClr val="accent1"/>
                </a:solidFill>
              </a:rPr>
              <a:t>2</a:t>
            </a:r>
            <a:endParaRPr lang="en-US" sz="2000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and $t2, $s4, $t0		 </a:t>
            </a:r>
            <a:r>
              <a:rPr lang="ru-RU" sz="2000" b="1" dirty="0" smtClean="0">
                <a:solidFill>
                  <a:schemeClr val="accent1"/>
                </a:solidFill>
              </a:rPr>
              <a:t>Реальный</a:t>
            </a:r>
            <a:r>
              <a:rPr lang="en-US" sz="2000" b="1" dirty="0" smtClean="0">
                <a:solidFill>
                  <a:schemeClr val="accent1"/>
                </a:solidFill>
              </a:rPr>
              <a:t> IPC:</a:t>
            </a:r>
            <a:r>
              <a:rPr lang="ru-RU" sz="2000" b="1" dirty="0">
                <a:solidFill>
                  <a:schemeClr val="accent1"/>
                </a:solidFill>
              </a:rPr>
              <a:t>	</a:t>
            </a:r>
            <a:r>
              <a:rPr lang="ru-RU" sz="2000" b="1" dirty="0" smtClean="0">
                <a:solidFill>
                  <a:schemeClr val="accent1"/>
                </a:solidFill>
              </a:rPr>
              <a:t>	</a:t>
            </a:r>
            <a:r>
              <a:rPr lang="en-US" sz="2000" b="1" dirty="0" smtClean="0">
                <a:solidFill>
                  <a:schemeClr val="accent1"/>
                </a:solidFill>
              </a:rPr>
              <a:t>2</a:t>
            </a:r>
            <a:endParaRPr lang="en-US" sz="2000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or  $t3, $s5, $s6</a:t>
            </a:r>
          </a:p>
          <a:p>
            <a:pPr>
              <a:buFontTx/>
              <a:buNone/>
            </a:pPr>
            <a:r>
              <a:rPr lang="en-US" sz="2000" dirty="0" err="1">
                <a:latin typeface="Courier New" pitchFamily="49" charset="0"/>
              </a:rPr>
              <a:t>sw</a:t>
            </a:r>
            <a:r>
              <a:rPr lang="en-US" sz="2000" dirty="0">
                <a:latin typeface="Courier New" pitchFamily="49" charset="0"/>
              </a:rPr>
              <a:t>  $s7, 80($t3)</a:t>
            </a:r>
          </a:p>
        </p:txBody>
      </p:sp>
      <p:graphicFrame>
        <p:nvGraphicFramePr>
          <p:cNvPr id="1341448" name="Object 8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68984739"/>
              </p:ext>
            </p:extLst>
          </p:nvPr>
        </p:nvGraphicFramePr>
        <p:xfrm>
          <a:off x="1905000" y="3101975"/>
          <a:ext cx="7391400" cy="329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139" name="VISIO" r:id="rId8" imgW="4943520" imgH="2206440" progId="Visio.Drawing.6">
                  <p:embed/>
                </p:oleObj>
              </mc:Choice>
              <mc:Fallback>
                <p:oleObj name="VISIO" r:id="rId8" imgW="4943520" imgH="22064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101975"/>
                        <a:ext cx="7391400" cy="329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442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4144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Пример </a:t>
            </a:r>
            <a:r>
              <a:rPr lang="ru-RU" sz="4400" dirty="0" err="1" smtClean="0">
                <a:solidFill>
                  <a:schemeClr val="bg1"/>
                </a:solidFill>
                <a:latin typeface="+mj-lt"/>
              </a:rPr>
              <a:t>суперскалярности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8914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468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914400" y="1219200"/>
            <a:ext cx="7696200" cy="49530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sz="2000" dirty="0" err="1">
                <a:latin typeface="Courier New" pitchFamily="49" charset="0"/>
              </a:rPr>
              <a:t>lw</a:t>
            </a:r>
            <a:r>
              <a:rPr lang="en-US" sz="2000" dirty="0">
                <a:latin typeface="Courier New" pitchFamily="49" charset="0"/>
              </a:rPr>
              <a:t>  $t0, 40($s0)		</a:t>
            </a:r>
            <a:endParaRPr lang="en-US" sz="2000" b="1" dirty="0">
              <a:solidFill>
                <a:schemeClr val="accent2"/>
              </a:solidFill>
              <a:latin typeface="Courier New" pitchFamily="49" charset="0"/>
            </a:endParaRPr>
          </a:p>
          <a:p>
            <a:pPr algn="just">
              <a:buFontTx/>
              <a:buNone/>
            </a:pPr>
            <a:r>
              <a:rPr lang="en-US" sz="2000" dirty="0">
                <a:latin typeface="Courier New" pitchFamily="49" charset="0"/>
              </a:rPr>
              <a:t>add $t1, $t0, $s1		</a:t>
            </a:r>
            <a:endParaRPr lang="en-US" sz="2000" b="1" dirty="0"/>
          </a:p>
          <a:p>
            <a:pPr algn="just">
              <a:buFontTx/>
              <a:buNone/>
            </a:pPr>
            <a:r>
              <a:rPr lang="en-US" sz="2000" dirty="0">
                <a:latin typeface="Courier New" pitchFamily="49" charset="0"/>
              </a:rPr>
              <a:t>sub $t0, $s2, $s3</a:t>
            </a:r>
            <a:r>
              <a:rPr lang="en-US" sz="2000" dirty="0"/>
              <a:t>	</a:t>
            </a:r>
            <a:r>
              <a:rPr lang="en-US" sz="2000" dirty="0">
                <a:latin typeface="Courier New" pitchFamily="49" charset="0"/>
              </a:rPr>
              <a:t>	 </a:t>
            </a:r>
            <a:r>
              <a:rPr lang="ru-RU" sz="2000" b="1" dirty="0">
                <a:solidFill>
                  <a:schemeClr val="accent1"/>
                </a:solidFill>
              </a:rPr>
              <a:t>Идеальный </a:t>
            </a:r>
            <a:r>
              <a:rPr lang="en-US" sz="2000" b="1" dirty="0" smtClean="0">
                <a:solidFill>
                  <a:schemeClr val="accent1"/>
                </a:solidFill>
              </a:rPr>
              <a:t>IPC</a:t>
            </a:r>
            <a:r>
              <a:rPr lang="en-US" sz="2000" b="1" dirty="0">
                <a:solidFill>
                  <a:schemeClr val="accent1"/>
                </a:solidFill>
              </a:rPr>
              <a:t>: 	2</a:t>
            </a:r>
            <a:endParaRPr lang="en-US" sz="2000" dirty="0">
              <a:solidFill>
                <a:schemeClr val="accent1"/>
              </a:solidFill>
              <a:latin typeface="Courier New" pitchFamily="49" charset="0"/>
            </a:endParaRPr>
          </a:p>
          <a:p>
            <a:pPr algn="just">
              <a:buFontTx/>
              <a:buNone/>
            </a:pPr>
            <a:r>
              <a:rPr lang="en-US" sz="2000" dirty="0">
                <a:latin typeface="Courier New" pitchFamily="49" charset="0"/>
              </a:rPr>
              <a:t>and $t2, $s4, $t0		 </a:t>
            </a:r>
            <a:r>
              <a:rPr lang="ru-RU" sz="2000" b="1" dirty="0">
                <a:solidFill>
                  <a:schemeClr val="accent1"/>
                </a:solidFill>
              </a:rPr>
              <a:t>Реальный</a:t>
            </a:r>
            <a:r>
              <a:rPr lang="en-US" sz="2000" b="1" dirty="0">
                <a:solidFill>
                  <a:schemeClr val="accent1"/>
                </a:solidFill>
              </a:rPr>
              <a:t> IPC:	</a:t>
            </a:r>
            <a:r>
              <a:rPr lang="ru-RU" sz="2000" b="1" dirty="0" smtClean="0">
                <a:solidFill>
                  <a:schemeClr val="accent1"/>
                </a:solidFill>
              </a:rPr>
              <a:t>	</a:t>
            </a:r>
            <a:r>
              <a:rPr lang="en-US" sz="2000" b="1" dirty="0" smtClean="0">
                <a:solidFill>
                  <a:schemeClr val="accent1"/>
                </a:solidFill>
              </a:rPr>
              <a:t>6/5 </a:t>
            </a:r>
            <a:r>
              <a:rPr lang="en-US" sz="2000" b="1" dirty="0">
                <a:solidFill>
                  <a:schemeClr val="accent1"/>
                </a:solidFill>
              </a:rPr>
              <a:t>= 1.17</a:t>
            </a:r>
            <a:endParaRPr lang="en-US" sz="2000" dirty="0">
              <a:solidFill>
                <a:schemeClr val="accent1"/>
              </a:solidFill>
              <a:latin typeface="Courier New" pitchFamily="49" charset="0"/>
            </a:endParaRPr>
          </a:p>
          <a:p>
            <a:pPr algn="just">
              <a:buFontTx/>
              <a:buNone/>
            </a:pPr>
            <a:r>
              <a:rPr lang="en-US" sz="2000" dirty="0">
                <a:latin typeface="Courier New" pitchFamily="49" charset="0"/>
              </a:rPr>
              <a:t>or  $t3, $s5, $s6</a:t>
            </a:r>
          </a:p>
          <a:p>
            <a:pPr algn="just">
              <a:buFontTx/>
              <a:buNone/>
            </a:pPr>
            <a:r>
              <a:rPr lang="en-US" sz="2000" dirty="0" err="1">
                <a:latin typeface="Courier New" pitchFamily="49" charset="0"/>
              </a:rPr>
              <a:t>sw</a:t>
            </a:r>
            <a:r>
              <a:rPr lang="en-US" sz="2000" dirty="0">
                <a:latin typeface="Courier New" pitchFamily="49" charset="0"/>
              </a:rPr>
              <a:t>  $s7, 80($t3)</a:t>
            </a:r>
          </a:p>
        </p:txBody>
      </p:sp>
      <p:graphicFrame>
        <p:nvGraphicFramePr>
          <p:cNvPr id="1342471" name="Object 7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29857061"/>
              </p:ext>
            </p:extLst>
          </p:nvPr>
        </p:nvGraphicFramePr>
        <p:xfrm>
          <a:off x="2209800" y="3124200"/>
          <a:ext cx="6172200" cy="317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163" name="VISIO" r:id="rId8" imgW="5397120" imgH="2777760" progId="Visio.Drawing.6">
                  <p:embed/>
                </p:oleObj>
              </mc:Choice>
              <mc:Fallback>
                <p:oleObj name="VISIO" r:id="rId8" imgW="5397120" imgH="2777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124200"/>
                        <a:ext cx="6172200" cy="3176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2466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4246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66800" y="6875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solidFill>
                  <a:schemeClr val="bg1"/>
                </a:solidFill>
                <a:latin typeface="+mj-lt"/>
              </a:rPr>
              <a:t>Суперскалярность</a:t>
            </a:r>
            <a:r>
              <a:rPr lang="ru-RU" sz="4000" dirty="0" smtClean="0">
                <a:solidFill>
                  <a:schemeClr val="bg1"/>
                </a:solidFill>
                <a:latin typeface="+mj-lt"/>
              </a:rPr>
              <a:t> с зависимостями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8746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180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914400" y="990600"/>
            <a:ext cx="7924800" cy="495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Процессор заранее просматривает наперед большое количество инструкций, находит независимые друг от друга инструкции и запускает их на одновременное выполнение </a:t>
            </a:r>
          </a:p>
          <a:p>
            <a:r>
              <a:rPr lang="ru-RU" sz="2000" dirty="0" smtClean="0"/>
              <a:t>Инструкции могут выполняться не в том порядке, в котором они расположены в программе </a:t>
            </a:r>
          </a:p>
          <a:p>
            <a:r>
              <a:rPr lang="ru-RU" sz="2000" dirty="0"/>
              <a:t>П</a:t>
            </a:r>
            <a:r>
              <a:rPr lang="ru-RU" sz="2000" dirty="0" smtClean="0"/>
              <a:t>роцессор следит за тем, чтобы внеочередное выполнение не нарушало алгоритм работы программы</a:t>
            </a:r>
            <a:endParaRPr lang="en-US" sz="2000" dirty="0"/>
          </a:p>
          <a:p>
            <a:r>
              <a:rPr lang="ru-RU" sz="2000" b="1" dirty="0" smtClean="0"/>
              <a:t>Зависимости</a:t>
            </a:r>
            <a:r>
              <a:rPr lang="en-US" sz="2000" b="1" dirty="0" smtClean="0"/>
              <a:t>:</a:t>
            </a:r>
            <a:endParaRPr lang="en-US" sz="2000" b="1" dirty="0"/>
          </a:p>
          <a:p>
            <a:pPr lvl="1"/>
            <a:r>
              <a:rPr lang="en-US" sz="2000" b="1" dirty="0">
                <a:solidFill>
                  <a:schemeClr val="accent1"/>
                </a:solidFill>
              </a:rPr>
              <a:t>RAW</a:t>
            </a:r>
            <a:r>
              <a:rPr lang="en-US" sz="2000" dirty="0"/>
              <a:t> (read after </a:t>
            </a:r>
            <a:r>
              <a:rPr lang="en-US" sz="2000" dirty="0" smtClean="0"/>
              <a:t>write</a:t>
            </a:r>
            <a:r>
              <a:rPr lang="ru-RU" sz="2000" dirty="0" smtClean="0"/>
              <a:t>, чтение после записи</a:t>
            </a:r>
            <a:r>
              <a:rPr lang="en-US" sz="2000" dirty="0" smtClean="0"/>
              <a:t>): </a:t>
            </a:r>
            <a:r>
              <a:rPr lang="ru-RU" sz="2000" dirty="0" smtClean="0"/>
              <a:t>предыдущая инструкция записывает</a:t>
            </a:r>
            <a:r>
              <a:rPr lang="en-US" sz="2000" dirty="0" smtClean="0"/>
              <a:t>, </a:t>
            </a:r>
            <a:r>
              <a:rPr lang="ru-RU" sz="2000" dirty="0" smtClean="0"/>
              <a:t>следующая считывает регистр</a:t>
            </a:r>
            <a:endParaRPr lang="en-US" sz="2000" dirty="0"/>
          </a:p>
          <a:p>
            <a:pPr lvl="1"/>
            <a:r>
              <a:rPr lang="en-US" sz="2000" b="1" dirty="0">
                <a:solidFill>
                  <a:schemeClr val="accent1"/>
                </a:solidFill>
              </a:rPr>
              <a:t>WAR</a:t>
            </a:r>
            <a:r>
              <a:rPr lang="en-US" sz="2000" dirty="0"/>
              <a:t> (write after </a:t>
            </a:r>
            <a:r>
              <a:rPr lang="en-US" sz="2000" dirty="0" smtClean="0"/>
              <a:t>read</a:t>
            </a:r>
            <a:r>
              <a:rPr lang="ru-RU" sz="2000" dirty="0" smtClean="0"/>
              <a:t>, запись после чтения</a:t>
            </a:r>
            <a:r>
              <a:rPr lang="en-US" sz="2000" dirty="0" smtClean="0"/>
              <a:t>): </a:t>
            </a:r>
            <a:r>
              <a:rPr lang="ru-RU" sz="2000" dirty="0" smtClean="0"/>
              <a:t>предыдущая инструкция считывает регистр</a:t>
            </a:r>
            <a:r>
              <a:rPr lang="en-US" sz="2000" dirty="0" smtClean="0"/>
              <a:t>, </a:t>
            </a:r>
            <a:r>
              <a:rPr lang="ru-RU" sz="2000" dirty="0" smtClean="0"/>
              <a:t>следующая инструкция записывает этот регистр</a:t>
            </a:r>
            <a:endParaRPr lang="en-US" sz="2000" dirty="0"/>
          </a:p>
          <a:p>
            <a:pPr lvl="1"/>
            <a:r>
              <a:rPr lang="en-US" sz="2000" b="1" dirty="0">
                <a:solidFill>
                  <a:schemeClr val="accent1"/>
                </a:solidFill>
              </a:rPr>
              <a:t>WAW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/>
              <a:t>(write after </a:t>
            </a:r>
            <a:r>
              <a:rPr lang="en-US" sz="2000" dirty="0" smtClean="0"/>
              <a:t>write</a:t>
            </a:r>
            <a:r>
              <a:rPr lang="ru-RU" sz="2000" dirty="0" smtClean="0"/>
              <a:t>, запись после записи</a:t>
            </a:r>
            <a:r>
              <a:rPr lang="en-US" sz="2000" dirty="0" smtClean="0"/>
              <a:t>): </a:t>
            </a:r>
            <a:r>
              <a:rPr lang="ru-RU" sz="2000" dirty="0" smtClean="0"/>
              <a:t>инструкция </a:t>
            </a:r>
            <a:r>
              <a:rPr lang="ru-RU" sz="2000" dirty="0"/>
              <a:t>пытается писать в регистр после того, как в него уже записала следующая по ходу программы </a:t>
            </a:r>
            <a:r>
              <a:rPr lang="ru-RU" sz="2000" dirty="0" smtClean="0"/>
              <a:t>инструкция</a:t>
            </a:r>
            <a:endParaRPr lang="en-US" sz="2000" dirty="0"/>
          </a:p>
        </p:txBody>
      </p:sp>
      <p:sp>
        <p:nvSpPr>
          <p:cNvPr id="133017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3018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018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90600" y="68759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Внеочередное выполнение инструкций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7088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516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914400" y="1219200"/>
            <a:ext cx="8077200" cy="51816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Параллелизм на уровне инструкций (</a:t>
            </a:r>
            <a:r>
              <a:rPr lang="en-US" sz="2800" b="1" dirty="0" smtClean="0"/>
              <a:t>Instruction </a:t>
            </a:r>
            <a:r>
              <a:rPr lang="en-US" sz="2800" b="1" dirty="0"/>
              <a:t>level </a:t>
            </a:r>
            <a:r>
              <a:rPr lang="en-US" sz="2800" b="1" dirty="0" smtClean="0"/>
              <a:t>parallelism, ILP): </a:t>
            </a:r>
            <a:r>
              <a:rPr lang="ru-RU" sz="2800" dirty="0" smtClean="0"/>
              <a:t>число инструкций,</a:t>
            </a:r>
            <a:r>
              <a:rPr lang="ru-RU" sz="2800" b="1" dirty="0" smtClean="0"/>
              <a:t> </a:t>
            </a:r>
            <a:r>
              <a:rPr lang="ru-RU" sz="2800" dirty="0" smtClean="0"/>
              <a:t>которые могут выполнятся одновременно</a:t>
            </a:r>
            <a:r>
              <a:rPr lang="en-US" sz="2800" dirty="0" smtClean="0"/>
              <a:t> (</a:t>
            </a:r>
            <a:r>
              <a:rPr lang="ru-RU" sz="2800" dirty="0" smtClean="0"/>
              <a:t>обычно</a:t>
            </a:r>
            <a:r>
              <a:rPr lang="en-US" sz="2800" dirty="0" smtClean="0"/>
              <a:t> </a:t>
            </a:r>
            <a:r>
              <a:rPr lang="en-US" sz="2800" dirty="0"/>
              <a:t>&lt; 3)</a:t>
            </a:r>
          </a:p>
          <a:p>
            <a:r>
              <a:rPr lang="ru-RU" sz="2800" b="1" dirty="0" smtClean="0"/>
              <a:t>Таблица готовности (</a:t>
            </a:r>
            <a:r>
              <a:rPr lang="en-US" sz="2800" b="1" dirty="0" smtClean="0"/>
              <a:t>Scoreboard</a:t>
            </a:r>
            <a:r>
              <a:rPr lang="ru-RU" sz="2800" b="1" dirty="0" smtClean="0"/>
              <a:t>)</a:t>
            </a:r>
            <a:r>
              <a:rPr lang="en-US" sz="2800" b="1" dirty="0" smtClean="0"/>
              <a:t>:</a:t>
            </a:r>
            <a:r>
              <a:rPr lang="en-US" sz="2800" dirty="0" smtClean="0"/>
              <a:t> </a:t>
            </a:r>
            <a:r>
              <a:rPr lang="ru-RU" sz="2800" dirty="0" smtClean="0"/>
              <a:t>таблица, хранящая информацию про</a:t>
            </a:r>
            <a:r>
              <a:rPr lang="en-US" sz="2800" dirty="0" smtClean="0"/>
              <a:t>:</a:t>
            </a:r>
            <a:endParaRPr lang="en-US" sz="2800" dirty="0"/>
          </a:p>
          <a:p>
            <a:pPr lvl="1"/>
            <a:r>
              <a:rPr lang="ru-RU" dirty="0" smtClean="0"/>
              <a:t>Инструкции ожидающие выполнения</a:t>
            </a:r>
            <a:endParaRPr lang="en-US" dirty="0"/>
          </a:p>
          <a:p>
            <a:pPr lvl="1"/>
            <a:r>
              <a:rPr lang="ru-RU" dirty="0" smtClean="0"/>
              <a:t>Доступные функциональные блоки (АЛУ, порты памяти и т.д.)</a:t>
            </a:r>
            <a:endParaRPr lang="en-US" dirty="0"/>
          </a:p>
          <a:p>
            <a:pPr lvl="1"/>
            <a:r>
              <a:rPr lang="ru-RU" dirty="0" smtClean="0"/>
              <a:t>Зависимости между инструкциями</a:t>
            </a:r>
            <a:endParaRPr lang="en-US" dirty="0"/>
          </a:p>
        </p:txBody>
      </p:sp>
      <p:sp>
        <p:nvSpPr>
          <p:cNvPr id="134451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4451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451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90600" y="68759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Внеочередное выполнение инструкций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188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420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914400" y="1219200"/>
            <a:ext cx="6705600" cy="49530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sz="1800" dirty="0" err="1">
                <a:latin typeface="Courier New" pitchFamily="49" charset="0"/>
              </a:rPr>
              <a:t>lw</a:t>
            </a:r>
            <a:r>
              <a:rPr lang="en-US" sz="1800" dirty="0">
                <a:latin typeface="Courier New" pitchFamily="49" charset="0"/>
              </a:rPr>
              <a:t>  $t0, 40($s0)		</a:t>
            </a:r>
            <a:endParaRPr lang="en-US" sz="1800" b="1" dirty="0">
              <a:solidFill>
                <a:schemeClr val="accent2"/>
              </a:solidFill>
              <a:latin typeface="Courier New" pitchFamily="49" charset="0"/>
            </a:endParaRPr>
          </a:p>
          <a:p>
            <a:pPr algn="just">
              <a:buFontTx/>
              <a:buNone/>
            </a:pPr>
            <a:r>
              <a:rPr lang="en-US" sz="1800" dirty="0">
                <a:latin typeface="Courier New" pitchFamily="49" charset="0"/>
              </a:rPr>
              <a:t>add $t1, $t0, $s1		</a:t>
            </a:r>
            <a:endParaRPr lang="en-US" sz="1800" b="1" dirty="0"/>
          </a:p>
          <a:p>
            <a:pPr algn="just">
              <a:buFontTx/>
              <a:buNone/>
            </a:pPr>
            <a:r>
              <a:rPr lang="en-US" sz="1800" dirty="0">
                <a:latin typeface="Courier New" pitchFamily="49" charset="0"/>
              </a:rPr>
              <a:t>sub $t0, $s2, $s3</a:t>
            </a:r>
            <a:r>
              <a:rPr lang="en-US" sz="1800" dirty="0"/>
              <a:t>	</a:t>
            </a:r>
            <a:r>
              <a:rPr lang="en-US" sz="1800" dirty="0">
                <a:latin typeface="Courier New" pitchFamily="49" charset="0"/>
              </a:rPr>
              <a:t>	 </a:t>
            </a:r>
            <a:r>
              <a:rPr lang="ru-RU" sz="1800" b="1" dirty="0">
                <a:solidFill>
                  <a:schemeClr val="accent1"/>
                </a:solidFill>
              </a:rPr>
              <a:t>Идеальный </a:t>
            </a:r>
            <a:r>
              <a:rPr lang="en-US" sz="1800" b="1" dirty="0" smtClean="0">
                <a:solidFill>
                  <a:schemeClr val="accent1"/>
                </a:solidFill>
              </a:rPr>
              <a:t>IPC</a:t>
            </a:r>
            <a:r>
              <a:rPr lang="en-US" sz="1800" b="1" dirty="0">
                <a:solidFill>
                  <a:schemeClr val="accent1"/>
                </a:solidFill>
              </a:rPr>
              <a:t>: 	</a:t>
            </a:r>
            <a:r>
              <a:rPr lang="en-US" sz="1800" b="1" dirty="0" smtClean="0">
                <a:solidFill>
                  <a:schemeClr val="accent1"/>
                </a:solidFill>
              </a:rPr>
              <a:t>2</a:t>
            </a:r>
            <a:endParaRPr lang="en-US" sz="1800" dirty="0">
              <a:solidFill>
                <a:schemeClr val="accent1"/>
              </a:solidFill>
              <a:latin typeface="Courier New" pitchFamily="49" charset="0"/>
            </a:endParaRPr>
          </a:p>
          <a:p>
            <a:pPr algn="just">
              <a:buFontTx/>
              <a:buNone/>
            </a:pPr>
            <a:r>
              <a:rPr lang="en-US" sz="1800" dirty="0">
                <a:latin typeface="Courier New" pitchFamily="49" charset="0"/>
              </a:rPr>
              <a:t>and $t2, $s4, $t0		 </a:t>
            </a:r>
            <a:r>
              <a:rPr lang="ru-RU" sz="1800" b="1" dirty="0">
                <a:solidFill>
                  <a:schemeClr val="accent1"/>
                </a:solidFill>
              </a:rPr>
              <a:t>Реальный</a:t>
            </a:r>
            <a:r>
              <a:rPr lang="en-US" sz="1800" b="1" dirty="0">
                <a:solidFill>
                  <a:schemeClr val="accent1"/>
                </a:solidFill>
              </a:rPr>
              <a:t> IPC:	6/4 = 1.5</a:t>
            </a:r>
            <a:endParaRPr lang="en-US" sz="1800" dirty="0">
              <a:solidFill>
                <a:schemeClr val="accent1"/>
              </a:solidFill>
              <a:latin typeface="Courier New" pitchFamily="49" charset="0"/>
            </a:endParaRPr>
          </a:p>
          <a:p>
            <a:pPr algn="just">
              <a:buFontTx/>
              <a:buNone/>
            </a:pPr>
            <a:r>
              <a:rPr lang="en-US" sz="1800" dirty="0">
                <a:latin typeface="Courier New" pitchFamily="49" charset="0"/>
              </a:rPr>
              <a:t>or  $t3, $s5, $s6</a:t>
            </a:r>
          </a:p>
          <a:p>
            <a:pPr algn="just">
              <a:buFontTx/>
              <a:buNone/>
            </a:pPr>
            <a:r>
              <a:rPr lang="en-US" sz="1800" dirty="0" err="1">
                <a:latin typeface="Courier New" pitchFamily="49" charset="0"/>
              </a:rPr>
              <a:t>sw</a:t>
            </a:r>
            <a:r>
              <a:rPr lang="en-US" sz="1800" dirty="0">
                <a:latin typeface="Courier New" pitchFamily="49" charset="0"/>
              </a:rPr>
              <a:t>  $s7, 80($t3)</a:t>
            </a:r>
          </a:p>
        </p:txBody>
      </p:sp>
      <p:graphicFrame>
        <p:nvGraphicFramePr>
          <p:cNvPr id="1340423" name="Object 7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59477270"/>
              </p:ext>
            </p:extLst>
          </p:nvPr>
        </p:nvGraphicFramePr>
        <p:xfrm>
          <a:off x="1905000" y="2819400"/>
          <a:ext cx="6477000" cy="347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187" name="VISIO" r:id="rId9" imgW="5182920" imgH="2777760" progId="Visio.Drawing.6">
                  <p:embed/>
                </p:oleObj>
              </mc:Choice>
              <mc:Fallback>
                <p:oleObj name="VISIO" r:id="rId9" imgW="5182920" imgH="2777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819400"/>
                        <a:ext cx="6477000" cy="347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041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4042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0422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90600" y="68759"/>
            <a:ext cx="8001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900" dirty="0" smtClean="0">
                <a:solidFill>
                  <a:schemeClr val="bg1"/>
                </a:solidFill>
                <a:latin typeface="+mj-lt"/>
              </a:rPr>
              <a:t>Пример внеочередного выполнения</a:t>
            </a:r>
            <a:endParaRPr lang="en-US" sz="39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9517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9400" name="Object 8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12096057"/>
              </p:ext>
            </p:extLst>
          </p:nvPr>
        </p:nvGraphicFramePr>
        <p:xfrm>
          <a:off x="1447800" y="3048000"/>
          <a:ext cx="7086600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11" name="VISIO" r:id="rId6" imgW="4686480" imgH="2206440" progId="Visio.Drawing.6">
                  <p:embed/>
                </p:oleObj>
              </mc:Choice>
              <mc:Fallback>
                <p:oleObj name="VISIO" r:id="rId6" imgW="4686480" imgH="22064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048000"/>
                        <a:ext cx="7086600" cy="333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9403" name="Rectangle 11"/>
          <p:cNvSpPr>
            <a:spLocks noGrp="1" noChangeArrowheads="1"/>
          </p:cNvSpPr>
          <p:nvPr>
            <p:ph sz="half" idx="4294967295"/>
            <p:custDataLst>
              <p:tags r:id="rId3"/>
            </p:custDataLst>
          </p:nvPr>
        </p:nvSpPr>
        <p:spPr>
          <a:xfrm>
            <a:off x="914400" y="1219200"/>
            <a:ext cx="7239000" cy="49530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2000" dirty="0" err="1">
                <a:latin typeface="Courier New" pitchFamily="49" charset="0"/>
              </a:rPr>
              <a:t>lw</a:t>
            </a:r>
            <a:r>
              <a:rPr lang="en-US" sz="2000" dirty="0">
                <a:latin typeface="Courier New" pitchFamily="49" charset="0"/>
              </a:rPr>
              <a:t>  $t0, 40($s0)</a:t>
            </a:r>
            <a:r>
              <a:rPr lang="en-US" sz="2000" dirty="0"/>
              <a:t>		</a:t>
            </a:r>
            <a:endParaRPr lang="en-US" sz="2000" b="1" dirty="0"/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add $t1, $t0, $s1</a:t>
            </a:r>
            <a:r>
              <a:rPr lang="en-US" sz="2000" dirty="0"/>
              <a:t>		</a:t>
            </a:r>
            <a:endParaRPr lang="en-US" sz="2000" b="1" dirty="0"/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sub $t0, $s2, $s3</a:t>
            </a:r>
            <a:r>
              <a:rPr lang="en-US" sz="2000" dirty="0"/>
              <a:t>		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ru-RU" sz="2000" b="1" dirty="0">
                <a:solidFill>
                  <a:schemeClr val="accent1"/>
                </a:solidFill>
              </a:rPr>
              <a:t>Идеальный </a:t>
            </a:r>
            <a:r>
              <a:rPr lang="en-US" sz="2000" b="1" dirty="0" smtClean="0">
                <a:solidFill>
                  <a:schemeClr val="accent1"/>
                </a:solidFill>
              </a:rPr>
              <a:t>IPC</a:t>
            </a:r>
            <a:r>
              <a:rPr lang="en-US" sz="2000" b="1" dirty="0">
                <a:solidFill>
                  <a:schemeClr val="accent1"/>
                </a:solidFill>
              </a:rPr>
              <a:t>: </a:t>
            </a:r>
            <a:r>
              <a:rPr lang="en-US" sz="2000" b="1" dirty="0" smtClean="0">
                <a:solidFill>
                  <a:schemeClr val="accent1"/>
                </a:solidFill>
              </a:rPr>
              <a:t>2</a:t>
            </a:r>
            <a:endParaRPr lang="en-US" sz="2000" dirty="0">
              <a:solidFill>
                <a:schemeClr val="accent1"/>
              </a:solidFill>
            </a:endParaRP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and $t2, $s4, $t0</a:t>
            </a:r>
            <a:r>
              <a:rPr lang="en-US" sz="2000" dirty="0"/>
              <a:t>		 </a:t>
            </a:r>
            <a:r>
              <a:rPr lang="ru-RU" sz="2000" b="1" dirty="0">
                <a:solidFill>
                  <a:schemeClr val="accent1"/>
                </a:solidFill>
              </a:rPr>
              <a:t>Реальный</a:t>
            </a:r>
            <a:r>
              <a:rPr lang="en-US" sz="2000" b="1" dirty="0">
                <a:solidFill>
                  <a:schemeClr val="accent1"/>
                </a:solidFill>
              </a:rPr>
              <a:t> IPC:	6/3 = 2</a:t>
            </a:r>
            <a:endParaRPr lang="en-US" sz="2000" dirty="0">
              <a:solidFill>
                <a:schemeClr val="accent1"/>
              </a:solidFill>
            </a:endParaRP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or  $t3, $s5, $s6</a:t>
            </a:r>
          </a:p>
          <a:p>
            <a:pPr>
              <a:buFontTx/>
              <a:buNone/>
            </a:pPr>
            <a:r>
              <a:rPr lang="en-US" sz="2000" dirty="0" err="1">
                <a:latin typeface="Courier New" pitchFamily="49" charset="0"/>
              </a:rPr>
              <a:t>sw</a:t>
            </a:r>
            <a:r>
              <a:rPr lang="en-US" sz="2000" dirty="0">
                <a:latin typeface="Courier New" pitchFamily="49" charset="0"/>
              </a:rPr>
              <a:t>  $s7, 80($t3)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Переименование регистров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7121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491" name="Rectangle 3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914400" y="990600"/>
            <a:ext cx="8001000" cy="495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200" dirty="0"/>
              <a:t>Одиночный поток команд, множественный поток </a:t>
            </a:r>
            <a:r>
              <a:rPr lang="ru-RU" sz="2200" dirty="0" smtClean="0"/>
              <a:t>данных</a:t>
            </a:r>
            <a:r>
              <a:rPr lang="en-US" sz="2200" dirty="0" smtClean="0"/>
              <a:t> (Single </a:t>
            </a:r>
            <a:r>
              <a:rPr lang="en-US" sz="2200" dirty="0"/>
              <a:t>Instruction Multiple </a:t>
            </a:r>
            <a:r>
              <a:rPr lang="en-US" sz="2200" dirty="0" smtClean="0"/>
              <a:t>Data, SIMD</a:t>
            </a:r>
            <a:r>
              <a:rPr lang="en-US" sz="2200" dirty="0"/>
              <a:t>)</a:t>
            </a:r>
          </a:p>
          <a:p>
            <a:pPr lvl="1">
              <a:lnSpc>
                <a:spcPct val="90000"/>
              </a:lnSpc>
            </a:pPr>
            <a:r>
              <a:rPr lang="ru-RU" sz="2200" dirty="0"/>
              <a:t>О</a:t>
            </a:r>
            <a:r>
              <a:rPr lang="ru-RU" sz="2200" dirty="0" smtClean="0"/>
              <a:t>дна инструкция </a:t>
            </a:r>
            <a:r>
              <a:rPr lang="ru-RU" sz="2200" dirty="0"/>
              <a:t>обрабатывает множество блоков данных </a:t>
            </a:r>
            <a:r>
              <a:rPr lang="ru-RU" sz="2200" dirty="0" smtClean="0"/>
              <a:t>одновременно (например, параллельно суммирует несколько пар чисел)</a:t>
            </a: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ru-RU" sz="2200" dirty="0" smtClean="0"/>
              <a:t>Часто используется в компьютерной графике</a:t>
            </a: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ru-RU" sz="2200" dirty="0" smtClean="0"/>
              <a:t>Выполняется арифметическая операция </a:t>
            </a:r>
            <a:r>
              <a:rPr lang="ru-RU" sz="2200" dirty="0"/>
              <a:t>над несколькими небольшими независимыми блоками </a:t>
            </a:r>
            <a:r>
              <a:rPr lang="ru-RU" sz="2200" dirty="0" smtClean="0"/>
              <a:t>данных (пакованная арифметика)</a:t>
            </a:r>
            <a:endParaRPr lang="en-US" sz="2200" dirty="0"/>
          </a:p>
          <a:p>
            <a:pPr>
              <a:lnSpc>
                <a:spcPct val="90000"/>
              </a:lnSpc>
            </a:pPr>
            <a:r>
              <a:rPr lang="ru-RU" sz="2200" dirty="0" smtClean="0"/>
              <a:t>Например</a:t>
            </a:r>
            <a:r>
              <a:rPr lang="en-US" sz="2200" dirty="0" smtClean="0"/>
              <a:t>,</a:t>
            </a:r>
            <a:r>
              <a:rPr lang="ru-RU" sz="2200" dirty="0" smtClean="0"/>
              <a:t> в 32-разрядном сумматоре можно одновременно суммировать</a:t>
            </a:r>
            <a:r>
              <a:rPr lang="en-US" sz="2200" dirty="0" smtClean="0"/>
              <a:t> </a:t>
            </a:r>
            <a:r>
              <a:rPr lang="ru-RU" sz="2200" dirty="0" smtClean="0"/>
              <a:t>4-ре пары 8-битных операндов</a:t>
            </a:r>
            <a:endParaRPr lang="en-US" sz="2200" dirty="0"/>
          </a:p>
          <a:p>
            <a:pPr>
              <a:lnSpc>
                <a:spcPct val="90000"/>
              </a:lnSpc>
            </a:pPr>
            <a:endParaRPr lang="en-US" sz="2200" dirty="0"/>
          </a:p>
        </p:txBody>
      </p:sp>
      <p:graphicFrame>
        <p:nvGraphicFramePr>
          <p:cNvPr id="1343492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38492094"/>
              </p:ext>
            </p:extLst>
          </p:nvPr>
        </p:nvGraphicFramePr>
        <p:xfrm>
          <a:off x="2362200" y="4567964"/>
          <a:ext cx="4191000" cy="1909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35" name="VISIO" r:id="rId6" imgW="2657520" imgH="1266480" progId="Visio.Drawing.6">
                  <p:embed/>
                </p:oleObj>
              </mc:Choice>
              <mc:Fallback>
                <p:oleObj name="VISIO" r:id="rId6" imgW="2657520" imgH="1266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567964"/>
                        <a:ext cx="4191000" cy="19090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SIMD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8416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06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19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b="1" dirty="0" err="1" smtClean="0"/>
              <a:t>Многопоточность</a:t>
            </a:r>
            <a:endParaRPr lang="en-US" b="1" dirty="0"/>
          </a:p>
          <a:p>
            <a:pPr lvl="1"/>
            <a:r>
              <a:rPr lang="ru-RU" dirty="0" smtClean="0"/>
              <a:t>Например, в текстовом редакторе один поток может отвечать за обработку вводимых с клавиатуры символов и набор текста</a:t>
            </a:r>
            <a:r>
              <a:rPr lang="en-US" dirty="0" smtClean="0"/>
              <a:t>, </a:t>
            </a:r>
            <a:r>
              <a:rPr lang="ru-RU" dirty="0" smtClean="0"/>
              <a:t>другой поток </a:t>
            </a:r>
            <a:r>
              <a:rPr lang="en-US" dirty="0" smtClean="0"/>
              <a:t>“</a:t>
            </a:r>
            <a:r>
              <a:rPr lang="ru-RU" dirty="0" smtClean="0"/>
              <a:t>одновременно</a:t>
            </a:r>
            <a:r>
              <a:rPr lang="en-US" dirty="0" smtClean="0"/>
              <a:t>”</a:t>
            </a:r>
            <a:r>
              <a:rPr lang="ru-RU" dirty="0" smtClean="0"/>
              <a:t> выполнять проверку правописания</a:t>
            </a:r>
            <a:r>
              <a:rPr lang="en-US" dirty="0" smtClean="0"/>
              <a:t>, </a:t>
            </a:r>
            <a:r>
              <a:rPr lang="ru-RU" dirty="0" smtClean="0"/>
              <a:t>третий поток может при этом выводить текст на печать</a:t>
            </a:r>
            <a:endParaRPr lang="en-US" dirty="0"/>
          </a:p>
          <a:p>
            <a:r>
              <a:rPr lang="ru-RU" b="1" dirty="0" smtClean="0"/>
              <a:t>Мультипроцессорность</a:t>
            </a:r>
            <a:endParaRPr lang="en-US" b="1" dirty="0"/>
          </a:p>
          <a:p>
            <a:pPr lvl="1"/>
            <a:r>
              <a:rPr lang="ru-RU" dirty="0" smtClean="0"/>
              <a:t>Несколько отдельных процессоров внутри одного чипа</a:t>
            </a:r>
            <a:endParaRPr lang="en-US" dirty="0"/>
          </a:p>
          <a:p>
            <a:endParaRPr lang="en-US" dirty="0"/>
          </a:p>
        </p:txBody>
      </p:sp>
      <p:sp>
        <p:nvSpPr>
          <p:cNvPr id="133120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3120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120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90600" y="85636"/>
            <a:ext cx="8001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dirty="0" err="1" smtClean="0">
                <a:solidFill>
                  <a:schemeClr val="bg1"/>
                </a:solidFill>
                <a:latin typeface="+mj-lt"/>
              </a:rPr>
              <a:t>Многопоточность</a:t>
            </a:r>
            <a:r>
              <a:rPr lang="ru-RU" sz="3300" dirty="0" smtClean="0">
                <a:solidFill>
                  <a:schemeClr val="bg1"/>
                </a:solidFill>
                <a:latin typeface="+mj-lt"/>
              </a:rPr>
              <a:t> и мультипроцессорность</a:t>
            </a:r>
            <a:endParaRPr lang="en-US" sz="33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874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3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1066800" y="1143000"/>
            <a:ext cx="76962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Шаг </a:t>
            </a:r>
            <a:r>
              <a:rPr lang="en-US" b="1" dirty="0" smtClean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ru-RU" dirty="0" smtClean="0"/>
              <a:t>считывание операндов-источников из регистрового файла</a:t>
            </a:r>
            <a:endParaRPr lang="en-US" dirty="0"/>
          </a:p>
        </p:txBody>
      </p:sp>
      <p:graphicFrame>
        <p:nvGraphicFramePr>
          <p:cNvPr id="1172485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9269888"/>
              </p:ext>
            </p:extLst>
          </p:nvPr>
        </p:nvGraphicFramePr>
        <p:xfrm>
          <a:off x="914400" y="2286000"/>
          <a:ext cx="8153400" cy="1773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030" name="VISIO" r:id="rId7" imgW="4344480" imgH="943920" progId="Visio.Drawing.6">
                  <p:embed/>
                </p:oleObj>
              </mc:Choice>
              <mc:Fallback>
                <p:oleObj name="VISIO" r:id="rId7" imgW="4344480" imgH="9439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86000"/>
                        <a:ext cx="8153400" cy="1773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14400" y="6875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Однотактный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ru-RU" sz="3200" dirty="0">
                <a:solidFill>
                  <a:schemeClr val="bg1"/>
                </a:solidFill>
              </a:rPr>
              <a:t>тракт данных</a:t>
            </a:r>
            <a:r>
              <a:rPr lang="ru-RU" sz="3200" dirty="0" smtClean="0">
                <a:solidFill>
                  <a:schemeClr val="bg1"/>
                </a:solidFill>
              </a:rPr>
              <a:t>: чтение регистров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Объект 1"/>
          <p:cNvGraphicFramePr>
            <a:graphicFrameLocks noGrp="1"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275197481"/>
              </p:ext>
            </p:extLst>
          </p:nvPr>
        </p:nvGraphicFramePr>
        <p:xfrm>
          <a:off x="1143000" y="5022734"/>
          <a:ext cx="5257800" cy="1225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031" name="VISIO" r:id="rId9" imgW="2092452" imgH="509016" progId="Visio.Drawing.6">
                  <p:embed/>
                </p:oleObj>
              </mc:Choice>
              <mc:Fallback>
                <p:oleObj name="VISIO" r:id="rId9" imgW="2092452" imgH="509016" progId="Visio.Drawing.6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022734"/>
                        <a:ext cx="5257800" cy="12256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14802" y="4495800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latin typeface="Courier New" pitchFamily="49" charset="0"/>
              </a:rPr>
              <a:t>lw</a:t>
            </a:r>
            <a:r>
              <a:rPr lang="en-US" dirty="0">
                <a:latin typeface="Courier New" pitchFamily="49" charset="0"/>
              </a:rPr>
              <a:t>   </a:t>
            </a:r>
            <a:r>
              <a:rPr lang="en-US" dirty="0" err="1">
                <a:latin typeface="Courier New" pitchFamily="49" charset="0"/>
              </a:rPr>
              <a:t>rt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</a:rPr>
              <a:t>imm</a:t>
            </a:r>
            <a:r>
              <a:rPr lang="en-US" dirty="0">
                <a:latin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</a:rPr>
              <a:t>rs</a:t>
            </a:r>
            <a:r>
              <a:rPr lang="en-US" dirty="0">
                <a:latin typeface="Courier New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0641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542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990600"/>
            <a:ext cx="8077200" cy="52578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Процесс</a:t>
            </a:r>
            <a:r>
              <a:rPr lang="en-US" b="1" dirty="0" smtClean="0">
                <a:solidFill>
                  <a:schemeClr val="accent1"/>
                </a:solidFill>
              </a:rPr>
              <a:t>: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smtClean="0"/>
              <a:t>программа, которая выполняется на компьютере</a:t>
            </a:r>
            <a:endParaRPr lang="en-US" dirty="0"/>
          </a:p>
          <a:p>
            <a:pPr lvl="1"/>
            <a:r>
              <a:rPr lang="ru-RU" dirty="0" smtClean="0"/>
              <a:t>Несколько процессов могут выполняться одновременно, например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ru-RU" dirty="0" smtClean="0"/>
              <a:t>веб серфинг</a:t>
            </a:r>
            <a:r>
              <a:rPr lang="en-US" dirty="0" smtClean="0"/>
              <a:t>, </a:t>
            </a:r>
            <a:r>
              <a:rPr lang="ru-RU" dirty="0" smtClean="0"/>
              <a:t>прослушивание музыки</a:t>
            </a:r>
            <a:r>
              <a:rPr lang="en-US" dirty="0" smtClean="0"/>
              <a:t>, </a:t>
            </a:r>
            <a:r>
              <a:rPr lang="ru-RU" dirty="0" smtClean="0"/>
              <a:t>написание статьи в текстовом редакторе</a:t>
            </a:r>
            <a:endParaRPr lang="en-US" dirty="0"/>
          </a:p>
          <a:p>
            <a:r>
              <a:rPr lang="ru-RU" b="1" dirty="0" smtClean="0">
                <a:solidFill>
                  <a:schemeClr val="accent1"/>
                </a:solidFill>
              </a:rPr>
              <a:t>Поток</a:t>
            </a:r>
            <a:r>
              <a:rPr lang="en-US" b="1" dirty="0" smtClean="0">
                <a:solidFill>
                  <a:schemeClr val="accent1"/>
                </a:solidFill>
              </a:rPr>
              <a:t>:</a:t>
            </a:r>
            <a:r>
              <a:rPr lang="en-US" dirty="0" smtClean="0"/>
              <a:t> </a:t>
            </a:r>
            <a:r>
              <a:rPr lang="ru-RU" dirty="0" smtClean="0"/>
              <a:t>часть процесса (программы)</a:t>
            </a:r>
            <a:endParaRPr lang="en-US" dirty="0"/>
          </a:p>
          <a:p>
            <a:pPr lvl="1"/>
            <a:r>
              <a:rPr lang="ru-RU" dirty="0" smtClean="0"/>
              <a:t>Процесс может содержать несколько потоков</a:t>
            </a:r>
            <a:r>
              <a:rPr lang="ru-RU" dirty="0"/>
              <a:t>,</a:t>
            </a:r>
            <a:r>
              <a:rPr lang="en-US" dirty="0" smtClean="0"/>
              <a:t> </a:t>
            </a:r>
            <a:r>
              <a:rPr lang="ru-RU" dirty="0" smtClean="0"/>
              <a:t>например</a:t>
            </a:r>
            <a:r>
              <a:rPr lang="en-US" dirty="0" smtClean="0"/>
              <a:t> </a:t>
            </a:r>
            <a:r>
              <a:rPr lang="ru-RU" dirty="0" smtClean="0"/>
              <a:t>текстовый редактор может содержать потоки для набора текста, проверки орфографии, печати</a:t>
            </a:r>
            <a:endParaRPr lang="en-US" dirty="0"/>
          </a:p>
        </p:txBody>
      </p:sp>
      <p:sp>
        <p:nvSpPr>
          <p:cNvPr id="134554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Потоки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Определения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4296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542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143000"/>
            <a:ext cx="8229600" cy="495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каждый момент времени выполняется один поток</a:t>
            </a:r>
            <a:endParaRPr lang="en-US" sz="2400" dirty="0" smtClean="0"/>
          </a:p>
          <a:p>
            <a:r>
              <a:rPr lang="ru-RU" sz="2400" dirty="0" smtClean="0"/>
              <a:t>Когда выполнение потока блокируется</a:t>
            </a:r>
            <a:r>
              <a:rPr lang="en-US" sz="2400" dirty="0" smtClean="0"/>
              <a:t> (</a:t>
            </a:r>
            <a:r>
              <a:rPr lang="ru-RU" sz="2400" dirty="0" smtClean="0"/>
              <a:t>например, поток ожидает данные из медленной внешней памяти</a:t>
            </a:r>
            <a:r>
              <a:rPr lang="en-US" sz="2400" dirty="0" smtClean="0"/>
              <a:t>):</a:t>
            </a:r>
            <a:endParaRPr lang="en-US" sz="2400" dirty="0"/>
          </a:p>
          <a:p>
            <a:pPr lvl="1"/>
            <a:r>
              <a:rPr lang="ru-RU" sz="2400" dirty="0" smtClean="0"/>
              <a:t>Архитектурное состояние потока сохраняется</a:t>
            </a:r>
            <a:endParaRPr lang="en-US" sz="2400" dirty="0"/>
          </a:p>
          <a:p>
            <a:pPr lvl="1"/>
            <a:r>
              <a:rPr lang="ru-RU" sz="2400" dirty="0" smtClean="0"/>
              <a:t>Архитектурное состояние следующего потока загружается в процессор и поток запускается на выполнение</a:t>
            </a:r>
            <a:endParaRPr lang="en-US" sz="2400" dirty="0"/>
          </a:p>
          <a:p>
            <a:pPr lvl="1"/>
            <a:r>
              <a:rPr lang="ru-RU" sz="2400" dirty="0" smtClean="0"/>
              <a:t>Такая процедура называется </a:t>
            </a:r>
            <a:r>
              <a:rPr lang="ru-RU" sz="2400" b="1" dirty="0" smtClean="0">
                <a:solidFill>
                  <a:schemeClr val="accent1"/>
                </a:solidFill>
              </a:rPr>
              <a:t>переключением контекста</a:t>
            </a:r>
            <a:endParaRPr lang="en-US" sz="2400" b="1" dirty="0">
              <a:solidFill>
                <a:schemeClr val="accent1"/>
              </a:solidFill>
            </a:endParaRPr>
          </a:p>
          <a:p>
            <a:r>
              <a:rPr lang="ru-RU" sz="2400" dirty="0" smtClean="0"/>
              <a:t>До </a:t>
            </a:r>
            <a:r>
              <a:rPr lang="ru-RU" sz="2400" dirty="0"/>
              <a:t>тех пор, пока процессор переключается между потоками достаточно быстро, пользователю кажется, что все потоки выполняются одновременно.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34554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300" dirty="0" smtClean="0">
                <a:solidFill>
                  <a:schemeClr val="bg1"/>
                </a:solidFill>
                <a:latin typeface="+mj-lt"/>
              </a:rPr>
              <a:t>Потоки в обычном процессоре</a:t>
            </a:r>
            <a:endParaRPr lang="en-US" sz="43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5042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588" name="Rectangle 4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838200" y="1036637"/>
            <a:ext cx="8229600" cy="4525963"/>
          </a:xfrm>
        </p:spPr>
        <p:txBody>
          <a:bodyPr>
            <a:noAutofit/>
          </a:bodyPr>
          <a:lstStyle/>
          <a:p>
            <a:r>
              <a:rPr lang="ru-RU" sz="2400" dirty="0"/>
              <a:t>У многопоточного процессора есть несколько копий архитектурного состояния</a:t>
            </a:r>
            <a:endParaRPr lang="en-US" sz="2400" dirty="0"/>
          </a:p>
          <a:p>
            <a:r>
              <a:rPr lang="ru-RU" sz="2400" dirty="0" smtClean="0"/>
              <a:t>Несколько потоков могут быть</a:t>
            </a:r>
            <a:r>
              <a:rPr lang="en-US" sz="2400" dirty="0" smtClean="0"/>
              <a:t> </a:t>
            </a:r>
            <a:r>
              <a:rPr lang="ru-RU" sz="2400" b="1" dirty="0" smtClean="0">
                <a:solidFill>
                  <a:schemeClr val="accent1"/>
                </a:solidFill>
              </a:rPr>
              <a:t>активны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ru-RU" sz="2400" dirty="0" smtClean="0"/>
              <a:t>одновременно</a:t>
            </a:r>
            <a:r>
              <a:rPr lang="en-US" sz="2400" dirty="0" smtClean="0"/>
              <a:t>:</a:t>
            </a:r>
            <a:endParaRPr lang="en-US" sz="2400" dirty="0"/>
          </a:p>
          <a:p>
            <a:pPr lvl="1"/>
            <a:r>
              <a:rPr lang="ru-RU" sz="2400" dirty="0" smtClean="0"/>
              <a:t>Когда выполнение одного потока блокируется</a:t>
            </a:r>
            <a:r>
              <a:rPr lang="en-US" sz="2400" dirty="0" smtClean="0"/>
              <a:t>, </a:t>
            </a:r>
            <a:r>
              <a:rPr lang="ru-RU" sz="2400" dirty="0" smtClean="0"/>
              <a:t>сразу же запускается выполнение другого потока на имеющихся функциональных блоках</a:t>
            </a:r>
            <a:endParaRPr lang="en-US" sz="2400" dirty="0"/>
          </a:p>
          <a:p>
            <a:pPr lvl="1"/>
            <a:r>
              <a:rPr lang="ru-RU" sz="2400" dirty="0" smtClean="0"/>
              <a:t>Если один поток не использует все функциональные блоки процессора, их использует другой поток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r>
              <a:rPr lang="ru-RU" sz="2400" dirty="0" err="1" smtClean="0"/>
              <a:t>Многопоточность</a:t>
            </a:r>
            <a:r>
              <a:rPr lang="ru-RU" sz="2400" dirty="0" smtClean="0"/>
              <a:t> не влияет на параллелизм на уровне инструкций</a:t>
            </a:r>
            <a:r>
              <a:rPr lang="en-US" sz="2400" dirty="0" smtClean="0"/>
              <a:t> </a:t>
            </a:r>
            <a:r>
              <a:rPr lang="en-US" sz="2400" dirty="0"/>
              <a:t>(ILP) </a:t>
            </a:r>
            <a:r>
              <a:rPr lang="ru-RU" sz="2400" dirty="0" smtClean="0"/>
              <a:t>отдельного потока</a:t>
            </a:r>
            <a:r>
              <a:rPr lang="en-US" sz="2400" dirty="0" smtClean="0"/>
              <a:t>, </a:t>
            </a:r>
            <a:r>
              <a:rPr lang="ru-RU" sz="2400" dirty="0" smtClean="0"/>
              <a:t>но увеличивает общую производительность вычислений</a:t>
            </a:r>
            <a:r>
              <a:rPr lang="en-US" sz="2400" dirty="0" smtClean="0"/>
              <a:t> 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       </a:t>
            </a:r>
            <a:r>
              <a:rPr lang="en-US" sz="2400" b="1" dirty="0" smtClean="0">
                <a:solidFill>
                  <a:schemeClr val="accent1"/>
                </a:solidFill>
              </a:rPr>
              <a:t>Intel </a:t>
            </a:r>
            <a:r>
              <a:rPr lang="ru-RU" sz="2400" b="1" dirty="0" smtClean="0">
                <a:solidFill>
                  <a:schemeClr val="accent1"/>
                </a:solidFill>
              </a:rPr>
              <a:t>называет такую технологию</a:t>
            </a:r>
            <a:r>
              <a:rPr lang="en-US" sz="2400" b="1" dirty="0" smtClean="0">
                <a:solidFill>
                  <a:schemeClr val="accent1"/>
                </a:solidFill>
              </a:rPr>
              <a:t> “</a:t>
            </a:r>
            <a:r>
              <a:rPr lang="en-US" sz="2400" b="1" dirty="0" err="1" smtClean="0">
                <a:solidFill>
                  <a:schemeClr val="accent1"/>
                </a:solidFill>
              </a:rPr>
              <a:t>hyperthreading</a:t>
            </a:r>
            <a:r>
              <a:rPr lang="en-US" sz="2400" b="1" dirty="0" smtClean="0">
                <a:solidFill>
                  <a:schemeClr val="accent1"/>
                </a:solidFill>
              </a:rPr>
              <a:t>”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 smtClean="0">
                <a:solidFill>
                  <a:schemeClr val="bg1"/>
                </a:solidFill>
                <a:latin typeface="+mj-lt"/>
              </a:rPr>
              <a:t>Многопоточность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3041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4" name="Rectangle 4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143000"/>
            <a:ext cx="8001000" cy="4525963"/>
          </a:xfrm>
        </p:spPr>
        <p:txBody>
          <a:bodyPr>
            <a:noAutofit/>
          </a:bodyPr>
          <a:lstStyle/>
          <a:p>
            <a:r>
              <a:rPr lang="ru-RU" sz="2200" dirty="0"/>
              <a:t>Многопроцессорная система (</a:t>
            </a:r>
            <a:r>
              <a:rPr lang="ru-RU" sz="2200" dirty="0" err="1"/>
              <a:t>multiprocessor</a:t>
            </a:r>
            <a:r>
              <a:rPr lang="ru-RU" sz="2200" dirty="0"/>
              <a:t> </a:t>
            </a:r>
            <a:r>
              <a:rPr lang="ru-RU" sz="2200" dirty="0" err="1"/>
              <a:t>system</a:t>
            </a:r>
            <a:r>
              <a:rPr lang="ru-RU" sz="2200" dirty="0"/>
              <a:t>), или просто мультипроцессор, состоит из нескольких процессоров и аппаратуры для соединения их между </a:t>
            </a:r>
            <a:r>
              <a:rPr lang="ru-RU" sz="2200" dirty="0" smtClean="0"/>
              <a:t>собой</a:t>
            </a:r>
            <a:endParaRPr lang="en-US" sz="2200" dirty="0"/>
          </a:p>
          <a:p>
            <a:r>
              <a:rPr lang="ru-RU" sz="2200" dirty="0" smtClean="0"/>
              <a:t>Типы</a:t>
            </a:r>
            <a:r>
              <a:rPr lang="en-US" sz="2200" dirty="0" smtClean="0"/>
              <a:t>:</a:t>
            </a:r>
            <a:endParaRPr lang="en-US" sz="2200" dirty="0"/>
          </a:p>
          <a:p>
            <a:pPr lvl="1"/>
            <a:r>
              <a:rPr lang="ru-RU" sz="2200" b="1" dirty="0" smtClean="0">
                <a:solidFill>
                  <a:schemeClr val="accent1"/>
                </a:solidFill>
              </a:rPr>
              <a:t>Гомогенная (симметричная) многопроцессорность</a:t>
            </a:r>
            <a:r>
              <a:rPr lang="en-US" sz="2200" dirty="0" smtClean="0">
                <a:solidFill>
                  <a:schemeClr val="accent1"/>
                </a:solidFill>
              </a:rPr>
              <a:t>:</a:t>
            </a:r>
            <a:r>
              <a:rPr lang="en-US" sz="2200" dirty="0" smtClean="0"/>
              <a:t> </a:t>
            </a:r>
            <a:r>
              <a:rPr lang="ru-RU" sz="2200" dirty="0" smtClean="0"/>
              <a:t>несколько одинаковых процессоров подключены к общей памяти</a:t>
            </a:r>
            <a:endParaRPr lang="en-US" sz="2200" dirty="0"/>
          </a:p>
          <a:p>
            <a:pPr lvl="1"/>
            <a:r>
              <a:rPr lang="ru-RU" sz="2200" b="1" dirty="0" smtClean="0">
                <a:solidFill>
                  <a:schemeClr val="accent1"/>
                </a:solidFill>
              </a:rPr>
              <a:t>Гетерогенная (асимметричная) многопроцессорность:</a:t>
            </a:r>
            <a:r>
              <a:rPr lang="ru-RU" sz="2200" dirty="0" smtClean="0">
                <a:solidFill>
                  <a:schemeClr val="accent1"/>
                </a:solidFill>
              </a:rPr>
              <a:t> </a:t>
            </a:r>
            <a:r>
              <a:rPr lang="ru-RU" sz="2200" dirty="0" smtClean="0"/>
              <a:t>разные типы процессорных ядер используются для задач разных типов  (например, в мобильном телефоне для вычислений используется обычный процессор, а для обработки аудио/видео – специализированное DSP ядро)</a:t>
            </a:r>
          </a:p>
          <a:p>
            <a:pPr lvl="1"/>
            <a:r>
              <a:rPr lang="uk-UA" sz="2200" b="1" dirty="0" smtClean="0">
                <a:solidFill>
                  <a:schemeClr val="accent1"/>
                </a:solidFill>
              </a:rPr>
              <a:t>Кластер</a:t>
            </a:r>
            <a:r>
              <a:rPr lang="ru-RU" sz="2200" b="1" dirty="0" smtClean="0">
                <a:solidFill>
                  <a:schemeClr val="accent1"/>
                </a:solidFill>
              </a:rPr>
              <a:t>ы</a:t>
            </a:r>
            <a:r>
              <a:rPr lang="en-US" sz="2200" b="1" dirty="0" smtClean="0">
                <a:solidFill>
                  <a:schemeClr val="accent1"/>
                </a:solidFill>
              </a:rPr>
              <a:t>:</a:t>
            </a:r>
            <a:r>
              <a:rPr lang="en-US" sz="2200" dirty="0" smtClean="0"/>
              <a:t> </a:t>
            </a:r>
            <a:r>
              <a:rPr lang="ru-RU" sz="2200" dirty="0" smtClean="0"/>
              <a:t>каждое ядро имеет свою собственную память</a:t>
            </a:r>
            <a:endParaRPr lang="en-US" sz="2200" dirty="0"/>
          </a:p>
          <a:p>
            <a:pPr lvl="1"/>
            <a:endParaRPr lang="en-US" sz="2200" dirty="0"/>
          </a:p>
          <a:p>
            <a:endParaRPr lang="en-US" sz="2200" dirty="0"/>
          </a:p>
        </p:txBody>
      </p:sp>
      <p:sp>
        <p:nvSpPr>
          <p:cNvPr id="134656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Многопроцессорность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1239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30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19200"/>
            <a:ext cx="8305800" cy="4525963"/>
          </a:xfrm>
          <a:noFill/>
          <a:ln/>
        </p:spPr>
        <p:txBody>
          <a:bodyPr/>
          <a:lstStyle/>
          <a:p>
            <a:r>
              <a:rPr lang="en-US" dirty="0"/>
              <a:t>Patterson &amp; Hennessy’s: </a:t>
            </a:r>
            <a:r>
              <a:rPr lang="en-US" i="1" dirty="0"/>
              <a:t>Computer Architecture: A Quantitative Approach</a:t>
            </a:r>
            <a:endParaRPr lang="en-US" dirty="0"/>
          </a:p>
          <a:p>
            <a:r>
              <a:rPr lang="en-US" dirty="0"/>
              <a:t>Conferences:</a:t>
            </a:r>
          </a:p>
          <a:p>
            <a:pPr lvl="1"/>
            <a:r>
              <a:rPr lang="en-US" sz="2600" dirty="0"/>
              <a:t>www.cs.wisc.edu/~arch/www/</a:t>
            </a:r>
          </a:p>
          <a:p>
            <a:pPr lvl="1"/>
            <a:r>
              <a:rPr lang="en-US" sz="2600" dirty="0"/>
              <a:t>ISCA (International Symposium on Computer Architecture)</a:t>
            </a:r>
          </a:p>
          <a:p>
            <a:pPr lvl="1"/>
            <a:r>
              <a:rPr lang="en-US" sz="2600" dirty="0"/>
              <a:t>HPCA (International Symposium on High Performance Computer Architecture)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Дополнительные ресурсы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9731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507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90600" y="1143000"/>
            <a:ext cx="76962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Шаг </a:t>
            </a:r>
            <a:r>
              <a:rPr lang="en-US" b="1" dirty="0" smtClean="0">
                <a:solidFill>
                  <a:schemeClr val="accent1"/>
                </a:solidFill>
              </a:rPr>
              <a:t>3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ru-RU" dirty="0" smtClean="0"/>
              <a:t>расширение 16-битной константы до 32-х разрядов битом знака</a:t>
            </a:r>
            <a:endParaRPr lang="en-US" dirty="0"/>
          </a:p>
        </p:txBody>
      </p:sp>
      <p:graphicFrame>
        <p:nvGraphicFramePr>
          <p:cNvPr id="1173509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71773362"/>
              </p:ext>
            </p:extLst>
          </p:nvPr>
        </p:nvGraphicFramePr>
        <p:xfrm>
          <a:off x="838200" y="2641600"/>
          <a:ext cx="8001000" cy="292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435" name="VISIO" r:id="rId6" imgW="4344480" imgH="1585440" progId="Visio.Drawing.6">
                  <p:embed/>
                </p:oleObj>
              </mc:Choice>
              <mc:Fallback>
                <p:oleObj name="VISIO" r:id="rId6" imgW="4344480" imgH="15854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641600"/>
                        <a:ext cx="8001000" cy="292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14400" y="147191"/>
            <a:ext cx="83058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0" dirty="0" smtClean="0">
                <a:solidFill>
                  <a:schemeClr val="bg1"/>
                </a:solidFill>
              </a:rPr>
              <a:t>Однотактный тракт данных: расширение константы </a:t>
            </a:r>
            <a:endParaRPr lang="ru-RU" sz="2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97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531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90600" y="1143000"/>
            <a:ext cx="76962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Шаг </a:t>
            </a:r>
            <a:r>
              <a:rPr lang="en-US" b="1" dirty="0" smtClean="0">
                <a:solidFill>
                  <a:schemeClr val="accent1"/>
                </a:solidFill>
              </a:rPr>
              <a:t>4:</a:t>
            </a:r>
            <a:r>
              <a:rPr lang="ru-RU" dirty="0"/>
              <a:t> </a:t>
            </a:r>
            <a:r>
              <a:rPr lang="ru-RU" dirty="0" smtClean="0"/>
              <a:t>Вычисление адреса ячейки в памяти</a:t>
            </a:r>
            <a:endParaRPr lang="en-US" dirty="0"/>
          </a:p>
        </p:txBody>
      </p:sp>
      <p:graphicFrame>
        <p:nvGraphicFramePr>
          <p:cNvPr id="1174533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41342292"/>
              </p:ext>
            </p:extLst>
          </p:nvPr>
        </p:nvGraphicFramePr>
        <p:xfrm>
          <a:off x="838200" y="2057400"/>
          <a:ext cx="8077200" cy="329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459" name="VISIO" r:id="rId6" imgW="4344480" imgH="1770840" progId="Visio.Drawing.6">
                  <p:embed/>
                </p:oleObj>
              </mc:Choice>
              <mc:Fallback>
                <p:oleObj name="VISIO" r:id="rId6" imgW="4344480" imgH="17708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057400"/>
                        <a:ext cx="8077200" cy="329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0600" y="131802"/>
            <a:ext cx="815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</a:rPr>
              <a:t>Однотактный тракт данных</a:t>
            </a:r>
            <a:r>
              <a:rPr lang="ru-RU" sz="3000" dirty="0" smtClean="0">
                <a:solidFill>
                  <a:schemeClr val="bg1"/>
                </a:solidFill>
              </a:rPr>
              <a:t>: вычисление адреса</a:t>
            </a:r>
            <a:endParaRPr lang="en-US" sz="3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587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555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066800"/>
            <a:ext cx="7696200" cy="495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Шаг </a:t>
            </a:r>
            <a:r>
              <a:rPr lang="en-US" sz="2400" b="1" dirty="0" smtClean="0">
                <a:solidFill>
                  <a:schemeClr val="accent1"/>
                </a:solidFill>
              </a:rPr>
              <a:t>5</a:t>
            </a:r>
            <a:r>
              <a:rPr lang="en-US" sz="2400" b="1" dirty="0">
                <a:solidFill>
                  <a:schemeClr val="accent1"/>
                </a:solidFill>
              </a:rPr>
              <a:t>: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ru-RU" sz="2400" dirty="0" smtClean="0"/>
              <a:t>считываем данные из памяти и записываем их в регистр, номер которого хранится в коде инструкции</a:t>
            </a:r>
            <a:endParaRPr lang="en-US" sz="2400" dirty="0"/>
          </a:p>
        </p:txBody>
      </p:sp>
      <p:graphicFrame>
        <p:nvGraphicFramePr>
          <p:cNvPr id="1175557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82358493"/>
              </p:ext>
            </p:extLst>
          </p:nvPr>
        </p:nvGraphicFramePr>
        <p:xfrm>
          <a:off x="1388332" y="1905000"/>
          <a:ext cx="7146068" cy="310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043" name="VISIO" r:id="rId7" imgW="4843440" imgH="2101320" progId="Visio.Drawing.6">
                  <p:embed/>
                </p:oleObj>
              </mc:Choice>
              <mc:Fallback>
                <p:oleObj name="VISIO" r:id="rId7" imgW="4843440" imgH="2101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8332" y="1905000"/>
                        <a:ext cx="7146068" cy="3100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14400" y="147191"/>
            <a:ext cx="822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0" dirty="0">
                <a:solidFill>
                  <a:schemeClr val="bg1"/>
                </a:solidFill>
              </a:rPr>
              <a:t>Однотактный тракт данных</a:t>
            </a:r>
            <a:r>
              <a:rPr lang="ru-RU" sz="2900" dirty="0" smtClean="0">
                <a:solidFill>
                  <a:schemeClr val="bg1"/>
                </a:solidFill>
              </a:rPr>
              <a:t>: считывание из памяти</a:t>
            </a:r>
            <a:endParaRPr lang="en-US" sz="29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Объект 1"/>
          <p:cNvGraphicFramePr>
            <a:graphicFrameLocks noGrp="1"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922321070"/>
              </p:ext>
            </p:extLst>
          </p:nvPr>
        </p:nvGraphicFramePr>
        <p:xfrm>
          <a:off x="3810000" y="5181600"/>
          <a:ext cx="4267200" cy="994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044" name="VISIO" r:id="rId9" imgW="2092452" imgH="509016" progId="Visio.Drawing.6">
                  <p:embed/>
                </p:oleObj>
              </mc:Choice>
              <mc:Fallback>
                <p:oleObj name="VISIO" r:id="rId9" imgW="2092452" imgH="509016" progId="Visio.Drawing.6">
                  <p:embed/>
                  <p:pic>
                    <p:nvPicPr>
                      <p:cNvPr id="0" name="Объект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181600"/>
                        <a:ext cx="4267200" cy="9946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43000" y="5574268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latin typeface="Courier New" pitchFamily="49" charset="0"/>
              </a:rPr>
              <a:t>lw</a:t>
            </a:r>
            <a:r>
              <a:rPr lang="en-US" dirty="0">
                <a:latin typeface="Courier New" pitchFamily="49" charset="0"/>
              </a:rPr>
              <a:t>   </a:t>
            </a:r>
            <a:r>
              <a:rPr lang="en-US" dirty="0" err="1">
                <a:latin typeface="Courier New" pitchFamily="49" charset="0"/>
              </a:rPr>
              <a:t>rt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</a:rPr>
              <a:t>imm</a:t>
            </a:r>
            <a:r>
              <a:rPr lang="en-US" dirty="0">
                <a:latin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</a:rPr>
              <a:t>rs</a:t>
            </a:r>
            <a:r>
              <a:rPr lang="en-US" dirty="0">
                <a:latin typeface="Courier New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5076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9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90600" y="1143000"/>
            <a:ext cx="7848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Шаг </a:t>
            </a:r>
            <a:r>
              <a:rPr lang="en-US" b="1" dirty="0" smtClean="0">
                <a:solidFill>
                  <a:schemeClr val="accent1"/>
                </a:solidFill>
              </a:rPr>
              <a:t>6:</a:t>
            </a:r>
            <a:r>
              <a:rPr lang="en-US" dirty="0" smtClean="0"/>
              <a:t> </a:t>
            </a:r>
            <a:r>
              <a:rPr lang="ru-RU" dirty="0" smtClean="0"/>
              <a:t>Вычисляем адрес следующей инструкции</a:t>
            </a:r>
            <a:endParaRPr lang="en-US" dirty="0"/>
          </a:p>
        </p:txBody>
      </p:sp>
      <p:graphicFrame>
        <p:nvGraphicFramePr>
          <p:cNvPr id="1176581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19589705"/>
              </p:ext>
            </p:extLst>
          </p:nvPr>
        </p:nvGraphicFramePr>
        <p:xfrm>
          <a:off x="1143000" y="2152650"/>
          <a:ext cx="7848600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506" name="VISIO" r:id="rId6" imgW="5044320" imgH="2143080" progId="Visio.Drawing.6">
                  <p:embed/>
                </p:oleObj>
              </mc:Choice>
              <mc:Fallback>
                <p:oleObj name="VISIO" r:id="rId6" imgW="5044320" imgH="2143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152650"/>
                        <a:ext cx="7848600" cy="333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14400" y="76200"/>
            <a:ext cx="8229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>
                <a:solidFill>
                  <a:schemeClr val="bg1"/>
                </a:solidFill>
              </a:rPr>
              <a:t>Однотактный тракт данных</a:t>
            </a:r>
            <a:r>
              <a:rPr lang="ru-RU" sz="3400" dirty="0" smtClean="0">
                <a:solidFill>
                  <a:schemeClr val="bg1"/>
                </a:solidFill>
              </a:rPr>
              <a:t>: увеличение</a:t>
            </a:r>
            <a:r>
              <a:rPr lang="en-US" sz="3400" dirty="0" smtClean="0">
                <a:solidFill>
                  <a:schemeClr val="bg1"/>
                </a:solidFill>
                <a:latin typeface="+mj-lt"/>
              </a:rPr>
              <a:t> PC</a:t>
            </a:r>
            <a:endParaRPr lang="en-US" sz="3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862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03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90600" y="1143000"/>
            <a:ext cx="76962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Запись содержимого регистра</a:t>
            </a:r>
            <a:r>
              <a:rPr lang="en-US" dirty="0" smtClean="0"/>
              <a:t> </a:t>
            </a:r>
            <a:r>
              <a:rPr lang="en-US" dirty="0" err="1">
                <a:latin typeface="Courier New" pitchFamily="49" charset="0"/>
              </a:rPr>
              <a:t>rt</a:t>
            </a:r>
            <a:r>
              <a:rPr lang="en-US" dirty="0"/>
              <a:t> </a:t>
            </a:r>
            <a:r>
              <a:rPr lang="ru-RU" dirty="0" smtClean="0"/>
              <a:t>в память</a:t>
            </a:r>
            <a:endParaRPr lang="en-US" dirty="0"/>
          </a:p>
        </p:txBody>
      </p:sp>
      <p:graphicFrame>
        <p:nvGraphicFramePr>
          <p:cNvPr id="1177605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61627958"/>
              </p:ext>
            </p:extLst>
          </p:nvPr>
        </p:nvGraphicFramePr>
        <p:xfrm>
          <a:off x="1066800" y="1828800"/>
          <a:ext cx="8001000" cy="339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054" name="VISIO" r:id="rId7" imgW="5044320" imgH="2143080" progId="Visio.Drawing.6">
                  <p:embed/>
                </p:oleObj>
              </mc:Choice>
              <mc:Fallback>
                <p:oleObj name="VISIO" r:id="rId7" imgW="5044320" imgH="2143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828800"/>
                        <a:ext cx="8001000" cy="3398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Однотактный тракт </a:t>
            </a:r>
            <a:r>
              <a:rPr lang="ru-RU" sz="4400" dirty="0" smtClean="0">
                <a:solidFill>
                  <a:schemeClr val="bg1"/>
                </a:solidFill>
              </a:rPr>
              <a:t>данных</a:t>
            </a:r>
            <a:r>
              <a:rPr lang="en-US" sz="43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43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sw</a:t>
            </a:r>
            <a:endParaRPr lang="en-US" sz="4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6800" y="5650468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latin typeface="Courier New" pitchFamily="49" charset="0"/>
              </a:rPr>
              <a:t>sw</a:t>
            </a:r>
            <a:r>
              <a:rPr lang="en-US" dirty="0">
                <a:latin typeface="Courier New" pitchFamily="49" charset="0"/>
              </a:rPr>
              <a:t>   </a:t>
            </a:r>
            <a:r>
              <a:rPr lang="en-US" dirty="0" err="1">
                <a:latin typeface="Courier New" pitchFamily="49" charset="0"/>
              </a:rPr>
              <a:t>rt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</a:rPr>
              <a:t>imm</a:t>
            </a:r>
            <a:r>
              <a:rPr lang="en-US" dirty="0">
                <a:latin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</a:rPr>
              <a:t>rs</a:t>
            </a:r>
            <a:r>
              <a:rPr lang="en-US" dirty="0">
                <a:latin typeface="Courier New" pitchFamily="49" charset="0"/>
              </a:rPr>
              <a:t>)</a:t>
            </a:r>
          </a:p>
        </p:txBody>
      </p:sp>
      <p:graphicFrame>
        <p:nvGraphicFramePr>
          <p:cNvPr id="3" name="Объект 2"/>
          <p:cNvGraphicFramePr>
            <a:graphicFrameLocks noGrp="1"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070901138"/>
              </p:ext>
            </p:extLst>
          </p:nvPr>
        </p:nvGraphicFramePr>
        <p:xfrm>
          <a:off x="3810000" y="5253037"/>
          <a:ext cx="42672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055" name="VISIO" r:id="rId9" imgW="2092452" imgH="509016" progId="Visio.Drawing.6">
                  <p:embed/>
                </p:oleObj>
              </mc:Choice>
              <mc:Fallback>
                <p:oleObj name="VISIO" r:id="rId9" imgW="2092452" imgH="509016" progId="Visio.Drawing.6">
                  <p:embed/>
                  <p:pic>
                    <p:nvPicPr>
                      <p:cNvPr id="0" name="Объект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253037"/>
                        <a:ext cx="4267200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251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7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990600"/>
            <a:ext cx="7696200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200" dirty="0" smtClean="0"/>
              <a:t>Считываем операнды из регистров </a:t>
            </a:r>
            <a:r>
              <a:rPr lang="en-US" sz="2200" dirty="0" err="1" smtClean="0">
                <a:latin typeface="Courier New" pitchFamily="49" charset="0"/>
              </a:rPr>
              <a:t>rs</a:t>
            </a:r>
            <a:r>
              <a:rPr lang="en-US" sz="2200" dirty="0" smtClean="0"/>
              <a:t> </a:t>
            </a:r>
            <a:r>
              <a:rPr lang="ru-RU" sz="2200" dirty="0" smtClean="0"/>
              <a:t>и</a:t>
            </a:r>
            <a:r>
              <a:rPr lang="en-US" sz="2200" dirty="0" smtClean="0"/>
              <a:t> </a:t>
            </a:r>
            <a:r>
              <a:rPr lang="en-US" sz="2200" dirty="0" err="1">
                <a:latin typeface="Courier New" pitchFamily="49" charset="0"/>
              </a:rPr>
              <a:t>rt</a:t>
            </a:r>
            <a:endParaRPr lang="en-US" sz="2200" dirty="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ru-RU" sz="2200" dirty="0" smtClean="0"/>
              <a:t>Записываем</a:t>
            </a:r>
            <a:r>
              <a:rPr lang="en-US" sz="2200" dirty="0" smtClean="0"/>
              <a:t> </a:t>
            </a:r>
            <a:r>
              <a:rPr lang="en-US" sz="2200" i="1" dirty="0" err="1"/>
              <a:t>ALUResult</a:t>
            </a:r>
            <a:r>
              <a:rPr lang="en-US" sz="2200" dirty="0"/>
              <a:t> </a:t>
            </a:r>
            <a:r>
              <a:rPr lang="ru-RU" sz="2200" dirty="0" smtClean="0"/>
              <a:t>в регистр с номером из поля</a:t>
            </a:r>
            <a:r>
              <a:rPr lang="en-US" sz="2200" dirty="0" smtClean="0"/>
              <a:t> </a:t>
            </a:r>
            <a:r>
              <a:rPr lang="en-US" sz="2200" dirty="0" err="1">
                <a:latin typeface="Courier New" pitchFamily="49" charset="0"/>
              </a:rPr>
              <a:t>rd</a:t>
            </a:r>
            <a:r>
              <a:rPr lang="en-US" sz="2200" dirty="0"/>
              <a:t> </a:t>
            </a:r>
            <a:r>
              <a:rPr lang="ru-RU" sz="2200" dirty="0" smtClean="0"/>
              <a:t>инструкции (для инструкций </a:t>
            </a:r>
            <a:r>
              <a:rPr lang="en-US" sz="2200" dirty="0" smtClean="0"/>
              <a:t>I</a:t>
            </a:r>
            <a:r>
              <a:rPr lang="uk-UA" sz="2200" dirty="0" err="1" smtClean="0"/>
              <a:t>-типа</a:t>
            </a:r>
            <a:r>
              <a:rPr lang="uk-UA" sz="2200" dirty="0" smtClean="0"/>
              <a:t> </a:t>
            </a:r>
            <a:r>
              <a:rPr lang="ru-RU" sz="2200" dirty="0" smtClean="0"/>
              <a:t>результат записывается в регистр с номером</a:t>
            </a:r>
            <a:r>
              <a:rPr lang="uk-UA" sz="2200" dirty="0" smtClean="0"/>
              <a:t> </a:t>
            </a:r>
            <a:r>
              <a:rPr lang="en-US" sz="2200" dirty="0" err="1" smtClean="0">
                <a:latin typeface="Courier New" pitchFamily="49" charset="0"/>
              </a:rPr>
              <a:t>rt</a:t>
            </a:r>
            <a:r>
              <a:rPr lang="ru-RU" sz="2200" dirty="0" smtClean="0">
                <a:latin typeface="+mj-lt"/>
              </a:rPr>
              <a:t>)</a:t>
            </a:r>
            <a:endParaRPr lang="en-US" sz="2200" dirty="0">
              <a:latin typeface="+mj-lt"/>
            </a:endParaRPr>
          </a:p>
        </p:txBody>
      </p:sp>
      <p:graphicFrame>
        <p:nvGraphicFramePr>
          <p:cNvPr id="1178629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66082853"/>
              </p:ext>
            </p:extLst>
          </p:nvPr>
        </p:nvGraphicFramePr>
        <p:xfrm>
          <a:off x="1066800" y="2362200"/>
          <a:ext cx="7696200" cy="3233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77" name="VISIO" r:id="rId7" imgW="5101560" imgH="2143080" progId="Visio.Drawing.6">
                  <p:embed/>
                </p:oleObj>
              </mc:Choice>
              <mc:Fallback>
                <p:oleObj name="VISIO" r:id="rId7" imgW="5101560" imgH="2143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362200"/>
                        <a:ext cx="7696200" cy="3233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0600" y="68759"/>
            <a:ext cx="8001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00" dirty="0">
                <a:solidFill>
                  <a:schemeClr val="bg1"/>
                </a:solidFill>
              </a:rPr>
              <a:t>Однотактный тракт данных</a:t>
            </a:r>
            <a:r>
              <a:rPr lang="en-US" sz="4200" dirty="0">
                <a:solidFill>
                  <a:schemeClr val="bg1"/>
                </a:solidFill>
              </a:rPr>
              <a:t>: </a:t>
            </a:r>
            <a:r>
              <a:rPr lang="en-US" sz="4200" dirty="0" smtClean="0">
                <a:solidFill>
                  <a:schemeClr val="bg1"/>
                </a:solidFill>
                <a:latin typeface="+mj-lt"/>
              </a:rPr>
              <a:t>R-</a:t>
            </a:r>
            <a:r>
              <a:rPr lang="ru-RU" sz="4200" dirty="0" smtClean="0">
                <a:solidFill>
                  <a:schemeClr val="bg1"/>
                </a:solidFill>
                <a:latin typeface="+mj-lt"/>
              </a:rPr>
              <a:t>Тип</a:t>
            </a:r>
            <a:endParaRPr lang="en-US" sz="42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Объект 1"/>
          <p:cNvGraphicFramePr>
            <a:graphicFrameLocks noGrp="1"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276535190"/>
              </p:ext>
            </p:extLst>
          </p:nvPr>
        </p:nvGraphicFramePr>
        <p:xfrm>
          <a:off x="1181100" y="5562600"/>
          <a:ext cx="4076700" cy="1006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78" name="VISIO" r:id="rId9" imgW="2088970" imgH="538598" progId="Visio.Drawing.6">
                  <p:embed/>
                </p:oleObj>
              </mc:Choice>
              <mc:Fallback>
                <p:oleObj name="VISIO" r:id="rId9" imgW="2088970" imgH="538598" progId="Visio.Drawing.6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5562600"/>
                        <a:ext cx="4076700" cy="10066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67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16258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Цифровая </a:t>
            </a:r>
            <a:r>
              <a:rPr lang="ru-RU" sz="2800" dirty="0" err="1">
                <a:solidFill>
                  <a:schemeClr val="bg1"/>
                </a:solidFill>
              </a:rPr>
              <a:t>схемотехника</a:t>
            </a:r>
            <a:r>
              <a:rPr lang="ru-RU" sz="2800" dirty="0">
                <a:solidFill>
                  <a:schemeClr val="bg1"/>
                </a:solidFill>
              </a:rPr>
              <a:t> и архитектура  компьютера</a:t>
            </a:r>
          </a:p>
        </p:txBody>
      </p:sp>
      <p:sp>
        <p:nvSpPr>
          <p:cNvPr id="8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14400" y="13716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Эти слайды предназначены </a:t>
            </a:r>
            <a:r>
              <a:rPr lang="ru-RU" dirty="0" smtClean="0"/>
              <a:t>для преподавателей</a:t>
            </a:r>
            <a:r>
              <a:rPr lang="ru-RU" dirty="0"/>
              <a:t>, которые читают </a:t>
            </a:r>
            <a:r>
              <a:rPr lang="ru-RU" dirty="0" smtClean="0"/>
              <a:t>лекции на </a:t>
            </a:r>
            <a:r>
              <a:rPr lang="ru-RU" dirty="0"/>
              <a:t>основе учебника «</a:t>
            </a:r>
            <a:r>
              <a:rPr lang="ru-RU" dirty="0" smtClean="0"/>
              <a:t>Цифровая </a:t>
            </a:r>
            <a:r>
              <a:rPr lang="ru-RU" dirty="0" err="1" smtClean="0"/>
              <a:t>схемотехника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smtClean="0"/>
              <a:t>архитектура компьютера</a:t>
            </a:r>
            <a:r>
              <a:rPr lang="ru-RU" dirty="0"/>
              <a:t>» авторов Дэвида Харриса </a:t>
            </a:r>
            <a:r>
              <a:rPr lang="ru-RU" dirty="0" smtClean="0"/>
              <a:t>и Сары </a:t>
            </a:r>
            <a:r>
              <a:rPr lang="ru-RU" dirty="0"/>
              <a:t>Харрис. Бесплатный </a:t>
            </a:r>
            <a:r>
              <a:rPr lang="ru-RU" dirty="0" smtClean="0"/>
              <a:t>русский перевод второго издания этого </a:t>
            </a:r>
            <a:r>
              <a:rPr lang="ru-RU" dirty="0"/>
              <a:t>учебника можно </a:t>
            </a:r>
            <a:r>
              <a:rPr lang="ru-RU" dirty="0" smtClean="0"/>
              <a:t>загрузить с сайта</a:t>
            </a:r>
            <a:r>
              <a:rPr lang="en-US" dirty="0" smtClean="0"/>
              <a:t> </a:t>
            </a:r>
            <a:r>
              <a:rPr lang="ru-RU" dirty="0" smtClean="0"/>
              <a:t>компании </a:t>
            </a:r>
            <a:r>
              <a:rPr lang="en-US" dirty="0" smtClean="0"/>
              <a:t>Imagination Technologies</a:t>
            </a:r>
            <a:r>
              <a:rPr lang="ru-RU" dirty="0" smtClean="0"/>
              <a:t>: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https</a:t>
            </a:r>
            <a:r>
              <a:rPr lang="en-US" dirty="0"/>
              <a:t>://community.imgtec.com/downloads/digital-design-and-computer-architecture-russian-edition-second-edition</a:t>
            </a:r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Процедура регистрации на сайте </a:t>
            </a:r>
            <a:r>
              <a:rPr lang="ru-RU" dirty="0"/>
              <a:t>компании </a:t>
            </a:r>
            <a:r>
              <a:rPr lang="en-US" dirty="0"/>
              <a:t>Imagination Technologies </a:t>
            </a:r>
            <a:r>
              <a:rPr lang="ru-RU" dirty="0" smtClean="0"/>
              <a:t>описана на станице: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http</a:t>
            </a:r>
            <a:r>
              <a:rPr lang="ru-RU" dirty="0"/>
              <a:t>://www.silicon-russia.com/2016/08/04/harris-and-harris-2</a:t>
            </a:r>
            <a:r>
              <a:rPr lang="ru-RU" dirty="0" smtClean="0"/>
              <a:t>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725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651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990600"/>
            <a:ext cx="8001000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200" dirty="0" smtClean="0"/>
              <a:t>Проверяем на равенство регистры</a:t>
            </a:r>
            <a:r>
              <a:rPr lang="en-US" sz="2200" dirty="0" smtClean="0"/>
              <a:t> </a:t>
            </a:r>
            <a:r>
              <a:rPr lang="en-US" sz="2200" dirty="0" err="1">
                <a:latin typeface="Courier New" pitchFamily="49" charset="0"/>
              </a:rPr>
              <a:t>rs</a:t>
            </a:r>
            <a:r>
              <a:rPr lang="en-US" sz="2200" dirty="0"/>
              <a:t> </a:t>
            </a:r>
            <a:r>
              <a:rPr lang="ru-RU" sz="2200" dirty="0" smtClean="0"/>
              <a:t>и</a:t>
            </a:r>
            <a:r>
              <a:rPr lang="en-US" sz="2200" dirty="0" smtClean="0"/>
              <a:t> </a:t>
            </a:r>
            <a:r>
              <a:rPr lang="en-US" sz="2200" dirty="0" err="1" smtClean="0">
                <a:latin typeface="Courier New" pitchFamily="49" charset="0"/>
              </a:rPr>
              <a:t>rt</a:t>
            </a:r>
            <a:endParaRPr lang="en-US" sz="2200" dirty="0"/>
          </a:p>
          <a:p>
            <a:pPr>
              <a:lnSpc>
                <a:spcPct val="90000"/>
              </a:lnSpc>
            </a:pPr>
            <a:r>
              <a:rPr lang="ru-RU" sz="2200" dirty="0" smtClean="0"/>
              <a:t>Рассчитываем адрес для условного перехода</a:t>
            </a:r>
            <a:r>
              <a:rPr lang="en-US" sz="2200" dirty="0" smtClean="0"/>
              <a:t>: </a:t>
            </a:r>
            <a:endParaRPr lang="en-US" sz="22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200" dirty="0"/>
              <a:t>        BTA = (sign-extended immediate &lt;&lt; 2) + (PC+4)</a:t>
            </a:r>
          </a:p>
        </p:txBody>
      </p:sp>
      <p:graphicFrame>
        <p:nvGraphicFramePr>
          <p:cNvPr id="1179653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32521435"/>
              </p:ext>
            </p:extLst>
          </p:nvPr>
        </p:nvGraphicFramePr>
        <p:xfrm>
          <a:off x="990600" y="2012576"/>
          <a:ext cx="7315200" cy="324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95" name="VISIO" r:id="rId7" imgW="5216040" imgH="2314440" progId="Visio.Drawing.6">
                  <p:embed/>
                </p:oleObj>
              </mc:Choice>
              <mc:Fallback>
                <p:oleObj name="VISIO" r:id="rId7" imgW="5216040" imgH="23144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012576"/>
                        <a:ext cx="7315200" cy="324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0600" y="68759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Однотактный тракт </a:t>
            </a:r>
            <a:r>
              <a:rPr lang="ru-RU" sz="4400" dirty="0" smtClean="0">
                <a:solidFill>
                  <a:schemeClr val="bg1"/>
                </a:solidFill>
              </a:rPr>
              <a:t>данных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4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beq</a:t>
            </a:r>
            <a:endParaRPr lang="en-US" sz="4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2" name="Объект 1"/>
          <p:cNvGraphicFramePr>
            <a:graphicFrameLocks noGrp="1"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251916754"/>
              </p:ext>
            </p:extLst>
          </p:nvPr>
        </p:nvGraphicFramePr>
        <p:xfrm>
          <a:off x="1143000" y="5334000"/>
          <a:ext cx="5715000" cy="1184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96" name="VISIO" r:id="rId9" imgW="2526792" imgH="547116" progId="Visio.Drawing.6">
                  <p:embed/>
                </p:oleObj>
              </mc:Choice>
              <mc:Fallback>
                <p:oleObj name="VISIO" r:id="rId9" imgW="2526792" imgH="547116" progId="Visio.Drawing.6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334000"/>
                        <a:ext cx="5715000" cy="1184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709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3750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3365677"/>
              </p:ext>
            </p:extLst>
          </p:nvPr>
        </p:nvGraphicFramePr>
        <p:xfrm>
          <a:off x="838200" y="1149350"/>
          <a:ext cx="8382000" cy="466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03" name="VISIO" r:id="rId7" imgW="5158800" imgH="2873520" progId="Visio.Drawing.6">
                  <p:embed/>
                </p:oleObj>
              </mc:Choice>
              <mc:Fallback>
                <p:oleObj name="VISIO" r:id="rId7" imgW="5158800" imgH="2873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149350"/>
                        <a:ext cx="8382000" cy="466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374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374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Однотактный процессор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9705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87846" name="Object 6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43777342"/>
              </p:ext>
            </p:extLst>
          </p:nvPr>
        </p:nvGraphicFramePr>
        <p:xfrm>
          <a:off x="2057400" y="1219200"/>
          <a:ext cx="5029200" cy="4991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627" name="Visio" r:id="rId8" imgW="1823176" imgH="1810804" progId="Visio.Drawing.11">
                  <p:embed/>
                </p:oleObj>
              </mc:Choice>
              <mc:Fallback>
                <p:oleObj name="Visio" r:id="rId8" imgW="1823176" imgH="181080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219200"/>
                        <a:ext cx="5029200" cy="49913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90600" y="115669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Управление однотактным процессором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2643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75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1226756" name="Object 4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90413133"/>
              </p:ext>
            </p:extLst>
          </p:nvPr>
        </p:nvGraphicFramePr>
        <p:xfrm>
          <a:off x="1527175" y="1752600"/>
          <a:ext cx="2968625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651" name="VISIO" r:id="rId7" imgW="640440" imgH="707040" progId="Visio.Drawing.6">
                  <p:embed/>
                </p:oleObj>
              </mc:Choice>
              <mc:Fallback>
                <p:oleObj name="VISIO" r:id="rId7" imgW="640440" imgH="707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175" y="1752600"/>
                        <a:ext cx="2968625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6757" name="Group 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44724113"/>
              </p:ext>
            </p:extLst>
          </p:nvPr>
        </p:nvGraphicFramePr>
        <p:xfrm>
          <a:off x="5486400" y="1371600"/>
          <a:ext cx="2743200" cy="4286250"/>
        </p:xfrm>
        <a:graphic>
          <a:graphicData uri="http://schemas.openxmlformats.org/drawingml/2006/table">
            <a:tbl>
              <a:tblPr/>
              <a:tblGrid>
                <a:gridCol w="1066800"/>
                <a:gridCol w="1676400"/>
              </a:tblGrid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2:0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Функция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 &amp;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 |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 +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Не исп.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 &amp; ~B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 | ~B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 -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668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Вспомним принцип работы АЛУ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941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7780" name="Object 4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86021116"/>
              </p:ext>
            </p:extLst>
          </p:nvPr>
        </p:nvGraphicFramePr>
        <p:xfrm>
          <a:off x="2438400" y="914400"/>
          <a:ext cx="5181600" cy="5434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676" name="VISIO" r:id="rId6" imgW="2663640" imgH="2794320" progId="Visio.Drawing.6">
                  <p:embed/>
                </p:oleObj>
              </mc:Choice>
              <mc:Fallback>
                <p:oleObj name="VISIO" r:id="rId6" imgW="2663640" imgH="2794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914400"/>
                        <a:ext cx="5181600" cy="5434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7779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Вспомним принцип работы АЛУ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817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8928" name="Group 64"/>
          <p:cNvGraphicFramePr>
            <a:graphicFrameLocks noGrp="1"/>
          </p:cNvGraphicFramePr>
          <p:nvPr>
            <p:ph sz="half"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06387515"/>
              </p:ext>
            </p:extLst>
          </p:nvPr>
        </p:nvGraphicFramePr>
        <p:xfrm>
          <a:off x="2286000" y="1066800"/>
          <a:ext cx="4572000" cy="1981200"/>
        </p:xfrm>
        <a:graphic>
          <a:graphicData uri="http://schemas.openxmlformats.org/drawingml/2006/table">
            <a:tbl>
              <a:tblPr/>
              <a:tblGrid>
                <a:gridCol w="1466491"/>
                <a:gridCol w="3105509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ALUOp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1:0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Действие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Сложение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Вычитание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Определяется полем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Funct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Не используется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88890" name="Group 26"/>
          <p:cNvGraphicFramePr>
            <a:graphicFrameLocks noGrp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17133347"/>
              </p:ext>
            </p:extLst>
          </p:nvPr>
        </p:nvGraphicFramePr>
        <p:xfrm>
          <a:off x="1790700" y="3230880"/>
          <a:ext cx="5562600" cy="3169920"/>
        </p:xfrm>
        <a:graphic>
          <a:graphicData uri="http://schemas.openxmlformats.org/drawingml/2006/table">
            <a:tbl>
              <a:tblPr/>
              <a:tblGrid>
                <a:gridCol w="1295400"/>
                <a:gridCol w="2057400"/>
                <a:gridCol w="2209800"/>
              </a:tblGrid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ALUOp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1:0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Funct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ALUControl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2:0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010 (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Сложение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110 (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Вычитание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100000 (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add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010 (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Сложение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100010 (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sub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110 (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Вычитание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100100 (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and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000 (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100101 (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or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001 (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ИЛИ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101010 (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slt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111 (SLT)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88887" name="Rectangle 2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8888" name="Rectangle 2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8889" name="Rectangle 2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14400" y="68759"/>
            <a:ext cx="8229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dirty="0" smtClean="0">
                <a:solidFill>
                  <a:schemeClr val="bg1"/>
                </a:solidFill>
                <a:latin typeface="+mj-lt"/>
              </a:rPr>
              <a:t>Управляющее устройство</a:t>
            </a:r>
            <a:r>
              <a:rPr lang="en-US" sz="33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ru-RU" sz="3300" dirty="0" smtClean="0">
                <a:solidFill>
                  <a:schemeClr val="bg1"/>
                </a:solidFill>
                <a:latin typeface="+mj-lt"/>
              </a:rPr>
              <a:t>Дешифратор АЛУ</a:t>
            </a:r>
            <a:endParaRPr lang="en-US" sz="33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8985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9976" name="Group 88"/>
          <p:cNvGraphicFramePr>
            <a:graphicFrameLocks noGrp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0112273"/>
              </p:ext>
            </p:extLst>
          </p:nvPr>
        </p:nvGraphicFramePr>
        <p:xfrm>
          <a:off x="914400" y="1066800"/>
          <a:ext cx="8153400" cy="19050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838200"/>
                <a:gridCol w="806450"/>
                <a:gridCol w="901700"/>
                <a:gridCol w="806450"/>
                <a:gridCol w="990600"/>
                <a:gridCol w="914400"/>
                <a:gridCol w="914400"/>
              </a:tblGrid>
              <a:tr h="3101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Instruction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</a:t>
                      </a:r>
                      <a:r>
                        <a:rPr kumimoji="0" lang="en-US" sz="1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5:0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RegWrite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RegDst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AluSrc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Branch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MemWrite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MemtoReg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ALUOp</a:t>
                      </a:r>
                      <a:r>
                        <a:rPr kumimoji="0" lang="en-US" sz="1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987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R-type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7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lw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100011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7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sw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101011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7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beq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000100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89961" name="Object 73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03394844"/>
              </p:ext>
            </p:extLst>
          </p:nvPr>
        </p:nvGraphicFramePr>
        <p:xfrm>
          <a:off x="1676400" y="2971800"/>
          <a:ext cx="6248400" cy="3480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701" name="VISIO" r:id="rId9" imgW="5158800" imgH="2873520" progId="Visio.Drawing.6">
                  <p:embed/>
                </p:oleObj>
              </mc:Choice>
              <mc:Fallback>
                <p:oleObj name="VISIO" r:id="rId9" imgW="5158800" imgH="2873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971800"/>
                        <a:ext cx="6248400" cy="34808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9891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9892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9893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14400" y="152400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</a:rPr>
              <a:t>Управляющее устройство</a:t>
            </a:r>
            <a:r>
              <a:rPr lang="en-US" sz="3000" dirty="0">
                <a:solidFill>
                  <a:schemeClr val="bg1"/>
                </a:solidFill>
              </a:rPr>
              <a:t>: </a:t>
            </a:r>
            <a:r>
              <a:rPr lang="ru-RU" sz="3000" dirty="0">
                <a:solidFill>
                  <a:schemeClr val="bg1"/>
                </a:solidFill>
                <a:latin typeface="+mj-lt"/>
              </a:rPr>
              <a:t>о</a:t>
            </a:r>
            <a:r>
              <a:rPr lang="ru-RU" sz="3000" dirty="0" smtClean="0">
                <a:solidFill>
                  <a:schemeClr val="bg1"/>
                </a:solidFill>
                <a:latin typeface="+mj-lt"/>
              </a:rPr>
              <a:t>сновной дешифратор</a:t>
            </a:r>
            <a:endParaRPr lang="en-US" sz="3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7512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7878" name="Group 6"/>
          <p:cNvGraphicFramePr>
            <a:graphicFrameLocks noGrp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71379666"/>
              </p:ext>
            </p:extLst>
          </p:nvPr>
        </p:nvGraphicFramePr>
        <p:xfrm>
          <a:off x="838200" y="1051876"/>
          <a:ext cx="8229600" cy="1996124"/>
        </p:xfrm>
        <a:graphic>
          <a:graphicData uri="http://schemas.openxmlformats.org/drawingml/2006/table">
            <a:tbl>
              <a:tblPr/>
              <a:tblGrid>
                <a:gridCol w="914400"/>
                <a:gridCol w="1066800"/>
                <a:gridCol w="914400"/>
                <a:gridCol w="914400"/>
                <a:gridCol w="762000"/>
                <a:gridCol w="914400"/>
                <a:gridCol w="914400"/>
                <a:gridCol w="914400"/>
                <a:gridCol w="914400"/>
              </a:tblGrid>
              <a:tr h="39688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Instruction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</a:t>
                      </a:r>
                      <a:r>
                        <a:rPr kumimoji="0" lang="en-US" sz="1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5:0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RegWrite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RegDst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AluSrc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Branch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MemWrite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MemtoReg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ALUOp</a:t>
                      </a:r>
                      <a:r>
                        <a:rPr kumimoji="0" lang="en-US" sz="1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1116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R-type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lw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sw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101011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beq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000100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8787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787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4400" y="131802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</a:rPr>
              <a:t>Управляющее устройство</a:t>
            </a:r>
            <a:r>
              <a:rPr lang="en-US" sz="3000" dirty="0">
                <a:solidFill>
                  <a:schemeClr val="bg1"/>
                </a:solidFill>
              </a:rPr>
              <a:t>: </a:t>
            </a:r>
            <a:r>
              <a:rPr lang="ru-RU" sz="3000" dirty="0">
                <a:solidFill>
                  <a:schemeClr val="bg1"/>
                </a:solidFill>
              </a:rPr>
              <a:t>основной дешифратор</a:t>
            </a:r>
            <a:endParaRPr lang="en-US" sz="3000" dirty="0">
              <a:solidFill>
                <a:schemeClr val="bg1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Grp="1"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83038764"/>
              </p:ext>
            </p:extLst>
          </p:nvPr>
        </p:nvGraphicFramePr>
        <p:xfrm>
          <a:off x="1676400" y="2995612"/>
          <a:ext cx="6248400" cy="348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40" name="VISIO" r:id="rId8" imgW="5163312" imgH="2869692" progId="Visio.Drawing.6">
                  <p:embed/>
                </p:oleObj>
              </mc:Choice>
              <mc:Fallback>
                <p:oleObj name="VISIO" r:id="rId8" imgW="5163312" imgH="2869692" progId="Visio.Drawing.6">
                  <p:embed/>
                  <p:pic>
                    <p:nvPicPr>
                      <p:cNvPr id="0" name="Object 7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995612"/>
                        <a:ext cx="6248400" cy="348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4876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0133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63814878"/>
              </p:ext>
            </p:extLst>
          </p:nvPr>
        </p:nvGraphicFramePr>
        <p:xfrm>
          <a:off x="914400" y="986791"/>
          <a:ext cx="8229600" cy="4652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90" name="VISIO" r:id="rId7" imgW="5216400" imgH="2949120" progId="Visio.Drawing.6">
                  <p:embed/>
                </p:oleObj>
              </mc:Choice>
              <mc:Fallback>
                <p:oleObj name="VISIO" r:id="rId7" imgW="5216400" imgH="29491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986791"/>
                        <a:ext cx="8229600" cy="4652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0131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Однотактный тракт </a:t>
            </a:r>
            <a:r>
              <a:rPr lang="ru-RU" sz="4400" dirty="0" smtClean="0">
                <a:solidFill>
                  <a:schemeClr val="bg1"/>
                </a:solidFill>
              </a:rPr>
              <a:t>данных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4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or</a:t>
            </a:r>
            <a:endParaRPr lang="en-US" sz="4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2" name="Объект 1"/>
          <p:cNvGraphicFramePr>
            <a:graphicFrameLocks noGrp="1"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844870744"/>
              </p:ext>
            </p:extLst>
          </p:nvPr>
        </p:nvGraphicFramePr>
        <p:xfrm>
          <a:off x="1181100" y="5546725"/>
          <a:ext cx="407670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91" name="VISIO" r:id="rId9" imgW="2088970" imgH="538598" progId="Visio.Drawing.6">
                  <p:embed/>
                </p:oleObj>
              </mc:Choice>
              <mc:Fallback>
                <p:oleObj name="VISIO" r:id="rId9" imgW="2088970" imgH="538598" progId="Visio.Drawing.6">
                  <p:embed/>
                  <p:pic>
                    <p:nvPicPr>
                      <p:cNvPr id="0" name="Объект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5546725"/>
                        <a:ext cx="4076700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0547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0920" name="Object 8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10141376"/>
              </p:ext>
            </p:extLst>
          </p:nvPr>
        </p:nvGraphicFramePr>
        <p:xfrm>
          <a:off x="762000" y="990600"/>
          <a:ext cx="8382000" cy="466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747" name="VISIO" r:id="rId8" imgW="5158800" imgH="2873520" progId="Visio.Drawing.6">
                  <p:embed/>
                </p:oleObj>
              </mc:Choice>
              <mc:Fallback>
                <p:oleObj name="VISIO" r:id="rId8" imgW="5158800" imgH="2873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990600"/>
                        <a:ext cx="8382000" cy="466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0915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563880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chemeClr val="accent1"/>
                </a:solidFill>
                <a:latin typeface="+mj-lt"/>
                <a:cs typeface="Arial" charset="0"/>
              </a:rPr>
              <a:t>Необходимо сформировать управляющие сигналы, а тракт данных менять не нужно</a:t>
            </a:r>
            <a:endParaRPr lang="en-US" sz="2400" b="1" dirty="0">
              <a:solidFill>
                <a:schemeClr val="accent1"/>
              </a:solidFill>
              <a:latin typeface="+mj-lt"/>
              <a:cs typeface="Arial" charset="0"/>
            </a:endParaRPr>
          </a:p>
        </p:txBody>
      </p:sp>
      <p:sp>
        <p:nvSpPr>
          <p:cNvPr id="119091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90917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Добавим инструкцию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addi</a:t>
            </a:r>
            <a:endParaRPr lang="en-US" sz="4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696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Благодарности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14400" y="1066800"/>
            <a:ext cx="80010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100" b="1" dirty="0" smtClean="0"/>
              <a:t>Перевод данных слайдов на русский язык был выполнен командой сотрудников университетов и компаний из России, Украины, США в составе: </a:t>
            </a:r>
          </a:p>
          <a:p>
            <a:r>
              <a:rPr lang="ru-RU" sz="1600" dirty="0"/>
              <a:t>Александр </a:t>
            </a:r>
            <a:r>
              <a:rPr lang="ru-RU" sz="1600" dirty="0" smtClean="0"/>
              <a:t>Барабанов - доцент </a:t>
            </a:r>
            <a:r>
              <a:rPr lang="ru-RU" sz="1600" dirty="0"/>
              <a:t>кафедры компьютерной инженерии </a:t>
            </a:r>
            <a:r>
              <a:rPr lang="ru-RU" sz="1600" dirty="0" smtClean="0"/>
              <a:t>факультета </a:t>
            </a:r>
            <a:r>
              <a:rPr lang="ru-RU" sz="1600" dirty="0"/>
              <a:t>радиофизики, электроники и компьютерных систем </a:t>
            </a:r>
            <a:r>
              <a:rPr lang="ru-RU" sz="1600" dirty="0" smtClean="0"/>
              <a:t>Киевского </a:t>
            </a:r>
            <a:r>
              <a:rPr lang="ru-RU" sz="1600" dirty="0"/>
              <a:t>национального университета имени Тараса </a:t>
            </a:r>
            <a:r>
              <a:rPr lang="ru-RU" sz="1600" dirty="0" smtClean="0"/>
              <a:t>Шевченко, кандидат физ.-мат. наук, Киев, Украина; </a:t>
            </a:r>
          </a:p>
          <a:p>
            <a:r>
              <a:rPr lang="ru-RU" sz="1600" dirty="0"/>
              <a:t>Антон </a:t>
            </a:r>
            <a:r>
              <a:rPr lang="ru-RU" sz="1600" dirty="0" err="1"/>
              <a:t>Брюзгин</a:t>
            </a:r>
            <a:r>
              <a:rPr lang="ru-RU" sz="1600" dirty="0"/>
              <a:t> - начальник отдела АО «</a:t>
            </a:r>
            <a:r>
              <a:rPr lang="ru-RU" sz="1600" dirty="0" err="1"/>
              <a:t>Вибро</a:t>
            </a:r>
            <a:r>
              <a:rPr lang="ru-RU" sz="1600" dirty="0"/>
              <a:t>-прибор», Санкт-Петербург, Россия.</a:t>
            </a:r>
          </a:p>
          <a:p>
            <a:r>
              <a:rPr lang="ru-RU" sz="1600" dirty="0"/>
              <a:t>Евгений Короткий - доцент кафедры конструирования электронно-вычислительной аппаратуры факультета электроники Национального технического университета Украины «Киевский Политехнический Институт», руководитель открытой лаборатории электроники </a:t>
            </a:r>
            <a:r>
              <a:rPr lang="ru-RU" sz="1600" dirty="0" err="1"/>
              <a:t>Lampa</a:t>
            </a:r>
            <a:r>
              <a:rPr lang="ru-RU" sz="1600" dirty="0"/>
              <a:t>, кандидат технических наук, Киев, Украина;</a:t>
            </a:r>
          </a:p>
          <a:p>
            <a:r>
              <a:rPr lang="ru-RU" sz="1600" dirty="0" smtClean="0"/>
              <a:t>Евгения </a:t>
            </a:r>
            <a:r>
              <a:rPr lang="ru-RU" sz="1600" dirty="0"/>
              <a:t>Литвинова – заместитель декана факультета компьютерной инженерии и управления, доктор технических наук, профессор кафедры автоматизации проектирования вычислительной техники Харьковского национального университета радиоэлектроники, Харьков, </a:t>
            </a:r>
            <a:r>
              <a:rPr lang="ru-RU" sz="1600" dirty="0" smtClean="0"/>
              <a:t>Украина;</a:t>
            </a:r>
            <a:endParaRPr lang="ru-RU" sz="1600" dirty="0"/>
          </a:p>
          <a:p>
            <a:r>
              <a:rPr lang="ru-RU" sz="1600" dirty="0" smtClean="0"/>
              <a:t>Юрий </a:t>
            </a:r>
            <a:r>
              <a:rPr lang="ru-RU" sz="1600" dirty="0" err="1"/>
              <a:t>Панчул</a:t>
            </a:r>
            <a:r>
              <a:rPr lang="ru-RU" sz="1600" dirty="0"/>
              <a:t> - старший инженер </a:t>
            </a:r>
            <a:r>
              <a:rPr lang="ru-RU" sz="1600" dirty="0" smtClean="0"/>
              <a:t>по разработке </a:t>
            </a:r>
            <a:r>
              <a:rPr lang="ru-RU" sz="1600" dirty="0"/>
              <a:t>и верификации </a:t>
            </a:r>
            <a:r>
              <a:rPr lang="ru-RU" sz="1600" dirty="0" smtClean="0"/>
              <a:t>блоков микропроцессорного </a:t>
            </a:r>
            <a:r>
              <a:rPr lang="ru-RU" sz="1600" dirty="0"/>
              <a:t>ядра в команде </a:t>
            </a:r>
            <a:r>
              <a:rPr lang="ru-RU" sz="1600" dirty="0" smtClean="0"/>
              <a:t>MIPS I6400</a:t>
            </a:r>
            <a:r>
              <a:rPr lang="ru-RU" sz="1600" dirty="0"/>
              <a:t>, </a:t>
            </a:r>
            <a:r>
              <a:rPr lang="ru-RU" sz="1600" dirty="0" err="1"/>
              <a:t>Imagination</a:t>
            </a:r>
            <a:r>
              <a:rPr lang="ru-RU" sz="1600" dirty="0"/>
              <a:t> </a:t>
            </a:r>
            <a:r>
              <a:rPr lang="ru-RU" sz="1600" dirty="0" err="1"/>
              <a:t>Technologies</a:t>
            </a:r>
            <a:r>
              <a:rPr lang="ru-RU" sz="1600" dirty="0"/>
              <a:t>, отделение </a:t>
            </a:r>
            <a:r>
              <a:rPr lang="ru-RU" sz="1600" dirty="0" smtClean="0"/>
              <a:t>в Санта-Кларе</a:t>
            </a:r>
            <a:r>
              <a:rPr lang="ru-RU" sz="1600" dirty="0"/>
              <a:t>, </a:t>
            </a:r>
            <a:r>
              <a:rPr lang="ru-RU" sz="1600" dirty="0" smtClean="0"/>
              <a:t>Калифорния, США;</a:t>
            </a:r>
          </a:p>
          <a:p>
            <a:r>
              <a:rPr lang="ru-RU" sz="1600" dirty="0"/>
              <a:t>Дмитрий Рожко - инженер-программист АО «</a:t>
            </a:r>
            <a:r>
              <a:rPr lang="ru-RU" sz="1600" dirty="0" err="1"/>
              <a:t>Вибро</a:t>
            </a:r>
            <a:r>
              <a:rPr lang="ru-RU" sz="1600" dirty="0"/>
              <a:t>-прибор», магистр Санкт-Петербургского государственного автономного университета аэрокосмического приборостроения (ГУАП), Санкт-Петербург, </a:t>
            </a:r>
            <a:r>
              <a:rPr lang="ru-RU" sz="1600" dirty="0" smtClean="0"/>
              <a:t>Россия;</a:t>
            </a:r>
            <a:endParaRPr lang="ru-RU" sz="1600" dirty="0"/>
          </a:p>
          <a:p>
            <a:r>
              <a:rPr lang="ru-RU" sz="1600" dirty="0"/>
              <a:t>Владимир </a:t>
            </a:r>
            <a:r>
              <a:rPr lang="ru-RU" sz="1600" dirty="0" err="1"/>
              <a:t>Хаханов</a:t>
            </a:r>
            <a:r>
              <a:rPr lang="ru-RU" sz="1600" dirty="0"/>
              <a:t> – декан факультета компьютерной инженерии и управления, проректор по научной работе, доктор технических наук, профессор кафедры автоматизации проектирования вычислительной техники Харьковского национального университета </a:t>
            </a:r>
            <a:r>
              <a:rPr lang="ru-RU" sz="1600" dirty="0" smtClean="0"/>
              <a:t>радиоэлектроники, </a:t>
            </a:r>
            <a:r>
              <a:rPr lang="ru-RU" sz="1600" dirty="0"/>
              <a:t>Харьков, </a:t>
            </a:r>
            <a:r>
              <a:rPr lang="ru-RU" sz="1600" dirty="0" smtClean="0"/>
              <a:t>Украина;</a:t>
            </a:r>
            <a:endParaRPr lang="ru-RU" sz="1600" dirty="0"/>
          </a:p>
          <a:p>
            <a:r>
              <a:rPr lang="ru-RU" sz="1600" dirty="0" smtClean="0"/>
              <a:t>Светлана </a:t>
            </a:r>
            <a:r>
              <a:rPr lang="ru-RU" sz="1600" dirty="0"/>
              <a:t>Чумаченко – заведующая кафедрой автоматизации проектирования вычислительной техники Харьковского национального университета радиоэлектроники, доктор технических наук, </a:t>
            </a:r>
            <a:r>
              <a:rPr lang="ru-RU" sz="1600" dirty="0" smtClean="0"/>
              <a:t>профессор, Харьков, Украина.</a:t>
            </a:r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3752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5046" name="Group 6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06024965"/>
              </p:ext>
            </p:extLst>
          </p:nvPr>
        </p:nvGraphicFramePr>
        <p:xfrm>
          <a:off x="914402" y="1397503"/>
          <a:ext cx="8133804" cy="3835902"/>
        </p:xfrm>
        <a:graphic>
          <a:graphicData uri="http://schemas.openxmlformats.org/drawingml/2006/table">
            <a:tbl>
              <a:tblPr/>
              <a:tblGrid>
                <a:gridCol w="990598"/>
                <a:gridCol w="990600"/>
                <a:gridCol w="838200"/>
                <a:gridCol w="795626"/>
                <a:gridCol w="903756"/>
                <a:gridCol w="903756"/>
                <a:gridCol w="903756"/>
                <a:gridCol w="903756"/>
                <a:gridCol w="903756"/>
              </a:tblGrid>
              <a:tr h="39897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Instruction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</a:t>
                      </a:r>
                      <a:r>
                        <a:rPr kumimoji="0" lang="en-US" sz="1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5:0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RegWrite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RegDst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AluSrc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Branch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MemWrite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MemtoReg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ALUOp</a:t>
                      </a:r>
                      <a:r>
                        <a:rPr kumimoji="0" lang="en-US" sz="1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873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R-type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lw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100011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sw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101011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beq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000100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addi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9504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9504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9504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Управляющее </a:t>
            </a:r>
            <a:r>
              <a:rPr lang="ru-RU" sz="4400" dirty="0" smtClean="0">
                <a:solidFill>
                  <a:schemeClr val="bg1"/>
                </a:solidFill>
              </a:rPr>
              <a:t>устройство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4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addi</a:t>
            </a:r>
            <a:endParaRPr lang="en-US" sz="4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311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5046" name="Group 6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5240190"/>
              </p:ext>
            </p:extLst>
          </p:nvPr>
        </p:nvGraphicFramePr>
        <p:xfrm>
          <a:off x="914402" y="1397503"/>
          <a:ext cx="8133804" cy="3835902"/>
        </p:xfrm>
        <a:graphic>
          <a:graphicData uri="http://schemas.openxmlformats.org/drawingml/2006/table">
            <a:tbl>
              <a:tblPr/>
              <a:tblGrid>
                <a:gridCol w="990598"/>
                <a:gridCol w="990600"/>
                <a:gridCol w="838200"/>
                <a:gridCol w="795626"/>
                <a:gridCol w="903756"/>
                <a:gridCol w="903756"/>
                <a:gridCol w="903756"/>
                <a:gridCol w="903756"/>
                <a:gridCol w="903756"/>
              </a:tblGrid>
              <a:tr h="39897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Instruction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</a:t>
                      </a:r>
                      <a:r>
                        <a:rPr kumimoji="0" lang="en-US" sz="1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5:0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RegWrite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RegDst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AluSrc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Branch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MemWrite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MemtoReg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ALUOp</a:t>
                      </a:r>
                      <a:r>
                        <a:rPr kumimoji="0" lang="en-US" sz="1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873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R-type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lw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100011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sw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101011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beq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000100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addi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9504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9504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9504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Управляющее </a:t>
            </a:r>
            <a:r>
              <a:rPr lang="ru-RU" sz="4400" dirty="0" smtClean="0">
                <a:solidFill>
                  <a:schemeClr val="bg1"/>
                </a:solidFill>
              </a:rPr>
              <a:t>устройство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4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addi</a:t>
            </a:r>
            <a:endParaRPr lang="en-US" sz="4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344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2968" name="Object 8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2081358"/>
              </p:ext>
            </p:extLst>
          </p:nvPr>
        </p:nvGraphicFramePr>
        <p:xfrm>
          <a:off x="990600" y="1447800"/>
          <a:ext cx="8077200" cy="466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771" name="VISIO" r:id="rId7" imgW="5587200" imgH="3225240" progId="Visio.Drawing.6">
                  <p:embed/>
                </p:oleObj>
              </mc:Choice>
              <mc:Fallback>
                <p:oleObj name="VISIO" r:id="rId7" imgW="5587200" imgH="32252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447800"/>
                        <a:ext cx="8077200" cy="466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296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9296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Добавим функционала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4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</a:t>
            </a:r>
            <a:endParaRPr lang="en-US" sz="4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214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7184" name="Group 96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229411"/>
              </p:ext>
            </p:extLst>
          </p:nvPr>
        </p:nvGraphicFramePr>
        <p:xfrm>
          <a:off x="914401" y="1447801"/>
          <a:ext cx="8153399" cy="3886198"/>
        </p:xfrm>
        <a:graphic>
          <a:graphicData uri="http://schemas.openxmlformats.org/drawingml/2006/table">
            <a:tbl>
              <a:tblPr/>
              <a:tblGrid>
                <a:gridCol w="922110"/>
                <a:gridCol w="982889"/>
                <a:gridCol w="914400"/>
                <a:gridCol w="674914"/>
                <a:gridCol w="696686"/>
                <a:gridCol w="686480"/>
                <a:gridCol w="913720"/>
                <a:gridCol w="906236"/>
                <a:gridCol w="873579"/>
                <a:gridCol w="582385"/>
              </a:tblGrid>
              <a:tr h="44840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Instruction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</a:t>
                      </a:r>
                      <a:r>
                        <a:rPr kumimoji="0" lang="en-US" sz="1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5:0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RegWrite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RegDst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AluSrc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Branch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MemWrite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MemtoReg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ALUOp</a:t>
                      </a:r>
                      <a:r>
                        <a:rPr kumimoji="0" lang="en-US" sz="1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Jump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8755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R-type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55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lw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100011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55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sw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101011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55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beq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000100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55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97091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9709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9709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Управляющее </a:t>
            </a:r>
            <a:r>
              <a:rPr lang="ru-RU" sz="4400" dirty="0" smtClean="0">
                <a:solidFill>
                  <a:schemeClr val="bg1"/>
                </a:solidFill>
              </a:rPr>
              <a:t>устройство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4400" dirty="0" smtClean="0">
                <a:solidFill>
                  <a:schemeClr val="bg1"/>
                </a:solidFill>
                <a:latin typeface="Courier" pitchFamily="49" charset="0"/>
              </a:rPr>
              <a:t>j</a:t>
            </a:r>
            <a:endParaRPr lang="en-US" sz="4400" dirty="0">
              <a:solidFill>
                <a:schemeClr val="bg1"/>
              </a:solidFill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219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7184" name="Group 96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50215078"/>
              </p:ext>
            </p:extLst>
          </p:nvPr>
        </p:nvGraphicFramePr>
        <p:xfrm>
          <a:off x="914401" y="1447801"/>
          <a:ext cx="8153399" cy="3886198"/>
        </p:xfrm>
        <a:graphic>
          <a:graphicData uri="http://schemas.openxmlformats.org/drawingml/2006/table">
            <a:tbl>
              <a:tblPr/>
              <a:tblGrid>
                <a:gridCol w="922110"/>
                <a:gridCol w="982889"/>
                <a:gridCol w="914400"/>
                <a:gridCol w="674914"/>
                <a:gridCol w="696686"/>
                <a:gridCol w="686480"/>
                <a:gridCol w="913720"/>
                <a:gridCol w="906236"/>
                <a:gridCol w="873579"/>
                <a:gridCol w="582385"/>
              </a:tblGrid>
              <a:tr h="44840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Instruction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</a:t>
                      </a:r>
                      <a:r>
                        <a:rPr kumimoji="0" lang="en-US" sz="1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5:0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RegWrite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RegDst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AluSrc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Branch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MemWrite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MemtoReg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ALUOp</a:t>
                      </a:r>
                      <a:r>
                        <a:rPr kumimoji="0" lang="en-US" sz="1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Jump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8755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R-type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55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lw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100011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55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sw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101011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55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beq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000100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55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9709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9709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Управляющее устройство</a:t>
            </a:r>
            <a:r>
              <a:rPr lang="en-US" sz="4400" dirty="0">
                <a:solidFill>
                  <a:schemeClr val="bg1"/>
                </a:solidFill>
              </a:rPr>
              <a:t>: </a:t>
            </a:r>
            <a:r>
              <a:rPr lang="en-US" sz="4400" dirty="0">
                <a:solidFill>
                  <a:schemeClr val="bg1"/>
                </a:solidFill>
                <a:latin typeface="Courier" pitchFamily="49" charset="0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240562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979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914400" y="1219200"/>
            <a:ext cx="8229600" cy="49530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ru-RU" sz="2700" b="1" dirty="0" smtClean="0"/>
              <a:t>Время выполнения программы</a:t>
            </a:r>
            <a:endParaRPr lang="en-US" sz="2700" b="1" dirty="0"/>
          </a:p>
          <a:p>
            <a:pPr>
              <a:buFontTx/>
              <a:buNone/>
            </a:pPr>
            <a:r>
              <a:rPr lang="en-US" sz="2700" b="1" dirty="0" smtClean="0"/>
              <a:t>      = (#</a:t>
            </a:r>
            <a:r>
              <a:rPr lang="ru-RU" sz="2700" b="1" dirty="0" smtClean="0"/>
              <a:t>инструкции</a:t>
            </a:r>
            <a:r>
              <a:rPr lang="en-US" sz="2700" b="1" dirty="0" smtClean="0"/>
              <a:t>)(</a:t>
            </a:r>
            <a:r>
              <a:rPr lang="ru-RU" sz="2700" b="1" dirty="0" smtClean="0"/>
              <a:t>такты</a:t>
            </a:r>
            <a:r>
              <a:rPr lang="en-US" sz="2700" b="1" dirty="0" smtClean="0"/>
              <a:t>/</a:t>
            </a:r>
            <a:r>
              <a:rPr lang="ru-RU" sz="2700" b="1" dirty="0" smtClean="0"/>
              <a:t>инструкция</a:t>
            </a:r>
            <a:r>
              <a:rPr lang="en-US" sz="2700" b="1" dirty="0" smtClean="0"/>
              <a:t>)(</a:t>
            </a:r>
            <a:r>
              <a:rPr lang="ru-RU" sz="2700" b="1" dirty="0" smtClean="0"/>
              <a:t>секунды</a:t>
            </a:r>
            <a:r>
              <a:rPr lang="en-US" sz="2700" b="1" dirty="0" smtClean="0"/>
              <a:t>/</a:t>
            </a:r>
            <a:r>
              <a:rPr lang="ru-RU" sz="2700" b="1" dirty="0" smtClean="0"/>
              <a:t>такт</a:t>
            </a:r>
            <a:r>
              <a:rPr lang="en-US" sz="2700" b="1" dirty="0" smtClean="0"/>
              <a:t>)</a:t>
            </a:r>
            <a:endParaRPr lang="en-US" sz="2700" b="1" dirty="0"/>
          </a:p>
          <a:p>
            <a:pPr>
              <a:buFontTx/>
              <a:buNone/>
            </a:pPr>
            <a:r>
              <a:rPr lang="en-US" sz="2700" b="1" dirty="0" smtClean="0"/>
              <a:t>      = </a:t>
            </a:r>
            <a:r>
              <a:rPr lang="en-US" sz="2700" b="1" dirty="0"/>
              <a:t># </a:t>
            </a:r>
            <a:r>
              <a:rPr lang="ru-RU" sz="2700" b="1" dirty="0" smtClean="0"/>
              <a:t>инструкции </a:t>
            </a:r>
            <a:r>
              <a:rPr lang="en-US" sz="2700" b="1" dirty="0" smtClean="0"/>
              <a:t>x </a:t>
            </a:r>
            <a:r>
              <a:rPr lang="en-US" sz="2700" b="1" dirty="0"/>
              <a:t>CPI x </a:t>
            </a:r>
            <a:r>
              <a:rPr lang="en-US" sz="2700" b="1" i="1" dirty="0"/>
              <a:t>T</a:t>
            </a:r>
            <a:r>
              <a:rPr lang="en-US" sz="2700" b="1" i="1" baseline="-25000" dirty="0"/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68759"/>
            <a:ext cx="807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 smtClean="0">
                <a:solidFill>
                  <a:schemeClr val="bg1"/>
                </a:solidFill>
                <a:latin typeface="+mj-lt"/>
              </a:rPr>
              <a:t>Вернемся к вопросу производительности</a:t>
            </a:r>
            <a:endParaRPr lang="en-US" sz="35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235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4098" name="Object 114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00513662"/>
              </p:ext>
            </p:extLst>
          </p:nvPr>
        </p:nvGraphicFramePr>
        <p:xfrm>
          <a:off x="914400" y="914400"/>
          <a:ext cx="7924800" cy="442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95" name="VISIO" r:id="rId9" imgW="5173200" imgH="2891160" progId="Visio.Drawing.6">
                  <p:embed/>
                </p:oleObj>
              </mc:Choice>
              <mc:Fallback>
                <p:oleObj name="VISIO" r:id="rId9" imgW="5173200" imgH="28911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914400"/>
                        <a:ext cx="7924800" cy="442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398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9398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9398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90600" y="5715000"/>
            <a:ext cx="7620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i="1" dirty="0">
                <a:latin typeface="+mj-lt"/>
                <a:cs typeface="Arial" charset="0"/>
              </a:rPr>
              <a:t>T</a:t>
            </a:r>
            <a:r>
              <a:rPr lang="en-US" sz="2400" i="1" baseline="-25000" dirty="0">
                <a:latin typeface="+mj-lt"/>
                <a:cs typeface="Arial" charset="0"/>
              </a:rPr>
              <a:t>C</a:t>
            </a:r>
            <a:r>
              <a:rPr lang="en-US" sz="2400" dirty="0">
                <a:latin typeface="+mj-lt"/>
                <a:cs typeface="Arial" charset="0"/>
              </a:rPr>
              <a:t> </a:t>
            </a:r>
            <a:r>
              <a:rPr lang="ru-RU" sz="2400" dirty="0" smtClean="0">
                <a:latin typeface="+mj-lt"/>
                <a:cs typeface="Arial" charset="0"/>
              </a:rPr>
              <a:t>определяется цепью с наибольшей задержкой </a:t>
            </a:r>
            <a:r>
              <a:rPr lang="en-US" sz="2400" dirty="0" smtClean="0">
                <a:latin typeface="+mj-lt"/>
                <a:cs typeface="Arial" charset="0"/>
              </a:rPr>
              <a:t>(</a:t>
            </a:r>
            <a:r>
              <a:rPr lang="en-US" sz="2400" dirty="0" err="1" smtClean="0">
                <a:latin typeface="Courier" pitchFamily="49" charset="0"/>
                <a:cs typeface="Arial" charset="0"/>
              </a:rPr>
              <a:t>lw</a:t>
            </a:r>
            <a:r>
              <a:rPr lang="en-US" sz="2400" dirty="0">
                <a:latin typeface="+mj-lt"/>
                <a:cs typeface="Arial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i="1" dirty="0">
                <a:latin typeface="Times New Roman" pitchFamily="18" charset="0"/>
                <a:cs typeface="Arial" charset="0"/>
              </a:rPr>
              <a:t>  	</a:t>
            </a:r>
            <a:endParaRPr lang="en-US" sz="20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131802"/>
            <a:ext cx="807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+mj-lt"/>
              </a:rPr>
              <a:t>Производительность однотактного процессора</a:t>
            </a:r>
            <a:endParaRPr lang="en-US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90600" y="5257800"/>
            <a:ext cx="160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i="1" dirty="0" smtClean="0">
                <a:latin typeface="+mj-lt"/>
                <a:cs typeface="Arial" charset="0"/>
              </a:rPr>
              <a:t>CPI = 1</a:t>
            </a:r>
            <a:r>
              <a:rPr lang="en-US" sz="2600" i="1" dirty="0">
                <a:latin typeface="+mj-lt"/>
                <a:cs typeface="Arial" charset="0"/>
              </a:rPr>
              <a:t>	</a:t>
            </a:r>
            <a:endParaRPr lang="en-US" sz="2600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713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06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400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006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3200" dirty="0" smtClean="0">
                <a:latin typeface="+mj-lt"/>
                <a:cs typeface="Arial" charset="0"/>
              </a:rPr>
              <a:t>Задержка самой длинной цепи комбинационной логики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: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i="1" dirty="0">
                <a:latin typeface="Times New Roman" pitchFamily="18" charset="0"/>
                <a:cs typeface="Arial" charset="0"/>
              </a:rPr>
              <a:t>  	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>
                <a:latin typeface="Times New Roman" pitchFamily="18" charset="0"/>
                <a:cs typeface="Arial" charset="0"/>
              </a:rPr>
              <a:t>c</a:t>
            </a:r>
            <a:r>
              <a:rPr lang="en-US" sz="2600" dirty="0">
                <a:latin typeface="Times New Roman" pitchFamily="18" charset="0"/>
                <a:cs typeface="Arial" charset="0"/>
              </a:rPr>
              <a:t> = </a:t>
            </a:r>
            <a:r>
              <a:rPr lang="en-US" sz="26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 smtClean="0">
                <a:latin typeface="Times New Roman" pitchFamily="18" charset="0"/>
                <a:cs typeface="Arial" charset="0"/>
              </a:rPr>
              <a:t>pcq_PC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 smtClean="0">
                <a:latin typeface="Times New Roman" pitchFamily="18" charset="0"/>
                <a:cs typeface="Arial" charset="0"/>
              </a:rPr>
              <a:t>mem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 + max(</a:t>
            </a:r>
            <a:r>
              <a:rPr lang="en-US" sz="26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 smtClean="0">
                <a:latin typeface="Times New Roman" pitchFamily="18" charset="0"/>
                <a:cs typeface="Arial" charset="0"/>
              </a:rPr>
              <a:t>RF</a:t>
            </a:r>
            <a:r>
              <a:rPr lang="en-US" sz="2600" baseline="-25000" dirty="0" err="1" smtClean="0">
                <a:latin typeface="Times New Roman" pitchFamily="18" charset="0"/>
                <a:cs typeface="Arial" charset="0"/>
              </a:rPr>
              <a:t>read</a:t>
            </a:r>
            <a:r>
              <a:rPr lang="en-US" sz="2600" dirty="0">
                <a:latin typeface="Times New Roman" pitchFamily="18" charset="0"/>
                <a:cs typeface="Arial" charset="0"/>
              </a:rPr>
              <a:t>, </a:t>
            </a:r>
            <a:r>
              <a:rPr lang="en-US" sz="26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 smtClean="0">
                <a:latin typeface="Times New Roman" pitchFamily="18" charset="0"/>
                <a:cs typeface="Arial" charset="0"/>
              </a:rPr>
              <a:t>sext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 smtClean="0">
                <a:latin typeface="Times New Roman" pitchFamily="18" charset="0"/>
                <a:cs typeface="Arial" charset="0"/>
              </a:rPr>
              <a:t>mux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) + </a:t>
            </a:r>
            <a:r>
              <a:rPr lang="en-US" sz="26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 smtClean="0">
                <a:latin typeface="Times New Roman" pitchFamily="18" charset="0"/>
                <a:cs typeface="Arial" charset="0"/>
              </a:rPr>
              <a:t>ALU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 smtClean="0">
                <a:latin typeface="Times New Roman" pitchFamily="18" charset="0"/>
                <a:cs typeface="Arial" charset="0"/>
              </a:rPr>
              <a:t>mem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mux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>
                <a:latin typeface="Times New Roman" pitchFamily="18" charset="0"/>
                <a:cs typeface="Arial" charset="0"/>
              </a:rPr>
              <a:t>RF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setup</a:t>
            </a:r>
            <a:endParaRPr lang="en-US" sz="2600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3200" dirty="0" smtClean="0">
                <a:latin typeface="+mj-lt"/>
                <a:cs typeface="Arial" charset="0"/>
              </a:rPr>
              <a:t>Обычно на длительность периода больше всего влияют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: 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ru-RU" sz="2600" dirty="0" smtClean="0">
                <a:latin typeface="+mj-lt"/>
                <a:cs typeface="Arial" charset="0"/>
              </a:rPr>
              <a:t>память</a:t>
            </a:r>
            <a:r>
              <a:rPr lang="en-US" sz="2600" dirty="0" smtClean="0">
                <a:latin typeface="+mj-lt"/>
                <a:cs typeface="Arial" charset="0"/>
              </a:rPr>
              <a:t>, </a:t>
            </a:r>
            <a:r>
              <a:rPr lang="ru-RU" sz="2600" dirty="0" smtClean="0">
                <a:latin typeface="+mj-lt"/>
                <a:cs typeface="Arial" charset="0"/>
              </a:rPr>
              <a:t>АЛУ</a:t>
            </a:r>
            <a:r>
              <a:rPr lang="en-US" sz="2600" dirty="0" smtClean="0">
                <a:latin typeface="+mj-lt"/>
                <a:cs typeface="Arial" charset="0"/>
              </a:rPr>
              <a:t>, </a:t>
            </a:r>
            <a:r>
              <a:rPr lang="ru-RU" sz="2600" dirty="0" smtClean="0">
                <a:latin typeface="+mj-lt"/>
                <a:cs typeface="Arial" charset="0"/>
              </a:rPr>
              <a:t>регистровый файл</a:t>
            </a:r>
            <a:endParaRPr lang="en-US" sz="2600" dirty="0">
              <a:latin typeface="+mj-lt"/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>
                <a:latin typeface="Times New Roman" pitchFamily="18" charset="0"/>
                <a:cs typeface="Arial" charset="0"/>
              </a:rPr>
              <a:t>c</a:t>
            </a:r>
            <a:r>
              <a:rPr lang="en-US" sz="2600" dirty="0">
                <a:latin typeface="Times New Roman" pitchFamily="18" charset="0"/>
                <a:cs typeface="Arial" charset="0"/>
              </a:rPr>
              <a:t> =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>
                <a:latin typeface="Times New Roman" pitchFamily="18" charset="0"/>
                <a:cs typeface="Arial" charset="0"/>
              </a:rPr>
              <a:t>pcq_PC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+ 2</a:t>
            </a:r>
            <a:r>
              <a:rPr lang="en-US" sz="2600" i="1" dirty="0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>
                <a:latin typeface="Times New Roman" pitchFamily="18" charset="0"/>
                <a:cs typeface="Arial" charset="0"/>
              </a:rPr>
              <a:t>mem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>
                <a:latin typeface="Times New Roman" pitchFamily="18" charset="0"/>
                <a:cs typeface="Arial" charset="0"/>
              </a:rPr>
              <a:t>RF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read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mux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ALU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>
                <a:latin typeface="Times New Roman" pitchFamily="18" charset="0"/>
                <a:cs typeface="Arial" charset="0"/>
              </a:rPr>
              <a:t>RF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setup</a:t>
            </a:r>
            <a:endParaRPr lang="en-US" sz="2600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31802"/>
            <a:ext cx="792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</a:rPr>
              <a:t>Производительность однотактного процессора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11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5286" name="Group 6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81698188"/>
              </p:ext>
            </p:extLst>
          </p:nvPr>
        </p:nvGraphicFramePr>
        <p:xfrm>
          <a:off x="1219200" y="1062990"/>
          <a:ext cx="7543800" cy="4880610"/>
        </p:xfrm>
        <a:graphic>
          <a:graphicData uri="http://schemas.openxmlformats.org/drawingml/2006/table">
            <a:tbl>
              <a:tblPr/>
              <a:tblGrid>
                <a:gridCol w="2774576"/>
                <a:gridCol w="2330824"/>
                <a:gridCol w="243840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Параметр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Обозначение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Задержка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</a:t>
                      </a: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пс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Время записи в регистр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pcq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_PC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Время предустановки регистра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Задержка мультиплексора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mux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Задержка АЛУ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Задержка считывания из памяти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Задержка считывания из регистрового файла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Время предустановки регистрового файла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0528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0528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28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66800" y="6019800"/>
            <a:ext cx="7696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600" i="1" dirty="0">
                <a:latin typeface="Times New Roman" pitchFamily="18" charset="0"/>
                <a:cs typeface="Arial" charset="0"/>
              </a:rPr>
              <a:t>	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>
                <a:latin typeface="Times New Roman" pitchFamily="18" charset="0"/>
                <a:cs typeface="Arial" charset="0"/>
              </a:rPr>
              <a:t>c</a:t>
            </a:r>
            <a:r>
              <a:rPr lang="en-US" sz="2600" dirty="0">
                <a:latin typeface="Times New Roman" pitchFamily="18" charset="0"/>
                <a:cs typeface="Arial" charset="0"/>
              </a:rPr>
              <a:t> = </a:t>
            </a:r>
            <a:r>
              <a:rPr lang="en-US" sz="2600" i="1" dirty="0" smtClean="0">
                <a:latin typeface="Times New Roman" pitchFamily="18" charset="0"/>
                <a:cs typeface="Arial" charset="0"/>
              </a:rPr>
              <a:t>?</a:t>
            </a:r>
            <a:endParaRPr lang="en-US" sz="2600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6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-762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Посчитаем производительность однотактного процессора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5350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8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0528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28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5334000"/>
            <a:ext cx="7696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600" i="1" dirty="0">
                <a:latin typeface="Times New Roman" pitchFamily="18" charset="0"/>
                <a:cs typeface="Arial" charset="0"/>
              </a:rPr>
              <a:t>	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>
                <a:latin typeface="Times New Roman" pitchFamily="18" charset="0"/>
                <a:cs typeface="Arial" charset="0"/>
              </a:rPr>
              <a:t>c</a:t>
            </a:r>
            <a:r>
              <a:rPr lang="en-US" sz="2600" dirty="0">
                <a:latin typeface="Times New Roman" pitchFamily="18" charset="0"/>
                <a:cs typeface="Arial" charset="0"/>
              </a:rPr>
              <a:t> =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>
                <a:latin typeface="Times New Roman" pitchFamily="18" charset="0"/>
                <a:cs typeface="Arial" charset="0"/>
              </a:rPr>
              <a:t>pcq_PC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+ 2</a:t>
            </a:r>
            <a:r>
              <a:rPr lang="en-US" sz="2600" i="1" dirty="0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>
                <a:latin typeface="Times New Roman" pitchFamily="18" charset="0"/>
                <a:cs typeface="Arial" charset="0"/>
              </a:rPr>
              <a:t>mem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>
                <a:latin typeface="Times New Roman" pitchFamily="18" charset="0"/>
                <a:cs typeface="Arial" charset="0"/>
              </a:rPr>
              <a:t>RF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read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mux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ALU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>
                <a:latin typeface="Times New Roman" pitchFamily="18" charset="0"/>
                <a:cs typeface="Arial" charset="0"/>
              </a:rPr>
              <a:t>RF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setup</a:t>
            </a:r>
            <a:endParaRPr lang="en-US" sz="2600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600" dirty="0">
                <a:latin typeface="Times New Roman" pitchFamily="18" charset="0"/>
                <a:cs typeface="Arial" charset="0"/>
              </a:rPr>
              <a:t>	    = [30 + 2(250) + 150 + 25 + 200 + 20] </a:t>
            </a:r>
            <a:r>
              <a:rPr lang="ru-RU" sz="2600" dirty="0" err="1" smtClean="0">
                <a:latin typeface="Times New Roman" pitchFamily="18" charset="0"/>
                <a:cs typeface="Arial" charset="0"/>
              </a:rPr>
              <a:t>пс</a:t>
            </a:r>
            <a:endParaRPr lang="en-US" sz="2600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600" dirty="0">
                <a:latin typeface="Times New Roman" pitchFamily="18" charset="0"/>
                <a:cs typeface="Arial" charset="0"/>
              </a:rPr>
              <a:t>	    = 925 </a:t>
            </a:r>
            <a:r>
              <a:rPr lang="ru-RU" sz="2600" dirty="0" err="1" smtClean="0">
                <a:latin typeface="Times New Roman" pitchFamily="18" charset="0"/>
                <a:cs typeface="Arial" charset="0"/>
              </a:rPr>
              <a:t>пс</a:t>
            </a:r>
            <a:endParaRPr lang="en-US" sz="2600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6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-762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Посчитаем </a:t>
            </a:r>
            <a:r>
              <a:rPr lang="ru-RU" sz="3200" dirty="0" smtClean="0">
                <a:solidFill>
                  <a:schemeClr val="bg1"/>
                </a:solidFill>
              </a:rPr>
              <a:t>производительность </a:t>
            </a:r>
            <a:r>
              <a:rPr lang="ru-RU" sz="3200" dirty="0">
                <a:solidFill>
                  <a:schemeClr val="bg1"/>
                </a:solidFill>
              </a:rPr>
              <a:t>однотактного процессора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7" name="Group 6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390362510"/>
              </p:ext>
            </p:extLst>
          </p:nvPr>
        </p:nvGraphicFramePr>
        <p:xfrm>
          <a:off x="1219200" y="990600"/>
          <a:ext cx="7543800" cy="4303395"/>
        </p:xfrm>
        <a:graphic>
          <a:graphicData uri="http://schemas.openxmlformats.org/drawingml/2006/table">
            <a:tbl>
              <a:tblPr/>
              <a:tblGrid>
                <a:gridCol w="2774576"/>
                <a:gridCol w="2330824"/>
                <a:gridCol w="243840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Параметр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Обозначение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Задержка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пс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Время записи в регистр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pcq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_PC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Время предустановки регистра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Задержка мультиплексора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mux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Задержка АЛУ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Задержка считывания из памяти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Задержка считывания из регистрового файла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Время предустановки регистрового файла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477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chemeClr val="bg1"/>
                </a:solidFill>
              </a:rPr>
              <a:t>Глава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ru-RU" sz="4400" dirty="0" smtClean="0">
                <a:solidFill>
                  <a:schemeClr val="bg1"/>
                </a:solidFill>
              </a:rPr>
              <a:t>7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>
                <a:solidFill>
                  <a:schemeClr val="bg1"/>
                </a:solidFill>
              </a:rPr>
              <a:t>:: </a:t>
            </a:r>
            <a:r>
              <a:rPr lang="ru-RU" sz="4400" dirty="0">
                <a:solidFill>
                  <a:schemeClr val="bg1"/>
                </a:solidFill>
              </a:rPr>
              <a:t>Темы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14400" y="1371600"/>
            <a:ext cx="673898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Введение</a:t>
            </a:r>
            <a:endParaRPr lang="en-US" dirty="0" smtClean="0"/>
          </a:p>
          <a:p>
            <a:r>
              <a:rPr lang="ru-RU" b="1" dirty="0" smtClean="0"/>
              <a:t>Анализ производительности</a:t>
            </a:r>
            <a:endParaRPr lang="en-US" b="1" dirty="0" smtClean="0"/>
          </a:p>
          <a:p>
            <a:r>
              <a:rPr lang="ru-RU" b="1" dirty="0" smtClean="0"/>
              <a:t>Однотактный процессор</a:t>
            </a:r>
            <a:endParaRPr lang="en-US" b="1" dirty="0" smtClean="0"/>
          </a:p>
          <a:p>
            <a:r>
              <a:rPr lang="ru-RU" b="1" dirty="0" err="1" smtClean="0"/>
              <a:t>Многотактный</a:t>
            </a:r>
            <a:r>
              <a:rPr lang="ru-RU" b="1" dirty="0" smtClean="0"/>
              <a:t> процессор</a:t>
            </a:r>
            <a:endParaRPr lang="en-US" b="1" dirty="0" smtClean="0"/>
          </a:p>
          <a:p>
            <a:r>
              <a:rPr lang="ru-RU" b="1" dirty="0" smtClean="0"/>
              <a:t>Конвейерный процессор</a:t>
            </a:r>
            <a:endParaRPr lang="en-US" b="1" dirty="0" smtClean="0"/>
          </a:p>
          <a:p>
            <a:r>
              <a:rPr lang="ru-RU" b="1" dirty="0" smtClean="0"/>
              <a:t>Исключения</a:t>
            </a:r>
            <a:endParaRPr lang="en-US" b="1" dirty="0" smtClean="0"/>
          </a:p>
          <a:p>
            <a:r>
              <a:rPr lang="ru-RU" b="1" dirty="0" smtClean="0"/>
              <a:t>Улучшение микроархитектуры</a:t>
            </a:r>
            <a:endParaRPr lang="en-US" dirty="0" smtClean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102387"/>
            <a:ext cx="1719062" cy="468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5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13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9914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9914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1295400"/>
            <a:ext cx="8153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3200" dirty="0" smtClean="0">
                <a:latin typeface="+mj-lt"/>
                <a:cs typeface="Arial" charset="0"/>
              </a:rPr>
              <a:t>Предположим, в программе</a:t>
            </a:r>
            <a:r>
              <a:rPr lang="en-US" sz="3200" dirty="0" smtClean="0">
                <a:latin typeface="+mj-lt"/>
                <a:cs typeface="Arial" charset="0"/>
              </a:rPr>
              <a:t> </a:t>
            </a:r>
            <a:r>
              <a:rPr lang="en-US" sz="3200" dirty="0">
                <a:latin typeface="+mj-lt"/>
                <a:cs typeface="Arial" charset="0"/>
              </a:rPr>
              <a:t>100 </a:t>
            </a:r>
            <a:r>
              <a:rPr lang="ru-RU" sz="3200" dirty="0" smtClean="0">
                <a:latin typeface="+mj-lt"/>
                <a:cs typeface="Arial" charset="0"/>
              </a:rPr>
              <a:t>миллиардов инструкций</a:t>
            </a:r>
            <a:r>
              <a:rPr lang="en-US" sz="3200" dirty="0" smtClean="0">
                <a:latin typeface="+mj-lt"/>
                <a:cs typeface="Arial" charset="0"/>
              </a:rPr>
              <a:t>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200" i="1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3100" b="1" dirty="0" smtClean="0">
                <a:latin typeface="Times New Roman" pitchFamily="18" charset="0"/>
                <a:cs typeface="Arial" charset="0"/>
              </a:rPr>
              <a:t>Время выполнения</a:t>
            </a:r>
            <a:r>
              <a:rPr lang="en-US" sz="31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100" dirty="0">
                <a:latin typeface="Times New Roman" pitchFamily="18" charset="0"/>
                <a:cs typeface="Arial" charset="0"/>
              </a:rPr>
              <a:t>= # </a:t>
            </a:r>
            <a:r>
              <a:rPr lang="ru-RU" sz="3100" dirty="0" smtClean="0">
                <a:latin typeface="Times New Roman" pitchFamily="18" charset="0"/>
                <a:cs typeface="Arial" charset="0"/>
              </a:rPr>
              <a:t>инструкции </a:t>
            </a:r>
            <a:r>
              <a:rPr lang="en-US" sz="3100" dirty="0" smtClean="0">
                <a:latin typeface="Times New Roman" pitchFamily="18" charset="0"/>
                <a:cs typeface="Arial" charset="0"/>
              </a:rPr>
              <a:t>x </a:t>
            </a:r>
            <a:r>
              <a:rPr lang="en-US" sz="3100" dirty="0">
                <a:latin typeface="Times New Roman" pitchFamily="18" charset="0"/>
                <a:cs typeface="Arial" charset="0"/>
              </a:rPr>
              <a:t>CPI x </a:t>
            </a:r>
            <a:r>
              <a:rPr lang="en-US" sz="3100" i="1" dirty="0">
                <a:latin typeface="Times New Roman" pitchFamily="18" charset="0"/>
                <a:cs typeface="Arial" charset="0"/>
              </a:rPr>
              <a:t>T</a:t>
            </a:r>
            <a:r>
              <a:rPr lang="en-US" sz="3100" i="1" baseline="-25000" dirty="0">
                <a:latin typeface="Times New Roman" pitchFamily="18" charset="0"/>
                <a:cs typeface="Arial" charset="0"/>
              </a:rPr>
              <a:t>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100" i="1" dirty="0">
                <a:latin typeface="Times New Roman" pitchFamily="18" charset="0"/>
                <a:cs typeface="Arial" charset="0"/>
              </a:rPr>
              <a:t>		            </a:t>
            </a:r>
            <a:r>
              <a:rPr lang="en-US" sz="3100" dirty="0">
                <a:latin typeface="Times New Roman" pitchFamily="18" charset="0"/>
                <a:cs typeface="Arial" charset="0"/>
              </a:rPr>
              <a:t>= (100 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× 10</a:t>
            </a:r>
            <a:r>
              <a:rPr lang="en-US" sz="3100" baseline="30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100" dirty="0">
                <a:latin typeface="Times New Roman" pitchFamily="18" charset="0"/>
                <a:cs typeface="Arial" charset="0"/>
              </a:rPr>
              <a:t>)(1)(925  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× 10</a:t>
            </a:r>
            <a:r>
              <a:rPr lang="en-US" sz="3100" baseline="30000" dirty="0">
                <a:latin typeface="Times New Roman" pitchFamily="18" charset="0"/>
                <a:cs typeface="Times New Roman" pitchFamily="18" charset="0"/>
              </a:rPr>
              <a:t>-12 </a:t>
            </a:r>
            <a:r>
              <a:rPr lang="ru-RU" sz="3100" dirty="0">
                <a:latin typeface="Times New Roman" pitchFamily="18" charset="0"/>
                <a:cs typeface="Arial" charset="0"/>
              </a:rPr>
              <a:t>с</a:t>
            </a:r>
            <a:r>
              <a:rPr lang="en-US" sz="3100" dirty="0" smtClean="0">
                <a:latin typeface="Times New Roman" pitchFamily="18" charset="0"/>
                <a:cs typeface="Arial" charset="0"/>
              </a:rPr>
              <a:t>)</a:t>
            </a:r>
            <a:endParaRPr lang="en-US" sz="31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100" dirty="0">
                <a:latin typeface="Times New Roman" pitchFamily="18" charset="0"/>
                <a:cs typeface="Arial" charset="0"/>
              </a:rPr>
              <a:t>		            = </a:t>
            </a:r>
            <a:r>
              <a:rPr lang="en-US" sz="3100" b="1" dirty="0">
                <a:latin typeface="Times New Roman" pitchFamily="18" charset="0"/>
                <a:cs typeface="Arial" charset="0"/>
              </a:rPr>
              <a:t>92.5 </a:t>
            </a:r>
            <a:r>
              <a:rPr lang="ru-RU" sz="3100" b="1" dirty="0" smtClean="0">
                <a:latin typeface="Times New Roman" pitchFamily="18" charset="0"/>
                <a:cs typeface="Arial" charset="0"/>
              </a:rPr>
              <a:t>секунд</a:t>
            </a:r>
            <a:r>
              <a:rPr lang="en-US" sz="3200" b="1" i="1" dirty="0">
                <a:latin typeface="Times New Roman" pitchFamily="18" charset="0"/>
                <a:cs typeface="Arial" charset="0"/>
              </a:rPr>
              <a:t>	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-762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Посчитаем </a:t>
            </a:r>
            <a:r>
              <a:rPr lang="ru-RU" sz="3200" dirty="0" smtClean="0">
                <a:solidFill>
                  <a:schemeClr val="bg1"/>
                </a:solidFill>
              </a:rPr>
              <a:t>производительность </a:t>
            </a:r>
            <a:r>
              <a:rPr lang="ru-RU" sz="3200" dirty="0">
                <a:solidFill>
                  <a:schemeClr val="bg1"/>
                </a:solidFill>
              </a:rPr>
              <a:t>однотактного процессора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684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19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914400" y="1066800"/>
            <a:ext cx="7924800" cy="4800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600" b="1" dirty="0" smtClean="0"/>
              <a:t>Однотактный</a:t>
            </a:r>
            <a:r>
              <a:rPr lang="en-US" sz="2600" b="1" dirty="0" smtClean="0"/>
              <a:t>:</a:t>
            </a:r>
            <a:endParaRPr lang="en-US" sz="2600" b="1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/>
              <a:t>+ </a:t>
            </a:r>
            <a:r>
              <a:rPr lang="ru-RU" sz="2400" dirty="0"/>
              <a:t>П</a:t>
            </a:r>
            <a:r>
              <a:rPr lang="ru-RU" sz="2400" dirty="0" smtClean="0"/>
              <a:t>ростой</a:t>
            </a:r>
            <a:endParaRPr lang="en-US" sz="2400" dirty="0"/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ru-RU" sz="2400" dirty="0" smtClean="0"/>
              <a:t>Период тактовой частоты ограничен инструкцией с самой длинной цепью комбинационной логики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err="1">
                <a:latin typeface="Courier New" pitchFamily="49" charset="0"/>
              </a:rPr>
              <a:t>lw</a:t>
            </a:r>
            <a:r>
              <a:rPr lang="en-US" sz="2400" dirty="0"/>
              <a:t>)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ru-RU" sz="2400" dirty="0" smtClean="0"/>
              <a:t>Несколько сумматоров</a:t>
            </a:r>
            <a:r>
              <a:rPr lang="en-US" sz="2400" dirty="0" smtClean="0"/>
              <a:t> &amp; 2 </a:t>
            </a:r>
            <a:r>
              <a:rPr lang="ru-RU" sz="2400" dirty="0" smtClean="0"/>
              <a:t>отдельных памяти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ru-RU" sz="2600" b="1" dirty="0" err="1" smtClean="0"/>
              <a:t>Многотактный</a:t>
            </a:r>
            <a:r>
              <a:rPr lang="en-US" sz="2600" b="1" dirty="0" smtClean="0"/>
              <a:t>:</a:t>
            </a:r>
            <a:endParaRPr lang="en-US" sz="2600" b="1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/>
              <a:t>+ </a:t>
            </a:r>
            <a:r>
              <a:rPr lang="ru-RU" sz="2400" dirty="0"/>
              <a:t>В</a:t>
            </a:r>
            <a:r>
              <a:rPr lang="ru-RU" sz="2400" dirty="0" smtClean="0"/>
              <a:t>ыше тактовая частота</a:t>
            </a:r>
            <a:endParaRPr lang="en-US" sz="24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/>
              <a:t>+ </a:t>
            </a:r>
            <a:r>
              <a:rPr lang="ru-RU" sz="2400" dirty="0"/>
              <a:t>П</a:t>
            </a:r>
            <a:r>
              <a:rPr lang="ru-RU" sz="2400" dirty="0" smtClean="0"/>
              <a:t>ростые инструкции выполняются быстрее (за меньше тактов)</a:t>
            </a:r>
            <a:endParaRPr lang="en-US" sz="24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/>
              <a:t>+ </a:t>
            </a:r>
            <a:r>
              <a:rPr lang="ru-RU" sz="2400" dirty="0"/>
              <a:t>П</a:t>
            </a:r>
            <a:r>
              <a:rPr lang="ru-RU" sz="2400" dirty="0" smtClean="0"/>
              <a:t>овторное использование аппаратурных ресурсов в разных тактах</a:t>
            </a:r>
            <a:endParaRPr lang="en-US" sz="24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/>
              <a:t>-  </a:t>
            </a:r>
            <a:r>
              <a:rPr lang="ru-RU" sz="2400" dirty="0" smtClean="0"/>
              <a:t>Значительно усложняется устройство управления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ru-RU" sz="2600" b="1" dirty="0" smtClean="0"/>
              <a:t>Этапы разработки</a:t>
            </a:r>
            <a:r>
              <a:rPr lang="en-US" sz="2600" b="1" dirty="0" smtClean="0"/>
              <a:t>: </a:t>
            </a:r>
            <a:r>
              <a:rPr lang="ru-RU" sz="2600" b="1" dirty="0" smtClean="0"/>
              <a:t>тракт данных и устройство управления</a:t>
            </a:r>
            <a:endParaRPr lang="en-US" sz="2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 smtClean="0">
                <a:solidFill>
                  <a:schemeClr val="bg1"/>
                </a:solidFill>
                <a:latin typeface="+mj-lt"/>
              </a:rPr>
              <a:t>Многотактный</a:t>
            </a: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MIPS </a:t>
            </a: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процессор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117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2182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25675054"/>
              </p:ext>
            </p:extLst>
          </p:nvPr>
        </p:nvGraphicFramePr>
        <p:xfrm>
          <a:off x="1219200" y="2362200"/>
          <a:ext cx="8444098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20" name="VISIO" r:id="rId7" imgW="3258360" imgH="1058400" progId="Visio.Drawing.6">
                  <p:embed/>
                </p:oleObj>
              </mc:Choice>
              <mc:Fallback>
                <p:oleObj name="VISIO" r:id="rId7" imgW="3258360" imgH="10584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362200"/>
                        <a:ext cx="8444098" cy="274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218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02191" name="Rectangle 1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143000"/>
            <a:ext cx="7924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600" dirty="0" smtClean="0">
                <a:latin typeface="+mj-lt"/>
                <a:cs typeface="Arial" charset="0"/>
              </a:rPr>
              <a:t>Вместо отдельной памяти для инструкций и данных будем использовать одну общую память</a:t>
            </a:r>
            <a:endParaRPr lang="ru-RU" sz="2600" dirty="0">
              <a:latin typeface="+mj-lt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+mj-lt"/>
              </a:rPr>
              <a:t>Элементы хранящие состояние </a:t>
            </a:r>
            <a:r>
              <a:rPr lang="ru-RU" sz="3000" dirty="0" err="1" smtClean="0">
                <a:solidFill>
                  <a:schemeClr val="bg1"/>
                </a:solidFill>
                <a:latin typeface="+mj-lt"/>
              </a:rPr>
              <a:t>многотактного</a:t>
            </a:r>
            <a:r>
              <a:rPr lang="ru-RU" sz="3000" dirty="0" smtClean="0">
                <a:solidFill>
                  <a:schemeClr val="bg1"/>
                </a:solidFill>
                <a:latin typeface="+mj-lt"/>
              </a:rPr>
              <a:t> процессора</a:t>
            </a:r>
            <a:endParaRPr lang="en-US" sz="3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0355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3205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0065801"/>
              </p:ext>
            </p:extLst>
          </p:nvPr>
        </p:nvGraphicFramePr>
        <p:xfrm>
          <a:off x="1066800" y="2286000"/>
          <a:ext cx="7772400" cy="261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44" name="VISIO" r:id="rId8" imgW="3864600" imgH="1358280" progId="Visio.Drawing.6">
                  <p:embed/>
                </p:oleObj>
              </mc:Choice>
              <mc:Fallback>
                <p:oleObj name="VISIO" r:id="rId8" imgW="3864600" imgH="1358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86000"/>
                        <a:ext cx="7772400" cy="2613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320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0320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0320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uk-UA" sz="3200" b="1" dirty="0" smtClean="0">
                <a:solidFill>
                  <a:schemeClr val="accent1"/>
                </a:solidFill>
                <a:latin typeface="+mj-lt"/>
                <a:cs typeface="Arial" charset="0"/>
              </a:rPr>
              <a:t>Шаг </a:t>
            </a:r>
            <a:r>
              <a:rPr lang="en-US" sz="3200" b="1" dirty="0" smtClean="0">
                <a:solidFill>
                  <a:schemeClr val="accent1"/>
                </a:solidFill>
                <a:latin typeface="+mj-lt"/>
                <a:cs typeface="Arial" charset="0"/>
              </a:rPr>
              <a:t>1</a:t>
            </a:r>
            <a:r>
              <a:rPr lang="en-US" sz="3200" b="1" dirty="0">
                <a:solidFill>
                  <a:schemeClr val="accent1"/>
                </a:solidFill>
                <a:latin typeface="+mj-lt"/>
                <a:cs typeface="Arial" charset="0"/>
              </a:rPr>
              <a:t>: </a:t>
            </a:r>
            <a:r>
              <a:rPr lang="ru-RU" sz="3200" dirty="0" smtClean="0">
                <a:latin typeface="+mj-lt"/>
                <a:cs typeface="Arial" charset="0"/>
              </a:rPr>
              <a:t>Выборка инструкции</a:t>
            </a:r>
            <a:endParaRPr lang="en-US" sz="3200" dirty="0">
              <a:latin typeface="+mj-lt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147191"/>
            <a:ext cx="822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0" dirty="0" err="1" smtClean="0">
                <a:solidFill>
                  <a:schemeClr val="bg1"/>
                </a:solidFill>
                <a:latin typeface="+mj-lt"/>
              </a:rPr>
              <a:t>Многотактный</a:t>
            </a:r>
            <a:r>
              <a:rPr lang="ru-RU" sz="2900" dirty="0" smtClean="0">
                <a:solidFill>
                  <a:schemeClr val="bg1"/>
                </a:solidFill>
                <a:latin typeface="+mj-lt"/>
              </a:rPr>
              <a:t> тракт данных</a:t>
            </a:r>
            <a:r>
              <a:rPr lang="en-US" sz="29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ru-RU" sz="2900" dirty="0" smtClean="0">
                <a:solidFill>
                  <a:schemeClr val="bg1"/>
                </a:solidFill>
                <a:latin typeface="+mj-lt"/>
              </a:rPr>
              <a:t>Выборка инструкции</a:t>
            </a:r>
            <a:endParaRPr lang="en-US" sz="29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6390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5253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74977269"/>
              </p:ext>
            </p:extLst>
          </p:nvPr>
        </p:nvGraphicFramePr>
        <p:xfrm>
          <a:off x="1066800" y="2263775"/>
          <a:ext cx="7772400" cy="261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052" name="VISIO" r:id="rId9" imgW="3864600" imgH="1358280" progId="Visio.Drawing.6">
                  <p:embed/>
                </p:oleObj>
              </mc:Choice>
              <mc:Fallback>
                <p:oleObj name="VISIO" r:id="rId9" imgW="3864600" imgH="1358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63775"/>
                        <a:ext cx="7772400" cy="2613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525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0525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4400" y="131802"/>
            <a:ext cx="82296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100" dirty="0" err="1">
                <a:solidFill>
                  <a:schemeClr val="bg1"/>
                </a:solidFill>
              </a:rPr>
              <a:t>Многотактный</a:t>
            </a:r>
            <a:r>
              <a:rPr lang="ru-RU" sz="3100" dirty="0">
                <a:solidFill>
                  <a:schemeClr val="bg1"/>
                </a:solidFill>
              </a:rPr>
              <a:t> тракт </a:t>
            </a:r>
            <a:r>
              <a:rPr lang="ru-RU" sz="3100" dirty="0" smtClean="0">
                <a:solidFill>
                  <a:schemeClr val="bg1"/>
                </a:solidFill>
              </a:rPr>
              <a:t>данных</a:t>
            </a:r>
            <a:r>
              <a:rPr lang="en-US" sz="31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ru-RU" sz="3100" dirty="0" smtClean="0">
                <a:solidFill>
                  <a:schemeClr val="bg1"/>
                </a:solidFill>
                <a:latin typeface="+mj-lt"/>
              </a:rPr>
              <a:t>чтение регистров</a:t>
            </a:r>
            <a:endParaRPr lang="en-US" sz="3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990600" y="1143000"/>
            <a:ext cx="7696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600" b="1" dirty="0" smtClean="0">
                <a:solidFill>
                  <a:schemeClr val="accent1"/>
                </a:solidFill>
              </a:rPr>
              <a:t>Шаг </a:t>
            </a:r>
            <a:r>
              <a:rPr lang="en-US" sz="2600" b="1" dirty="0" smtClean="0">
                <a:solidFill>
                  <a:schemeClr val="accent1"/>
                </a:solidFill>
              </a:rPr>
              <a:t>2a:</a:t>
            </a:r>
            <a:r>
              <a:rPr lang="en-US" sz="2600" dirty="0" smtClean="0">
                <a:solidFill>
                  <a:schemeClr val="accent1"/>
                </a:solidFill>
              </a:rPr>
              <a:t> </a:t>
            </a:r>
            <a:r>
              <a:rPr lang="ru-RU" sz="2600" dirty="0"/>
              <a:t>считывание операндов-источников из регистрового </a:t>
            </a:r>
            <a:r>
              <a:rPr lang="ru-RU" sz="2600" dirty="0" smtClean="0"/>
              <a:t>файла (на примере инструкции </a:t>
            </a:r>
            <a:r>
              <a:rPr lang="en-US" sz="2600" dirty="0" err="1" smtClean="0">
                <a:latin typeface="Courier" pitchFamily="49" charset="0"/>
              </a:rPr>
              <a:t>lw</a:t>
            </a:r>
            <a:r>
              <a:rPr lang="ru-RU" sz="2600" dirty="0" smtClean="0"/>
              <a:t>)</a:t>
            </a:r>
            <a:endParaRPr lang="en-US" sz="2600" dirty="0"/>
          </a:p>
        </p:txBody>
      </p:sp>
      <p:graphicFrame>
        <p:nvGraphicFramePr>
          <p:cNvPr id="7" name="Объект 6"/>
          <p:cNvGraphicFramePr>
            <a:graphicFrameLocks noGrp="1"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588041603"/>
              </p:ext>
            </p:extLst>
          </p:nvPr>
        </p:nvGraphicFramePr>
        <p:xfrm>
          <a:off x="3810000" y="5181600"/>
          <a:ext cx="4267200" cy="994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053" name="VISIO" r:id="rId11" imgW="2092452" imgH="509016" progId="Visio.Drawing.6">
                  <p:embed/>
                </p:oleObj>
              </mc:Choice>
              <mc:Fallback>
                <p:oleObj name="VISIO" r:id="rId11" imgW="2092452" imgH="509016" progId="Visio.Drawing.6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181600"/>
                        <a:ext cx="4267200" cy="9946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43000" y="5574268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latin typeface="Courier New" pitchFamily="49" charset="0"/>
              </a:rPr>
              <a:t>lw</a:t>
            </a:r>
            <a:r>
              <a:rPr lang="en-US" dirty="0">
                <a:latin typeface="Courier New" pitchFamily="49" charset="0"/>
              </a:rPr>
              <a:t>   </a:t>
            </a:r>
            <a:r>
              <a:rPr lang="en-US" dirty="0" err="1">
                <a:latin typeface="Courier New" pitchFamily="49" charset="0"/>
              </a:rPr>
              <a:t>rt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</a:rPr>
              <a:t>imm</a:t>
            </a:r>
            <a:r>
              <a:rPr lang="en-US" dirty="0">
                <a:latin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</a:rPr>
              <a:t>rs</a:t>
            </a:r>
            <a:r>
              <a:rPr lang="en-US" dirty="0">
                <a:latin typeface="Courier New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97118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6277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90980877"/>
              </p:ext>
            </p:extLst>
          </p:nvPr>
        </p:nvGraphicFramePr>
        <p:xfrm>
          <a:off x="990600" y="2089150"/>
          <a:ext cx="7772400" cy="362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892" name="VISIO" r:id="rId8" imgW="3864600" imgH="1885320" progId="Visio.Drawing.6">
                  <p:embed/>
                </p:oleObj>
              </mc:Choice>
              <mc:Fallback>
                <p:oleObj name="VISIO" r:id="rId8" imgW="3864600" imgH="1885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089150"/>
                        <a:ext cx="7772400" cy="362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627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0627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66800" y="-76200"/>
            <a:ext cx="792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dirty="0" err="1">
                <a:solidFill>
                  <a:schemeClr val="bg1"/>
                </a:solidFill>
              </a:rPr>
              <a:t>Многотактный</a:t>
            </a:r>
            <a:r>
              <a:rPr lang="ru-RU" sz="3300" dirty="0">
                <a:solidFill>
                  <a:schemeClr val="bg1"/>
                </a:solidFill>
              </a:rPr>
              <a:t> тракт </a:t>
            </a:r>
            <a:r>
              <a:rPr lang="ru-RU" sz="3300" dirty="0" smtClean="0">
                <a:solidFill>
                  <a:schemeClr val="bg1"/>
                </a:solidFill>
              </a:rPr>
              <a:t>данных</a:t>
            </a:r>
            <a:r>
              <a:rPr lang="en-US" sz="33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ru-RU" sz="3300" dirty="0" smtClean="0">
                <a:solidFill>
                  <a:schemeClr val="bg1"/>
                </a:solidFill>
                <a:latin typeface="+mj-lt"/>
              </a:rPr>
              <a:t>расширение константы</a:t>
            </a:r>
            <a:endParaRPr lang="en-US" sz="3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914400" y="1143000"/>
            <a:ext cx="7696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Шаг </a:t>
            </a:r>
            <a:r>
              <a:rPr lang="en-US" b="1" dirty="0" smtClean="0">
                <a:solidFill>
                  <a:schemeClr val="accent1"/>
                </a:solidFill>
              </a:rPr>
              <a:t>2b:</a:t>
            </a:r>
            <a:r>
              <a:rPr lang="en-US" dirty="0" smtClean="0"/>
              <a:t> </a:t>
            </a:r>
            <a:r>
              <a:rPr lang="ru-RU" dirty="0"/>
              <a:t>расширение 16-битной константы до 32-х разрядов битом знака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818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8325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1298968"/>
              </p:ext>
            </p:extLst>
          </p:nvPr>
        </p:nvGraphicFramePr>
        <p:xfrm>
          <a:off x="1143000" y="2435225"/>
          <a:ext cx="7772400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15" name="VISIO" r:id="rId8" imgW="5557680" imgH="1885320" progId="Visio.Drawing.6">
                  <p:embed/>
                </p:oleObj>
              </mc:Choice>
              <mc:Fallback>
                <p:oleObj name="VISIO" r:id="rId8" imgW="5557680" imgH="1885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435225"/>
                        <a:ext cx="7772400" cy="2519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2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0832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4400" y="131802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err="1">
                <a:solidFill>
                  <a:schemeClr val="bg1"/>
                </a:solidFill>
              </a:rPr>
              <a:t>Многотактный</a:t>
            </a:r>
            <a:r>
              <a:rPr lang="ru-RU" sz="3000" dirty="0">
                <a:solidFill>
                  <a:schemeClr val="bg1"/>
                </a:solidFill>
              </a:rPr>
              <a:t> тракт </a:t>
            </a:r>
            <a:r>
              <a:rPr lang="ru-RU" sz="3000" dirty="0" smtClean="0">
                <a:solidFill>
                  <a:schemeClr val="bg1"/>
                </a:solidFill>
              </a:rPr>
              <a:t>данных</a:t>
            </a:r>
            <a:r>
              <a:rPr lang="en-US" sz="30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ru-RU" sz="3000" dirty="0" smtClean="0">
                <a:solidFill>
                  <a:schemeClr val="bg1"/>
                </a:solidFill>
                <a:latin typeface="+mj-lt"/>
              </a:rPr>
              <a:t>вычисление адреса</a:t>
            </a:r>
            <a:endParaRPr lang="en-US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914400" y="1143000"/>
            <a:ext cx="7696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Шаг </a:t>
            </a:r>
            <a:r>
              <a:rPr lang="en-US" b="1" dirty="0" smtClean="0">
                <a:solidFill>
                  <a:schemeClr val="accent1"/>
                </a:solidFill>
              </a:rPr>
              <a:t>3:</a:t>
            </a:r>
            <a:r>
              <a:rPr lang="en-US" dirty="0" smtClean="0"/>
              <a:t> </a:t>
            </a:r>
            <a:r>
              <a:rPr lang="ru-RU" dirty="0"/>
              <a:t>Вычисление адреса ячейки в памяти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45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9349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6996085"/>
              </p:ext>
            </p:extLst>
          </p:nvPr>
        </p:nvGraphicFramePr>
        <p:xfrm>
          <a:off x="1066800" y="2406650"/>
          <a:ext cx="7772400" cy="257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39" name="VISIO" r:id="rId8" imgW="5557680" imgH="1929600" progId="Visio.Drawing.6">
                  <p:embed/>
                </p:oleObj>
              </mc:Choice>
              <mc:Fallback>
                <p:oleObj name="VISIO" r:id="rId8" imgW="5557680" imgH="19296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406650"/>
                        <a:ext cx="7772400" cy="257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934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0934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4400" y="-25063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err="1">
                <a:solidFill>
                  <a:schemeClr val="bg1"/>
                </a:solidFill>
              </a:rPr>
              <a:t>Многотактный</a:t>
            </a:r>
            <a:r>
              <a:rPr lang="ru-RU" sz="3000" dirty="0">
                <a:solidFill>
                  <a:schemeClr val="bg1"/>
                </a:solidFill>
              </a:rPr>
              <a:t> тракт </a:t>
            </a:r>
            <a:r>
              <a:rPr lang="ru-RU" sz="3000" dirty="0" smtClean="0">
                <a:solidFill>
                  <a:schemeClr val="bg1"/>
                </a:solidFill>
              </a:rPr>
              <a:t>данных</a:t>
            </a:r>
            <a:r>
              <a:rPr lang="en-US" sz="30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ru-RU" sz="3000" dirty="0" smtClean="0">
                <a:solidFill>
                  <a:schemeClr val="bg1"/>
                </a:solidFill>
                <a:latin typeface="+mj-lt"/>
              </a:rPr>
              <a:t>считывание из памяти</a:t>
            </a:r>
            <a:endParaRPr lang="en-US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914400" y="1143000"/>
            <a:ext cx="7696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Шаг </a:t>
            </a:r>
            <a:r>
              <a:rPr lang="en-US" b="1" dirty="0" smtClean="0">
                <a:solidFill>
                  <a:schemeClr val="accent1"/>
                </a:solidFill>
              </a:rPr>
              <a:t>4:</a:t>
            </a:r>
            <a:r>
              <a:rPr lang="en-US" dirty="0" smtClean="0"/>
              <a:t> </a:t>
            </a:r>
            <a:r>
              <a:rPr lang="ru-RU" dirty="0"/>
              <a:t>считываем данные из памяти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609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0373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40190121"/>
              </p:ext>
            </p:extLst>
          </p:nvPr>
        </p:nvGraphicFramePr>
        <p:xfrm>
          <a:off x="838200" y="2514600"/>
          <a:ext cx="8231852" cy="273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062" name="VISIO" r:id="rId9" imgW="5557680" imgH="1929600" progId="Visio.Drawing.6">
                  <p:embed/>
                </p:oleObj>
              </mc:Choice>
              <mc:Fallback>
                <p:oleObj name="VISIO" r:id="rId9" imgW="5557680" imgH="19296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14600"/>
                        <a:ext cx="8231852" cy="273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037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1037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4400" y="152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solidFill>
                  <a:schemeClr val="bg1"/>
                </a:solidFill>
              </a:rPr>
              <a:t>Многотактный</a:t>
            </a:r>
            <a:r>
              <a:rPr lang="ru-RU" sz="3200" dirty="0">
                <a:solidFill>
                  <a:schemeClr val="bg1"/>
                </a:solidFill>
              </a:rPr>
              <a:t> тракт </a:t>
            </a:r>
            <a:r>
              <a:rPr lang="ru-RU" sz="3200" dirty="0" smtClean="0">
                <a:solidFill>
                  <a:schemeClr val="bg1"/>
                </a:solidFill>
              </a:rPr>
              <a:t>данных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запись в регистр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914400" y="1143000"/>
            <a:ext cx="7696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600" b="1" dirty="0" smtClean="0">
                <a:solidFill>
                  <a:schemeClr val="accent1"/>
                </a:solidFill>
              </a:rPr>
              <a:t>Шаг </a:t>
            </a:r>
            <a:r>
              <a:rPr lang="en-US" sz="2600" b="1" dirty="0" smtClean="0">
                <a:solidFill>
                  <a:schemeClr val="accent1"/>
                </a:solidFill>
              </a:rPr>
              <a:t>5:</a:t>
            </a:r>
            <a:r>
              <a:rPr lang="en-US" sz="2600" dirty="0" smtClean="0"/>
              <a:t> </a:t>
            </a:r>
            <a:r>
              <a:rPr lang="ru-RU" sz="2600" dirty="0" smtClean="0"/>
              <a:t>записываем считанное из памяти 32-битное число в регистр общего назначения, номер которого хранится в поле </a:t>
            </a:r>
            <a:r>
              <a:rPr lang="en-US" sz="2600" dirty="0" err="1" smtClean="0">
                <a:latin typeface="Courier" pitchFamily="49" charset="0"/>
              </a:rPr>
              <a:t>rt</a:t>
            </a:r>
            <a:r>
              <a:rPr lang="en-US" sz="2600" dirty="0" smtClean="0"/>
              <a:t> </a:t>
            </a:r>
            <a:r>
              <a:rPr lang="ru-RU" sz="2600" dirty="0" smtClean="0"/>
              <a:t>инструкции</a:t>
            </a:r>
            <a:endParaRPr lang="en-US" sz="2600" dirty="0"/>
          </a:p>
        </p:txBody>
      </p:sp>
      <p:graphicFrame>
        <p:nvGraphicFramePr>
          <p:cNvPr id="7" name="Объект 6"/>
          <p:cNvGraphicFramePr>
            <a:graphicFrameLocks noGrp="1"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440183572"/>
              </p:ext>
            </p:extLst>
          </p:nvPr>
        </p:nvGraphicFramePr>
        <p:xfrm>
          <a:off x="3810000" y="5406151"/>
          <a:ext cx="4267200" cy="994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063" name="VISIO" r:id="rId11" imgW="2092452" imgH="509016" progId="Visio.Drawing.6">
                  <p:embed/>
                </p:oleObj>
              </mc:Choice>
              <mc:Fallback>
                <p:oleObj name="VISIO" r:id="rId11" imgW="2092452" imgH="509016" progId="Visio.Drawing.6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406151"/>
                        <a:ext cx="4267200" cy="9946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43000" y="5798819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latin typeface="Courier New" pitchFamily="49" charset="0"/>
              </a:rPr>
              <a:t>lw</a:t>
            </a:r>
            <a:r>
              <a:rPr lang="en-US" dirty="0">
                <a:latin typeface="Courier New" pitchFamily="49" charset="0"/>
              </a:rPr>
              <a:t>   </a:t>
            </a:r>
            <a:r>
              <a:rPr lang="en-US" dirty="0" err="1">
                <a:latin typeface="Courier New" pitchFamily="49" charset="0"/>
              </a:rPr>
              <a:t>rt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</a:rPr>
              <a:t>imm</a:t>
            </a:r>
            <a:r>
              <a:rPr lang="en-US" dirty="0">
                <a:latin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</a:rPr>
              <a:t>rs</a:t>
            </a:r>
            <a:r>
              <a:rPr lang="en-US" dirty="0">
                <a:latin typeface="Courier New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6469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1397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4128851"/>
              </p:ext>
            </p:extLst>
          </p:nvPr>
        </p:nvGraphicFramePr>
        <p:xfrm>
          <a:off x="990600" y="2532063"/>
          <a:ext cx="7772400" cy="264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987" name="VISIO" r:id="rId8" imgW="5730120" imgH="2044080" progId="Visio.Drawing.6">
                  <p:embed/>
                </p:oleObj>
              </mc:Choice>
              <mc:Fallback>
                <p:oleObj name="VISIO" r:id="rId8" imgW="5730120" imgH="2044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532063"/>
                        <a:ext cx="7772400" cy="2649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139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1139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4400" y="152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solidFill>
                  <a:schemeClr val="bg1"/>
                </a:solidFill>
              </a:rPr>
              <a:t>Многотактный</a:t>
            </a:r>
            <a:r>
              <a:rPr lang="ru-RU" sz="3200" dirty="0">
                <a:solidFill>
                  <a:schemeClr val="bg1"/>
                </a:solidFill>
              </a:rPr>
              <a:t> тракт </a:t>
            </a:r>
            <a:r>
              <a:rPr lang="ru-RU" sz="3200" dirty="0" smtClean="0">
                <a:solidFill>
                  <a:schemeClr val="bg1"/>
                </a:solidFill>
              </a:rPr>
              <a:t>данных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увеличиваем 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PC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914400" y="1143000"/>
            <a:ext cx="7696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Шаг 6:</a:t>
            </a:r>
            <a:r>
              <a:rPr lang="ru-RU" dirty="0" smtClean="0"/>
              <a:t> вычисляем адрес следующей инструкции и записываем в PC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4209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3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5715000" cy="4953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b="1" dirty="0" smtClean="0"/>
              <a:t>Микроархитектура</a:t>
            </a:r>
            <a:r>
              <a:rPr lang="en-US" b="1" dirty="0" smtClean="0"/>
              <a:t>: </a:t>
            </a:r>
            <a:r>
              <a:rPr lang="ru-RU" dirty="0" smtClean="0"/>
              <a:t>аппаратная реализация архитектуры в виде схемы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ru-RU" dirty="0" smtClean="0"/>
              <a:t>Процессор</a:t>
            </a:r>
            <a:r>
              <a:rPr lang="en-US" dirty="0" smtClean="0"/>
              <a:t>: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ru-RU" sz="2600" b="1" dirty="0" smtClean="0">
                <a:solidFill>
                  <a:schemeClr val="accent1"/>
                </a:solidFill>
              </a:rPr>
              <a:t>Тракт данных</a:t>
            </a:r>
            <a:r>
              <a:rPr lang="en-US" sz="2600" b="1" dirty="0" smtClean="0">
                <a:solidFill>
                  <a:schemeClr val="accent1"/>
                </a:solidFill>
              </a:rPr>
              <a:t>: </a:t>
            </a:r>
            <a:r>
              <a:rPr lang="ru-RU" sz="2600" dirty="0" smtClean="0"/>
              <a:t>функциональные блоки обработки и передачи данных (арифметико-логическое устройство, регистровый файл, мультиплексоры и т.д.)</a:t>
            </a:r>
            <a:endParaRPr lang="en-US" sz="2600" dirty="0"/>
          </a:p>
          <a:p>
            <a:pPr lvl="1">
              <a:lnSpc>
                <a:spcPct val="90000"/>
              </a:lnSpc>
            </a:pPr>
            <a:r>
              <a:rPr lang="ru-RU" sz="2600" b="1" dirty="0" smtClean="0">
                <a:solidFill>
                  <a:schemeClr val="accent1"/>
                </a:solidFill>
              </a:rPr>
              <a:t>Устройство управления</a:t>
            </a:r>
            <a:r>
              <a:rPr lang="en-US" sz="2600" b="1" dirty="0" smtClean="0">
                <a:solidFill>
                  <a:schemeClr val="accent1"/>
                </a:solidFill>
              </a:rPr>
              <a:t>: </a:t>
            </a:r>
            <a:r>
              <a:rPr lang="ru-RU" sz="2600" dirty="0" smtClean="0"/>
              <a:t>формирует управляющие сигналы для функциональных блоков</a:t>
            </a:r>
            <a:endParaRPr lang="en-US" sz="2600" dirty="0"/>
          </a:p>
        </p:txBody>
      </p:sp>
      <p:graphicFrame>
        <p:nvGraphicFramePr>
          <p:cNvPr id="757766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</p:nvPr>
        </p:nvGraphicFramePr>
        <p:xfrm>
          <a:off x="6921500" y="1219200"/>
          <a:ext cx="22225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38" name="VISIO" r:id="rId6" imgW="1866600" imgH="4161600" progId="Visio.Drawing.6">
                  <p:embed/>
                </p:oleObj>
              </mc:Choice>
              <mc:Fallback>
                <p:oleObj name="VISIO" r:id="rId6" imgW="1866600" imgH="41616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0" y="1219200"/>
                        <a:ext cx="2222500" cy="495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+mj-lt"/>
              </a:rPr>
              <a:t>В</a:t>
            </a: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ведение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856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2421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9720859"/>
              </p:ext>
            </p:extLst>
          </p:nvPr>
        </p:nvGraphicFramePr>
        <p:xfrm>
          <a:off x="820394" y="2141538"/>
          <a:ext cx="8247406" cy="281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077" name="VISIO" r:id="rId9" imgW="5730120" imgH="2044080" progId="Visio.Drawing.6">
                  <p:embed/>
                </p:oleObj>
              </mc:Choice>
              <mc:Fallback>
                <p:oleObj name="VISIO" r:id="rId9" imgW="5730120" imgH="2044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394" y="2141538"/>
                        <a:ext cx="8247406" cy="2811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241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1242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90600" y="762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>
                <a:solidFill>
                  <a:schemeClr val="bg1"/>
                </a:solidFill>
              </a:rPr>
              <a:t>Многотактный</a:t>
            </a:r>
            <a:r>
              <a:rPr lang="ru-RU" sz="4400" dirty="0">
                <a:solidFill>
                  <a:schemeClr val="bg1"/>
                </a:solidFill>
              </a:rPr>
              <a:t> тракт </a:t>
            </a:r>
            <a:r>
              <a:rPr lang="ru-RU" sz="4400" dirty="0" smtClean="0">
                <a:solidFill>
                  <a:schemeClr val="bg1"/>
                </a:solidFill>
              </a:rPr>
              <a:t>данных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4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sw</a:t>
            </a:r>
            <a:endParaRPr lang="en-US" sz="4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990600" y="1143000"/>
            <a:ext cx="7696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mtClean="0"/>
              <a:t>Запись содержимого регистра</a:t>
            </a:r>
            <a:r>
              <a:rPr lang="en-US" smtClean="0"/>
              <a:t> </a:t>
            </a:r>
            <a:r>
              <a:rPr lang="en-US" smtClean="0">
                <a:latin typeface="Courier New" pitchFamily="49" charset="0"/>
              </a:rPr>
              <a:t>rt</a:t>
            </a:r>
            <a:r>
              <a:rPr lang="en-US" smtClean="0"/>
              <a:t> </a:t>
            </a:r>
            <a:r>
              <a:rPr lang="ru-RU" smtClean="0"/>
              <a:t>в память</a:t>
            </a: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66800" y="5650468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latin typeface="Courier New" pitchFamily="49" charset="0"/>
              </a:rPr>
              <a:t>sw</a:t>
            </a:r>
            <a:r>
              <a:rPr lang="en-US" dirty="0">
                <a:latin typeface="Courier New" pitchFamily="49" charset="0"/>
              </a:rPr>
              <a:t>   </a:t>
            </a:r>
            <a:r>
              <a:rPr lang="en-US" dirty="0" err="1">
                <a:latin typeface="Courier New" pitchFamily="49" charset="0"/>
              </a:rPr>
              <a:t>rt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</a:rPr>
              <a:t>imm</a:t>
            </a:r>
            <a:r>
              <a:rPr lang="en-US" dirty="0">
                <a:latin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</a:rPr>
              <a:t>rs</a:t>
            </a:r>
            <a:r>
              <a:rPr lang="en-US" dirty="0">
                <a:latin typeface="Courier New" pitchFamily="49" charset="0"/>
              </a:rPr>
              <a:t>)</a:t>
            </a:r>
          </a:p>
        </p:txBody>
      </p:sp>
      <p:graphicFrame>
        <p:nvGraphicFramePr>
          <p:cNvPr id="10" name="Объект 9"/>
          <p:cNvGraphicFramePr>
            <a:graphicFrameLocks noGrp="1"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214167890"/>
              </p:ext>
            </p:extLst>
          </p:nvPr>
        </p:nvGraphicFramePr>
        <p:xfrm>
          <a:off x="3810000" y="5253037"/>
          <a:ext cx="42672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078" name="VISIO" r:id="rId11" imgW="2092452" imgH="509016" progId="Visio.Drawing.6">
                  <p:embed/>
                </p:oleObj>
              </mc:Choice>
              <mc:Fallback>
                <p:oleObj name="VISIO" r:id="rId11" imgW="2092452" imgH="509016" progId="Visio.Drawing.6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253037"/>
                        <a:ext cx="4267200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9191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4469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07803449"/>
              </p:ext>
            </p:extLst>
          </p:nvPr>
        </p:nvGraphicFramePr>
        <p:xfrm>
          <a:off x="838200" y="2514600"/>
          <a:ext cx="8219464" cy="280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98" name="VISIO" r:id="rId9" imgW="5730120" imgH="2044080" progId="Visio.Drawing.6">
                  <p:embed/>
                </p:oleObj>
              </mc:Choice>
              <mc:Fallback>
                <p:oleObj name="VISIO" r:id="rId9" imgW="5730120" imgH="2044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14600"/>
                        <a:ext cx="8219464" cy="2801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446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1446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90600" y="6875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>
                <a:solidFill>
                  <a:schemeClr val="bg1"/>
                </a:solidFill>
              </a:rPr>
              <a:t>Многотактный</a:t>
            </a:r>
            <a:r>
              <a:rPr lang="ru-RU" sz="4000" dirty="0">
                <a:solidFill>
                  <a:schemeClr val="bg1"/>
                </a:solidFill>
              </a:rPr>
              <a:t> тракт </a:t>
            </a:r>
            <a:r>
              <a:rPr lang="ru-RU" sz="4000" dirty="0" smtClean="0">
                <a:solidFill>
                  <a:schemeClr val="bg1"/>
                </a:solidFill>
              </a:rPr>
              <a:t>данных</a:t>
            </a: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4000" dirty="0">
                <a:solidFill>
                  <a:schemeClr val="bg1"/>
                </a:solidFill>
              </a:rPr>
              <a:t>R-</a:t>
            </a:r>
            <a:r>
              <a:rPr lang="ru-RU" sz="4000" dirty="0" smtClean="0">
                <a:solidFill>
                  <a:schemeClr val="bg1"/>
                </a:solidFill>
              </a:rPr>
              <a:t>Тип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914400" y="1066800"/>
            <a:ext cx="7696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2200" dirty="0" smtClean="0"/>
              <a:t>Считываем операнды из регистров </a:t>
            </a:r>
            <a:r>
              <a:rPr lang="en-US" sz="2200" dirty="0" err="1" smtClean="0">
                <a:latin typeface="Courier New" pitchFamily="49" charset="0"/>
              </a:rPr>
              <a:t>rs</a:t>
            </a:r>
            <a:r>
              <a:rPr lang="en-US" sz="2200" dirty="0" smtClean="0"/>
              <a:t> </a:t>
            </a:r>
            <a:r>
              <a:rPr lang="ru-RU" sz="2200" dirty="0" smtClean="0"/>
              <a:t>и</a:t>
            </a:r>
            <a:r>
              <a:rPr lang="en-US" sz="2200" dirty="0" smtClean="0"/>
              <a:t> </a:t>
            </a:r>
            <a:r>
              <a:rPr lang="en-US" sz="2200" dirty="0" err="1" smtClean="0">
                <a:latin typeface="Courier New" pitchFamily="49" charset="0"/>
              </a:rPr>
              <a:t>rt</a:t>
            </a:r>
            <a:endParaRPr lang="en-US" sz="2200" dirty="0" smtClean="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ru-RU" sz="2200" dirty="0" smtClean="0"/>
              <a:t>Записываем</a:t>
            </a:r>
            <a:r>
              <a:rPr lang="en-US" sz="2200" dirty="0" smtClean="0"/>
              <a:t> </a:t>
            </a:r>
            <a:r>
              <a:rPr lang="en-US" sz="2200" i="1" dirty="0" err="1" smtClean="0"/>
              <a:t>ALUResult</a:t>
            </a:r>
            <a:r>
              <a:rPr lang="en-US" sz="2200" dirty="0" smtClean="0"/>
              <a:t> </a:t>
            </a:r>
            <a:r>
              <a:rPr lang="ru-RU" sz="2200" dirty="0" smtClean="0"/>
              <a:t>в регистр с номером из поля</a:t>
            </a:r>
            <a:r>
              <a:rPr lang="en-US" sz="2200" dirty="0" smtClean="0"/>
              <a:t> </a:t>
            </a:r>
            <a:r>
              <a:rPr lang="en-US" sz="2200" dirty="0" err="1" smtClean="0">
                <a:latin typeface="Courier New" pitchFamily="49" charset="0"/>
              </a:rPr>
              <a:t>rd</a:t>
            </a:r>
            <a:r>
              <a:rPr lang="en-US" sz="2200" dirty="0" smtClean="0"/>
              <a:t> </a:t>
            </a:r>
            <a:r>
              <a:rPr lang="ru-RU" sz="2200" dirty="0" smtClean="0"/>
              <a:t>инструкции (для инструкций </a:t>
            </a:r>
            <a:r>
              <a:rPr lang="en-US" sz="2200" dirty="0" smtClean="0"/>
              <a:t>I</a:t>
            </a:r>
            <a:r>
              <a:rPr lang="uk-UA" sz="2200" dirty="0" err="1" smtClean="0"/>
              <a:t>-типа</a:t>
            </a:r>
            <a:r>
              <a:rPr lang="uk-UA" sz="2200" dirty="0" smtClean="0"/>
              <a:t> </a:t>
            </a:r>
            <a:r>
              <a:rPr lang="ru-RU" sz="2200" dirty="0" smtClean="0"/>
              <a:t>результат записывается в регистр с номером</a:t>
            </a:r>
            <a:r>
              <a:rPr lang="uk-UA" sz="2200" dirty="0" smtClean="0"/>
              <a:t> </a:t>
            </a:r>
            <a:r>
              <a:rPr lang="en-US" sz="2200" dirty="0" err="1" smtClean="0">
                <a:latin typeface="Courier New" pitchFamily="49" charset="0"/>
              </a:rPr>
              <a:t>rt</a:t>
            </a:r>
            <a:r>
              <a:rPr lang="ru-RU" sz="2200" dirty="0" smtClean="0">
                <a:latin typeface="+mj-lt"/>
              </a:rPr>
              <a:t>)</a:t>
            </a:r>
            <a:endParaRPr lang="en-US" sz="2200" dirty="0">
              <a:latin typeface="+mj-lt"/>
            </a:endParaRPr>
          </a:p>
        </p:txBody>
      </p:sp>
      <p:graphicFrame>
        <p:nvGraphicFramePr>
          <p:cNvPr id="8" name="Объект 7"/>
          <p:cNvGraphicFramePr>
            <a:graphicFrameLocks noGrp="1"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366653093"/>
              </p:ext>
            </p:extLst>
          </p:nvPr>
        </p:nvGraphicFramePr>
        <p:xfrm>
          <a:off x="1181100" y="5410200"/>
          <a:ext cx="4076700" cy="1006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99" name="VISIO" r:id="rId11" imgW="2088970" imgH="538598" progId="Visio.Drawing.6">
                  <p:embed/>
                </p:oleObj>
              </mc:Choice>
              <mc:Fallback>
                <p:oleObj name="VISIO" r:id="rId11" imgW="2088970" imgH="538598" progId="Visio.Drawing.6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5410200"/>
                        <a:ext cx="4076700" cy="10066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015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5493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1848197"/>
              </p:ext>
            </p:extLst>
          </p:nvPr>
        </p:nvGraphicFramePr>
        <p:xfrm>
          <a:off x="762000" y="2133600"/>
          <a:ext cx="8534400" cy="3030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19" name="VISIO" r:id="rId8" imgW="5886360" imgH="2187000" progId="Visio.Drawing.6">
                  <p:embed/>
                </p:oleObj>
              </mc:Choice>
              <mc:Fallback>
                <p:oleObj name="VISIO" r:id="rId8" imgW="5886360" imgH="2187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133600"/>
                        <a:ext cx="8534400" cy="3030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549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err="1" smtClean="0">
                <a:latin typeface="Courier New" pitchFamily="49" charset="0"/>
                <a:cs typeface="Arial" charset="0"/>
              </a:rPr>
              <a:t>rs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== </a:t>
            </a:r>
            <a:r>
              <a:rPr lang="en-US" sz="3200" dirty="0" err="1" smtClean="0">
                <a:latin typeface="Courier New" pitchFamily="49" charset="0"/>
                <a:cs typeface="Arial" charset="0"/>
              </a:rPr>
              <a:t>rt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?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+mj-lt"/>
                <a:cs typeface="Arial" charset="0"/>
              </a:rPr>
              <a:t>BTA </a:t>
            </a:r>
            <a:r>
              <a:rPr lang="en-US" sz="3200" dirty="0">
                <a:latin typeface="+mj-lt"/>
                <a:cs typeface="Arial" charset="0"/>
              </a:rPr>
              <a:t>= </a:t>
            </a:r>
            <a:r>
              <a:rPr lang="en-US" sz="2900" dirty="0">
                <a:latin typeface="+mj-lt"/>
                <a:cs typeface="Arial" charset="0"/>
              </a:rPr>
              <a:t>(sign-extended </a:t>
            </a:r>
            <a:r>
              <a:rPr lang="en-US" sz="2900" dirty="0" smtClean="0">
                <a:latin typeface="+mj-lt"/>
                <a:cs typeface="Arial" charset="0"/>
              </a:rPr>
              <a:t>immediate &lt;&lt; 2) + (</a:t>
            </a:r>
            <a:r>
              <a:rPr lang="en-US" sz="2900" dirty="0">
                <a:latin typeface="+mj-lt"/>
                <a:cs typeface="Arial" charset="0"/>
              </a:rPr>
              <a:t>PC+4)</a:t>
            </a:r>
          </a:p>
        </p:txBody>
      </p:sp>
      <p:sp>
        <p:nvSpPr>
          <p:cNvPr id="121549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0600" y="68759"/>
            <a:ext cx="807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00" dirty="0" err="1">
                <a:solidFill>
                  <a:schemeClr val="bg1"/>
                </a:solidFill>
              </a:rPr>
              <a:t>Многотактный</a:t>
            </a:r>
            <a:r>
              <a:rPr lang="ru-RU" sz="4200" dirty="0">
                <a:solidFill>
                  <a:schemeClr val="bg1"/>
                </a:solidFill>
              </a:rPr>
              <a:t> тракт </a:t>
            </a:r>
            <a:r>
              <a:rPr lang="ru-RU" sz="4200" dirty="0" smtClean="0">
                <a:solidFill>
                  <a:schemeClr val="bg1"/>
                </a:solidFill>
              </a:rPr>
              <a:t>данных</a:t>
            </a:r>
            <a:r>
              <a:rPr lang="en-US" sz="42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42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beq</a:t>
            </a:r>
            <a:endParaRPr lang="en-US" sz="42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2" name="Объект 1"/>
          <p:cNvGraphicFramePr>
            <a:graphicFrameLocks noGrp="1"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4731221"/>
              </p:ext>
            </p:extLst>
          </p:nvPr>
        </p:nvGraphicFramePr>
        <p:xfrm>
          <a:off x="1143000" y="5257800"/>
          <a:ext cx="5715000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20" name="VISIO" r:id="rId10" imgW="2526792" imgH="547116" progId="Visio.Drawing.6">
                  <p:embed/>
                </p:oleObj>
              </mc:Choice>
              <mc:Fallback>
                <p:oleObj name="VISIO" r:id="rId10" imgW="2526792" imgH="547116" progId="Visio.Drawing.6">
                  <p:embed/>
                  <p:pic>
                    <p:nvPicPr>
                      <p:cNvPr id="0" name="Объект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257800"/>
                        <a:ext cx="5715000" cy="118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2798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0613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0572704"/>
              </p:ext>
            </p:extLst>
          </p:nvPr>
        </p:nvGraphicFramePr>
        <p:xfrm>
          <a:off x="709230" y="1371600"/>
          <a:ext cx="8358570" cy="422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084" name="VISIO" r:id="rId7" imgW="5743440" imgH="2904480" progId="Visio.Drawing.6">
                  <p:embed/>
                </p:oleObj>
              </mc:Choice>
              <mc:Fallback>
                <p:oleObj name="VISIO" r:id="rId7" imgW="5743440" imgH="2904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30" y="1371600"/>
                        <a:ext cx="8358570" cy="422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061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2061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 smtClean="0">
                <a:solidFill>
                  <a:schemeClr val="bg1"/>
                </a:solidFill>
                <a:latin typeface="+mj-lt"/>
              </a:rPr>
              <a:t>Многотактный</a:t>
            </a: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 процессор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9490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2661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40956771"/>
              </p:ext>
            </p:extLst>
          </p:nvPr>
        </p:nvGraphicFramePr>
        <p:xfrm>
          <a:off x="1905000" y="1174750"/>
          <a:ext cx="5562600" cy="518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108" name="VISIO" r:id="rId7" imgW="2135880" imgH="1990080" progId="Visio.Drawing.6">
                  <p:embed/>
                </p:oleObj>
              </mc:Choice>
              <mc:Fallback>
                <p:oleObj name="VISIO" r:id="rId7" imgW="2135880" imgH="1990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174750"/>
                        <a:ext cx="5562600" cy="518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265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2266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0600" y="68759"/>
            <a:ext cx="8077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dirty="0" err="1" smtClean="0">
                <a:solidFill>
                  <a:schemeClr val="bg1"/>
                </a:solidFill>
                <a:latin typeface="+mj-lt"/>
              </a:rPr>
              <a:t>Многотактное</a:t>
            </a:r>
            <a:r>
              <a:rPr lang="ru-RU" sz="3800" dirty="0" smtClean="0">
                <a:solidFill>
                  <a:schemeClr val="bg1"/>
                </a:solidFill>
                <a:latin typeface="+mj-lt"/>
              </a:rPr>
              <a:t> устройство управления</a:t>
            </a:r>
            <a:endParaRPr lang="en-US" sz="3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817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3687" name="Object 7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784770"/>
              </p:ext>
            </p:extLst>
          </p:nvPr>
        </p:nvGraphicFramePr>
        <p:xfrm>
          <a:off x="2362200" y="2422525"/>
          <a:ext cx="6781800" cy="344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74" name="VISIO" r:id="rId7" imgW="5743440" imgH="2916720" progId="Visio.Drawing.6">
                  <p:embed/>
                </p:oleObj>
              </mc:Choice>
              <mc:Fallback>
                <p:oleObj name="VISIO" r:id="rId7" imgW="5743440" imgH="2916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422525"/>
                        <a:ext cx="6781800" cy="344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3686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1293595"/>
              </p:ext>
            </p:extLst>
          </p:nvPr>
        </p:nvGraphicFramePr>
        <p:xfrm>
          <a:off x="685800" y="1295400"/>
          <a:ext cx="1905000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75" name="VISIO" r:id="rId9" imgW="1066320" imgH="837720" progId="Visio.Drawing.6">
                  <p:embed/>
                </p:oleObj>
              </mc:Choice>
              <mc:Fallback>
                <p:oleObj name="VISIO" r:id="rId9" imgW="1066320" imgH="837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95400"/>
                        <a:ext cx="1905000" cy="1497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368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131802"/>
            <a:ext cx="8077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 smtClean="0">
                <a:solidFill>
                  <a:schemeClr val="bg1"/>
                </a:solidFill>
                <a:latin typeface="+mj-lt"/>
              </a:rPr>
              <a:t>Основной управляющий автомат</a:t>
            </a:r>
            <a:r>
              <a:rPr lang="en-US" sz="34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ru-RU" sz="3400" dirty="0" smtClean="0">
                <a:solidFill>
                  <a:schemeClr val="bg1"/>
                </a:solidFill>
                <a:latin typeface="+mj-lt"/>
              </a:rPr>
              <a:t>Выборка</a:t>
            </a:r>
            <a:endParaRPr lang="en-US" sz="3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4929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3476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40778692"/>
              </p:ext>
            </p:extLst>
          </p:nvPr>
        </p:nvGraphicFramePr>
        <p:xfrm>
          <a:off x="2286000" y="2438400"/>
          <a:ext cx="6781800" cy="344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98" name="VISIO" r:id="rId7" imgW="5743440" imgH="2916720" progId="Visio.Drawing.6">
                  <p:embed/>
                </p:oleObj>
              </mc:Choice>
              <mc:Fallback>
                <p:oleObj name="VISIO" r:id="rId7" imgW="5743440" imgH="2916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438400"/>
                        <a:ext cx="6781800" cy="344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3477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9500338"/>
              </p:ext>
            </p:extLst>
          </p:nvPr>
        </p:nvGraphicFramePr>
        <p:xfrm>
          <a:off x="685800" y="1219200"/>
          <a:ext cx="1905000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99" name="VISIO" r:id="rId9" imgW="1066320" imgH="837720" progId="Visio.Drawing.6">
                  <p:embed/>
                </p:oleObj>
              </mc:Choice>
              <mc:Fallback>
                <p:oleObj name="VISIO" r:id="rId9" imgW="1066320" imgH="837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19200"/>
                        <a:ext cx="1905000" cy="1497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3475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161836"/>
            <a:ext cx="8153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>
                <a:solidFill>
                  <a:schemeClr val="bg1"/>
                </a:solidFill>
              </a:rPr>
              <a:t>Основной управляющий автомат</a:t>
            </a:r>
            <a:r>
              <a:rPr lang="en-US" sz="3400" dirty="0">
                <a:solidFill>
                  <a:schemeClr val="bg1"/>
                </a:solidFill>
              </a:rPr>
              <a:t>: </a:t>
            </a:r>
            <a:r>
              <a:rPr lang="ru-RU" sz="3400" dirty="0">
                <a:solidFill>
                  <a:schemeClr val="bg1"/>
                </a:solidFill>
              </a:rPr>
              <a:t>Выборка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0" y="1143000"/>
            <a:ext cx="563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Сигналы разрешения записи будем показывать только если они не равны нулю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Одновременно со считыванием инструкции при помощи АЛУ увеличиваем на 4 содержимое 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873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4166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97874378"/>
              </p:ext>
            </p:extLst>
          </p:nvPr>
        </p:nvGraphicFramePr>
        <p:xfrm>
          <a:off x="762000" y="1152525"/>
          <a:ext cx="3581400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022" name="VISIO" r:id="rId7" imgW="1980720" imgH="837720" progId="Visio.Drawing.6">
                  <p:embed/>
                </p:oleObj>
              </mc:Choice>
              <mc:Fallback>
                <p:oleObj name="VISIO" r:id="rId7" imgW="1980720" imgH="837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152525"/>
                        <a:ext cx="3581400" cy="1514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4168" name="Object 8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04460034"/>
              </p:ext>
            </p:extLst>
          </p:nvPr>
        </p:nvGraphicFramePr>
        <p:xfrm>
          <a:off x="1219200" y="2817813"/>
          <a:ext cx="6781800" cy="343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023" name="VISIO" r:id="rId9" imgW="5743440" imgH="2904480" progId="Visio.Drawing.6">
                  <p:embed/>
                </p:oleObj>
              </mc:Choice>
              <mc:Fallback>
                <p:oleObj name="VISIO" r:id="rId9" imgW="5743440" imgH="2904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817813"/>
                        <a:ext cx="6781800" cy="343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4163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131802"/>
            <a:ext cx="838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</a:rPr>
              <a:t>Основной управляющий автомат</a:t>
            </a:r>
            <a:r>
              <a:rPr lang="en-US" sz="3000" dirty="0" smtClean="0">
                <a:solidFill>
                  <a:schemeClr val="bg1"/>
                </a:solidFill>
              </a:rPr>
              <a:t>:</a:t>
            </a:r>
            <a:r>
              <a:rPr lang="uk-UA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smtClean="0">
                <a:solidFill>
                  <a:schemeClr val="bg1"/>
                </a:solidFill>
              </a:rPr>
              <a:t>Декодирование</a:t>
            </a:r>
            <a:endParaRPr lang="en-US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95800" y="106507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Будем </a:t>
            </a:r>
            <a:r>
              <a:rPr lang="ru-RU" dirty="0"/>
              <a:t>указывать только те управляющие сигналы, которые имеют смысл на конкретном этапе выполнения </a:t>
            </a:r>
            <a:r>
              <a:rPr lang="ru-RU" dirty="0" smtClean="0"/>
              <a:t>команды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 этом этапе выполняется считывание из регистрового файла, расширение константы и декодирование операции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188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5190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74910756"/>
              </p:ext>
            </p:extLst>
          </p:nvPr>
        </p:nvGraphicFramePr>
        <p:xfrm>
          <a:off x="685800" y="1066800"/>
          <a:ext cx="3810000" cy="298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046" name="VISIO" r:id="rId7" imgW="2381040" imgH="1866600" progId="Visio.Drawing.6">
                  <p:embed/>
                </p:oleObj>
              </mc:Choice>
              <mc:Fallback>
                <p:oleObj name="VISIO" r:id="rId7" imgW="2381040" imgH="18666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066800"/>
                        <a:ext cx="3810000" cy="298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5191" name="Object 7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93213147"/>
              </p:ext>
            </p:extLst>
          </p:nvPr>
        </p:nvGraphicFramePr>
        <p:xfrm>
          <a:off x="1600200" y="2700337"/>
          <a:ext cx="7315200" cy="370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047" name="VISIO" r:id="rId9" imgW="5743440" imgH="2904480" progId="Visio.Drawing.6">
                  <p:embed/>
                </p:oleObj>
              </mc:Choice>
              <mc:Fallback>
                <p:oleObj name="VISIO" r:id="rId9" imgW="5743440" imgH="2904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700337"/>
                        <a:ext cx="7315200" cy="3700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518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0600" y="131802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Основной управляющий автомат</a:t>
            </a:r>
            <a:r>
              <a:rPr lang="en-US" sz="3600" dirty="0" smtClean="0">
                <a:solidFill>
                  <a:schemeClr val="bg1"/>
                </a:solidFill>
              </a:rPr>
              <a:t>:</a:t>
            </a:r>
            <a:r>
              <a:rPr lang="ru-RU" sz="3600" dirty="0" smtClean="0">
                <a:solidFill>
                  <a:schemeClr val="bg1"/>
                </a:solidFill>
              </a:rPr>
              <a:t> Адрес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5702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5524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97804029"/>
              </p:ext>
            </p:extLst>
          </p:nvPr>
        </p:nvGraphicFramePr>
        <p:xfrm>
          <a:off x="762000" y="1066800"/>
          <a:ext cx="3810000" cy="298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070" name="VISIO" r:id="rId7" imgW="2381040" imgH="1866600" progId="Visio.Drawing.6">
                  <p:embed/>
                </p:oleObj>
              </mc:Choice>
              <mc:Fallback>
                <p:oleObj name="VISIO" r:id="rId7" imgW="2381040" imgH="18666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066800"/>
                        <a:ext cx="3810000" cy="298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525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59612185"/>
              </p:ext>
            </p:extLst>
          </p:nvPr>
        </p:nvGraphicFramePr>
        <p:xfrm>
          <a:off x="1752600" y="2547937"/>
          <a:ext cx="7315200" cy="370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071" name="VISIO" r:id="rId9" imgW="5743440" imgH="2904480" progId="Visio.Drawing.6">
                  <p:embed/>
                </p:oleObj>
              </mc:Choice>
              <mc:Fallback>
                <p:oleObj name="VISIO" r:id="rId9" imgW="5743440" imgH="2904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547937"/>
                        <a:ext cx="7315200" cy="3700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523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68759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Основной управляющий автомат</a:t>
            </a:r>
            <a:r>
              <a:rPr lang="en-US" sz="3600" dirty="0">
                <a:solidFill>
                  <a:schemeClr val="bg1"/>
                </a:solidFill>
              </a:rPr>
              <a:t>:</a:t>
            </a:r>
            <a:r>
              <a:rPr lang="ru-RU" sz="3600" dirty="0">
                <a:solidFill>
                  <a:schemeClr val="bg1"/>
                </a:solidFill>
              </a:rPr>
              <a:t> Адрес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337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411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914400" y="1219200"/>
            <a:ext cx="79248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/>
              <a:t>Несколько аппаратных реализаций одной и той же архитектуры</a:t>
            </a:r>
            <a:r>
              <a:rPr lang="en-US" dirty="0" smtClean="0"/>
              <a:t>: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ru-RU" b="1" dirty="0" smtClean="0">
                <a:solidFill>
                  <a:schemeClr val="accent1"/>
                </a:solidFill>
              </a:rPr>
              <a:t>Однотактная реализация</a:t>
            </a:r>
            <a:r>
              <a:rPr lang="en-US" b="1" dirty="0" smtClean="0">
                <a:solidFill>
                  <a:schemeClr val="accent1"/>
                </a:solidFill>
              </a:rPr>
              <a:t>:</a:t>
            </a:r>
            <a:r>
              <a:rPr lang="en-US" dirty="0" smtClean="0"/>
              <a:t> </a:t>
            </a:r>
            <a:r>
              <a:rPr lang="ru-RU" dirty="0" smtClean="0"/>
              <a:t>каждая инструкция выполняется за один такт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ru-RU" b="1" dirty="0" err="1" smtClean="0">
                <a:solidFill>
                  <a:schemeClr val="accent1"/>
                </a:solidFill>
              </a:rPr>
              <a:t>Многотактная</a:t>
            </a:r>
            <a:r>
              <a:rPr lang="ru-RU" b="1" dirty="0" smtClean="0">
                <a:solidFill>
                  <a:schemeClr val="accent1"/>
                </a:solidFill>
              </a:rPr>
              <a:t> реализация</a:t>
            </a:r>
            <a:r>
              <a:rPr lang="en-US" b="1" dirty="0" smtClean="0">
                <a:solidFill>
                  <a:schemeClr val="accent1"/>
                </a:solidFill>
              </a:rPr>
              <a:t>:</a:t>
            </a:r>
            <a:r>
              <a:rPr lang="en-US" dirty="0" smtClean="0"/>
              <a:t> </a:t>
            </a:r>
            <a:r>
              <a:rPr lang="ru-RU" dirty="0" smtClean="0"/>
              <a:t>каждая инструкция разбивается на несколько шагов и выполняется за несколько тактов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ru-RU" b="1" dirty="0">
                <a:solidFill>
                  <a:schemeClr val="accent1"/>
                </a:solidFill>
              </a:rPr>
              <a:t>Конвейерная </a:t>
            </a:r>
            <a:r>
              <a:rPr lang="ru-RU" b="1" dirty="0" smtClean="0">
                <a:solidFill>
                  <a:schemeClr val="accent1"/>
                </a:solidFill>
              </a:rPr>
              <a:t>реализация</a:t>
            </a:r>
            <a:r>
              <a:rPr lang="en-US" b="1" dirty="0" smtClean="0">
                <a:solidFill>
                  <a:schemeClr val="accent1"/>
                </a:solidFill>
              </a:rPr>
              <a:t>:</a:t>
            </a:r>
            <a:r>
              <a:rPr lang="en-US" dirty="0" smtClean="0"/>
              <a:t> </a:t>
            </a:r>
            <a:r>
              <a:rPr lang="ru-RU" dirty="0"/>
              <a:t>каждая инструкция разбивается на несколько шагов</a:t>
            </a:r>
            <a:r>
              <a:rPr lang="en-US" dirty="0" smtClean="0"/>
              <a:t> </a:t>
            </a:r>
            <a:r>
              <a:rPr lang="ru-RU" dirty="0" smtClean="0"/>
              <a:t>и несколько инструкций выполняются одновременно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Микроархитектура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6214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99327812"/>
              </p:ext>
            </p:extLst>
          </p:nvPr>
        </p:nvGraphicFramePr>
        <p:xfrm>
          <a:off x="1905000" y="1047750"/>
          <a:ext cx="5562600" cy="520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252" name="VISIO" r:id="rId6" imgW="4035960" imgH="3773520" progId="Visio.Drawing.6">
                  <p:embed/>
                </p:oleObj>
              </mc:Choice>
              <mc:Fallback>
                <p:oleObj name="VISIO" r:id="rId6" imgW="4035960" imgH="3773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047750"/>
                        <a:ext cx="5562600" cy="5200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6211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0" y="131802"/>
            <a:ext cx="8077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dirty="0">
                <a:solidFill>
                  <a:schemeClr val="bg1"/>
                </a:solidFill>
              </a:rPr>
              <a:t>Основной управляющий </a:t>
            </a:r>
            <a:r>
              <a:rPr lang="ru-RU" sz="3800" dirty="0" smtClean="0">
                <a:solidFill>
                  <a:schemeClr val="bg1"/>
                </a:solidFill>
              </a:rPr>
              <a:t>автомат</a:t>
            </a:r>
            <a:r>
              <a:rPr lang="en-US" sz="38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3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lw</a:t>
            </a:r>
            <a:endParaRPr lang="en-US" sz="38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075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8261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80753142"/>
              </p:ext>
            </p:extLst>
          </p:nvPr>
        </p:nvGraphicFramePr>
        <p:xfrm>
          <a:off x="1855574" y="1066800"/>
          <a:ext cx="5459626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76" name="VISIO" r:id="rId6" imgW="4035960" imgH="3773520" progId="Visio.Drawing.6">
                  <p:embed/>
                </p:oleObj>
              </mc:Choice>
              <mc:Fallback>
                <p:oleObj name="VISIO" r:id="rId6" imgW="4035960" imgH="3773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5574" y="1066800"/>
                        <a:ext cx="5459626" cy="510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8259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0" y="131802"/>
            <a:ext cx="8077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dirty="0">
                <a:solidFill>
                  <a:schemeClr val="bg1"/>
                </a:solidFill>
              </a:rPr>
              <a:t>Основной управляющий автомат</a:t>
            </a:r>
            <a:r>
              <a:rPr lang="en-US" sz="3800" dirty="0" smtClean="0">
                <a:solidFill>
                  <a:schemeClr val="bg1"/>
                </a:solidFill>
              </a:rPr>
              <a:t>:</a:t>
            </a:r>
            <a:r>
              <a:rPr lang="en-US" sz="3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sw</a:t>
            </a:r>
            <a:endParaRPr lang="en-US" sz="38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364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9285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29573479"/>
              </p:ext>
            </p:extLst>
          </p:nvPr>
        </p:nvGraphicFramePr>
        <p:xfrm>
          <a:off x="1752600" y="1204913"/>
          <a:ext cx="5638800" cy="527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00" name="VISIO" r:id="rId6" imgW="4035960" imgH="3773520" progId="Visio.Drawing.6">
                  <p:embed/>
                </p:oleObj>
              </mc:Choice>
              <mc:Fallback>
                <p:oleObj name="VISIO" r:id="rId6" imgW="4035960" imgH="3773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204913"/>
                        <a:ext cx="5638800" cy="5272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283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0" y="131802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Основной управляющий </a:t>
            </a:r>
            <a:r>
              <a:rPr lang="ru-RU" sz="3600" dirty="0" smtClean="0">
                <a:solidFill>
                  <a:schemeClr val="bg1"/>
                </a:solidFill>
              </a:rPr>
              <a:t>автомат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: R-</a:t>
            </a: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Тип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8063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0309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0236279"/>
              </p:ext>
            </p:extLst>
          </p:nvPr>
        </p:nvGraphicFramePr>
        <p:xfrm>
          <a:off x="1295400" y="1138238"/>
          <a:ext cx="5791200" cy="541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324" name="VISIO" r:id="rId6" imgW="4035960" imgH="3773520" progId="Visio.Drawing.6">
                  <p:embed/>
                </p:oleObj>
              </mc:Choice>
              <mc:Fallback>
                <p:oleObj name="VISIO" r:id="rId6" imgW="4035960" imgH="3773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138238"/>
                        <a:ext cx="5791200" cy="5414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030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0" y="131802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Основной управляющий автомат 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3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beq</a:t>
            </a:r>
            <a:endParaRPr lang="en-US" sz="36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915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2117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57551967"/>
              </p:ext>
            </p:extLst>
          </p:nvPr>
        </p:nvGraphicFramePr>
        <p:xfrm>
          <a:off x="1295400" y="995005"/>
          <a:ext cx="5943600" cy="5558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348" name="VISIO" r:id="rId7" imgW="4035960" imgH="3773520" progId="Visio.Drawing.6">
                  <p:embed/>
                </p:oleObj>
              </mc:Choice>
              <mc:Fallback>
                <p:oleObj name="VISIO" r:id="rId7" imgW="4035960" imgH="3773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995005"/>
                        <a:ext cx="5943600" cy="55581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211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4211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0600" y="68759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Основной управляющий автомат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0378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1334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2635252"/>
              </p:ext>
            </p:extLst>
          </p:nvPr>
        </p:nvGraphicFramePr>
        <p:xfrm>
          <a:off x="1219200" y="1219200"/>
          <a:ext cx="6781800" cy="517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72" name="VISIO" r:id="rId7" imgW="4950360" imgH="3773520" progId="Visio.Drawing.6">
                  <p:embed/>
                </p:oleObj>
              </mc:Choice>
              <mc:Fallback>
                <p:oleObj name="VISIO" r:id="rId7" imgW="4950360" imgH="3773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219200"/>
                        <a:ext cx="6781800" cy="5170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133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5133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Добавим функционала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4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addi</a:t>
            </a:r>
            <a:endParaRPr lang="en-US" sz="4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600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7573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1014749"/>
              </p:ext>
            </p:extLst>
          </p:nvPr>
        </p:nvGraphicFramePr>
        <p:xfrm>
          <a:off x="1219200" y="1219200"/>
          <a:ext cx="6781800" cy="517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396" name="VISIO" r:id="rId7" imgW="4950360" imgH="3773520" progId="Visio.Drawing.6">
                  <p:embed/>
                </p:oleObj>
              </mc:Choice>
              <mc:Fallback>
                <p:oleObj name="VISIO" r:id="rId7" imgW="4950360" imgH="3773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219200"/>
                        <a:ext cx="6781800" cy="5170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757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1757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0600" y="1524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Основной управляющий </a:t>
            </a:r>
            <a:r>
              <a:rPr lang="ru-RU" sz="3600" dirty="0" smtClean="0">
                <a:solidFill>
                  <a:schemeClr val="bg1"/>
                </a:solidFill>
              </a:rPr>
              <a:t>автомат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3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addi</a:t>
            </a:r>
            <a:endParaRPr lang="en-US" sz="36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302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2358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73996478"/>
              </p:ext>
            </p:extLst>
          </p:nvPr>
        </p:nvGraphicFramePr>
        <p:xfrm>
          <a:off x="838200" y="1676400"/>
          <a:ext cx="8305800" cy="324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20" name="VISIO" r:id="rId7" imgW="5886360" imgH="2301120" progId="Visio.Drawing.6">
                  <p:embed/>
                </p:oleObj>
              </mc:Choice>
              <mc:Fallback>
                <p:oleObj name="VISIO" r:id="rId7" imgW="5886360" imgH="23011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76400"/>
                        <a:ext cx="8305800" cy="324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235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5235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Добавим </a:t>
            </a:r>
            <a:r>
              <a:rPr lang="ru-RU" sz="4400" dirty="0" smtClean="0">
                <a:solidFill>
                  <a:schemeClr val="bg1"/>
                </a:solidFill>
              </a:rPr>
              <a:t>функционала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4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</a:t>
            </a:r>
            <a:endParaRPr lang="en-US" sz="4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615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3382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27813722"/>
              </p:ext>
            </p:extLst>
          </p:nvPr>
        </p:nvGraphicFramePr>
        <p:xfrm>
          <a:off x="1219200" y="1219200"/>
          <a:ext cx="6754812" cy="514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444" name="VISIO" r:id="rId7" imgW="4950360" imgH="3773520" progId="Visio.Drawing.6">
                  <p:embed/>
                </p:oleObj>
              </mc:Choice>
              <mc:Fallback>
                <p:oleObj name="VISIO" r:id="rId7" imgW="4950360" imgH="3773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219200"/>
                        <a:ext cx="6754812" cy="5148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337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5338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0600" y="762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Основной управляющий автомат </a:t>
            </a: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4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</a:t>
            </a:r>
            <a:endParaRPr lang="en-US" sz="40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818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9621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07795696"/>
              </p:ext>
            </p:extLst>
          </p:nvPr>
        </p:nvGraphicFramePr>
        <p:xfrm>
          <a:off x="1219200" y="1219200"/>
          <a:ext cx="6754812" cy="514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467" name="VISIO" r:id="rId7" imgW="4950360" imgH="3773520" progId="Visio.Drawing.6">
                  <p:embed/>
                </p:oleObj>
              </mc:Choice>
              <mc:Fallback>
                <p:oleObj name="VISIO" r:id="rId7" imgW="4950360" imgH="3773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219200"/>
                        <a:ext cx="6754812" cy="5148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961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1962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90600" y="68759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Основной управляющий автомат </a:t>
            </a:r>
            <a:r>
              <a:rPr lang="en-US" sz="4000" dirty="0">
                <a:solidFill>
                  <a:schemeClr val="bg1"/>
                </a:solidFill>
              </a:rPr>
              <a:t>: </a:t>
            </a:r>
            <a:r>
              <a:rPr lang="en-US" sz="40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3424321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971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914400" y="1143000"/>
            <a:ext cx="7924800" cy="5181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ru-RU" sz="3500" dirty="0" smtClean="0"/>
              <a:t>Время выполнения программы</a:t>
            </a:r>
            <a:endParaRPr lang="en-US" sz="3500" dirty="0"/>
          </a:p>
          <a:p>
            <a:pPr>
              <a:lnSpc>
                <a:spcPct val="90000"/>
              </a:lnSpc>
              <a:buFontTx/>
              <a:buNone/>
            </a:pPr>
            <a:endParaRPr lang="en-US" sz="1400" dirty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  </a:t>
            </a:r>
            <a:r>
              <a:rPr lang="en-US" sz="2400" b="1" dirty="0" smtClean="0">
                <a:solidFill>
                  <a:schemeClr val="accent1"/>
                </a:solidFill>
              </a:rPr>
              <a:t>Execution Time </a:t>
            </a:r>
            <a:r>
              <a:rPr lang="en-US" sz="2400" b="1" dirty="0">
                <a:solidFill>
                  <a:schemeClr val="accent1"/>
                </a:solidFill>
              </a:rPr>
              <a:t>= </a:t>
            </a:r>
            <a:r>
              <a:rPr lang="en-US" sz="2400" b="1" dirty="0" smtClean="0">
                <a:solidFill>
                  <a:schemeClr val="accent1"/>
                </a:solidFill>
              </a:rPr>
              <a:t>(#instructions)(cycles/instruction)(seconds/cycle)</a:t>
            </a:r>
            <a:endParaRPr lang="ru-RU" sz="2400" b="1" dirty="0" smtClean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ru-RU" sz="1300" b="1" dirty="0" smtClean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  Время </a:t>
            </a:r>
            <a:r>
              <a:rPr lang="ru-RU" sz="2400" b="1" dirty="0">
                <a:solidFill>
                  <a:schemeClr val="accent1"/>
                </a:solidFill>
              </a:rPr>
              <a:t>выполнения</a:t>
            </a:r>
            <a:r>
              <a:rPr lang="en-US" sz="2400" b="1" dirty="0">
                <a:solidFill>
                  <a:schemeClr val="accent1"/>
                </a:solidFill>
              </a:rPr>
              <a:t> = (#</a:t>
            </a:r>
            <a:r>
              <a:rPr lang="ru-RU" sz="2400" b="1" dirty="0">
                <a:solidFill>
                  <a:schemeClr val="accent1"/>
                </a:solidFill>
              </a:rPr>
              <a:t>инструкции</a:t>
            </a:r>
            <a:r>
              <a:rPr lang="en-US" sz="2400" b="1" dirty="0">
                <a:solidFill>
                  <a:schemeClr val="accent1"/>
                </a:solidFill>
              </a:rPr>
              <a:t>)(</a:t>
            </a:r>
            <a:r>
              <a:rPr lang="ru-RU" sz="2400" b="1" dirty="0">
                <a:solidFill>
                  <a:schemeClr val="accent1"/>
                </a:solidFill>
              </a:rPr>
              <a:t>такты</a:t>
            </a:r>
            <a:r>
              <a:rPr lang="en-US" sz="2400" b="1" dirty="0">
                <a:solidFill>
                  <a:schemeClr val="accent1"/>
                </a:solidFill>
              </a:rPr>
              <a:t>/</a:t>
            </a:r>
            <a:r>
              <a:rPr lang="ru-RU" sz="2400" b="1" dirty="0">
                <a:solidFill>
                  <a:schemeClr val="accent1"/>
                </a:solidFill>
              </a:rPr>
              <a:t>инструкция</a:t>
            </a:r>
            <a:r>
              <a:rPr lang="en-US" sz="2400" b="1" dirty="0">
                <a:solidFill>
                  <a:schemeClr val="accent1"/>
                </a:solidFill>
              </a:rPr>
              <a:t>)(</a:t>
            </a:r>
            <a:r>
              <a:rPr lang="ru-RU" sz="2400" b="1" dirty="0">
                <a:solidFill>
                  <a:schemeClr val="accent1"/>
                </a:solidFill>
              </a:rPr>
              <a:t>секунды</a:t>
            </a:r>
            <a:r>
              <a:rPr lang="en-US" sz="2400" b="1" dirty="0">
                <a:solidFill>
                  <a:schemeClr val="accent1"/>
                </a:solidFill>
              </a:rPr>
              <a:t>/</a:t>
            </a:r>
            <a:r>
              <a:rPr lang="ru-RU" sz="2400" b="1" dirty="0">
                <a:solidFill>
                  <a:schemeClr val="accent1"/>
                </a:solidFill>
              </a:rPr>
              <a:t>такт</a:t>
            </a:r>
            <a:r>
              <a:rPr lang="en-US" sz="2400" b="1" dirty="0" smtClean="0">
                <a:solidFill>
                  <a:schemeClr val="accent1"/>
                </a:solidFill>
              </a:rPr>
              <a:t>)</a:t>
            </a:r>
            <a:endParaRPr lang="ru-RU" sz="14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400" b="1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3500" dirty="0" smtClean="0"/>
              <a:t>Определения</a:t>
            </a:r>
            <a:r>
              <a:rPr lang="en-US" sz="3500" dirty="0" smtClean="0"/>
              <a:t>:</a:t>
            </a:r>
            <a:endParaRPr lang="en-US" sz="3500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CPI: </a:t>
            </a:r>
            <a:r>
              <a:rPr lang="ru-RU" dirty="0" smtClean="0"/>
              <a:t>Количество тактов на выполнение инструкции (</a:t>
            </a:r>
            <a:r>
              <a:rPr lang="en-US" dirty="0" smtClean="0"/>
              <a:t>Cycles/instruction</a:t>
            </a:r>
            <a:r>
              <a:rPr lang="ru-RU" dirty="0" smtClean="0"/>
              <a:t>)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ru-RU" dirty="0" smtClean="0"/>
              <a:t>Период тактовой частоты</a:t>
            </a:r>
            <a:r>
              <a:rPr lang="en-US" dirty="0" smtClean="0"/>
              <a:t>: </a:t>
            </a:r>
            <a:r>
              <a:rPr lang="ru-RU" dirty="0" smtClean="0"/>
              <a:t>секунды</a:t>
            </a:r>
            <a:r>
              <a:rPr lang="en-US" dirty="0" smtClean="0"/>
              <a:t>/</a:t>
            </a:r>
            <a:r>
              <a:rPr lang="ru-RU" dirty="0" smtClean="0"/>
              <a:t>такт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IPC: </a:t>
            </a:r>
            <a:r>
              <a:rPr lang="ru-RU" dirty="0" smtClean="0"/>
              <a:t>Количество инструкций выполняемых за такт (</a:t>
            </a:r>
            <a:r>
              <a:rPr lang="en-US" dirty="0" smtClean="0"/>
              <a:t>instructions/cycle = IPC</a:t>
            </a:r>
            <a:r>
              <a:rPr lang="ru-RU" dirty="0" smtClean="0"/>
              <a:t> = 1 </a:t>
            </a:r>
            <a:r>
              <a:rPr lang="en-US" dirty="0" smtClean="0"/>
              <a:t>/ CPI</a:t>
            </a:r>
            <a:r>
              <a:rPr lang="ru-RU" dirty="0" smtClean="0"/>
              <a:t>)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ru-RU" sz="3500" dirty="0"/>
              <a:t>Н</a:t>
            </a:r>
            <a:r>
              <a:rPr lang="ru-RU" sz="3500" dirty="0" smtClean="0"/>
              <a:t>еобходимо удовлетворять следующие ограничения</a:t>
            </a:r>
            <a:r>
              <a:rPr lang="en-US" sz="3500" dirty="0" smtClean="0"/>
              <a:t>:</a:t>
            </a:r>
            <a:endParaRPr lang="en-US" sz="3500" dirty="0"/>
          </a:p>
          <a:p>
            <a:pPr lvl="1">
              <a:lnSpc>
                <a:spcPct val="90000"/>
              </a:lnSpc>
            </a:pPr>
            <a:r>
              <a:rPr lang="ru-RU" dirty="0" smtClean="0"/>
              <a:t>Стоимость</a:t>
            </a:r>
          </a:p>
          <a:p>
            <a:pPr lvl="1">
              <a:lnSpc>
                <a:spcPct val="90000"/>
              </a:lnSpc>
            </a:pPr>
            <a:r>
              <a:rPr lang="ru-RU" dirty="0" smtClean="0"/>
              <a:t>Площадь на кристалле</a:t>
            </a:r>
          </a:p>
          <a:p>
            <a:pPr lvl="1">
              <a:lnSpc>
                <a:spcPct val="90000"/>
              </a:lnSpc>
            </a:pPr>
            <a:r>
              <a:rPr lang="ru-RU" dirty="0" smtClean="0"/>
              <a:t>Энергопотребление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ru-RU" dirty="0" smtClean="0"/>
              <a:t>Производительность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68759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Производительность процессора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440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0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4405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990600"/>
            <a:ext cx="8001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600" dirty="0" smtClean="0">
                <a:latin typeface="+mj-lt"/>
                <a:cs typeface="Arial" charset="0"/>
              </a:rPr>
              <a:t>Инструкции выполняются за разное количество тактов</a:t>
            </a:r>
            <a:r>
              <a:rPr lang="en-US" sz="2600" dirty="0" smtClean="0">
                <a:latin typeface="+mj-lt"/>
                <a:cs typeface="Arial" charset="0"/>
              </a:rPr>
              <a:t>:</a:t>
            </a:r>
            <a:endParaRPr lang="en-US" sz="2600" dirty="0">
              <a:latin typeface="+mj-lt"/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3 </a:t>
            </a:r>
            <a:r>
              <a:rPr lang="ru-RU" sz="2400" dirty="0" smtClean="0">
                <a:latin typeface="+mj-lt"/>
                <a:cs typeface="Arial" charset="0"/>
              </a:rPr>
              <a:t>такта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: </a:t>
            </a:r>
            <a:r>
              <a:rPr lang="en-US" sz="2400" dirty="0" err="1" smtClean="0">
                <a:latin typeface="Courier New" pitchFamily="49" charset="0"/>
                <a:cs typeface="Arial" charset="0"/>
              </a:rPr>
              <a:t>beq</a:t>
            </a:r>
            <a:r>
              <a:rPr lang="en-US" sz="2400" dirty="0">
                <a:latin typeface="Times New Roman" pitchFamily="18" charset="0"/>
                <a:cs typeface="Arial" charset="0"/>
              </a:rPr>
              <a:t>, </a:t>
            </a:r>
            <a:r>
              <a:rPr lang="en-US" sz="2400" dirty="0">
                <a:latin typeface="Courier New" pitchFamily="49" charset="0"/>
                <a:cs typeface="Arial" charset="0"/>
              </a:rPr>
              <a:t>j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4 </a:t>
            </a:r>
            <a:r>
              <a:rPr lang="ru-RU" sz="2400" dirty="0" smtClean="0">
                <a:latin typeface="+mj-lt"/>
                <a:cs typeface="Arial" charset="0"/>
              </a:rPr>
              <a:t>такта</a:t>
            </a:r>
            <a:r>
              <a:rPr lang="en-US" sz="2400" dirty="0" smtClean="0">
                <a:latin typeface="+mj-lt"/>
                <a:cs typeface="Arial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R-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тип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, </a:t>
            </a:r>
            <a:r>
              <a:rPr lang="en-US" sz="2400" dirty="0" err="1">
                <a:latin typeface="Courier New" pitchFamily="49" charset="0"/>
                <a:cs typeface="Arial" charset="0"/>
              </a:rPr>
              <a:t>sw</a:t>
            </a:r>
            <a:r>
              <a:rPr lang="en-US" sz="2400" dirty="0">
                <a:latin typeface="Times New Roman" pitchFamily="18" charset="0"/>
                <a:cs typeface="Arial" charset="0"/>
              </a:rPr>
              <a:t>, </a:t>
            </a:r>
            <a:r>
              <a:rPr lang="en-US" sz="2400" dirty="0" err="1">
                <a:latin typeface="Courier New" pitchFamily="49" charset="0"/>
                <a:cs typeface="Arial" charset="0"/>
              </a:rPr>
              <a:t>addi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5 </a:t>
            </a:r>
            <a:r>
              <a:rPr lang="ru-RU" sz="2400" dirty="0" smtClean="0">
                <a:latin typeface="+mj-lt"/>
                <a:cs typeface="Arial" charset="0"/>
              </a:rPr>
              <a:t>тактов</a:t>
            </a:r>
            <a:r>
              <a:rPr lang="en-US" sz="2400" dirty="0" smtClean="0">
                <a:latin typeface="+mj-lt"/>
                <a:cs typeface="Arial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Arial" charset="0"/>
              </a:rPr>
              <a:t>lw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600" dirty="0">
                <a:latin typeface="+mj-lt"/>
                <a:cs typeface="Arial" charset="0"/>
              </a:rPr>
              <a:t>CPI </a:t>
            </a:r>
            <a:r>
              <a:rPr lang="ru-RU" sz="2600" dirty="0" smtClean="0">
                <a:latin typeface="+mj-lt"/>
                <a:cs typeface="Arial" charset="0"/>
              </a:rPr>
              <a:t>будет средним значением</a:t>
            </a:r>
            <a:endParaRPr lang="en-US" sz="2600" dirty="0">
              <a:latin typeface="+mj-lt"/>
              <a:cs typeface="Arial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600" dirty="0" smtClean="0">
                <a:latin typeface="+mj-lt"/>
                <a:cs typeface="Arial" charset="0"/>
              </a:rPr>
              <a:t>Тестовый набор </a:t>
            </a:r>
            <a:r>
              <a:rPr lang="en-US" sz="2600" dirty="0" smtClean="0">
                <a:latin typeface="+mj-lt"/>
                <a:cs typeface="Arial" charset="0"/>
              </a:rPr>
              <a:t>SPECINT2000</a:t>
            </a:r>
            <a:r>
              <a:rPr lang="ru-RU" sz="2600" dirty="0" smtClean="0">
                <a:latin typeface="+mj-lt"/>
                <a:cs typeface="Arial" charset="0"/>
              </a:rPr>
              <a:t> содержит</a:t>
            </a:r>
            <a:r>
              <a:rPr lang="en-US" sz="2600" dirty="0" smtClean="0">
                <a:latin typeface="+mj-lt"/>
                <a:cs typeface="Arial" charset="0"/>
              </a:rPr>
              <a:t>: </a:t>
            </a:r>
            <a:endParaRPr lang="en-US" sz="2600" dirty="0">
              <a:latin typeface="+mj-lt"/>
              <a:cs typeface="Arial" charset="0"/>
            </a:endParaRP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25% </a:t>
            </a:r>
            <a:r>
              <a:rPr lang="ru-RU" sz="2400" dirty="0" smtClean="0">
                <a:latin typeface="+mj-lt"/>
                <a:cs typeface="Arial" charset="0"/>
              </a:rPr>
              <a:t>инструкций </a:t>
            </a:r>
            <a:r>
              <a:rPr lang="en-US" sz="2400" dirty="0" err="1" smtClean="0">
                <a:latin typeface="Courier" pitchFamily="49" charset="0"/>
                <a:cs typeface="Arial" charset="0"/>
              </a:rPr>
              <a:t>lw</a:t>
            </a:r>
            <a:endParaRPr lang="en-US" sz="2400" dirty="0">
              <a:latin typeface="Courier" pitchFamily="49" charset="0"/>
              <a:cs typeface="Arial" charset="0"/>
            </a:endParaRP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10% </a:t>
            </a:r>
            <a:r>
              <a:rPr lang="ru-RU" sz="2400" dirty="0">
                <a:cs typeface="Arial" charset="0"/>
              </a:rPr>
              <a:t>инструкций </a:t>
            </a:r>
            <a:r>
              <a:rPr lang="en-US" sz="2400" dirty="0" err="1">
                <a:latin typeface="Courier" pitchFamily="49" charset="0"/>
                <a:cs typeface="Arial" charset="0"/>
              </a:rPr>
              <a:t>s</a:t>
            </a:r>
            <a:r>
              <a:rPr lang="en-US" sz="2400" dirty="0" err="1" smtClean="0">
                <a:latin typeface="Courier" pitchFamily="49" charset="0"/>
                <a:cs typeface="Arial" charset="0"/>
              </a:rPr>
              <a:t>w</a:t>
            </a:r>
            <a:endParaRPr lang="en-US" sz="2400" dirty="0">
              <a:latin typeface="+mj-lt"/>
              <a:cs typeface="Arial" charset="0"/>
            </a:endParaRP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11% </a:t>
            </a:r>
            <a:r>
              <a:rPr lang="ru-RU" sz="2400" dirty="0" smtClean="0">
                <a:latin typeface="+mj-lt"/>
                <a:cs typeface="Arial" charset="0"/>
              </a:rPr>
              <a:t>условных переходов</a:t>
            </a:r>
            <a:endParaRPr lang="en-US" sz="2400" dirty="0">
              <a:latin typeface="+mj-lt"/>
              <a:cs typeface="Arial" charset="0"/>
            </a:endParaRP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2% </a:t>
            </a:r>
            <a:r>
              <a:rPr lang="ru-RU" sz="2400" dirty="0" smtClean="0">
                <a:latin typeface="+mj-lt"/>
                <a:cs typeface="Arial" charset="0"/>
              </a:rPr>
              <a:t>безусловных переходов</a:t>
            </a:r>
            <a:endParaRPr lang="en-US" sz="2400" dirty="0">
              <a:latin typeface="+mj-lt"/>
              <a:cs typeface="Arial" charset="0"/>
            </a:endParaRP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52% </a:t>
            </a:r>
            <a:r>
              <a:rPr lang="ru-RU" sz="2400" dirty="0" smtClean="0">
                <a:latin typeface="+mj-lt"/>
                <a:cs typeface="Arial" charset="0"/>
              </a:rPr>
              <a:t>инструкций </a:t>
            </a:r>
            <a:r>
              <a:rPr lang="en-US" sz="2400" dirty="0" smtClean="0">
                <a:latin typeface="+mj-lt"/>
                <a:cs typeface="Arial" charset="0"/>
              </a:rPr>
              <a:t>R-</a:t>
            </a:r>
            <a:r>
              <a:rPr lang="ru-RU" sz="2400" dirty="0" smtClean="0">
                <a:latin typeface="+mj-lt"/>
                <a:cs typeface="Arial" charset="0"/>
              </a:rPr>
              <a:t>типа</a:t>
            </a:r>
            <a:endParaRPr lang="en-US" sz="2000" dirty="0">
              <a:latin typeface="+mj-lt"/>
              <a:cs typeface="Arial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endParaRPr lang="en-US" sz="100" b="1" dirty="0" smtClean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uk-UA" sz="2000" b="1" dirty="0" err="1" smtClean="0">
                <a:latin typeface="Times New Roman" pitchFamily="18" charset="0"/>
                <a:cs typeface="Arial" charset="0"/>
              </a:rPr>
              <a:t>Средний</a:t>
            </a:r>
            <a:r>
              <a:rPr lang="en-US" sz="20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>
                <a:latin typeface="Times New Roman" pitchFamily="18" charset="0"/>
                <a:cs typeface="Arial" charset="0"/>
              </a:rPr>
              <a:t>CPI = </a:t>
            </a:r>
            <a:r>
              <a:rPr lang="en-US" sz="2000" dirty="0">
                <a:latin typeface="Times New Roman" pitchFamily="18" charset="0"/>
                <a:cs typeface="Arial" charset="0"/>
              </a:rPr>
              <a:t>(0.11 + 0.2)(3) + (0.52 + 0.10)(4) + (0.25)(5) </a:t>
            </a:r>
            <a:r>
              <a:rPr lang="en-US" sz="2000" b="1" dirty="0">
                <a:latin typeface="Times New Roman" pitchFamily="18" charset="0"/>
                <a:cs typeface="Arial" charset="0"/>
              </a:rPr>
              <a:t>= 4.12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131802"/>
            <a:ext cx="815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+mj-lt"/>
              </a:rPr>
              <a:t>Производительность </a:t>
            </a:r>
            <a:r>
              <a:rPr lang="ru-RU" sz="3000" dirty="0" err="1" smtClean="0">
                <a:solidFill>
                  <a:schemeClr val="bg1"/>
                </a:solidFill>
                <a:latin typeface="+mj-lt"/>
              </a:rPr>
              <a:t>многотактного</a:t>
            </a:r>
            <a:r>
              <a:rPr lang="ru-RU" sz="3000" dirty="0" smtClean="0">
                <a:solidFill>
                  <a:schemeClr val="bg1"/>
                </a:solidFill>
                <a:latin typeface="+mj-lt"/>
              </a:rPr>
              <a:t> процессора</a:t>
            </a:r>
            <a:endParaRPr lang="en-US" sz="3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3955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1670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32534913"/>
              </p:ext>
            </p:extLst>
          </p:nvPr>
        </p:nvGraphicFramePr>
        <p:xfrm>
          <a:off x="762000" y="2393950"/>
          <a:ext cx="7772400" cy="393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16" name="VISIO" r:id="rId8" imgW="5743440" imgH="2904480" progId="Visio.Drawing.6">
                  <p:embed/>
                </p:oleObj>
              </mc:Choice>
              <mc:Fallback>
                <p:oleObj name="VISIO" r:id="rId8" imgW="5743440" imgH="2904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393950"/>
                        <a:ext cx="7772400" cy="3930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166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2166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2166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0668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400" dirty="0">
                <a:latin typeface="+mj-lt"/>
                <a:cs typeface="Arial" charset="0"/>
              </a:rPr>
              <a:t>Задержка самой длинной цепи комбинационной логики </a:t>
            </a:r>
            <a:r>
              <a:rPr lang="ru-RU" sz="2400" dirty="0" err="1" smtClean="0">
                <a:latin typeface="+mj-lt"/>
                <a:cs typeface="Arial" charset="0"/>
              </a:rPr>
              <a:t>многотактного</a:t>
            </a:r>
            <a:r>
              <a:rPr lang="ru-RU" sz="2400" dirty="0" smtClean="0">
                <a:latin typeface="+mj-lt"/>
                <a:cs typeface="Arial" charset="0"/>
              </a:rPr>
              <a:t> процессора</a:t>
            </a:r>
            <a:r>
              <a:rPr lang="en-US" sz="2400" dirty="0" smtClean="0">
                <a:latin typeface="+mj-lt"/>
                <a:cs typeface="Arial" charset="0"/>
              </a:rPr>
              <a:t>:</a:t>
            </a:r>
            <a:endParaRPr lang="en-US" sz="2400" dirty="0"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i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 	</a:t>
            </a:r>
            <a:r>
              <a:rPr lang="en-US" sz="2800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latin typeface="Times New Roman" pitchFamily="18" charset="0"/>
                <a:cs typeface="Arial" charset="0"/>
              </a:rPr>
              <a:t>c</a:t>
            </a:r>
            <a:r>
              <a:rPr lang="en-US" sz="2800" b="1" dirty="0">
                <a:latin typeface="Times New Roman" pitchFamily="18" charset="0"/>
                <a:cs typeface="Arial" charset="0"/>
              </a:rPr>
              <a:t> = </a:t>
            </a:r>
            <a:r>
              <a:rPr lang="en-US" sz="2800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latin typeface="Times New Roman" pitchFamily="18" charset="0"/>
                <a:cs typeface="Arial" charset="0"/>
              </a:rPr>
              <a:t>pcq</a:t>
            </a:r>
            <a:r>
              <a:rPr lang="en-US" sz="2800" b="1" dirty="0"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latin typeface="Times New Roman" pitchFamily="18" charset="0"/>
                <a:cs typeface="Arial" charset="0"/>
              </a:rPr>
              <a:t>mux</a:t>
            </a:r>
            <a:r>
              <a:rPr lang="en-US" sz="2800" b="1" dirty="0">
                <a:latin typeface="Times New Roman" pitchFamily="18" charset="0"/>
                <a:cs typeface="Arial" charset="0"/>
              </a:rPr>
              <a:t> + max(</a:t>
            </a:r>
            <a:r>
              <a:rPr lang="en-US" sz="2800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latin typeface="Times New Roman" pitchFamily="18" charset="0"/>
                <a:cs typeface="Arial" charset="0"/>
              </a:rPr>
              <a:t>ALU</a:t>
            </a:r>
            <a:r>
              <a:rPr lang="en-US" sz="2800" b="1" baseline="-25000" dirty="0"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>
                <a:latin typeface="Times New Roman" pitchFamily="18" charset="0"/>
                <a:cs typeface="Arial" charset="0"/>
              </a:rPr>
              <a:t>+ </a:t>
            </a:r>
            <a:r>
              <a:rPr lang="en-US" sz="2800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latin typeface="Times New Roman" pitchFamily="18" charset="0"/>
                <a:cs typeface="Arial" charset="0"/>
              </a:rPr>
              <a:t>mux</a:t>
            </a:r>
            <a:r>
              <a:rPr lang="en-US" sz="2800" b="1" dirty="0">
                <a:latin typeface="Times New Roman" pitchFamily="18" charset="0"/>
                <a:cs typeface="Arial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latin typeface="Times New Roman" pitchFamily="18" charset="0"/>
                <a:cs typeface="Arial" charset="0"/>
              </a:rPr>
              <a:t>mem</a:t>
            </a:r>
            <a:r>
              <a:rPr lang="en-US" sz="2800" b="1" dirty="0">
                <a:latin typeface="Times New Roman" pitchFamily="18" charset="0"/>
                <a:cs typeface="Arial" charset="0"/>
              </a:rPr>
              <a:t>) + </a:t>
            </a:r>
            <a:r>
              <a:rPr lang="en-US" sz="2800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latin typeface="Times New Roman" pitchFamily="18" charset="0"/>
                <a:cs typeface="Arial" charset="0"/>
              </a:rPr>
              <a:t>setup</a:t>
            </a:r>
            <a:endParaRPr lang="en-US" sz="2800" b="1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1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131802"/>
            <a:ext cx="807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</a:rPr>
              <a:t>Производительность </a:t>
            </a:r>
            <a:r>
              <a:rPr lang="ru-RU" sz="3000" dirty="0" err="1">
                <a:solidFill>
                  <a:schemeClr val="bg1"/>
                </a:solidFill>
              </a:rPr>
              <a:t>многотактного</a:t>
            </a:r>
            <a:r>
              <a:rPr lang="ru-RU" sz="3000" dirty="0">
                <a:solidFill>
                  <a:schemeClr val="bg1"/>
                </a:solidFill>
              </a:rPr>
              <a:t> процессора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044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23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0323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323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6019800"/>
            <a:ext cx="6934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600" i="1" dirty="0">
                <a:latin typeface="Times New Roman" pitchFamily="18" charset="0"/>
                <a:cs typeface="Arial" charset="0"/>
              </a:rPr>
              <a:t>	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>
                <a:latin typeface="Times New Roman" pitchFamily="18" charset="0"/>
                <a:cs typeface="Arial" charset="0"/>
              </a:rPr>
              <a:t>c</a:t>
            </a:r>
            <a:r>
              <a:rPr lang="en-US" sz="2600" dirty="0">
                <a:latin typeface="Times New Roman" pitchFamily="18" charset="0"/>
                <a:cs typeface="Arial" charset="0"/>
              </a:rPr>
              <a:t> = </a:t>
            </a:r>
            <a:r>
              <a:rPr lang="en-US" sz="2600" i="1" dirty="0" smtClean="0">
                <a:latin typeface="Times New Roman" pitchFamily="18" charset="0"/>
                <a:cs typeface="Arial" charset="0"/>
              </a:rPr>
              <a:t>?</a:t>
            </a:r>
            <a:endParaRPr lang="en-US" sz="2600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6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-762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+mj-lt"/>
              </a:rPr>
              <a:t>Посчитаем производительность </a:t>
            </a:r>
            <a:r>
              <a:rPr lang="ru-RU" sz="3000" dirty="0" err="1" smtClean="0">
                <a:solidFill>
                  <a:schemeClr val="bg1"/>
                </a:solidFill>
                <a:latin typeface="+mj-lt"/>
              </a:rPr>
              <a:t>многотактного</a:t>
            </a:r>
            <a:r>
              <a:rPr lang="ru-RU" sz="3000" dirty="0" smtClean="0">
                <a:solidFill>
                  <a:schemeClr val="bg1"/>
                </a:solidFill>
                <a:latin typeface="+mj-lt"/>
              </a:rPr>
              <a:t> процессора</a:t>
            </a:r>
            <a:endParaRPr lang="ru-RU" sz="30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7" name="Group 6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857909912"/>
              </p:ext>
            </p:extLst>
          </p:nvPr>
        </p:nvGraphicFramePr>
        <p:xfrm>
          <a:off x="1219200" y="1062990"/>
          <a:ext cx="7543800" cy="4880610"/>
        </p:xfrm>
        <a:graphic>
          <a:graphicData uri="http://schemas.openxmlformats.org/drawingml/2006/table">
            <a:tbl>
              <a:tblPr/>
              <a:tblGrid>
                <a:gridCol w="2774576"/>
                <a:gridCol w="2330824"/>
                <a:gridCol w="243840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Параметр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Обозначение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Задержка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</a:t>
                      </a: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пс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Время записи в регистр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pcq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_PC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Время предустановки регистра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Задержка мультиплексора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mux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Задержка АЛУ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Задержка считывания из памяти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Задержка считывания из регистрового файла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Время предустановки регистрового файла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849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23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0323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323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71600" y="1371600"/>
            <a:ext cx="6934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600" i="1" dirty="0">
                <a:latin typeface="Times New Roman" pitchFamily="18" charset="0"/>
                <a:cs typeface="Arial" charset="0"/>
              </a:rPr>
              <a:t>	</a:t>
            </a:r>
            <a:r>
              <a:rPr lang="en-US" sz="2600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b="1" i="1" baseline="-25000" dirty="0" err="1">
                <a:latin typeface="Times New Roman" pitchFamily="18" charset="0"/>
                <a:cs typeface="Arial" charset="0"/>
              </a:rPr>
              <a:t>c</a:t>
            </a:r>
            <a:r>
              <a:rPr lang="en-US" sz="2600" dirty="0">
                <a:latin typeface="Times New Roman" pitchFamily="18" charset="0"/>
                <a:cs typeface="Arial" charset="0"/>
              </a:rPr>
              <a:t> =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>
                <a:latin typeface="Times New Roman" pitchFamily="18" charset="0"/>
                <a:cs typeface="Arial" charset="0"/>
              </a:rPr>
              <a:t>pcq_PC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mux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max(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ALU</a:t>
            </a:r>
            <a:r>
              <a:rPr lang="en-US" sz="2600" baseline="-25000" dirty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>
                <a:latin typeface="Times New Roman" pitchFamily="18" charset="0"/>
                <a:cs typeface="Arial" charset="0"/>
              </a:rPr>
              <a:t>+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mux</a:t>
            </a:r>
            <a:r>
              <a:rPr lang="en-US" sz="2600" dirty="0">
                <a:latin typeface="Times New Roman" pitchFamily="18" charset="0"/>
                <a:cs typeface="Arial" charset="0"/>
              </a:rPr>
              <a:t>,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mem</a:t>
            </a:r>
            <a:r>
              <a:rPr lang="en-US" sz="2600" dirty="0">
                <a:latin typeface="Times New Roman" pitchFamily="18" charset="0"/>
                <a:cs typeface="Arial" charset="0"/>
              </a:rPr>
              <a:t>) +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setup</a:t>
            </a:r>
            <a:endParaRPr lang="en-US" sz="2600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600" dirty="0">
                <a:latin typeface="Times New Roman" pitchFamily="18" charset="0"/>
                <a:cs typeface="Arial" charset="0"/>
              </a:rPr>
              <a:t>	    =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>
                <a:latin typeface="Times New Roman" pitchFamily="18" charset="0"/>
                <a:cs typeface="Arial" charset="0"/>
              </a:rPr>
              <a:t>pcq_PC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mux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mem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setup</a:t>
            </a:r>
            <a:endParaRPr lang="en-US" sz="2600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600" dirty="0">
                <a:latin typeface="Times New Roman" pitchFamily="18" charset="0"/>
                <a:cs typeface="Arial" charset="0"/>
              </a:rPr>
              <a:t>	    = [30 + 25 + 250 + 20] </a:t>
            </a:r>
            <a:r>
              <a:rPr lang="ru-RU" sz="2600" dirty="0" err="1" smtClean="0">
                <a:latin typeface="Times New Roman" pitchFamily="18" charset="0"/>
                <a:cs typeface="Arial" charset="0"/>
              </a:rPr>
              <a:t>пс</a:t>
            </a:r>
            <a:endParaRPr lang="en-US" sz="2600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600" dirty="0">
                <a:latin typeface="Times New Roman" pitchFamily="18" charset="0"/>
                <a:cs typeface="Arial" charset="0"/>
              </a:rPr>
              <a:t>	    = </a:t>
            </a:r>
            <a:r>
              <a:rPr lang="en-US" sz="2600" b="1" dirty="0">
                <a:latin typeface="Times New Roman" pitchFamily="18" charset="0"/>
                <a:cs typeface="Arial" charset="0"/>
              </a:rPr>
              <a:t>325 </a:t>
            </a:r>
            <a:r>
              <a:rPr lang="ru-RU" sz="2600" b="1" dirty="0" err="1" smtClean="0">
                <a:latin typeface="Times New Roman" pitchFamily="18" charset="0"/>
                <a:cs typeface="Arial" charset="0"/>
              </a:rPr>
              <a:t>пс</a:t>
            </a:r>
            <a:endParaRPr lang="en-US" sz="2600" b="1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6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-762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</a:rPr>
              <a:t>Посчитаем производительность </a:t>
            </a:r>
            <a:r>
              <a:rPr lang="ru-RU" sz="3000" dirty="0" err="1">
                <a:solidFill>
                  <a:schemeClr val="bg1"/>
                </a:solidFill>
              </a:rPr>
              <a:t>многотактного</a:t>
            </a:r>
            <a:r>
              <a:rPr lang="ru-RU" sz="3000" dirty="0">
                <a:solidFill>
                  <a:schemeClr val="bg1"/>
                </a:solidFill>
              </a:rPr>
              <a:t> процессора</a:t>
            </a:r>
          </a:p>
        </p:txBody>
      </p:sp>
    </p:spTree>
    <p:extLst>
      <p:ext uri="{BB962C8B-B14F-4D97-AF65-F5344CB8AC3E}">
        <p14:creationId xmlns:p14="http://schemas.microsoft.com/office/powerpoint/2010/main" val="3410223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33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0733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733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1066800"/>
            <a:ext cx="8077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800" dirty="0">
                <a:cs typeface="Arial" charset="0"/>
              </a:rPr>
              <a:t>Предположим, в программе</a:t>
            </a:r>
            <a:r>
              <a:rPr lang="en-US" sz="2800" dirty="0">
                <a:cs typeface="Arial" charset="0"/>
              </a:rPr>
              <a:t> 100 </a:t>
            </a:r>
            <a:r>
              <a:rPr lang="ru-RU" sz="2800" dirty="0">
                <a:cs typeface="Arial" charset="0"/>
              </a:rPr>
              <a:t>миллиардов </a:t>
            </a:r>
            <a:r>
              <a:rPr lang="ru-RU" sz="2800" dirty="0" smtClean="0">
                <a:cs typeface="Arial" charset="0"/>
              </a:rPr>
              <a:t>инструкций</a:t>
            </a:r>
            <a:r>
              <a:rPr lang="en-US" sz="2800" dirty="0" smtClean="0">
                <a:cs typeface="Arial" charset="0"/>
              </a:rPr>
              <a:t>:</a:t>
            </a:r>
            <a:endParaRPr lang="ru-RU" sz="2800" dirty="0" smtClean="0"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  <a:cs typeface="Arial" charset="0"/>
              </a:rPr>
              <a:t>CPI = 4.12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err="1">
                <a:latin typeface="Times New Roman" pitchFamily="18" charset="0"/>
                <a:cs typeface="Arial" charset="0"/>
              </a:rPr>
              <a:t>c</a:t>
            </a:r>
            <a:r>
              <a:rPr lang="en-US" sz="2400" dirty="0">
                <a:latin typeface="Times New Roman" pitchFamily="18" charset="0"/>
                <a:cs typeface="Arial" charset="0"/>
              </a:rPr>
              <a:t> = 325 </a:t>
            </a:r>
            <a:r>
              <a:rPr lang="ru-RU" sz="2400" dirty="0" err="1" smtClean="0">
                <a:latin typeface="Times New Roman" pitchFamily="18" charset="0"/>
                <a:cs typeface="Arial" charset="0"/>
              </a:rPr>
              <a:t>пс</a:t>
            </a:r>
            <a:endParaRPr lang="en-US" sz="2400" dirty="0"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1000" i="1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2600" dirty="0" smtClean="0">
                <a:latin typeface="Times New Roman" pitchFamily="18" charset="0"/>
                <a:cs typeface="Arial" charset="0"/>
              </a:rPr>
              <a:t>Время выполнения 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= </a:t>
            </a:r>
            <a:r>
              <a:rPr lang="en-US" sz="2600" dirty="0">
                <a:latin typeface="Times New Roman" pitchFamily="18" charset="0"/>
                <a:cs typeface="Arial" charset="0"/>
              </a:rPr>
              <a:t>(# </a:t>
            </a:r>
            <a:r>
              <a:rPr lang="ru-RU" sz="2600" dirty="0" smtClean="0">
                <a:latin typeface="Times New Roman" pitchFamily="18" charset="0"/>
                <a:cs typeface="Arial" charset="0"/>
              </a:rPr>
              <a:t>инструкции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)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en-US" sz="2600" dirty="0">
                <a:latin typeface="Times New Roman" pitchFamily="18" charset="0"/>
                <a:cs typeface="Arial" charset="0"/>
              </a:rPr>
              <a:t>CPI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2600" dirty="0">
                <a:latin typeface="Times New Roman" pitchFamily="18" charset="0"/>
                <a:cs typeface="Arial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>
                <a:latin typeface="Times New Roman" pitchFamily="18" charset="0"/>
                <a:cs typeface="Arial" charset="0"/>
              </a:rPr>
              <a:t>c</a:t>
            </a:r>
            <a:endParaRPr lang="en-US" sz="2600" i="1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600" i="1" dirty="0">
                <a:latin typeface="Times New Roman" pitchFamily="18" charset="0"/>
                <a:cs typeface="Arial" charset="0"/>
              </a:rPr>
              <a:t>		            </a:t>
            </a:r>
            <a:r>
              <a:rPr lang="en-US" sz="2600" dirty="0">
                <a:latin typeface="Times New Roman" pitchFamily="18" charset="0"/>
                <a:cs typeface="Arial" charset="0"/>
              </a:rPr>
              <a:t>= (100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× 10</a:t>
            </a:r>
            <a:r>
              <a:rPr lang="en-US" sz="2600" baseline="30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600" dirty="0">
                <a:latin typeface="Times New Roman" pitchFamily="18" charset="0"/>
                <a:cs typeface="Arial" charset="0"/>
              </a:rPr>
              <a:t>)(4.12)(325 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× 10</a:t>
            </a:r>
            <a:r>
              <a:rPr lang="en-US" sz="2600" baseline="30000" dirty="0">
                <a:latin typeface="Times New Roman" pitchFamily="18" charset="0"/>
                <a:cs typeface="Times New Roman" pitchFamily="18" charset="0"/>
              </a:rPr>
              <a:t>-12</a:t>
            </a:r>
            <a:r>
              <a:rPr lang="en-US" sz="2600" dirty="0">
                <a:latin typeface="Times New Roman" pitchFamily="18" charset="0"/>
                <a:cs typeface="Arial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600" dirty="0">
                <a:latin typeface="Times New Roman" pitchFamily="18" charset="0"/>
                <a:cs typeface="Arial" charset="0"/>
              </a:rPr>
              <a:t>		            = </a:t>
            </a:r>
            <a:r>
              <a:rPr lang="en-US" sz="2600" b="1" dirty="0">
                <a:latin typeface="Times New Roman" pitchFamily="18" charset="0"/>
                <a:cs typeface="Arial" charset="0"/>
              </a:rPr>
              <a:t>133.9 </a:t>
            </a:r>
            <a:r>
              <a:rPr lang="ru-RU" sz="2600" b="1" dirty="0" smtClean="0">
                <a:latin typeface="Times New Roman" pitchFamily="18" charset="0"/>
                <a:cs typeface="Arial" charset="0"/>
              </a:rPr>
              <a:t>секунд</a:t>
            </a:r>
            <a:endParaRPr lang="en-US" sz="2600" b="1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000" i="1" dirty="0">
              <a:latin typeface="Times New Roman" pitchFamily="18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800" dirty="0" smtClean="0">
                <a:latin typeface="+mj-lt"/>
                <a:cs typeface="Arial" charset="0"/>
              </a:rPr>
              <a:t>Это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  <a:cs typeface="Arial" charset="0"/>
              </a:rPr>
              <a:t>больше</a:t>
            </a:r>
            <a:r>
              <a:rPr lang="ru-RU" sz="2800" dirty="0" smtClean="0">
                <a:latin typeface="+mj-lt"/>
                <a:cs typeface="Arial" charset="0"/>
              </a:rPr>
              <a:t>, чем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ru-RU" sz="2800" dirty="0" smtClean="0">
                <a:latin typeface="+mj-lt"/>
                <a:cs typeface="Arial" charset="0"/>
              </a:rPr>
              <a:t>для однотактного процессора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>
                <a:latin typeface="+mj-lt"/>
                <a:cs typeface="Arial" charset="0"/>
              </a:rPr>
              <a:t>(92.5 </a:t>
            </a:r>
            <a:r>
              <a:rPr lang="ru-RU" sz="2800" dirty="0" smtClean="0">
                <a:latin typeface="+mj-lt"/>
                <a:cs typeface="Arial" charset="0"/>
              </a:rPr>
              <a:t>секунд</a:t>
            </a:r>
            <a:r>
              <a:rPr lang="en-US" sz="2800" dirty="0" smtClean="0">
                <a:latin typeface="+mj-lt"/>
                <a:cs typeface="Arial" charset="0"/>
              </a:rPr>
              <a:t>). </a:t>
            </a:r>
            <a:r>
              <a:rPr lang="ru-RU" sz="2800" dirty="0" smtClean="0">
                <a:latin typeface="+mj-lt"/>
                <a:cs typeface="Arial" charset="0"/>
              </a:rPr>
              <a:t>Почему</a:t>
            </a:r>
            <a:r>
              <a:rPr lang="en-US" sz="2800" dirty="0" smtClean="0">
                <a:latin typeface="+mj-lt"/>
                <a:cs typeface="Arial" charset="0"/>
              </a:rPr>
              <a:t>?</a:t>
            </a:r>
            <a:endParaRPr lang="en-US" sz="2800" dirty="0">
              <a:latin typeface="+mj-lt"/>
              <a:cs typeface="Arial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ru-RU" sz="2200" dirty="0" smtClean="0">
                <a:latin typeface="+mj-lt"/>
                <a:cs typeface="Arial" charset="0"/>
              </a:rPr>
              <a:t>У разных команд разная длительность выполнения</a:t>
            </a:r>
            <a:endParaRPr lang="en-US" sz="2200" dirty="0">
              <a:latin typeface="+mj-lt"/>
              <a:cs typeface="Arial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ru-RU" sz="2200" dirty="0" smtClean="0">
                <a:latin typeface="+mj-lt"/>
                <a:cs typeface="Arial" charset="0"/>
              </a:rPr>
              <a:t>Дополнительные задержки на каждом шаге</a:t>
            </a:r>
            <a:r>
              <a:rPr lang="en-US" sz="2200" dirty="0" smtClean="0">
                <a:latin typeface="+mj-lt"/>
                <a:cs typeface="Arial" charset="0"/>
              </a:rPr>
              <a:t> </a:t>
            </a:r>
            <a:r>
              <a:rPr lang="en-US" sz="2200" dirty="0">
                <a:latin typeface="+mj-lt"/>
                <a:cs typeface="Arial" charset="0"/>
              </a:rPr>
              <a:t>(</a:t>
            </a:r>
            <a:r>
              <a:rPr lang="en-US" sz="2200" i="1" dirty="0" err="1">
                <a:latin typeface="+mj-lt"/>
                <a:cs typeface="Arial" charset="0"/>
              </a:rPr>
              <a:t>t</a:t>
            </a:r>
            <a:r>
              <a:rPr lang="en-US" sz="2200" i="1" baseline="-25000" dirty="0" err="1">
                <a:latin typeface="+mj-lt"/>
                <a:cs typeface="Arial" charset="0"/>
              </a:rPr>
              <a:t>pcq</a:t>
            </a:r>
            <a:r>
              <a:rPr lang="en-US" sz="2200" dirty="0">
                <a:latin typeface="+mj-lt"/>
                <a:cs typeface="Arial" charset="0"/>
              </a:rPr>
              <a:t> + </a:t>
            </a:r>
            <a:r>
              <a:rPr lang="en-US" sz="2200" i="1" dirty="0" err="1">
                <a:latin typeface="+mj-lt"/>
                <a:cs typeface="Arial" charset="0"/>
              </a:rPr>
              <a:t>t</a:t>
            </a:r>
            <a:r>
              <a:rPr lang="en-US" sz="2200" baseline="-25000" dirty="0" err="1">
                <a:latin typeface="+mj-lt"/>
                <a:cs typeface="Arial" charset="0"/>
              </a:rPr>
              <a:t>setup</a:t>
            </a:r>
            <a:r>
              <a:rPr lang="en-US" sz="2200" dirty="0">
                <a:latin typeface="+mj-lt"/>
                <a:cs typeface="Arial" charset="0"/>
              </a:rPr>
              <a:t>= 50 </a:t>
            </a:r>
            <a:r>
              <a:rPr lang="ru-RU" sz="2200" dirty="0" err="1" smtClean="0">
                <a:latin typeface="+mj-lt"/>
                <a:cs typeface="Arial" charset="0"/>
              </a:rPr>
              <a:t>пс</a:t>
            </a:r>
            <a:r>
              <a:rPr lang="en-US" sz="2200" dirty="0" smtClean="0">
                <a:latin typeface="+mj-lt"/>
                <a:cs typeface="Arial" charset="0"/>
              </a:rPr>
              <a:t>)</a:t>
            </a:r>
            <a:endParaRPr lang="en-US" sz="2200" dirty="0"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-762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</a:rPr>
              <a:t>Посчитаем производительность </a:t>
            </a:r>
            <a:r>
              <a:rPr lang="ru-RU" sz="3000" dirty="0" err="1">
                <a:solidFill>
                  <a:schemeClr val="bg1"/>
                </a:solidFill>
              </a:rPr>
              <a:t>многотактного</a:t>
            </a:r>
            <a:r>
              <a:rPr lang="ru-RU" sz="3000" dirty="0">
                <a:solidFill>
                  <a:schemeClr val="bg1"/>
                </a:solidFill>
              </a:rPr>
              <a:t> процессора</a:t>
            </a:r>
          </a:p>
        </p:txBody>
      </p:sp>
    </p:spTree>
    <p:extLst>
      <p:ext uri="{BB962C8B-B14F-4D97-AF65-F5344CB8AC3E}">
        <p14:creationId xmlns:p14="http://schemas.microsoft.com/office/powerpoint/2010/main" val="3952859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8613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21034447"/>
              </p:ext>
            </p:extLst>
          </p:nvPr>
        </p:nvGraphicFramePr>
        <p:xfrm>
          <a:off x="838200" y="1143000"/>
          <a:ext cx="8458200" cy="488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40" name="VISIO" r:id="rId7" imgW="5587200" imgH="3225240" progId="Visio.Drawing.6">
                  <p:embed/>
                </p:oleObj>
              </mc:Choice>
              <mc:Fallback>
                <p:oleObj name="VISIO" r:id="rId7" imgW="5587200" imgH="32252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143000"/>
                        <a:ext cx="8458200" cy="488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861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4861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0600" y="76200"/>
            <a:ext cx="8153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dirty="0" smtClean="0">
                <a:solidFill>
                  <a:schemeClr val="bg1"/>
                </a:solidFill>
                <a:latin typeface="+mj-lt"/>
              </a:rPr>
              <a:t>Повторение</a:t>
            </a:r>
            <a:r>
              <a:rPr lang="en-US" sz="38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ru-RU" sz="3800" dirty="0" smtClean="0">
                <a:solidFill>
                  <a:schemeClr val="bg1"/>
                </a:solidFill>
                <a:latin typeface="+mj-lt"/>
              </a:rPr>
              <a:t>однотактный процессор</a:t>
            </a:r>
            <a:endParaRPr lang="en-US" sz="3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903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9637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61655588"/>
              </p:ext>
            </p:extLst>
          </p:nvPr>
        </p:nvGraphicFramePr>
        <p:xfrm>
          <a:off x="838200" y="1219200"/>
          <a:ext cx="8001000" cy="460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64" name="VISIO" r:id="rId7" imgW="5844600" imgH="3361680" progId="Visio.Drawing.6">
                  <p:embed/>
                </p:oleObj>
              </mc:Choice>
              <mc:Fallback>
                <p:oleObj name="VISIO" r:id="rId7" imgW="5844600" imgH="3361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19200"/>
                        <a:ext cx="8001000" cy="460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963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4963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0600" y="68759"/>
            <a:ext cx="8153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dirty="0">
                <a:solidFill>
                  <a:schemeClr val="bg1"/>
                </a:solidFill>
              </a:rPr>
              <a:t>Повторение</a:t>
            </a:r>
            <a:r>
              <a:rPr lang="en-US" sz="3800" dirty="0">
                <a:solidFill>
                  <a:schemeClr val="bg1"/>
                </a:solidFill>
              </a:rPr>
              <a:t>: </a:t>
            </a:r>
            <a:r>
              <a:rPr lang="ru-RU" sz="3800" dirty="0" err="1" smtClean="0">
                <a:solidFill>
                  <a:schemeClr val="bg1"/>
                </a:solidFill>
              </a:rPr>
              <a:t>многотактный</a:t>
            </a:r>
            <a:r>
              <a:rPr lang="ru-RU" sz="3800" dirty="0" smtClean="0">
                <a:solidFill>
                  <a:schemeClr val="bg1"/>
                </a:solidFill>
              </a:rPr>
              <a:t> </a:t>
            </a:r>
            <a:r>
              <a:rPr lang="ru-RU" sz="3800" dirty="0">
                <a:solidFill>
                  <a:schemeClr val="bg1"/>
                </a:solidFill>
              </a:rPr>
              <a:t>процессор</a:t>
            </a:r>
            <a:endParaRPr lang="en-US" sz="3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98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77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277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277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696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3200" dirty="0" smtClean="0">
                <a:latin typeface="+mj-lt"/>
                <a:cs typeface="Arial" charset="0"/>
              </a:rPr>
              <a:t>Временной параллелизм</a:t>
            </a:r>
            <a:endParaRPr lang="en-US" sz="3200" dirty="0" smtClean="0"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3200" dirty="0" smtClean="0">
                <a:latin typeface="+mj-lt"/>
                <a:cs typeface="Arial" charset="0"/>
              </a:rPr>
              <a:t>Разделим однотактный процессор на</a:t>
            </a:r>
            <a:r>
              <a:rPr lang="en-US" sz="3200" dirty="0" smtClean="0">
                <a:latin typeface="+mj-lt"/>
                <a:cs typeface="Arial" charset="0"/>
              </a:rPr>
              <a:t> 5 </a:t>
            </a:r>
            <a:r>
              <a:rPr lang="ru-RU" sz="3200" dirty="0" smtClean="0">
                <a:latin typeface="+mj-lt"/>
                <a:cs typeface="Arial" charset="0"/>
              </a:rPr>
              <a:t>стадий</a:t>
            </a:r>
            <a:r>
              <a:rPr lang="en-US" sz="3200" dirty="0" smtClean="0">
                <a:latin typeface="+mj-lt"/>
                <a:cs typeface="Arial" charset="0"/>
              </a:rPr>
              <a:t>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ru-RU" sz="2600" dirty="0" smtClean="0">
                <a:latin typeface="+mj-lt"/>
                <a:cs typeface="Arial" charset="0"/>
              </a:rPr>
              <a:t>Выборка</a:t>
            </a:r>
            <a:endParaRPr lang="en-US" sz="2600" dirty="0" smtClean="0">
              <a:latin typeface="+mj-lt"/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ru-RU" sz="2600" dirty="0" smtClean="0">
                <a:latin typeface="+mj-lt"/>
                <a:cs typeface="Arial" charset="0"/>
              </a:rPr>
              <a:t>Декодирование</a:t>
            </a:r>
            <a:endParaRPr lang="en-US" sz="2600" dirty="0" smtClean="0">
              <a:latin typeface="+mj-lt"/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ru-RU" sz="2600" dirty="0" smtClean="0">
                <a:latin typeface="+mj-lt"/>
                <a:cs typeface="Arial" charset="0"/>
              </a:rPr>
              <a:t>Выполнение</a:t>
            </a:r>
            <a:endParaRPr lang="en-US" sz="2600" dirty="0" smtClean="0">
              <a:latin typeface="+mj-lt"/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ru-RU" sz="2600" dirty="0" smtClean="0">
                <a:latin typeface="+mj-lt"/>
                <a:cs typeface="Arial" charset="0"/>
              </a:rPr>
              <a:t>Доступ к памяти</a:t>
            </a:r>
            <a:endParaRPr lang="en-US" sz="2600" dirty="0" smtClean="0">
              <a:latin typeface="+mj-lt"/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ru-RU" sz="2600" dirty="0" smtClean="0">
                <a:latin typeface="+mj-lt"/>
                <a:cs typeface="Arial" charset="0"/>
              </a:rPr>
              <a:t>Запись результатов</a:t>
            </a:r>
            <a:endParaRPr lang="en-US" sz="2600" dirty="0" smtClean="0"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3200" dirty="0" smtClean="0">
                <a:latin typeface="+mj-lt"/>
                <a:cs typeface="Arial" charset="0"/>
              </a:rPr>
              <a:t>Добавим регистры между стадиями конвейера</a:t>
            </a:r>
            <a:endParaRPr lang="en-US" sz="3200" dirty="0">
              <a:latin typeface="+mj-lt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Конвейерный 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MIPS </a:t>
            </a: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процессор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9339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5846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03370943"/>
              </p:ext>
            </p:extLst>
          </p:nvPr>
        </p:nvGraphicFramePr>
        <p:xfrm>
          <a:off x="819680" y="1219200"/>
          <a:ext cx="8324320" cy="464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88" name="VISIO" r:id="rId7" imgW="4961520" imgH="2768400" progId="Visio.Drawing.6">
                  <p:embed/>
                </p:oleObj>
              </mc:Choice>
              <mc:Fallback>
                <p:oleObj name="VISIO" r:id="rId7" imgW="4961520" imgH="27684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680" y="1219200"/>
                        <a:ext cx="8324320" cy="464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584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584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Однотактный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/ </a:t>
            </a: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Конвейерный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544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5365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1066754"/>
              </p:ext>
            </p:extLst>
          </p:nvPr>
        </p:nvGraphicFramePr>
        <p:xfrm>
          <a:off x="914400" y="1295400"/>
          <a:ext cx="8077200" cy="346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12" name="VISIO" r:id="rId7" imgW="5682960" imgH="2439720" progId="Visio.Drawing.6">
                  <p:embed/>
                </p:oleObj>
              </mc:Choice>
              <mc:Fallback>
                <p:oleObj name="VISIO" r:id="rId7" imgW="5682960" imgH="2439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95400"/>
                        <a:ext cx="8077200" cy="346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536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9536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0600" y="68759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Абстрактное представление конвейера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9060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387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914400" y="1143000"/>
            <a:ext cx="7696200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Будем рассматривать подмножество инструкций</a:t>
            </a:r>
            <a:r>
              <a:rPr lang="en-US" dirty="0" smtClean="0"/>
              <a:t> MIPS: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ru-RU" sz="2600" dirty="0" smtClean="0"/>
              <a:t>Инструкции </a:t>
            </a:r>
            <a:r>
              <a:rPr lang="en-US" sz="2600" dirty="0" smtClean="0"/>
              <a:t>R-</a:t>
            </a:r>
            <a:r>
              <a:rPr lang="ru-RU" sz="2600" dirty="0" smtClean="0"/>
              <a:t>типа</a:t>
            </a:r>
            <a:r>
              <a:rPr lang="en-US" sz="2600" dirty="0" smtClean="0"/>
              <a:t>: </a:t>
            </a:r>
            <a:r>
              <a:rPr lang="en-US" sz="2600" dirty="0">
                <a:latin typeface="Courier New" pitchFamily="49" charset="0"/>
              </a:rPr>
              <a:t>and</a:t>
            </a:r>
            <a:r>
              <a:rPr lang="en-US" sz="2600" dirty="0"/>
              <a:t>, </a:t>
            </a:r>
            <a:r>
              <a:rPr lang="en-US" sz="2600" dirty="0">
                <a:latin typeface="Courier New" pitchFamily="49" charset="0"/>
              </a:rPr>
              <a:t>or</a:t>
            </a:r>
            <a:r>
              <a:rPr lang="en-US" sz="2600" dirty="0"/>
              <a:t>, </a:t>
            </a:r>
            <a:r>
              <a:rPr lang="en-US" sz="2600" dirty="0">
                <a:latin typeface="Courier New" pitchFamily="49" charset="0"/>
              </a:rPr>
              <a:t>add</a:t>
            </a:r>
            <a:r>
              <a:rPr lang="en-US" sz="2600" dirty="0"/>
              <a:t>, </a:t>
            </a:r>
            <a:r>
              <a:rPr lang="en-US" sz="2600" dirty="0">
                <a:latin typeface="Courier New" pitchFamily="49" charset="0"/>
              </a:rPr>
              <a:t>sub</a:t>
            </a:r>
            <a:r>
              <a:rPr lang="en-US" sz="2600" dirty="0"/>
              <a:t>, </a:t>
            </a:r>
            <a:r>
              <a:rPr lang="en-US" sz="2600" dirty="0" err="1">
                <a:latin typeface="Courier New" pitchFamily="49" charset="0"/>
              </a:rPr>
              <a:t>slt</a:t>
            </a:r>
            <a:endParaRPr lang="en-US" sz="2600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ru-RU" sz="2600" dirty="0" smtClean="0"/>
              <a:t>Инструкции работы с памятью</a:t>
            </a:r>
            <a:r>
              <a:rPr lang="en-US" sz="2600" dirty="0" smtClean="0"/>
              <a:t>: </a:t>
            </a:r>
            <a:r>
              <a:rPr lang="en-US" sz="2600" dirty="0" err="1">
                <a:latin typeface="Courier New" pitchFamily="49" charset="0"/>
              </a:rPr>
              <a:t>lw</a:t>
            </a:r>
            <a:r>
              <a:rPr lang="en-US" sz="2600" dirty="0"/>
              <a:t>, </a:t>
            </a:r>
            <a:r>
              <a:rPr lang="en-US" sz="2600" dirty="0" err="1">
                <a:latin typeface="Courier New" pitchFamily="49" charset="0"/>
              </a:rPr>
              <a:t>sw</a:t>
            </a:r>
            <a:endParaRPr lang="en-US" sz="2600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ru-RU" sz="2600" dirty="0" smtClean="0"/>
              <a:t>Инструкции переходов</a:t>
            </a:r>
            <a:r>
              <a:rPr lang="en-US" sz="2600" dirty="0" smtClean="0"/>
              <a:t>: </a:t>
            </a:r>
            <a:r>
              <a:rPr lang="en-US" sz="2600" dirty="0" err="1" smtClean="0">
                <a:latin typeface="Courier New" pitchFamily="49" charset="0"/>
              </a:rPr>
              <a:t>beq</a:t>
            </a:r>
            <a:r>
              <a:rPr lang="en-US" sz="2600" dirty="0" smtClean="0">
                <a:latin typeface="Courier New" pitchFamily="49" charset="0"/>
              </a:rPr>
              <a:t>, j</a:t>
            </a:r>
            <a:endParaRPr lang="en-US" sz="2600" dirty="0">
              <a:latin typeface="Courier New" pitchFamily="49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MIPS </a:t>
            </a: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процессор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434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6389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27458931"/>
              </p:ext>
            </p:extLst>
          </p:nvPr>
        </p:nvGraphicFramePr>
        <p:xfrm>
          <a:off x="1066800" y="1066800"/>
          <a:ext cx="6824663" cy="533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36" name="VISIO" r:id="rId7" imgW="5572080" imgH="4357800" progId="Visio.Drawing.6">
                  <p:embed/>
                </p:oleObj>
              </mc:Choice>
              <mc:Fallback>
                <p:oleObj name="VISIO" r:id="rId7" imgW="5572080" imgH="43578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066800"/>
                        <a:ext cx="6824663" cy="533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638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9638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68759"/>
            <a:ext cx="8229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 smtClean="0">
                <a:solidFill>
                  <a:schemeClr val="bg1"/>
                </a:solidFill>
                <a:latin typeface="+mj-lt"/>
              </a:rPr>
              <a:t>Однотактный и конвейерный тракт данных</a:t>
            </a:r>
            <a:endParaRPr lang="en-US" sz="3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4801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7413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90152712"/>
              </p:ext>
            </p:extLst>
          </p:nvPr>
        </p:nvGraphicFramePr>
        <p:xfrm>
          <a:off x="685800" y="1295400"/>
          <a:ext cx="8458200" cy="360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60" name="VISIO" r:id="rId8" imgW="5530320" imgH="2357280" progId="Visio.Drawing.6">
                  <p:embed/>
                </p:oleObj>
              </mc:Choice>
              <mc:Fallback>
                <p:oleObj name="VISIO" r:id="rId8" imgW="5530320" imgH="2357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95400"/>
                        <a:ext cx="8458200" cy="3605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741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9741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7415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66800" y="5029200"/>
            <a:ext cx="8001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3000" dirty="0">
                <a:latin typeface="+mj-lt"/>
                <a:cs typeface="Arial" charset="0"/>
              </a:rPr>
              <a:t>Теперь </a:t>
            </a:r>
            <a:r>
              <a:rPr lang="ru-RU" sz="3000" i="1" dirty="0" err="1">
                <a:latin typeface="+mj-lt"/>
                <a:cs typeface="Arial" charset="0"/>
              </a:rPr>
              <a:t>WriteRegW</a:t>
            </a:r>
            <a:r>
              <a:rPr lang="ru-RU" sz="3000" dirty="0">
                <a:latin typeface="+mj-lt"/>
                <a:cs typeface="Arial" charset="0"/>
              </a:rPr>
              <a:t> и </a:t>
            </a:r>
            <a:r>
              <a:rPr lang="ru-RU" sz="3000" i="1" dirty="0" err="1">
                <a:latin typeface="+mj-lt"/>
                <a:cs typeface="Arial" charset="0"/>
              </a:rPr>
              <a:t>ResultW</a:t>
            </a:r>
            <a:r>
              <a:rPr lang="ru-RU" sz="3000" dirty="0">
                <a:latin typeface="+mj-lt"/>
                <a:cs typeface="Arial" charset="0"/>
              </a:rPr>
              <a:t> подаются на входы регистрового файла в стадии </a:t>
            </a:r>
            <a:r>
              <a:rPr lang="ru-RU" sz="3000" dirty="0" err="1">
                <a:latin typeface="+mj-lt"/>
                <a:cs typeface="Arial" charset="0"/>
              </a:rPr>
              <a:t>Writeback</a:t>
            </a:r>
            <a:r>
              <a:rPr lang="ru-RU" sz="3000" dirty="0">
                <a:latin typeface="+mj-lt"/>
                <a:cs typeface="Arial" charset="0"/>
              </a:rPr>
              <a:t> одновременно.</a:t>
            </a:r>
            <a:endParaRPr lang="en-US" sz="3000" dirty="0">
              <a:latin typeface="+mj-lt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68759"/>
            <a:ext cx="8229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 smtClean="0">
                <a:solidFill>
                  <a:schemeClr val="bg1"/>
                </a:solidFill>
                <a:latin typeface="+mj-lt"/>
              </a:rPr>
              <a:t>Исправленный конвейерный тракт данных</a:t>
            </a:r>
            <a:endParaRPr lang="en-US" sz="3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2103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8437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47082039"/>
              </p:ext>
            </p:extLst>
          </p:nvPr>
        </p:nvGraphicFramePr>
        <p:xfrm>
          <a:off x="914400" y="990600"/>
          <a:ext cx="8077200" cy="4490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84" name="VISIO" r:id="rId8" imgW="5530320" imgH="3074760" progId="Visio.Drawing.6">
                  <p:embed/>
                </p:oleObj>
              </mc:Choice>
              <mc:Fallback>
                <p:oleObj name="VISIO" r:id="rId8" imgW="5530320" imgH="3074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990600"/>
                        <a:ext cx="8077200" cy="4490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843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9843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843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5410200"/>
            <a:ext cx="7924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/>
              <a:t>То же устройство управления, что и в однотактном процессоре</a:t>
            </a:r>
            <a:endParaRPr lang="en-US" sz="2000" dirty="0"/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/>
              <a:t>Сигналы управления доходят до соответствующей стадии с задержкой (сигналы управления тоже конвейеризируются)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762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Управление конвейерным процессором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7369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87" name="Rectangle 7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066800"/>
            <a:ext cx="8077200" cy="5181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конвейере </a:t>
            </a:r>
            <a:r>
              <a:rPr lang="ru-RU" dirty="0"/>
              <a:t>выполняется несколько </a:t>
            </a:r>
            <a:r>
              <a:rPr lang="ru-RU" dirty="0" smtClean="0"/>
              <a:t>инструкций одновременно</a:t>
            </a:r>
          </a:p>
          <a:p>
            <a:r>
              <a:rPr lang="ru-RU" dirty="0" smtClean="0"/>
              <a:t>Конфликты случаются когда одна инструкция зависит от результата другой, еще не завершенной инструкции</a:t>
            </a:r>
            <a:endParaRPr lang="en-US" dirty="0"/>
          </a:p>
          <a:p>
            <a:r>
              <a:rPr lang="ru-RU" dirty="0" smtClean="0"/>
              <a:t>Типы конфликтов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ru-RU" b="1" dirty="0" smtClean="0">
                <a:solidFill>
                  <a:schemeClr val="accent1"/>
                </a:solidFill>
              </a:rPr>
              <a:t>Конфликты данных</a:t>
            </a:r>
            <a:r>
              <a:rPr lang="en-US" b="1" dirty="0" smtClean="0">
                <a:solidFill>
                  <a:schemeClr val="accent1"/>
                </a:solidFill>
              </a:rPr>
              <a:t>:</a:t>
            </a:r>
            <a:r>
              <a:rPr lang="en-US" dirty="0" smtClean="0"/>
              <a:t> </a:t>
            </a:r>
            <a:r>
              <a:rPr lang="ru-RU" dirty="0" smtClean="0"/>
              <a:t>результат инструкции еще не записан в регистр, а следующая инструкция уже пытается считать этот регистр</a:t>
            </a:r>
            <a:endParaRPr lang="en-US" dirty="0" smtClean="0"/>
          </a:p>
          <a:p>
            <a:pPr lvl="1"/>
            <a:r>
              <a:rPr lang="ru-RU" b="1" dirty="0" smtClean="0">
                <a:solidFill>
                  <a:schemeClr val="accent1"/>
                </a:solidFill>
              </a:rPr>
              <a:t>Конфликты управления</a:t>
            </a:r>
            <a:r>
              <a:rPr lang="en-US" b="1" dirty="0" smtClean="0">
                <a:solidFill>
                  <a:schemeClr val="accent1"/>
                </a:solidFill>
              </a:rPr>
              <a:t>: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smtClean="0"/>
              <a:t>процессор </a:t>
            </a:r>
            <a:r>
              <a:rPr lang="ru-RU" dirty="0"/>
              <a:t>выбирает из памяти следующую </a:t>
            </a:r>
            <a:r>
              <a:rPr lang="ru-RU" dirty="0" smtClean="0"/>
              <a:t>инструкцию до </a:t>
            </a:r>
            <a:r>
              <a:rPr lang="ru-RU" dirty="0"/>
              <a:t>того, как стало ясно, какую именно </a:t>
            </a:r>
            <a:r>
              <a:rPr lang="ru-RU" dirty="0" smtClean="0"/>
              <a:t>инструкцию </a:t>
            </a:r>
            <a:r>
              <a:rPr lang="ru-RU" dirty="0"/>
              <a:t>надо выбрать</a:t>
            </a:r>
            <a:r>
              <a:rPr lang="en-US" dirty="0" smtClean="0"/>
              <a:t>(</a:t>
            </a:r>
            <a:r>
              <a:rPr lang="ru-RU" dirty="0" smtClean="0"/>
              <a:t>возникают из-за условных переходов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0048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048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048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Конфликты конвейера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1106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6870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77033394"/>
              </p:ext>
            </p:extLst>
          </p:nvPr>
        </p:nvGraphicFramePr>
        <p:xfrm>
          <a:off x="1143000" y="1371600"/>
          <a:ext cx="7772400" cy="263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08" name="VISIO" r:id="rId8" imgW="4943520" imgH="1753920" progId="Visio.Drawing.6">
                  <p:embed/>
                </p:oleObj>
              </mc:Choice>
              <mc:Fallback>
                <p:oleObj name="VISIO" r:id="rId8" imgW="4943520" imgH="17539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371600"/>
                        <a:ext cx="7772400" cy="2636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686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686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686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Конфликты данных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0143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66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036637"/>
            <a:ext cx="8229600" cy="4525963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Можно вставлять пустые инструкции (</a:t>
            </a:r>
            <a:r>
              <a:rPr lang="en-US" sz="2800" dirty="0" err="1" smtClean="0">
                <a:latin typeface="Courier New" pitchFamily="49" charset="0"/>
              </a:rPr>
              <a:t>nop</a:t>
            </a:r>
            <a:r>
              <a:rPr lang="ru-RU" sz="2800" dirty="0"/>
              <a:t>)</a:t>
            </a:r>
            <a:r>
              <a:rPr lang="en-US" sz="2800" dirty="0" smtClean="0"/>
              <a:t> </a:t>
            </a:r>
            <a:r>
              <a:rPr lang="ru-RU" sz="2800" dirty="0" smtClean="0"/>
              <a:t>в код программы перед компиляцией или во время компиляции</a:t>
            </a:r>
            <a:endParaRPr lang="en-US" sz="2800" dirty="0"/>
          </a:p>
          <a:p>
            <a:r>
              <a:rPr lang="ru-RU" sz="2800" dirty="0"/>
              <a:t>Во время выполнения программы реализовать аппаратную передачу данных с одного этапа конвейера на другой не дожидаясь завершения инструкции</a:t>
            </a:r>
            <a:endParaRPr lang="en-US" sz="2800" dirty="0"/>
          </a:p>
          <a:p>
            <a:r>
              <a:rPr lang="ru-RU" sz="2800" dirty="0" smtClean="0"/>
              <a:t>Во время выполнения программы останавливать (</a:t>
            </a:r>
            <a:r>
              <a:rPr lang="en-US" sz="2800" dirty="0" smtClean="0"/>
              <a:t>stall</a:t>
            </a:r>
            <a:r>
              <a:rPr lang="ru-RU" sz="2800" dirty="0" smtClean="0"/>
              <a:t>) некоторые этапы конвейера до тех пор, пока проблемная инструкция не запишет в регистровый файл результат, </a:t>
            </a:r>
            <a:r>
              <a:rPr lang="uk-UA" sz="2800" dirty="0" smtClean="0"/>
              <a:t>о</a:t>
            </a:r>
            <a:r>
              <a:rPr lang="ru-RU" sz="2800" dirty="0" smtClean="0"/>
              <a:t>т которого зависят инструкции на остановленных этапах</a:t>
            </a:r>
            <a:endParaRPr lang="en-US" sz="2800" dirty="0"/>
          </a:p>
        </p:txBody>
      </p:sp>
      <p:sp>
        <p:nvSpPr>
          <p:cNvPr id="132096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2096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096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90600" y="68759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Разрешение конфликтов данных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7730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8840" name="Object 8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184481"/>
              </p:ext>
            </p:extLst>
          </p:nvPr>
        </p:nvGraphicFramePr>
        <p:xfrm>
          <a:off x="1066800" y="2435225"/>
          <a:ext cx="7772400" cy="327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32" name="VISIO" r:id="rId9" imgW="5783040" imgH="2439720" progId="Visio.Drawing.6">
                  <p:embed/>
                </p:oleObj>
              </mc:Choice>
              <mc:Fallback>
                <p:oleObj name="VISIO" r:id="rId9" imgW="5783040" imgH="2439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435225"/>
                        <a:ext cx="7772400" cy="327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883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2883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28837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28842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4400" y="10668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600" dirty="0" smtClean="0">
                <a:latin typeface="+mj-lt"/>
                <a:cs typeface="Arial" charset="0"/>
              </a:rPr>
              <a:t>Вставить в код достаточно пустых инструкций (</a:t>
            </a:r>
            <a:r>
              <a:rPr lang="en-US" sz="2600" dirty="0" err="1" smtClean="0">
                <a:latin typeface="Courier" pitchFamily="49" charset="0"/>
                <a:cs typeface="Arial" charset="0"/>
              </a:rPr>
              <a:t>nop</a:t>
            </a:r>
            <a:r>
              <a:rPr lang="ru-RU" sz="2600" dirty="0" smtClean="0">
                <a:latin typeface="+mj-lt"/>
                <a:cs typeface="Arial" charset="0"/>
              </a:rPr>
              <a:t>), которые будут заполнять стадии конвейера, пока необходимый результат не будет записан в регистр</a:t>
            </a:r>
            <a:endParaRPr lang="en-US" sz="2600" dirty="0">
              <a:latin typeface="+mj-lt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131802"/>
            <a:ext cx="807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+mj-lt"/>
              </a:rPr>
              <a:t>Устранение конфликтов на </a:t>
            </a:r>
            <a:r>
              <a:rPr lang="ru-RU" sz="3000" dirty="0">
                <a:solidFill>
                  <a:schemeClr val="bg1"/>
                </a:solidFill>
                <a:latin typeface="+mj-lt"/>
              </a:rPr>
              <a:t>у</a:t>
            </a:r>
            <a:r>
              <a:rPr lang="ru-RU" sz="3000" dirty="0" smtClean="0">
                <a:solidFill>
                  <a:schemeClr val="bg1"/>
                </a:solidFill>
                <a:latin typeface="+mj-lt"/>
              </a:rPr>
              <a:t>ровне компилятора</a:t>
            </a:r>
            <a:endParaRPr lang="en-US" sz="3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9660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1510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87100976"/>
              </p:ext>
            </p:extLst>
          </p:nvPr>
        </p:nvGraphicFramePr>
        <p:xfrm>
          <a:off x="914400" y="1600200"/>
          <a:ext cx="8229600" cy="291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56" name="VISIO" r:id="rId8" imgW="4943520" imgH="1753920" progId="Visio.Drawing.6">
                  <p:embed/>
                </p:oleObj>
              </mc:Choice>
              <mc:Fallback>
                <p:oleObj name="VISIO" r:id="rId8" imgW="4943520" imgH="17539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00200"/>
                        <a:ext cx="8229600" cy="291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150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150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150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-1524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Передача данных между стадиями (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Forwarding, Bypass</a:t>
            </a: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)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7392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2535" name="Object 7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77586373"/>
              </p:ext>
            </p:extLst>
          </p:nvPr>
        </p:nvGraphicFramePr>
        <p:xfrm>
          <a:off x="838200" y="1147763"/>
          <a:ext cx="8153400" cy="486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80" name="VISIO" r:id="rId8" imgW="6961320" imgH="4155480" progId="Visio.Drawing.6">
                  <p:embed/>
                </p:oleObj>
              </mc:Choice>
              <mc:Fallback>
                <p:oleObj name="VISIO" r:id="rId8" imgW="6961320" imgH="4155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147763"/>
                        <a:ext cx="8153400" cy="486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253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253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2533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-1524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Передача данных между стадиями (</a:t>
            </a:r>
            <a:r>
              <a:rPr lang="en-US" sz="3600" dirty="0">
                <a:solidFill>
                  <a:schemeClr val="bg1"/>
                </a:solidFill>
              </a:rPr>
              <a:t>Forwarding, Bypass</a:t>
            </a:r>
            <a:r>
              <a:rPr lang="ru-RU" sz="3600" dirty="0">
                <a:solidFill>
                  <a:schemeClr val="bg1"/>
                </a:solidFill>
              </a:rPr>
              <a:t>)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10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895" name="Rectangle 7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838200" y="990600"/>
            <a:ext cx="8382000" cy="4525963"/>
          </a:xfrm>
        </p:spPr>
        <p:txBody>
          <a:bodyPr>
            <a:noAutofit/>
          </a:bodyPr>
          <a:lstStyle/>
          <a:p>
            <a:r>
              <a:rPr lang="ru-RU" dirty="0" smtClean="0"/>
              <a:t>Можно передавать необходимые данные на этап Выполнения с этапов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ru-RU" sz="2600" dirty="0" smtClean="0"/>
              <a:t>Доступа к памяти</a:t>
            </a:r>
            <a:r>
              <a:rPr lang="en-US" sz="2600" dirty="0" smtClean="0"/>
              <a:t> </a:t>
            </a:r>
            <a:r>
              <a:rPr lang="ru-RU" sz="2600" dirty="0" smtClean="0"/>
              <a:t>или</a:t>
            </a:r>
            <a:endParaRPr lang="en-US" sz="2600" dirty="0"/>
          </a:p>
          <a:p>
            <a:pPr lvl="1"/>
            <a:r>
              <a:rPr lang="ru-RU" sz="2600" dirty="0" smtClean="0"/>
              <a:t>Записи результатов в регистровый файл</a:t>
            </a:r>
            <a:endParaRPr lang="en-US" sz="3200" dirty="0"/>
          </a:p>
          <a:p>
            <a:r>
              <a:rPr lang="ru-RU" dirty="0" smtClean="0"/>
              <a:t>Управляющая логика для </a:t>
            </a:r>
            <a:r>
              <a:rPr lang="en-US" i="1" dirty="0" err="1" smtClean="0"/>
              <a:t>ForwardAE</a:t>
            </a:r>
            <a:r>
              <a:rPr lang="en-US" dirty="0"/>
              <a:t>: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dirty="0"/>
              <a:t>	</a:t>
            </a:r>
            <a:r>
              <a:rPr lang="en-US" sz="1800" b="1" dirty="0">
                <a:latin typeface="Courier New" pitchFamily="49" charset="0"/>
              </a:rPr>
              <a:t>if </a:t>
            </a:r>
            <a:r>
              <a:rPr lang="en-US" sz="1800" b="1" dirty="0" smtClean="0">
                <a:latin typeface="Courier New" pitchFamily="49" charset="0"/>
              </a:rPr>
              <a:t>     ((</a:t>
            </a:r>
            <a:r>
              <a:rPr lang="en-US" sz="1800" b="1" i="1" dirty="0" err="1">
                <a:latin typeface="Courier New" pitchFamily="49" charset="0"/>
              </a:rPr>
              <a:t>rsE</a:t>
            </a:r>
            <a:r>
              <a:rPr lang="en-US" sz="1800" b="1" dirty="0">
                <a:latin typeface="Courier New" pitchFamily="49" charset="0"/>
              </a:rPr>
              <a:t> != 0) AND (</a:t>
            </a:r>
            <a:r>
              <a:rPr lang="en-US" sz="1800" b="1" i="1" dirty="0" err="1">
                <a:latin typeface="Courier New" pitchFamily="49" charset="0"/>
              </a:rPr>
              <a:t>rsE</a:t>
            </a:r>
            <a:r>
              <a:rPr lang="en-US" sz="1800" b="1" dirty="0">
                <a:latin typeface="Courier New" pitchFamily="49" charset="0"/>
              </a:rPr>
              <a:t> == </a:t>
            </a:r>
            <a:r>
              <a:rPr lang="en-US" sz="1800" b="1" i="1" dirty="0" err="1">
                <a:latin typeface="Courier New" pitchFamily="49" charset="0"/>
              </a:rPr>
              <a:t>WriteRegM</a:t>
            </a:r>
            <a:r>
              <a:rPr lang="en-US" sz="1800" b="1" dirty="0">
                <a:latin typeface="Courier New" pitchFamily="49" charset="0"/>
              </a:rPr>
              <a:t>) AND </a:t>
            </a:r>
            <a:r>
              <a:rPr lang="en-US" sz="1800" b="1" i="1" dirty="0" err="1">
                <a:latin typeface="Courier New" pitchFamily="49" charset="0"/>
              </a:rPr>
              <a:t>RegWriteM</a:t>
            </a:r>
            <a:r>
              <a:rPr lang="en-US" sz="1800" b="1" dirty="0">
                <a:latin typeface="Courier New" pitchFamily="49" charset="0"/>
              </a:rPr>
              <a:t>)     </a:t>
            </a:r>
          </a:p>
          <a:p>
            <a:pPr>
              <a:buFontTx/>
              <a:buNone/>
            </a:pPr>
            <a:r>
              <a:rPr lang="en-US" sz="1800" b="1" dirty="0">
                <a:latin typeface="Courier New" pitchFamily="49" charset="0"/>
              </a:rPr>
              <a:t>		then 	</a:t>
            </a:r>
            <a:r>
              <a:rPr lang="en-US" sz="1800" b="1" i="1" dirty="0" err="1">
                <a:solidFill>
                  <a:schemeClr val="accent1"/>
                </a:solidFill>
                <a:latin typeface="Courier New" pitchFamily="49" charset="0"/>
              </a:rPr>
              <a:t>ForwardAE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 = 10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	</a:t>
            </a:r>
            <a:r>
              <a:rPr lang="en-US" sz="1800" b="1" dirty="0">
                <a:latin typeface="Courier New" pitchFamily="49" charset="0"/>
              </a:rPr>
              <a:t>else if ((</a:t>
            </a:r>
            <a:r>
              <a:rPr lang="en-US" sz="1800" b="1" i="1" dirty="0" err="1">
                <a:latin typeface="Courier New" pitchFamily="49" charset="0"/>
              </a:rPr>
              <a:t>rsE</a:t>
            </a:r>
            <a:r>
              <a:rPr lang="en-US" sz="1800" b="1" dirty="0">
                <a:latin typeface="Courier New" pitchFamily="49" charset="0"/>
              </a:rPr>
              <a:t> != 0) AND (</a:t>
            </a:r>
            <a:r>
              <a:rPr lang="en-US" sz="1800" b="1" i="1" dirty="0" err="1">
                <a:latin typeface="Courier New" pitchFamily="49" charset="0"/>
              </a:rPr>
              <a:t>rsE</a:t>
            </a:r>
            <a:r>
              <a:rPr lang="en-US" sz="1800" b="1" dirty="0">
                <a:latin typeface="Courier New" pitchFamily="49" charset="0"/>
              </a:rPr>
              <a:t> == </a:t>
            </a:r>
            <a:r>
              <a:rPr lang="en-US" sz="1800" b="1" i="1" dirty="0" err="1">
                <a:latin typeface="Courier New" pitchFamily="49" charset="0"/>
              </a:rPr>
              <a:t>WriteRegW</a:t>
            </a:r>
            <a:r>
              <a:rPr lang="en-US" sz="1800" b="1" dirty="0">
                <a:latin typeface="Courier New" pitchFamily="49" charset="0"/>
              </a:rPr>
              <a:t>) AND </a:t>
            </a:r>
            <a:r>
              <a:rPr lang="en-US" sz="1800" b="1" i="1" dirty="0" err="1">
                <a:latin typeface="Courier New" pitchFamily="49" charset="0"/>
              </a:rPr>
              <a:t>RegWriteW</a:t>
            </a:r>
            <a:r>
              <a:rPr lang="en-US" sz="1800" b="1" dirty="0">
                <a:latin typeface="Courier New" pitchFamily="49" charset="0"/>
              </a:rPr>
              <a:t>) </a:t>
            </a:r>
          </a:p>
          <a:p>
            <a:pPr>
              <a:buFontTx/>
              <a:buNone/>
            </a:pPr>
            <a:r>
              <a:rPr lang="en-US" sz="1800" b="1" dirty="0">
                <a:latin typeface="Courier New" pitchFamily="49" charset="0"/>
              </a:rPr>
              <a:t>		then 	</a:t>
            </a:r>
            <a:r>
              <a:rPr lang="en-US" sz="1800" b="1" i="1" dirty="0" err="1">
                <a:solidFill>
                  <a:schemeClr val="accent1"/>
                </a:solidFill>
                <a:latin typeface="Courier New" pitchFamily="49" charset="0"/>
              </a:rPr>
              <a:t>ForwardAE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 = 01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	</a:t>
            </a:r>
            <a:r>
              <a:rPr lang="en-US" sz="1800" b="1" dirty="0">
                <a:latin typeface="Courier New" pitchFamily="49" charset="0"/>
              </a:rPr>
              <a:t>else	 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   	</a:t>
            </a:r>
            <a:r>
              <a:rPr lang="en-US" sz="1800" b="1" i="1" dirty="0" err="1">
                <a:solidFill>
                  <a:schemeClr val="accent1"/>
                </a:solidFill>
                <a:latin typeface="Courier New" pitchFamily="49" charset="0"/>
              </a:rPr>
              <a:t>ForwardAE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 = 00</a:t>
            </a:r>
          </a:p>
          <a:p>
            <a:pPr marL="0" indent="0">
              <a:buNone/>
            </a:pPr>
            <a:endParaRPr lang="en-US" sz="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ru-RU" sz="2400" b="1" dirty="0" smtClean="0"/>
              <a:t>Управляющая логика для</a:t>
            </a:r>
            <a:r>
              <a:rPr lang="en-US" sz="2400" b="1" dirty="0" smtClean="0"/>
              <a:t> </a:t>
            </a:r>
            <a:r>
              <a:rPr lang="en-US" sz="2400" b="1" i="1" dirty="0" err="1"/>
              <a:t>ForwardBE</a:t>
            </a:r>
            <a:r>
              <a:rPr lang="en-US" sz="2400" b="1" dirty="0"/>
              <a:t> </a:t>
            </a:r>
            <a:r>
              <a:rPr lang="ru-RU" sz="2400" b="1" dirty="0" smtClean="0"/>
              <a:t>похожа</a:t>
            </a:r>
            <a:r>
              <a:rPr lang="en-US" sz="2400" b="1" dirty="0" smtClean="0"/>
              <a:t>, </a:t>
            </a:r>
            <a:r>
              <a:rPr lang="ru-RU" sz="2400" b="1" dirty="0" smtClean="0"/>
              <a:t>но нужно заменить</a:t>
            </a:r>
            <a:r>
              <a:rPr lang="en-US" sz="2400" b="1" dirty="0" smtClean="0"/>
              <a:t> </a:t>
            </a:r>
            <a:r>
              <a:rPr lang="en-US" sz="2400" b="1" i="1" dirty="0" err="1"/>
              <a:t>rsE</a:t>
            </a:r>
            <a:r>
              <a:rPr lang="en-US" sz="2400" b="1" dirty="0"/>
              <a:t> </a:t>
            </a:r>
            <a:r>
              <a:rPr lang="ru-RU" sz="2400" b="1" dirty="0" smtClean="0"/>
              <a:t>на</a:t>
            </a:r>
            <a:r>
              <a:rPr lang="en-US" sz="2400" b="1" dirty="0" smtClean="0"/>
              <a:t> </a:t>
            </a:r>
            <a:r>
              <a:rPr lang="en-US" sz="2400" b="1" i="1" dirty="0" err="1"/>
              <a:t>rtE</a:t>
            </a:r>
            <a:endParaRPr lang="en-US" sz="2400" b="1" dirty="0"/>
          </a:p>
        </p:txBody>
      </p:sp>
      <p:sp>
        <p:nvSpPr>
          <p:cNvPr id="131789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789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-1524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Передача данных между стадиями (</a:t>
            </a:r>
            <a:r>
              <a:rPr lang="en-US" sz="3600" dirty="0">
                <a:solidFill>
                  <a:schemeClr val="bg1"/>
                </a:solidFill>
              </a:rPr>
              <a:t>Forwarding, Bypass</a:t>
            </a:r>
            <a:r>
              <a:rPr lang="ru-RU" sz="3600" dirty="0">
                <a:solidFill>
                  <a:schemeClr val="bg1"/>
                </a:solidFill>
              </a:rPr>
              <a:t>)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143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435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914400" y="1219200"/>
            <a:ext cx="7696200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Определяется</a:t>
            </a:r>
            <a:r>
              <a:rPr lang="en-US" dirty="0" smtClean="0"/>
              <a:t>: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ru-RU" dirty="0" smtClean="0"/>
              <a:t>Содержимым счетчика команд (</a:t>
            </a:r>
            <a:r>
              <a:rPr lang="en-US" dirty="0" smtClean="0"/>
              <a:t>PC</a:t>
            </a:r>
            <a:r>
              <a:rPr lang="ru-RU" dirty="0" smtClean="0"/>
              <a:t>)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ru-RU" dirty="0" smtClean="0"/>
              <a:t>Содержимым </a:t>
            </a:r>
            <a:r>
              <a:rPr lang="en-US" dirty="0" smtClean="0"/>
              <a:t>32</a:t>
            </a:r>
            <a:r>
              <a:rPr lang="ru-RU" dirty="0" smtClean="0"/>
              <a:t>-х</a:t>
            </a:r>
            <a:r>
              <a:rPr lang="en-US" dirty="0" smtClean="0"/>
              <a:t> </a:t>
            </a:r>
            <a:r>
              <a:rPr lang="ru-RU" dirty="0" smtClean="0"/>
              <a:t>регистров общего назначения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ru-RU" dirty="0" smtClean="0"/>
              <a:t>Содержимым памяти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Архитектурное состояние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119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3559" name="Object 7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</p:nvPr>
        </p:nvGraphicFramePr>
        <p:xfrm>
          <a:off x="914400" y="1600200"/>
          <a:ext cx="8229600" cy="292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03" name="VISIO" r:id="rId9" imgW="4943520" imgH="1753920" progId="Visio.Drawing.6">
                  <p:embed/>
                </p:oleObj>
              </mc:Choice>
              <mc:Fallback>
                <p:oleObj name="VISIO" r:id="rId9" imgW="4943520" imgH="17539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00200"/>
                        <a:ext cx="8229600" cy="292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355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355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3557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3558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Останов конвейера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6250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4583" name="Object 7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1834271"/>
              </p:ext>
            </p:extLst>
          </p:nvPr>
        </p:nvGraphicFramePr>
        <p:xfrm>
          <a:off x="914400" y="1676400"/>
          <a:ext cx="8153400" cy="27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28" name="VISIO" r:id="rId9" imgW="5225760" imgH="1753920" progId="Visio.Drawing.6">
                  <p:embed/>
                </p:oleObj>
              </mc:Choice>
              <mc:Fallback>
                <p:oleObj name="VISIO" r:id="rId9" imgW="5225760" imgH="17539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76400"/>
                        <a:ext cx="8153400" cy="2736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457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458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458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4582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Останов конвейера</a:t>
            </a:r>
          </a:p>
        </p:txBody>
      </p:sp>
    </p:spTree>
    <p:extLst>
      <p:ext uri="{BB962C8B-B14F-4D97-AF65-F5344CB8AC3E}">
        <p14:creationId xmlns:p14="http://schemas.microsoft.com/office/powerpoint/2010/main" val="1788167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5608" name="Object 8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63661493"/>
              </p:ext>
            </p:extLst>
          </p:nvPr>
        </p:nvGraphicFramePr>
        <p:xfrm>
          <a:off x="914400" y="1295400"/>
          <a:ext cx="8001000" cy="477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852" name="VISIO" r:id="rId9" imgW="6961320" imgH="4155480" progId="Visio.Drawing.6">
                  <p:embed/>
                </p:oleObj>
              </mc:Choice>
              <mc:Fallback>
                <p:oleObj name="VISIO" r:id="rId9" imgW="6961320" imgH="4155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95400"/>
                        <a:ext cx="8001000" cy="4776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560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560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5605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5606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Останов конвейера</a:t>
            </a:r>
          </a:p>
        </p:txBody>
      </p:sp>
    </p:spTree>
    <p:extLst>
      <p:ext uri="{BB962C8B-B14F-4D97-AF65-F5344CB8AC3E}">
        <p14:creationId xmlns:p14="http://schemas.microsoft.com/office/powerpoint/2010/main" val="3898662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920" name="Rectangle 8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1143000" y="1219200"/>
            <a:ext cx="8001000" cy="4953000"/>
          </a:xfrm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i="1" dirty="0" err="1" smtClean="0">
                <a:latin typeface="Courier New" pitchFamily="49" charset="0"/>
              </a:rPr>
              <a:t>lwstall</a:t>
            </a:r>
            <a:r>
              <a:rPr lang="en-US" sz="2400" b="1" i="1" dirty="0" smtClean="0">
                <a:latin typeface="Courier New" pitchFamily="49" charset="0"/>
              </a:rPr>
              <a:t> </a:t>
            </a:r>
            <a:r>
              <a:rPr lang="en-US" sz="2400" b="1" dirty="0" smtClean="0">
                <a:latin typeface="Courier New" pitchFamily="49" charset="0"/>
              </a:rPr>
              <a:t>=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 smtClean="0">
                <a:latin typeface="Courier New" pitchFamily="49" charset="0"/>
              </a:rPr>
              <a:t> ((</a:t>
            </a:r>
            <a:r>
              <a:rPr lang="en-US" sz="2400" b="1" i="1" dirty="0" err="1" smtClean="0">
                <a:latin typeface="Courier New" pitchFamily="49" charset="0"/>
              </a:rPr>
              <a:t>rsD</a:t>
            </a:r>
            <a:r>
              <a:rPr lang="en-US" sz="2400" b="1" dirty="0" smtClean="0">
                <a:latin typeface="Courier New" pitchFamily="49" charset="0"/>
              </a:rPr>
              <a:t>==</a:t>
            </a:r>
            <a:r>
              <a:rPr lang="en-US" sz="2400" b="1" i="1" dirty="0" err="1" smtClean="0">
                <a:latin typeface="Courier New" pitchFamily="49" charset="0"/>
              </a:rPr>
              <a:t>rtE</a:t>
            </a:r>
            <a:r>
              <a:rPr lang="en-US" sz="2400" b="1" dirty="0">
                <a:latin typeface="Courier New" pitchFamily="49" charset="0"/>
              </a:rPr>
              <a:t>) OR (</a:t>
            </a:r>
            <a:r>
              <a:rPr lang="en-US" sz="2400" b="1" i="1" dirty="0" err="1" smtClean="0">
                <a:latin typeface="Courier New" pitchFamily="49" charset="0"/>
              </a:rPr>
              <a:t>rtD</a:t>
            </a:r>
            <a:r>
              <a:rPr lang="en-US" sz="2400" b="1" dirty="0" smtClean="0">
                <a:latin typeface="Courier New" pitchFamily="49" charset="0"/>
              </a:rPr>
              <a:t>==</a:t>
            </a:r>
            <a:r>
              <a:rPr lang="en-US" sz="2400" b="1" i="1" dirty="0" err="1" smtClean="0">
                <a:latin typeface="Courier New" pitchFamily="49" charset="0"/>
              </a:rPr>
              <a:t>rtE</a:t>
            </a:r>
            <a:r>
              <a:rPr lang="en-US" sz="2400" b="1" dirty="0" smtClean="0">
                <a:latin typeface="Courier New" pitchFamily="49" charset="0"/>
              </a:rPr>
              <a:t>)) AND </a:t>
            </a:r>
            <a:r>
              <a:rPr lang="en-US" sz="2400" b="1" i="1" dirty="0" err="1">
                <a:latin typeface="Courier New" pitchFamily="49" charset="0"/>
              </a:rPr>
              <a:t>MemtoRegE</a:t>
            </a:r>
            <a:endParaRPr lang="en-US" sz="2400" b="1" i="1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 b="1" dirty="0">
                <a:latin typeface="Courier New" pitchFamily="49" charset="0"/>
              </a:rPr>
              <a:t>	</a:t>
            </a:r>
          </a:p>
          <a:p>
            <a:pPr>
              <a:buFontTx/>
              <a:buNone/>
            </a:pPr>
            <a:r>
              <a:rPr lang="en-US" sz="2400" b="1" i="1" dirty="0" err="1" smtClean="0">
                <a:latin typeface="Courier New" pitchFamily="49" charset="0"/>
              </a:rPr>
              <a:t>StallF</a:t>
            </a:r>
            <a:r>
              <a:rPr lang="en-US" sz="2400" b="1" dirty="0" smtClean="0">
                <a:latin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</a:rPr>
              <a:t>= </a:t>
            </a:r>
            <a:r>
              <a:rPr lang="en-US" sz="2400" b="1" i="1" dirty="0" err="1">
                <a:latin typeface="Courier New" pitchFamily="49" charset="0"/>
              </a:rPr>
              <a:t>StallD</a:t>
            </a:r>
            <a:r>
              <a:rPr lang="en-US" sz="2400" b="1" dirty="0">
                <a:latin typeface="Courier New" pitchFamily="49" charset="0"/>
              </a:rPr>
              <a:t> = </a:t>
            </a:r>
            <a:r>
              <a:rPr lang="en-US" sz="2400" b="1" i="1" dirty="0" err="1">
                <a:latin typeface="Courier New" pitchFamily="49" charset="0"/>
              </a:rPr>
              <a:t>FlushE</a:t>
            </a:r>
            <a:r>
              <a:rPr lang="en-US" sz="2400" b="1" dirty="0">
                <a:latin typeface="Courier New" pitchFamily="49" charset="0"/>
              </a:rPr>
              <a:t> = </a:t>
            </a:r>
            <a:r>
              <a:rPr lang="en-US" sz="2400" b="1" i="1" dirty="0" err="1">
                <a:latin typeface="Courier New" pitchFamily="49" charset="0"/>
              </a:rPr>
              <a:t>lwstall</a:t>
            </a:r>
            <a:endParaRPr lang="en-US" sz="2400" b="1" i="1" dirty="0">
              <a:latin typeface="Courier New" pitchFamily="49" charset="0"/>
            </a:endParaRPr>
          </a:p>
          <a:p>
            <a:endParaRPr lang="en-US" sz="2400" dirty="0"/>
          </a:p>
        </p:txBody>
      </p:sp>
      <p:sp>
        <p:nvSpPr>
          <p:cNvPr id="131891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891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891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891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-152400"/>
            <a:ext cx="7924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dirty="0" smtClean="0">
                <a:solidFill>
                  <a:schemeClr val="bg1"/>
                </a:solidFill>
                <a:latin typeface="+mj-lt"/>
              </a:rPr>
              <a:t>Логика управления остановом (для инструкции </a:t>
            </a:r>
            <a:r>
              <a:rPr lang="en-US" sz="3800" dirty="0" err="1" smtClean="0">
                <a:solidFill>
                  <a:schemeClr val="bg1"/>
                </a:solidFill>
                <a:latin typeface="Courier" pitchFamily="49" charset="0"/>
              </a:rPr>
              <a:t>lw</a:t>
            </a:r>
            <a:r>
              <a:rPr lang="ru-RU" sz="3800" dirty="0" smtClean="0">
                <a:solidFill>
                  <a:schemeClr val="bg1"/>
                </a:solidFill>
                <a:latin typeface="+mj-lt"/>
              </a:rPr>
              <a:t>)</a:t>
            </a:r>
            <a:endParaRPr lang="en-US" sz="3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7159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632" name="Rectangle 8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838200" y="914400"/>
            <a:ext cx="8001000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600" b="1" dirty="0" err="1" smtClean="0">
                <a:latin typeface="Courier New" pitchFamily="49" charset="0"/>
              </a:rPr>
              <a:t>beq</a:t>
            </a:r>
            <a:r>
              <a:rPr lang="en-US" sz="2600" b="1" dirty="0" smtClean="0"/>
              <a:t>: </a:t>
            </a:r>
            <a:endParaRPr lang="en-US" sz="2600" b="1" dirty="0"/>
          </a:p>
          <a:p>
            <a:pPr lvl="1">
              <a:lnSpc>
                <a:spcPct val="90000"/>
              </a:lnSpc>
            </a:pPr>
            <a:r>
              <a:rPr lang="ru-RU" sz="2400" dirty="0" smtClean="0"/>
              <a:t>Будет выполнен условный переход или нет становится известно только на 4-й стадии конвейера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ru-RU" sz="2400" dirty="0" smtClean="0"/>
              <a:t>Пока это не станет известно, инструкции следующие за инструкцией условного перехода продолжают попадать в конвейер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uk-UA" sz="2400" dirty="0" smtClean="0"/>
              <a:t>В </a:t>
            </a:r>
            <a:r>
              <a:rPr lang="ru-RU" sz="2400" dirty="0" smtClean="0"/>
              <a:t>случае</a:t>
            </a:r>
            <a:r>
              <a:rPr lang="uk-UA" sz="2400" dirty="0" smtClean="0"/>
              <a:t> </a:t>
            </a:r>
            <a:r>
              <a:rPr lang="ru-RU" sz="2400" dirty="0" smtClean="0"/>
              <a:t>необходимости условного перехода эти инструкции (идущие после </a:t>
            </a:r>
            <a:r>
              <a:rPr lang="en-US" sz="2400" dirty="0" err="1" smtClean="0">
                <a:latin typeface="Courier" pitchFamily="49" charset="0"/>
              </a:rPr>
              <a:t>beq</a:t>
            </a:r>
            <a:r>
              <a:rPr lang="ru-RU" sz="2400" dirty="0" smtClean="0"/>
              <a:t>) не должны быть выполнены и их необходимо удалить из конвейера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ru-RU" sz="2600" b="1" dirty="0" smtClean="0"/>
              <a:t>Цена неправильного предсказания результата условного перехода</a:t>
            </a:r>
          </a:p>
          <a:p>
            <a:pPr lvl="1">
              <a:lnSpc>
                <a:spcPct val="90000"/>
              </a:lnSpc>
            </a:pPr>
            <a:r>
              <a:rPr lang="ru-RU" sz="2400" dirty="0" smtClean="0"/>
              <a:t>Количество инструкций, которые необходимо удалить из конвейера, если переход все таки произойдет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ru-RU" sz="2400" dirty="0" smtClean="0"/>
              <a:t>Это количество можно уменьшить, проверяя условие перехода на более ранних стадиях конвейера</a:t>
            </a:r>
            <a:endParaRPr lang="en-US" sz="2400" dirty="0"/>
          </a:p>
        </p:txBody>
      </p:sp>
      <p:sp>
        <p:nvSpPr>
          <p:cNvPr id="130662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66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662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663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Конфликты управления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1042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9943" name="Object 7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0432074"/>
              </p:ext>
            </p:extLst>
          </p:nvPr>
        </p:nvGraphicFramePr>
        <p:xfrm>
          <a:off x="821541" y="1143000"/>
          <a:ext cx="8322459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76" name="VISIO" r:id="rId9" imgW="6961320" imgH="4155480" progId="Visio.Drawing.6">
                  <p:embed/>
                </p:oleObj>
              </mc:Choice>
              <mc:Fallback>
                <p:oleObj name="VISIO" r:id="rId9" imgW="6961320" imgH="4155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541" y="1143000"/>
                        <a:ext cx="8322459" cy="4968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993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994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994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9942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-152400"/>
            <a:ext cx="7924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 smtClean="0">
                <a:solidFill>
                  <a:schemeClr val="bg1"/>
                </a:solidFill>
                <a:latin typeface="+mj-lt"/>
              </a:rPr>
              <a:t>Конвейер до разрешения конфликтов управления</a:t>
            </a:r>
            <a:endParaRPr lang="en-US" sz="3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2220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7655" name="Object 7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30920716"/>
              </p:ext>
            </p:extLst>
          </p:nvPr>
        </p:nvGraphicFramePr>
        <p:xfrm>
          <a:off x="1066800" y="1181100"/>
          <a:ext cx="8001000" cy="346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900" name="VISIO" r:id="rId9" imgW="5629320" imgH="2439720" progId="Visio.Drawing.6">
                  <p:embed/>
                </p:oleObj>
              </mc:Choice>
              <mc:Fallback>
                <p:oleObj name="VISIO" r:id="rId9" imgW="5629320" imgH="2439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181100"/>
                        <a:ext cx="8001000" cy="346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765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765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7653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765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Конфликты управления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9618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8680" name="Object 8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6037557"/>
              </p:ext>
            </p:extLst>
          </p:nvPr>
        </p:nvGraphicFramePr>
        <p:xfrm>
          <a:off x="990600" y="1219200"/>
          <a:ext cx="7848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924" name="VISIO" r:id="rId10" imgW="6961320" imgH="4155480" progId="Visio.Drawing.6">
                  <p:embed/>
                </p:oleObj>
              </mc:Choice>
              <mc:Fallback>
                <p:oleObj name="VISIO" r:id="rId10" imgW="6961320" imgH="4155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19200"/>
                        <a:ext cx="7848600" cy="468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867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867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8677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8678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308681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66800" y="6019800"/>
            <a:ext cx="7162800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900" b="1" dirty="0" smtClean="0">
                <a:solidFill>
                  <a:schemeClr val="accent2"/>
                </a:solidFill>
              </a:rPr>
              <a:t>Приводит к новому конфликту данных на стадии Декодирования</a:t>
            </a:r>
            <a:endParaRPr lang="en-US" sz="1900" b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68759"/>
            <a:ext cx="80772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100" dirty="0" smtClean="0">
                <a:solidFill>
                  <a:schemeClr val="bg1"/>
                </a:solidFill>
                <a:latin typeface="+mj-lt"/>
              </a:rPr>
              <a:t>Ранняя проверка условия перехода</a:t>
            </a:r>
            <a:endParaRPr lang="en-US" sz="41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5423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9703" name="Object 7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0343200"/>
              </p:ext>
            </p:extLst>
          </p:nvPr>
        </p:nvGraphicFramePr>
        <p:xfrm>
          <a:off x="990600" y="990600"/>
          <a:ext cx="7848600" cy="340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948" name="VISIO" r:id="rId10" imgW="5629320" imgH="2439720" progId="Visio.Drawing.6">
                  <p:embed/>
                </p:oleObj>
              </mc:Choice>
              <mc:Fallback>
                <p:oleObj name="VISIO" r:id="rId10" imgW="5629320" imgH="2439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990600"/>
                        <a:ext cx="7848600" cy="340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969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970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970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9702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68759"/>
            <a:ext cx="80772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100" dirty="0">
                <a:solidFill>
                  <a:schemeClr val="bg1"/>
                </a:solidFill>
              </a:rPr>
              <a:t>Ранняя проверка условия перехода</a:t>
            </a:r>
            <a:endParaRPr lang="en-US" sz="4100" dirty="0">
              <a:solidFill>
                <a:schemeClr val="bg1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90600" y="4617928"/>
            <a:ext cx="7162800" cy="155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900" b="1" dirty="0" smtClean="0">
                <a:solidFill>
                  <a:schemeClr val="accent2"/>
                </a:solidFill>
              </a:rPr>
              <a:t>Инструкцию загруженную в конвейер после </a:t>
            </a:r>
            <a:r>
              <a:rPr lang="ru-RU" sz="1900" b="1" dirty="0" err="1" smtClean="0">
                <a:solidFill>
                  <a:schemeClr val="accent2"/>
                </a:solidFill>
                <a:latin typeface="Courier" pitchFamily="49" charset="0"/>
              </a:rPr>
              <a:t>beq</a:t>
            </a:r>
            <a:r>
              <a:rPr lang="ru-RU" sz="1900" b="1" dirty="0" smtClean="0">
                <a:solidFill>
                  <a:schemeClr val="accent2"/>
                </a:solidFill>
              </a:rPr>
              <a:t> не обязательно удалять в случае выполнения перехода. Можно ввести условие, что инструкция следующая за переходом (условным или безусловным) выполняется всегда. </a:t>
            </a:r>
            <a:r>
              <a:rPr lang="ru-RU" sz="1900" b="1" dirty="0">
                <a:solidFill>
                  <a:schemeClr val="accent2"/>
                </a:solidFill>
              </a:rPr>
              <a:t>Т</a:t>
            </a:r>
            <a:r>
              <a:rPr lang="ru-RU" sz="1900" b="1" dirty="0" smtClean="0">
                <a:solidFill>
                  <a:schemeClr val="accent2"/>
                </a:solidFill>
              </a:rPr>
              <a:t>акое допущение называется </a:t>
            </a:r>
            <a:r>
              <a:rPr lang="en-US" sz="1900" b="1" dirty="0" smtClean="0">
                <a:solidFill>
                  <a:srgbClr val="FF0000"/>
                </a:solidFill>
              </a:rPr>
              <a:t>branch delay slot</a:t>
            </a:r>
            <a:r>
              <a:rPr lang="en-US" sz="1900" b="1" dirty="0" smtClean="0">
                <a:solidFill>
                  <a:schemeClr val="accent2"/>
                </a:solidFill>
              </a:rPr>
              <a:t>.</a:t>
            </a:r>
            <a:endParaRPr lang="ru-RU" sz="19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046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0727" name="Object 7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14543536"/>
              </p:ext>
            </p:extLst>
          </p:nvPr>
        </p:nvGraphicFramePr>
        <p:xfrm>
          <a:off x="918095" y="1031875"/>
          <a:ext cx="8225905" cy="491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972" name="VISIO" r:id="rId9" imgW="6961320" imgH="4155480" progId="Visio.Drawing.6">
                  <p:embed/>
                </p:oleObj>
              </mc:Choice>
              <mc:Fallback>
                <p:oleObj name="VISIO" r:id="rId9" imgW="6961320" imgH="4155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095" y="1031875"/>
                        <a:ext cx="8225905" cy="4911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72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072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0725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0726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-1524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Устранение конфликтов управления и данных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2507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11462</TotalTime>
  <Words>4218</Words>
  <Application>Microsoft Office PowerPoint</Application>
  <PresentationFormat>Экран (4:3)</PresentationFormat>
  <Paragraphs>1186</Paragraphs>
  <Slides>134</Slides>
  <Notes>133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134</vt:i4>
      </vt:variant>
    </vt:vector>
  </HeadingPairs>
  <TitlesOfParts>
    <vt:vector size="137" baseType="lpstr">
      <vt:lpstr>Office Theme</vt:lpstr>
      <vt:lpstr>VISIO</vt:lpstr>
      <vt:lpstr>Visio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sharris</dc:creator>
  <cp:lastModifiedBy>Alex</cp:lastModifiedBy>
  <cp:revision>469</cp:revision>
  <dcterms:created xsi:type="dcterms:W3CDTF">2012-08-07T04:56:47Z</dcterms:created>
  <dcterms:modified xsi:type="dcterms:W3CDTF">2016-08-21T07:00:39Z</dcterms:modified>
</cp:coreProperties>
</file>