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9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0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1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2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3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4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5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6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7.xml" ContentType="application/vnd.openxmlformats-officedocument.presentationml.notesSlide+xml"/>
  <Override PartName="/ppt/tags/tag67.xml" ContentType="application/vnd.openxmlformats-officedocument.presentationml.tags+xml"/>
  <Override PartName="/ppt/notesSlides/notesSlide18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9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20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1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22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3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4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25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26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27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28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29.xml" ContentType="application/vnd.openxmlformats-officedocument.presentationml.notesSlide+xml"/>
  <Override PartName="/ppt/tags/tag101.xml" ContentType="application/vnd.openxmlformats-officedocument.presentationml.tags+xml"/>
  <Override PartName="/ppt/notesSlides/notesSlide30.xml" ContentType="application/vnd.openxmlformats-officedocument.presentationml.notesSlide+xml"/>
  <Override PartName="/ppt/tags/tag102.xml" ContentType="application/vnd.openxmlformats-officedocument.presentationml.tags+xml"/>
  <Override PartName="/ppt/notesSlides/notesSlide31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32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33.xml" ContentType="application/vnd.openxmlformats-officedocument.presentationml.notesSlide+xml"/>
  <Override PartName="/ppt/tags/tag108.xml" ContentType="application/vnd.openxmlformats-officedocument.presentationml.tags+xml"/>
  <Override PartName="/ppt/notesSlides/notesSlide34.xml" ContentType="application/vnd.openxmlformats-officedocument.presentationml.notesSlide+xml"/>
  <Override PartName="/ppt/tags/tag109.xml" ContentType="application/vnd.openxmlformats-officedocument.presentationml.tags+xml"/>
  <Override PartName="/ppt/notesSlides/notesSlide35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36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37.xml" ContentType="application/vnd.openxmlformats-officedocument.presentationml.notesSl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38.xml" ContentType="application/vnd.openxmlformats-officedocument.presentationml.notesSl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39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40.xml" ContentType="application/vnd.openxmlformats-officedocument.presentationml.notesSlide+xml"/>
  <Override PartName="/ppt/tags/tag130.xml" ContentType="application/vnd.openxmlformats-officedocument.presentationml.tags+xml"/>
  <Override PartName="/ppt/notesSlides/notesSlide41.xml" ContentType="application/vnd.openxmlformats-officedocument.presentationml.notesSlide+xml"/>
  <Override PartName="/ppt/tags/tag131.xml" ContentType="application/vnd.openxmlformats-officedocument.presentationml.tags+xml"/>
  <Override PartName="/ppt/notesSlides/notesSlide42.xml" ContentType="application/vnd.openxmlformats-officedocument.presentationml.notesSlide+xml"/>
  <Override PartName="/ppt/tags/tag132.xml" ContentType="application/vnd.openxmlformats-officedocument.presentationml.tags+xml"/>
  <Override PartName="/ppt/notesSlides/notesSlide43.xml" ContentType="application/vnd.openxmlformats-officedocument.presentationml.notesSlide+xml"/>
  <Override PartName="/ppt/tags/tag133.xml" ContentType="application/vnd.openxmlformats-officedocument.presentationml.tags+xml"/>
  <Override PartName="/ppt/notesSlides/notesSlide44.xml" ContentType="application/vnd.openxmlformats-officedocument.presentationml.notesSlid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45.xml" ContentType="application/vnd.openxmlformats-officedocument.presentationml.notesSlide+xml"/>
  <Override PartName="/ppt/tags/tag142.xml" ContentType="application/vnd.openxmlformats-officedocument.presentationml.tags+xml"/>
  <Override PartName="/ppt/notesSlides/notesSlide46.xml" ContentType="application/vnd.openxmlformats-officedocument.presentationml.notesSlide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47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48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notesSlides/notesSlide49.xml" ContentType="application/vnd.openxmlformats-officedocument.presentationml.notesSlide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50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notesSlides/notesSlide51.xml" ContentType="application/vnd.openxmlformats-officedocument.presentationml.notesSlide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52.xml" ContentType="application/vnd.openxmlformats-officedocument.presentationml.notesSlide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notesSlides/notesSlide53.xml" ContentType="application/vnd.openxmlformats-officedocument.presentationml.notesSl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notesSlides/notesSlide54.xml" ContentType="application/vnd.openxmlformats-officedocument.presentationml.notesSlide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notesSlides/notesSlide55.xml" ContentType="application/vnd.openxmlformats-officedocument.presentationml.notesSlid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56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notesSlides/notesSlide57.xml" ContentType="application/vnd.openxmlformats-officedocument.presentationml.notesSlide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notesSlides/notesSlide58.xml" ContentType="application/vnd.openxmlformats-officedocument.presentationml.notesSlide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notesSlides/notesSlide59.xml" ContentType="application/vnd.openxmlformats-officedocument.presentationml.notesSlide+xml"/>
  <Override PartName="/ppt/tags/tag185.xml" ContentType="application/vnd.openxmlformats-officedocument.presentationml.tags+xml"/>
  <Override PartName="/ppt/notesSlides/notesSlide60.xml" ContentType="application/vnd.openxmlformats-officedocument.presentationml.notesSlid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notesSlides/notesSlide61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notesSlides/notesSlide62.xml" ContentType="application/vnd.openxmlformats-officedocument.presentationml.notesSlide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notesSlides/notesSlide63.xml" ContentType="application/vnd.openxmlformats-officedocument.presentationml.notesSlide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notesSlides/notesSlide64.xml" ContentType="application/vnd.openxmlformats-officedocument.presentationml.notesSlide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notesSlides/notesSlide65.xml" ContentType="application/vnd.openxmlformats-officedocument.presentationml.notesSlide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notesSlides/notesSlide66.xml" ContentType="application/vnd.openxmlformats-officedocument.presentationml.notesSlide+xml"/>
  <Override PartName="/ppt/tags/tag198.xml" ContentType="application/vnd.openxmlformats-officedocument.presentationml.tags+xml"/>
  <Override PartName="/ppt/notesSlides/notesSlide67.xml" ContentType="application/vnd.openxmlformats-officedocument.presentationml.notesSlid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notesSlides/notesSlide68.xml" ContentType="application/vnd.openxmlformats-officedocument.presentationml.notesSlide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notesSlides/notesSlide69.xml" ContentType="application/vnd.openxmlformats-officedocument.presentationml.notesSlid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notesSlides/notesSlide70.xml" ContentType="application/vnd.openxmlformats-officedocument.presentationml.notesSlide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notesSlides/notesSlide71.xml" ContentType="application/vnd.openxmlformats-officedocument.presentationml.notesSlide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notesSlides/notesSlide72.xml" ContentType="application/vnd.openxmlformats-officedocument.presentationml.notesSlide+xml"/>
  <Override PartName="/ppt/tags/tag211.xml" ContentType="application/vnd.openxmlformats-officedocument.presentationml.tags+xml"/>
  <Override PartName="/ppt/notesSlides/notesSlide73.xml" ContentType="application/vnd.openxmlformats-officedocument.presentationml.notesSlide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74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notesSlides/notesSlide75.xml" ContentType="application/vnd.openxmlformats-officedocument.presentationml.notesSlide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notesSlides/notesSlide76.xml" ContentType="application/vnd.openxmlformats-officedocument.presentationml.notesSlide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77.xml" ContentType="application/vnd.openxmlformats-officedocument.presentationml.notesSlide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notesSlides/notesSlide78.xml" ContentType="application/vnd.openxmlformats-officedocument.presentationml.notesSlide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notesSlides/notesSlide79.xml" ContentType="application/vnd.openxmlformats-officedocument.presentationml.notesSlide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notesSlides/notesSlide80.xml" ContentType="application/vnd.openxmlformats-officedocument.presentationml.notesSlide+xml"/>
  <Override PartName="/ppt/tags/tag228.xml" ContentType="application/vnd.openxmlformats-officedocument.presentationml.tags+xml"/>
  <Override PartName="/ppt/notesSlides/notesSlide81.xml" ContentType="application/vnd.openxmlformats-officedocument.presentationml.notesSlide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82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notesSlides/notesSlide8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sldIdLst>
    <p:sldId id="256" r:id="rId2"/>
    <p:sldId id="361" r:id="rId3"/>
    <p:sldId id="457" r:id="rId4"/>
    <p:sldId id="458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369" r:id="rId13"/>
    <p:sldId id="443" r:id="rId14"/>
    <p:sldId id="371" r:id="rId15"/>
    <p:sldId id="372" r:id="rId16"/>
    <p:sldId id="373" r:id="rId17"/>
    <p:sldId id="374" r:id="rId18"/>
    <p:sldId id="375" r:id="rId19"/>
    <p:sldId id="376" r:id="rId20"/>
    <p:sldId id="377" r:id="rId21"/>
    <p:sldId id="379" r:id="rId22"/>
    <p:sldId id="444" r:id="rId23"/>
    <p:sldId id="381" r:id="rId24"/>
    <p:sldId id="445" r:id="rId25"/>
    <p:sldId id="383" r:id="rId26"/>
    <p:sldId id="446" r:id="rId27"/>
    <p:sldId id="385" r:id="rId28"/>
    <p:sldId id="447" r:id="rId29"/>
    <p:sldId id="387" r:id="rId30"/>
    <p:sldId id="448" r:id="rId31"/>
    <p:sldId id="388" r:id="rId32"/>
    <p:sldId id="389" r:id="rId33"/>
    <p:sldId id="391" r:id="rId34"/>
    <p:sldId id="449" r:id="rId35"/>
    <p:sldId id="393" r:id="rId36"/>
    <p:sldId id="450" r:id="rId37"/>
    <p:sldId id="394" r:id="rId38"/>
    <p:sldId id="395" r:id="rId39"/>
    <p:sldId id="396" r:id="rId40"/>
    <p:sldId id="397" r:id="rId41"/>
    <p:sldId id="398" r:id="rId42"/>
    <p:sldId id="399" r:id="rId43"/>
    <p:sldId id="402" r:id="rId44"/>
    <p:sldId id="451" r:id="rId45"/>
    <p:sldId id="452" r:id="rId46"/>
    <p:sldId id="403" r:id="rId47"/>
    <p:sldId id="404" r:id="rId48"/>
    <p:sldId id="405" r:id="rId49"/>
    <p:sldId id="453" r:id="rId50"/>
    <p:sldId id="454" r:id="rId51"/>
    <p:sldId id="408" r:id="rId52"/>
    <p:sldId id="409" r:id="rId53"/>
    <p:sldId id="410" r:id="rId54"/>
    <p:sldId id="411" r:id="rId55"/>
    <p:sldId id="412" r:id="rId56"/>
    <p:sldId id="413" r:id="rId57"/>
    <p:sldId id="414" r:id="rId58"/>
    <p:sldId id="415" r:id="rId59"/>
    <p:sldId id="416" r:id="rId60"/>
    <p:sldId id="417" r:id="rId61"/>
    <p:sldId id="418" r:id="rId62"/>
    <p:sldId id="419" r:id="rId63"/>
    <p:sldId id="420" r:id="rId64"/>
    <p:sldId id="421" r:id="rId65"/>
    <p:sldId id="424" r:id="rId66"/>
    <p:sldId id="455" r:id="rId67"/>
    <p:sldId id="456" r:id="rId68"/>
    <p:sldId id="425" r:id="rId69"/>
    <p:sldId id="427" r:id="rId70"/>
    <p:sldId id="428" r:id="rId71"/>
    <p:sldId id="429" r:id="rId72"/>
    <p:sldId id="430" r:id="rId73"/>
    <p:sldId id="431" r:id="rId74"/>
    <p:sldId id="432" r:id="rId75"/>
    <p:sldId id="433" r:id="rId76"/>
    <p:sldId id="434" r:id="rId77"/>
    <p:sldId id="435" r:id="rId78"/>
    <p:sldId id="436" r:id="rId79"/>
    <p:sldId id="437" r:id="rId80"/>
    <p:sldId id="438" r:id="rId81"/>
    <p:sldId id="439" r:id="rId82"/>
    <p:sldId id="440" r:id="rId83"/>
    <p:sldId id="441" r:id="rId84"/>
    <p:sldId id="442" r:id="rId8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1" autoAdjust="0"/>
    <p:restoredTop sz="96177" autoAdjust="0"/>
  </p:normalViewPr>
  <p:slideViewPr>
    <p:cSldViewPr>
      <p:cViewPr>
        <p:scale>
          <a:sx n="80" d="100"/>
          <a:sy n="80" d="100"/>
        </p:scale>
        <p:origin x="-1230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e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9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0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49.wmf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4.wmf"/></Relationships>
</file>

<file path=ppt/drawings/_rels/vmlDrawing4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5.wmf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image" Target="../media/image56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image" Target="../media/image56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6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5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8/23/2016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ru-RU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4C310-BF5B-4BC1-A177-BFC7FD1CF577}" type="slidenum">
              <a:rPr lang="en-US"/>
              <a:pPr/>
              <a:t>11</a:t>
            </a:fld>
            <a:endParaRPr lang="ru-RU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2990E3-3D55-410D-A227-5F474A298FBB}" type="slidenum">
              <a:rPr lang="en-US"/>
              <a:pPr/>
              <a:t>12</a:t>
            </a:fld>
            <a:endParaRPr lang="ru-RU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2990E3-3D55-410D-A227-5F474A298FBB}" type="slidenum">
              <a:rPr lang="en-US"/>
              <a:pPr/>
              <a:t>13</a:t>
            </a:fld>
            <a:endParaRPr lang="ru-RU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7FECA-8382-46E7-8BB7-9AD0B36C0195}" type="slidenum">
              <a:rPr lang="en-US"/>
              <a:pPr/>
              <a:t>14</a:t>
            </a:fld>
            <a:endParaRPr lang="ru-RU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009647-BF47-4C08-85D8-20F4CC8944FF}" type="slidenum">
              <a:rPr lang="en-US"/>
              <a:pPr/>
              <a:t>15</a:t>
            </a:fld>
            <a:endParaRPr lang="ru-RU"/>
          </a:p>
        </p:txBody>
      </p:sp>
      <p:sp>
        <p:nvSpPr>
          <p:cNvPr id="97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3C8260-E6FC-4FC9-9129-393CDEFF3025}" type="slidenum">
              <a:rPr lang="en-US"/>
              <a:pPr/>
              <a:t>16</a:t>
            </a:fld>
            <a:endParaRPr lang="ru-RU"/>
          </a:p>
        </p:txBody>
      </p:sp>
      <p:sp>
        <p:nvSpPr>
          <p:cNvPr id="102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775D4-B030-4C40-AC4B-94EF3C37A5AD}" type="slidenum">
              <a:rPr lang="en-US"/>
              <a:pPr/>
              <a:t>17</a:t>
            </a:fld>
            <a:endParaRPr lang="ru-RU"/>
          </a:p>
        </p:txBody>
      </p:sp>
      <p:sp>
        <p:nvSpPr>
          <p:cNvPr id="111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A031BD-F81F-4889-9B4B-8220F6CC56E3}" type="slidenum">
              <a:rPr lang="en-US"/>
              <a:pPr/>
              <a:t>18</a:t>
            </a:fld>
            <a:endParaRPr lang="ru-RU"/>
          </a:p>
        </p:txBody>
      </p:sp>
      <p:sp>
        <p:nvSpPr>
          <p:cNvPr id="110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20F679-6A4D-4609-BE32-9BD48A7FABB3}" type="slidenum">
              <a:rPr lang="en-US"/>
              <a:pPr/>
              <a:t>19</a:t>
            </a:fld>
            <a:endParaRPr lang="ru-RU"/>
          </a:p>
        </p:txBody>
      </p:sp>
      <p:sp>
        <p:nvSpPr>
          <p:cNvPr id="97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20</a:t>
            </a:fld>
            <a:endParaRPr lang="ru-RU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3</a:t>
            </a:fld>
            <a:endParaRPr lang="ru-RU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878C3B-3C10-463C-90F4-47086DE2C62A}" type="slidenum">
              <a:rPr lang="en-US"/>
              <a:pPr/>
              <a:t>21</a:t>
            </a:fld>
            <a:endParaRPr lang="ru-RU"/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878C3B-3C10-463C-90F4-47086DE2C62A}" type="slidenum">
              <a:rPr lang="en-US"/>
              <a:pPr/>
              <a:t>22</a:t>
            </a:fld>
            <a:endParaRPr lang="ru-RU"/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36891A-AFE6-4A33-85FD-C38964C21F99}" type="slidenum">
              <a:rPr lang="en-US"/>
              <a:pPr/>
              <a:t>23</a:t>
            </a:fld>
            <a:endParaRPr lang="ru-RU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36891A-AFE6-4A33-85FD-C38964C21F99}" type="slidenum">
              <a:rPr lang="en-US"/>
              <a:pPr/>
              <a:t>24</a:t>
            </a:fld>
            <a:endParaRPr lang="ru-RU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F9A22-37A2-4620-9F9D-88AF73FCF4CD}" type="slidenum">
              <a:rPr lang="en-US"/>
              <a:pPr/>
              <a:t>25</a:t>
            </a:fld>
            <a:endParaRPr lang="ru-RU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F9A22-37A2-4620-9F9D-88AF73FCF4CD}" type="slidenum">
              <a:rPr lang="en-US"/>
              <a:pPr/>
              <a:t>26</a:t>
            </a:fld>
            <a:endParaRPr lang="ru-RU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10F9D-3A68-4B10-9B41-9893A9FD386B}" type="slidenum">
              <a:rPr lang="en-US"/>
              <a:pPr/>
              <a:t>27</a:t>
            </a:fld>
            <a:endParaRPr lang="ru-RU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10F9D-3A68-4B10-9B41-9893A9FD386B}" type="slidenum">
              <a:rPr lang="en-US"/>
              <a:pPr/>
              <a:t>28</a:t>
            </a:fld>
            <a:endParaRPr lang="ru-RU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35C4-55E1-46AE-B7A8-3527592A7AC7}" type="slidenum">
              <a:rPr lang="en-US"/>
              <a:pPr/>
              <a:t>29</a:t>
            </a:fld>
            <a:endParaRPr lang="ru-RU"/>
          </a:p>
        </p:txBody>
      </p:sp>
      <p:sp>
        <p:nvSpPr>
          <p:cNvPr id="104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35C4-55E1-46AE-B7A8-3527592A7AC7}" type="slidenum">
              <a:rPr lang="en-US"/>
              <a:pPr/>
              <a:t>30</a:t>
            </a:fld>
            <a:endParaRPr lang="ru-RU"/>
          </a:p>
        </p:txBody>
      </p:sp>
      <p:sp>
        <p:nvSpPr>
          <p:cNvPr id="104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4</a:t>
            </a:fld>
            <a:endParaRPr lang="ru-RU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F07401-3CDF-4CAC-B507-A65556E6B569}" type="slidenum">
              <a:rPr lang="en-US"/>
              <a:pPr/>
              <a:t>31</a:t>
            </a:fld>
            <a:endParaRPr lang="ru-RU"/>
          </a:p>
        </p:txBody>
      </p:sp>
      <p:sp>
        <p:nvSpPr>
          <p:cNvPr id="103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32</a:t>
            </a:fld>
            <a:endParaRPr lang="ru-RU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87D45-BF21-4E75-B5C4-EC8ED64405C5}" type="slidenum">
              <a:rPr lang="en-US"/>
              <a:pPr/>
              <a:t>33</a:t>
            </a:fld>
            <a:endParaRPr lang="ru-RU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87D45-BF21-4E75-B5C4-EC8ED64405C5}" type="slidenum">
              <a:rPr lang="en-US"/>
              <a:pPr/>
              <a:t>34</a:t>
            </a:fld>
            <a:endParaRPr lang="ru-RU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35</a:t>
            </a:fld>
            <a:endParaRPr lang="ru-RU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36</a:t>
            </a:fld>
            <a:endParaRPr lang="ru-RU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37</a:t>
            </a:fld>
            <a:endParaRPr lang="ru-RU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57AF8-CBE3-4774-8F45-08852C2DF296}" type="slidenum">
              <a:rPr lang="en-US"/>
              <a:pPr/>
              <a:t>38</a:t>
            </a:fld>
            <a:endParaRPr lang="ru-RU"/>
          </a:p>
        </p:txBody>
      </p:sp>
      <p:sp>
        <p:nvSpPr>
          <p:cNvPr id="98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4A0E3C-FE7D-46F2-A3FA-F9402B1CFFCF}" type="slidenum">
              <a:rPr lang="en-US"/>
              <a:pPr/>
              <a:t>39</a:t>
            </a:fld>
            <a:endParaRPr lang="ru-RU"/>
          </a:p>
        </p:txBody>
      </p:sp>
      <p:sp>
        <p:nvSpPr>
          <p:cNvPr id="98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4B3656-CEDE-4908-861A-E5D9BC9DCB30}" type="slidenum">
              <a:rPr lang="en-US"/>
              <a:pPr/>
              <a:t>40</a:t>
            </a:fld>
            <a:endParaRPr lang="ru-RU"/>
          </a:p>
        </p:txBody>
      </p:sp>
      <p:sp>
        <p:nvSpPr>
          <p:cNvPr id="98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F5EE0-56FA-4BE8-8AFE-4060AAC94837}" type="slidenum">
              <a:rPr lang="en-US"/>
              <a:pPr/>
              <a:t>5</a:t>
            </a:fld>
            <a:endParaRPr lang="ru-RU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CE26E5-1FF9-4B6E-ABC4-48A24A646364}" type="slidenum">
              <a:rPr lang="en-US"/>
              <a:pPr/>
              <a:t>41</a:t>
            </a:fld>
            <a:endParaRPr lang="ru-RU"/>
          </a:p>
        </p:txBody>
      </p:sp>
      <p:sp>
        <p:nvSpPr>
          <p:cNvPr id="98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54DF54-CBDA-46DA-89C3-5B1365E808E1}" type="slidenum">
              <a:rPr lang="en-US"/>
              <a:pPr/>
              <a:t>42</a:t>
            </a:fld>
            <a:endParaRPr lang="ru-RU"/>
          </a:p>
        </p:txBody>
      </p:sp>
      <p:sp>
        <p:nvSpPr>
          <p:cNvPr id="98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43</a:t>
            </a:fld>
            <a:endParaRPr lang="ru-RU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44</a:t>
            </a:fld>
            <a:endParaRPr lang="ru-RU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45</a:t>
            </a:fld>
            <a:endParaRPr lang="ru-RU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3261A8-65ED-410E-973A-345C4130B197}" type="slidenum">
              <a:rPr lang="en-US"/>
              <a:pPr/>
              <a:t>46</a:t>
            </a:fld>
            <a:endParaRPr lang="ru-RU"/>
          </a:p>
        </p:txBody>
      </p:sp>
      <p:sp>
        <p:nvSpPr>
          <p:cNvPr id="98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ED704-C661-4772-A638-AF47A6F1FAD0}" type="slidenum">
              <a:rPr lang="en-US"/>
              <a:pPr/>
              <a:t>47</a:t>
            </a:fld>
            <a:endParaRPr lang="ru-RU"/>
          </a:p>
        </p:txBody>
      </p:sp>
      <p:sp>
        <p:nvSpPr>
          <p:cNvPr id="99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D89123-87E4-4C2B-81D5-9EEE6DF63E2D}" type="slidenum">
              <a:rPr lang="en-US"/>
              <a:pPr/>
              <a:t>48</a:t>
            </a:fld>
            <a:endParaRPr lang="ru-RU"/>
          </a:p>
        </p:txBody>
      </p:sp>
      <p:sp>
        <p:nvSpPr>
          <p:cNvPr id="99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6AC56-9C0C-4A4B-A190-5BB108F95972}" type="slidenum">
              <a:rPr lang="en-US"/>
              <a:pPr/>
              <a:t>49</a:t>
            </a:fld>
            <a:endParaRPr lang="ru-RU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6AC56-9C0C-4A4B-A190-5BB108F95972}" type="slidenum">
              <a:rPr lang="en-US"/>
              <a:pPr/>
              <a:t>50</a:t>
            </a:fld>
            <a:endParaRPr lang="ru-RU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D37E0B-3DAB-475B-8FC7-B1D69D97DB55}" type="slidenum">
              <a:rPr lang="en-US"/>
              <a:pPr/>
              <a:t>6</a:t>
            </a:fld>
            <a:endParaRPr lang="ru-RU"/>
          </a:p>
        </p:txBody>
      </p:sp>
      <p:sp>
        <p:nvSpPr>
          <p:cNvPr id="96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B2BE79-137C-48FC-A69C-42DD13B43902}" type="slidenum">
              <a:rPr lang="en-US"/>
              <a:pPr/>
              <a:t>51</a:t>
            </a:fld>
            <a:endParaRPr lang="ru-RU"/>
          </a:p>
        </p:txBody>
      </p:sp>
      <p:sp>
        <p:nvSpPr>
          <p:cNvPr id="99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31C689-9B4B-4C58-92C8-6098F7B78CD9}" type="slidenum">
              <a:rPr lang="en-US"/>
              <a:pPr/>
              <a:t>52</a:t>
            </a:fld>
            <a:endParaRPr lang="ru-RU"/>
          </a:p>
        </p:txBody>
      </p:sp>
      <p:sp>
        <p:nvSpPr>
          <p:cNvPr id="99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A5650-B954-431F-BC9D-AF5C892F4EA4}" type="slidenum">
              <a:rPr lang="en-US"/>
              <a:pPr/>
              <a:t>53</a:t>
            </a:fld>
            <a:endParaRPr lang="ru-RU"/>
          </a:p>
        </p:txBody>
      </p:sp>
      <p:sp>
        <p:nvSpPr>
          <p:cNvPr id="99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24B1C5-B02C-4267-9730-3C06857664A8}" type="slidenum">
              <a:rPr lang="en-US"/>
              <a:pPr/>
              <a:t>54</a:t>
            </a:fld>
            <a:endParaRPr lang="ru-RU"/>
          </a:p>
        </p:txBody>
      </p:sp>
      <p:sp>
        <p:nvSpPr>
          <p:cNvPr id="99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300E77-0698-40BD-8209-D26986EB6F56}" type="slidenum">
              <a:rPr lang="en-US"/>
              <a:pPr/>
              <a:t>55</a:t>
            </a:fld>
            <a:endParaRPr lang="ru-RU"/>
          </a:p>
        </p:txBody>
      </p:sp>
      <p:sp>
        <p:nvSpPr>
          <p:cNvPr id="105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D0D880-5E42-413F-8304-55CEB24A0ADC}" type="slidenum">
              <a:rPr lang="en-US"/>
              <a:pPr/>
              <a:t>56</a:t>
            </a:fld>
            <a:endParaRPr lang="ru-RU"/>
          </a:p>
        </p:txBody>
      </p:sp>
      <p:sp>
        <p:nvSpPr>
          <p:cNvPr id="99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BF315-DAD1-4AEC-AFA4-5AD972D61A28}" type="slidenum">
              <a:rPr lang="en-US"/>
              <a:pPr/>
              <a:t>57</a:t>
            </a:fld>
            <a:endParaRPr lang="ru-RU"/>
          </a:p>
        </p:txBody>
      </p:sp>
      <p:sp>
        <p:nvSpPr>
          <p:cNvPr id="99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194518-ED2A-4FE1-9A2F-282A916F9132}" type="slidenum">
              <a:rPr lang="en-US"/>
              <a:pPr/>
              <a:t>58</a:t>
            </a:fld>
            <a:endParaRPr lang="ru-RU"/>
          </a:p>
        </p:txBody>
      </p:sp>
      <p:sp>
        <p:nvSpPr>
          <p:cNvPr id="107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F41DDF-0851-4BDB-816F-D3AD7BFBDC35}" type="slidenum">
              <a:rPr lang="en-US"/>
              <a:pPr/>
              <a:t>59</a:t>
            </a:fld>
            <a:endParaRPr lang="ru-RU"/>
          </a:p>
        </p:txBody>
      </p:sp>
      <p:sp>
        <p:nvSpPr>
          <p:cNvPr id="106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7C3BA6-32FA-4004-987D-6B1385B80AD8}" type="slidenum">
              <a:rPr lang="en-US"/>
              <a:pPr/>
              <a:t>60</a:t>
            </a:fld>
            <a:endParaRPr lang="ru-RU"/>
          </a:p>
        </p:txBody>
      </p:sp>
      <p:sp>
        <p:nvSpPr>
          <p:cNvPr id="100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3D87C6-1B3F-4CCB-ACC2-0B5CA304ECE9}" type="slidenum">
              <a:rPr lang="en-US"/>
              <a:pPr/>
              <a:t>7</a:t>
            </a:fld>
            <a:endParaRPr lang="ru-RU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3BA3D7-4C80-4787-A38D-282410CAE6F1}" type="slidenum">
              <a:rPr lang="en-US"/>
              <a:pPr/>
              <a:t>61</a:t>
            </a:fld>
            <a:endParaRPr lang="ru-RU"/>
          </a:p>
        </p:txBody>
      </p:sp>
      <p:sp>
        <p:nvSpPr>
          <p:cNvPr id="100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49A230-1CEE-4365-98E5-E5D8D1CB7A0D}" type="slidenum">
              <a:rPr lang="en-US"/>
              <a:pPr/>
              <a:t>62</a:t>
            </a:fld>
            <a:endParaRPr lang="ru-RU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0D040-7A13-4572-BBEB-899D3F78339D}" type="slidenum">
              <a:rPr lang="en-US"/>
              <a:pPr/>
              <a:t>63</a:t>
            </a:fld>
            <a:endParaRPr lang="ru-RU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56CE4F-088A-4127-841E-97C4EBD66B79}" type="slidenum">
              <a:rPr lang="en-US"/>
              <a:pPr/>
              <a:t>64</a:t>
            </a:fld>
            <a:endParaRPr lang="ru-RU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65</a:t>
            </a:fld>
            <a:endParaRPr lang="ru-RU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66</a:t>
            </a:fld>
            <a:endParaRPr lang="ru-RU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67</a:t>
            </a:fld>
            <a:endParaRPr lang="ru-RU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A47163-3C85-455D-974E-FC7970630275}" type="slidenum">
              <a:rPr lang="en-US"/>
              <a:pPr/>
              <a:t>68</a:t>
            </a:fld>
            <a:endParaRPr lang="ru-RU"/>
          </a:p>
        </p:txBody>
      </p:sp>
      <p:sp>
        <p:nvSpPr>
          <p:cNvPr id="100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2A010-D8B5-4956-AD77-7CB697F294E6}" type="slidenum">
              <a:rPr lang="en-US"/>
              <a:pPr/>
              <a:t>69</a:t>
            </a:fld>
            <a:endParaRPr lang="ru-RU"/>
          </a:p>
        </p:txBody>
      </p:sp>
      <p:sp>
        <p:nvSpPr>
          <p:cNvPr id="100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3FED2E-1D6C-44A0-85F6-4B7E5EC7291D}" type="slidenum">
              <a:rPr lang="en-US"/>
              <a:pPr/>
              <a:t>70</a:t>
            </a:fld>
            <a:endParaRPr lang="ru-RU"/>
          </a:p>
        </p:txBody>
      </p:sp>
      <p:sp>
        <p:nvSpPr>
          <p:cNvPr id="109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5EC506-4CB4-4D2F-AA5C-3B96B8A4D501}" type="slidenum">
              <a:rPr lang="en-US"/>
              <a:pPr/>
              <a:t>8</a:t>
            </a:fld>
            <a:endParaRPr lang="ru-RU"/>
          </a:p>
        </p:txBody>
      </p:sp>
      <p:sp>
        <p:nvSpPr>
          <p:cNvPr id="96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85811-86C3-430D-A2C0-E389873C63E0}" type="slidenum">
              <a:rPr lang="en-US"/>
              <a:pPr/>
              <a:t>71</a:t>
            </a:fld>
            <a:endParaRPr lang="ru-RU"/>
          </a:p>
        </p:txBody>
      </p:sp>
      <p:sp>
        <p:nvSpPr>
          <p:cNvPr id="100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F9EDCC-B73F-4303-9888-A34FB7DF2A0D}" type="slidenum">
              <a:rPr lang="en-US"/>
              <a:pPr/>
              <a:t>72</a:t>
            </a:fld>
            <a:endParaRPr lang="ru-RU"/>
          </a:p>
        </p:txBody>
      </p:sp>
      <p:sp>
        <p:nvSpPr>
          <p:cNvPr id="100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1463B4-C7E6-4230-BF4B-6A95DDDD3D17}" type="slidenum">
              <a:rPr lang="en-US"/>
              <a:pPr/>
              <a:t>73</a:t>
            </a:fld>
            <a:endParaRPr lang="ru-RU"/>
          </a:p>
        </p:txBody>
      </p:sp>
      <p:sp>
        <p:nvSpPr>
          <p:cNvPr id="100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C8E213-DB51-472C-9866-EB9716505CA4}" type="slidenum">
              <a:rPr lang="en-US"/>
              <a:pPr/>
              <a:t>74</a:t>
            </a:fld>
            <a:endParaRPr lang="ru-RU"/>
          </a:p>
        </p:txBody>
      </p:sp>
      <p:sp>
        <p:nvSpPr>
          <p:cNvPr id="109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02706F-ED4F-4262-84D0-62C0EEC2865D}" type="slidenum">
              <a:rPr lang="en-US"/>
              <a:pPr/>
              <a:t>75</a:t>
            </a:fld>
            <a:endParaRPr lang="ru-RU"/>
          </a:p>
        </p:txBody>
      </p:sp>
      <p:sp>
        <p:nvSpPr>
          <p:cNvPr id="1010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E05186-FCC2-4A2D-A400-07B1D3379528}" type="slidenum">
              <a:rPr lang="en-US"/>
              <a:pPr/>
              <a:t>76</a:t>
            </a:fld>
            <a:endParaRPr lang="ru-RU"/>
          </a:p>
        </p:txBody>
      </p:sp>
      <p:sp>
        <p:nvSpPr>
          <p:cNvPr id="101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0DA16-AD53-4042-9247-495EB0C84AF1}" type="slidenum">
              <a:rPr lang="en-US"/>
              <a:pPr/>
              <a:t>77</a:t>
            </a:fld>
            <a:endParaRPr lang="ru-RU"/>
          </a:p>
        </p:txBody>
      </p:sp>
      <p:sp>
        <p:nvSpPr>
          <p:cNvPr id="101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3252E0-C543-453A-A3CD-7D3E22E429E1}" type="slidenum">
              <a:rPr lang="en-US"/>
              <a:pPr/>
              <a:t>78</a:t>
            </a:fld>
            <a:endParaRPr lang="ru-RU"/>
          </a:p>
        </p:txBody>
      </p:sp>
      <p:sp>
        <p:nvSpPr>
          <p:cNvPr id="101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116A2-289C-46C5-9D36-D6AE93CCD44C}" type="slidenum">
              <a:rPr lang="en-US"/>
              <a:pPr/>
              <a:t>79</a:t>
            </a:fld>
            <a:endParaRPr lang="ru-RU"/>
          </a:p>
        </p:txBody>
      </p:sp>
      <p:sp>
        <p:nvSpPr>
          <p:cNvPr id="101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D9EDBB-1C0D-423E-BD1A-31C54EAD9EC4}" type="slidenum">
              <a:rPr lang="en-US"/>
              <a:pPr/>
              <a:t>80</a:t>
            </a:fld>
            <a:endParaRPr lang="ru-RU"/>
          </a:p>
        </p:txBody>
      </p:sp>
      <p:sp>
        <p:nvSpPr>
          <p:cNvPr id="101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9D5204-050E-4BB4-9CAD-069BB89B7376}" type="slidenum">
              <a:rPr lang="en-US"/>
              <a:pPr/>
              <a:t>9</a:t>
            </a:fld>
            <a:endParaRPr lang="ru-RU"/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3F9E32-A147-4A89-84FC-CDED79CE5E5A}" type="slidenum">
              <a:rPr lang="en-US"/>
              <a:pPr/>
              <a:t>81</a:t>
            </a:fld>
            <a:endParaRPr lang="ru-RU"/>
          </a:p>
        </p:txBody>
      </p:sp>
      <p:sp>
        <p:nvSpPr>
          <p:cNvPr id="101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EA0A7-C596-4378-9E3B-264C02717B05}" type="slidenum">
              <a:rPr lang="en-US"/>
              <a:pPr/>
              <a:t>82</a:t>
            </a:fld>
            <a:endParaRPr lang="ru-RU"/>
          </a:p>
        </p:txBody>
      </p:sp>
      <p:sp>
        <p:nvSpPr>
          <p:cNvPr id="101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157202-96F5-4EC5-94AB-A335E1449AAB}" type="slidenum">
              <a:rPr lang="en-US"/>
              <a:pPr/>
              <a:t>83</a:t>
            </a:fld>
            <a:endParaRPr lang="ru-RU"/>
          </a:p>
        </p:txBody>
      </p:sp>
      <p:sp>
        <p:nvSpPr>
          <p:cNvPr id="101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CFF6C5-8D54-44FA-ADEE-D1E2AA125DCC}" type="slidenum">
              <a:rPr lang="en-US"/>
              <a:pPr/>
              <a:t>84</a:t>
            </a:fld>
            <a:endParaRPr lang="ru-RU"/>
          </a:p>
        </p:txBody>
      </p:sp>
      <p:sp>
        <p:nvSpPr>
          <p:cNvPr id="101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75B791-7938-4EF5-B09A-81FCA0ECAB92}" type="slidenum">
              <a:rPr lang="en-US"/>
              <a:pPr/>
              <a:t>10</a:t>
            </a:fld>
            <a:endParaRPr lang="ru-RU"/>
          </a:p>
        </p:txBody>
      </p:sp>
      <p:sp>
        <p:nvSpPr>
          <p:cNvPr id="111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-2776753" y="3032281"/>
            <a:ext cx="6199838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2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Проектирование комбинационной логики</a:t>
            </a:r>
            <a:endParaRPr lang="ru-RU" sz="22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5638800" y="64770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Глава 2 </a:t>
            </a:r>
            <a:r>
              <a:rPr lang="ru-RU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ru-RU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5638800" y="6474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Глава 2 </a:t>
            </a:r>
            <a:r>
              <a:rPr lang="ru-RU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ru-RU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 rot="16200000">
            <a:off x="-2776753" y="3032281"/>
            <a:ext cx="6199838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2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Проектирование комбинационной логики</a:t>
            </a:r>
            <a:endParaRPr lang="ru-RU" sz="22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56772E6B-5AA2-4C5F-A7F8-95F9D4354597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23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3D7F715D-3209-482A-ABCD-4F9C0036FCD6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99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DD0BCF35-A1C1-47C4-BF2B-8B9B8D4EBCAE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4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C0FBBB96-A630-4B05-BA47-6FDCC80A253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66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B8D13B05-696B-43F3-A133-03DEFFF2485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70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ABE97F21-FF4B-4B80-811E-C7802C99A8A5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1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" Type="http://schemas.openxmlformats.org/officeDocument/2006/relationships/tags" Target="../tags/tag15.xml"/><Relationship Id="rId16" Type="http://schemas.openxmlformats.org/officeDocument/2006/relationships/tags" Target="../tags/tag29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5" Type="http://schemas.openxmlformats.org/officeDocument/2006/relationships/tags" Target="../tags/tag28.xml"/><Relationship Id="rId10" Type="http://schemas.openxmlformats.org/officeDocument/2006/relationships/tags" Target="../tags/tag23.xml"/><Relationship Id="rId19" Type="http://schemas.openxmlformats.org/officeDocument/2006/relationships/notesSlide" Target="../notesSlides/notesSlide9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tags" Target="../tags/tag2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32.xml"/><Relationship Id="rId7" Type="http://schemas.openxmlformats.org/officeDocument/2006/relationships/oleObject" Target="../embeddings/oleObject6.bin"/><Relationship Id="rId2" Type="http://schemas.openxmlformats.org/officeDocument/2006/relationships/tags" Target="../tags/tag31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tags" Target="../tags/tag35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34.xml"/><Relationship Id="rId1" Type="http://schemas.openxmlformats.org/officeDocument/2006/relationships/vmlDrawing" Target="../drawings/vmlDrawing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9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8.xml"/><Relationship Id="rId1" Type="http://schemas.openxmlformats.org/officeDocument/2006/relationships/vmlDrawing" Target="../drawings/vmlDrawing8.v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10" Type="http://schemas.openxmlformats.org/officeDocument/2006/relationships/image" Target="../media/image8.emf"/><Relationship Id="rId4" Type="http://schemas.openxmlformats.org/officeDocument/2006/relationships/tags" Target="../tags/tag40.xml"/><Relationship Id="rId9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44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43.xml"/><Relationship Id="rId1" Type="http://schemas.openxmlformats.org/officeDocument/2006/relationships/vmlDrawing" Target="../drawings/vmlDrawing9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48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47.xml"/><Relationship Id="rId1" Type="http://schemas.openxmlformats.org/officeDocument/2006/relationships/vmlDrawing" Target="../drawings/vmlDrawing10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9" Type="http://schemas.openxmlformats.org/officeDocument/2006/relationships/image" Target="../media/image1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tags" Target="../tags/tag52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51.xml"/><Relationship Id="rId1" Type="http://schemas.openxmlformats.org/officeDocument/2006/relationships/vmlDrawing" Target="../drawings/vmlDrawing1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tags" Target="../tags/tag56.xml"/><Relationship Id="rId7" Type="http://schemas.openxmlformats.org/officeDocument/2006/relationships/oleObject" Target="../embeddings/oleObject12.bin"/><Relationship Id="rId2" Type="http://schemas.openxmlformats.org/officeDocument/2006/relationships/tags" Target="../tags/tag55.xml"/><Relationship Id="rId1" Type="http://schemas.openxmlformats.org/officeDocument/2006/relationships/vmlDrawing" Target="../drawings/vmlDrawing12.v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3.wmf"/><Relationship Id="rId4" Type="http://schemas.openxmlformats.org/officeDocument/2006/relationships/tags" Target="../tags/tag57.xml"/><Relationship Id="rId9" Type="http://schemas.openxmlformats.org/officeDocument/2006/relationships/oleObject" Target="../embeddings/oleObject13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13" Type="http://schemas.openxmlformats.org/officeDocument/2006/relationships/oleObject" Target="../embeddings/oleObject14.bin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notesSlide" Target="../notesSlides/notesSlide17.xml"/><Relationship Id="rId2" Type="http://schemas.openxmlformats.org/officeDocument/2006/relationships/tags" Target="../tags/tag58.xml"/><Relationship Id="rId16" Type="http://schemas.openxmlformats.org/officeDocument/2006/relationships/image" Target="../media/image15.wmf"/><Relationship Id="rId1" Type="http://schemas.openxmlformats.org/officeDocument/2006/relationships/vmlDrawing" Target="../drawings/vmlDrawing13.vml"/><Relationship Id="rId6" Type="http://schemas.openxmlformats.org/officeDocument/2006/relationships/tags" Target="../tags/tag62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1.xml"/><Relationship Id="rId15" Type="http://schemas.openxmlformats.org/officeDocument/2006/relationships/oleObject" Target="../embeddings/oleObject15.bin"/><Relationship Id="rId10" Type="http://schemas.openxmlformats.org/officeDocument/2006/relationships/tags" Target="../tags/tag66.xml"/><Relationship Id="rId4" Type="http://schemas.openxmlformats.org/officeDocument/2006/relationships/tags" Target="../tags/tag60.xml"/><Relationship Id="rId9" Type="http://schemas.openxmlformats.org/officeDocument/2006/relationships/tags" Target="../tags/tag65.xml"/><Relationship Id="rId14" Type="http://schemas.openxmlformats.org/officeDocument/2006/relationships/image" Target="../media/image1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tags" Target="../tags/tag73.xml"/><Relationship Id="rId7" Type="http://schemas.openxmlformats.org/officeDocument/2006/relationships/oleObject" Target="../embeddings/oleObject16.bin"/><Relationship Id="rId2" Type="http://schemas.openxmlformats.org/officeDocument/2006/relationships/tags" Target="../tags/tag72.xml"/><Relationship Id="rId1" Type="http://schemas.openxmlformats.org/officeDocument/2006/relationships/vmlDrawing" Target="../drawings/vmlDrawing14.v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4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tags" Target="../tags/tag78.xml"/><Relationship Id="rId7" Type="http://schemas.openxmlformats.org/officeDocument/2006/relationships/oleObject" Target="../embeddings/oleObject17.bin"/><Relationship Id="rId2" Type="http://schemas.openxmlformats.org/officeDocument/2006/relationships/tags" Target="../tags/tag77.xml"/><Relationship Id="rId1" Type="http://schemas.openxmlformats.org/officeDocument/2006/relationships/vmlDrawing" Target="../drawings/vmlDrawing15.v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4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tags" Target="../tags/tag83.xml"/><Relationship Id="rId7" Type="http://schemas.openxmlformats.org/officeDocument/2006/relationships/oleObject" Target="../embeddings/oleObject18.bin"/><Relationship Id="rId2" Type="http://schemas.openxmlformats.org/officeDocument/2006/relationships/tags" Target="../tags/tag82.xml"/><Relationship Id="rId1" Type="http://schemas.openxmlformats.org/officeDocument/2006/relationships/vmlDrawing" Target="../drawings/vmlDrawing16.vml"/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tags" Target="../tags/tag89.xml"/><Relationship Id="rId7" Type="http://schemas.openxmlformats.org/officeDocument/2006/relationships/notesSlide" Target="../notesSlides/notesSlide27.xml"/><Relationship Id="rId2" Type="http://schemas.openxmlformats.org/officeDocument/2006/relationships/tags" Target="../tags/tag88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9" Type="http://schemas.openxmlformats.org/officeDocument/2006/relationships/image" Target="../media/image21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9.xml"/><Relationship Id="rId3" Type="http://schemas.openxmlformats.org/officeDocument/2006/relationships/tags" Target="../tags/tag9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96.xml"/><Relationship Id="rId1" Type="http://schemas.openxmlformats.org/officeDocument/2006/relationships/vmlDrawing" Target="../drawings/vmlDrawing18.v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10" Type="http://schemas.openxmlformats.org/officeDocument/2006/relationships/image" Target="../media/image22.wmf"/><Relationship Id="rId4" Type="http://schemas.openxmlformats.org/officeDocument/2006/relationships/tags" Target="../tags/tag98.xml"/><Relationship Id="rId9" Type="http://schemas.openxmlformats.org/officeDocument/2006/relationships/oleObject" Target="../embeddings/oleObject20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1.xml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2.xml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9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116.xml"/><Relationship Id="rId13" Type="http://schemas.openxmlformats.org/officeDocument/2006/relationships/notesSlide" Target="../notesSlides/notesSlide36.xml"/><Relationship Id="rId3" Type="http://schemas.openxmlformats.org/officeDocument/2006/relationships/tags" Target="../tags/tag111.xml"/><Relationship Id="rId7" Type="http://schemas.openxmlformats.org/officeDocument/2006/relationships/tags" Target="../tags/tag115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25.wmf"/><Relationship Id="rId2" Type="http://schemas.openxmlformats.org/officeDocument/2006/relationships/tags" Target="../tags/tag110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19.vml"/><Relationship Id="rId6" Type="http://schemas.openxmlformats.org/officeDocument/2006/relationships/tags" Target="../tags/tag114.xml"/><Relationship Id="rId11" Type="http://schemas.openxmlformats.org/officeDocument/2006/relationships/tags" Target="../tags/tag119.xml"/><Relationship Id="rId5" Type="http://schemas.openxmlformats.org/officeDocument/2006/relationships/tags" Target="../tags/tag113.xml"/><Relationship Id="rId15" Type="http://schemas.openxmlformats.org/officeDocument/2006/relationships/image" Target="../media/image24.wmf"/><Relationship Id="rId10" Type="http://schemas.openxmlformats.org/officeDocument/2006/relationships/tags" Target="../tags/tag118.xml"/><Relationship Id="rId4" Type="http://schemas.openxmlformats.org/officeDocument/2006/relationships/tags" Target="../tags/tag112.xml"/><Relationship Id="rId9" Type="http://schemas.openxmlformats.org/officeDocument/2006/relationships/tags" Target="../tags/tag117.xml"/><Relationship Id="rId14" Type="http://schemas.openxmlformats.org/officeDocument/2006/relationships/oleObject" Target="../embeddings/oleObject21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tags" Target="../tags/tag121.xml"/><Relationship Id="rId7" Type="http://schemas.openxmlformats.org/officeDocument/2006/relationships/oleObject" Target="../embeddings/oleObject23.bin"/><Relationship Id="rId2" Type="http://schemas.openxmlformats.org/officeDocument/2006/relationships/tags" Target="../tags/tag120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3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7.wmf"/><Relationship Id="rId4" Type="http://schemas.openxmlformats.org/officeDocument/2006/relationships/tags" Target="../tags/tag122.xml"/><Relationship Id="rId9" Type="http://schemas.openxmlformats.org/officeDocument/2006/relationships/oleObject" Target="../embeddings/oleObject24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7" Type="http://schemas.openxmlformats.org/officeDocument/2006/relationships/image" Target="../media/image28.wmf"/><Relationship Id="rId2" Type="http://schemas.openxmlformats.org/officeDocument/2006/relationships/tags" Target="../tags/tag12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5.bin"/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tags" Target="../tags/tag126.xml"/><Relationship Id="rId7" Type="http://schemas.openxmlformats.org/officeDocument/2006/relationships/oleObject" Target="../embeddings/oleObject26.bin"/><Relationship Id="rId2" Type="http://schemas.openxmlformats.org/officeDocument/2006/relationships/tags" Target="../tags/tag125.xml"/><Relationship Id="rId1" Type="http://schemas.openxmlformats.org/officeDocument/2006/relationships/vmlDrawing" Target="../drawings/vmlDrawing22.vml"/><Relationship Id="rId6" Type="http://schemas.openxmlformats.org/officeDocument/2006/relationships/notesSlide" Target="../notesSlides/notesSlide3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129.xml"/><Relationship Id="rId7" Type="http://schemas.openxmlformats.org/officeDocument/2006/relationships/image" Target="../media/image30.wmf"/><Relationship Id="rId2" Type="http://schemas.openxmlformats.org/officeDocument/2006/relationships/tags" Target="../tags/tag128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7.bin"/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0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8.bin"/><Relationship Id="rId4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1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29.bin"/><Relationship Id="rId4" Type="http://schemas.openxmlformats.org/officeDocument/2006/relationships/notesSlide" Target="../notesSlides/notesSlide4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30.bin"/><Relationship Id="rId4" Type="http://schemas.openxmlformats.org/officeDocument/2006/relationships/notesSlide" Target="../notesSlides/notesSlide4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1.bin"/><Relationship Id="rId4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tags" Target="../tags/tag140.xml"/><Relationship Id="rId13" Type="http://schemas.openxmlformats.org/officeDocument/2006/relationships/image" Target="../media/image35.wmf"/><Relationship Id="rId3" Type="http://schemas.openxmlformats.org/officeDocument/2006/relationships/tags" Target="../tags/tag135.xml"/><Relationship Id="rId7" Type="http://schemas.openxmlformats.org/officeDocument/2006/relationships/tags" Target="../tags/tag139.xml"/><Relationship Id="rId12" Type="http://schemas.openxmlformats.org/officeDocument/2006/relationships/oleObject" Target="../embeddings/oleObject32.bin"/><Relationship Id="rId2" Type="http://schemas.openxmlformats.org/officeDocument/2006/relationships/tags" Target="../tags/tag134.xml"/><Relationship Id="rId1" Type="http://schemas.openxmlformats.org/officeDocument/2006/relationships/vmlDrawing" Target="../drawings/vmlDrawing28.vml"/><Relationship Id="rId6" Type="http://schemas.openxmlformats.org/officeDocument/2006/relationships/tags" Target="../tags/tag138.xml"/><Relationship Id="rId11" Type="http://schemas.openxmlformats.org/officeDocument/2006/relationships/notesSlide" Target="../notesSlides/notesSlide45.xml"/><Relationship Id="rId5" Type="http://schemas.openxmlformats.org/officeDocument/2006/relationships/tags" Target="../tags/tag137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36.xml"/><Relationship Id="rId9" Type="http://schemas.openxmlformats.org/officeDocument/2006/relationships/tags" Target="../tags/tag14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tags" Target="../tags/tag144.xml"/><Relationship Id="rId7" Type="http://schemas.openxmlformats.org/officeDocument/2006/relationships/image" Target="../media/image36.wmf"/><Relationship Id="rId2" Type="http://schemas.openxmlformats.org/officeDocument/2006/relationships/tags" Target="../tags/tag143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33.bin"/><Relationship Id="rId5" Type="http://schemas.openxmlformats.org/officeDocument/2006/relationships/notesSlide" Target="../notesSlides/notesSlide47.xml"/><Relationship Id="rId4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tags" Target="../tags/tag146.xml"/><Relationship Id="rId7" Type="http://schemas.openxmlformats.org/officeDocument/2006/relationships/oleObject" Target="../embeddings/oleObject34.bin"/><Relationship Id="rId2" Type="http://schemas.openxmlformats.org/officeDocument/2006/relationships/tags" Target="../tags/tag145.xml"/><Relationship Id="rId1" Type="http://schemas.openxmlformats.org/officeDocument/2006/relationships/vmlDrawing" Target="../drawings/vmlDrawing30.vml"/><Relationship Id="rId6" Type="http://schemas.openxmlformats.org/officeDocument/2006/relationships/notesSlide" Target="../notesSlides/notesSlide48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8.wmf"/><Relationship Id="rId4" Type="http://schemas.openxmlformats.org/officeDocument/2006/relationships/tags" Target="../tags/tag147.xml"/><Relationship Id="rId9" Type="http://schemas.openxmlformats.org/officeDocument/2006/relationships/oleObject" Target="../embeddings/oleObject3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3.wmf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149.xml"/><Relationship Id="rId7" Type="http://schemas.openxmlformats.org/officeDocument/2006/relationships/oleObject" Target="../embeddings/oleObject36.bin"/><Relationship Id="rId2" Type="http://schemas.openxmlformats.org/officeDocument/2006/relationships/tags" Target="../tags/tag148.xml"/><Relationship Id="rId1" Type="http://schemas.openxmlformats.org/officeDocument/2006/relationships/vmlDrawing" Target="../drawings/vmlDrawing31.vml"/><Relationship Id="rId6" Type="http://schemas.openxmlformats.org/officeDocument/2006/relationships/notesSlide" Target="../notesSlides/notesSlide49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8.wmf"/><Relationship Id="rId4" Type="http://schemas.openxmlformats.org/officeDocument/2006/relationships/tags" Target="../tags/tag150.xml"/><Relationship Id="rId9" Type="http://schemas.openxmlformats.org/officeDocument/2006/relationships/oleObject" Target="../embeddings/oleObject37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tags" Target="../tags/tag152.xml"/><Relationship Id="rId7" Type="http://schemas.openxmlformats.org/officeDocument/2006/relationships/image" Target="../media/image40.wmf"/><Relationship Id="rId2" Type="http://schemas.openxmlformats.org/officeDocument/2006/relationships/tags" Target="../tags/tag151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38.bin"/><Relationship Id="rId5" Type="http://schemas.openxmlformats.org/officeDocument/2006/relationships/notesSlide" Target="../notesSlides/notesSlide5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1.w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tags" Target="../tags/tag154.xml"/><Relationship Id="rId7" Type="http://schemas.openxmlformats.org/officeDocument/2006/relationships/image" Target="../media/image40.wmf"/><Relationship Id="rId2" Type="http://schemas.openxmlformats.org/officeDocument/2006/relationships/tags" Target="../tags/tag153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40.bin"/><Relationship Id="rId5" Type="http://schemas.openxmlformats.org/officeDocument/2006/relationships/notesSlide" Target="../notesSlides/notesSlide51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2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tags" Target="../tags/tag156.xml"/><Relationship Id="rId7" Type="http://schemas.openxmlformats.org/officeDocument/2006/relationships/image" Target="../media/image43.wmf"/><Relationship Id="rId2" Type="http://schemas.openxmlformats.org/officeDocument/2006/relationships/tags" Target="../tags/tag155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42.bin"/><Relationship Id="rId5" Type="http://schemas.openxmlformats.org/officeDocument/2006/relationships/notesSlide" Target="../notesSlides/notesSlide52.xml"/><Relationship Id="rId4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7" Type="http://schemas.openxmlformats.org/officeDocument/2006/relationships/image" Target="../media/image44.wmf"/><Relationship Id="rId2" Type="http://schemas.openxmlformats.org/officeDocument/2006/relationships/tags" Target="../tags/tag157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43.bin"/><Relationship Id="rId5" Type="http://schemas.openxmlformats.org/officeDocument/2006/relationships/notesSlide" Target="../notesSlides/notesSlide53.xml"/><Relationship Id="rId4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tags" Target="../tags/tag160.xml"/><Relationship Id="rId7" Type="http://schemas.openxmlformats.org/officeDocument/2006/relationships/image" Target="../media/image45.wmf"/><Relationship Id="rId2" Type="http://schemas.openxmlformats.org/officeDocument/2006/relationships/tags" Target="../tags/tag159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44.bin"/><Relationship Id="rId5" Type="http://schemas.openxmlformats.org/officeDocument/2006/relationships/notesSlide" Target="../notesSlides/notesSlide54.xml"/><Relationship Id="rId4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tags" Target="../tags/tag162.xml"/><Relationship Id="rId7" Type="http://schemas.openxmlformats.org/officeDocument/2006/relationships/oleObject" Target="../embeddings/oleObject45.bin"/><Relationship Id="rId2" Type="http://schemas.openxmlformats.org/officeDocument/2006/relationships/tags" Target="../tags/tag161.xml"/><Relationship Id="rId1" Type="http://schemas.openxmlformats.org/officeDocument/2006/relationships/vmlDrawing" Target="../drawings/vmlDrawing37.vml"/><Relationship Id="rId6" Type="http://schemas.openxmlformats.org/officeDocument/2006/relationships/notesSlide" Target="../notesSlides/notesSlide5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3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6.xml"/><Relationship Id="rId3" Type="http://schemas.openxmlformats.org/officeDocument/2006/relationships/tags" Target="../tags/tag165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8.wmf"/><Relationship Id="rId2" Type="http://schemas.openxmlformats.org/officeDocument/2006/relationships/tags" Target="../tags/tag164.xml"/><Relationship Id="rId1" Type="http://schemas.openxmlformats.org/officeDocument/2006/relationships/vmlDrawing" Target="../drawings/vmlDrawing38.vml"/><Relationship Id="rId6" Type="http://schemas.openxmlformats.org/officeDocument/2006/relationships/tags" Target="../tags/tag168.xml"/><Relationship Id="rId11" Type="http://schemas.openxmlformats.org/officeDocument/2006/relationships/oleObject" Target="../embeddings/oleObject47.bin"/><Relationship Id="rId5" Type="http://schemas.openxmlformats.org/officeDocument/2006/relationships/tags" Target="../tags/tag167.xml"/><Relationship Id="rId10" Type="http://schemas.openxmlformats.org/officeDocument/2006/relationships/image" Target="../media/image47.wmf"/><Relationship Id="rId4" Type="http://schemas.openxmlformats.org/officeDocument/2006/relationships/tags" Target="../tags/tag166.xml"/><Relationship Id="rId9" Type="http://schemas.openxmlformats.org/officeDocument/2006/relationships/oleObject" Target="../embeddings/oleObject46.bin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tags" Target="../tags/tag170.xml"/><Relationship Id="rId7" Type="http://schemas.openxmlformats.org/officeDocument/2006/relationships/image" Target="../media/image49.wmf"/><Relationship Id="rId2" Type="http://schemas.openxmlformats.org/officeDocument/2006/relationships/tags" Target="../tags/tag169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48.bin"/><Relationship Id="rId5" Type="http://schemas.openxmlformats.org/officeDocument/2006/relationships/notesSlide" Target="../notesSlides/notesSlide57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0.wmf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8.xml"/><Relationship Id="rId3" Type="http://schemas.openxmlformats.org/officeDocument/2006/relationships/tags" Target="../tags/tag172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51.wmf"/><Relationship Id="rId2" Type="http://schemas.openxmlformats.org/officeDocument/2006/relationships/tags" Target="../tags/tag171.xml"/><Relationship Id="rId1" Type="http://schemas.openxmlformats.org/officeDocument/2006/relationships/vmlDrawing" Target="../drawings/vmlDrawing40.vml"/><Relationship Id="rId6" Type="http://schemas.openxmlformats.org/officeDocument/2006/relationships/tags" Target="../tags/tag175.xml"/><Relationship Id="rId11" Type="http://schemas.openxmlformats.org/officeDocument/2006/relationships/oleObject" Target="../embeddings/oleObject51.bin"/><Relationship Id="rId5" Type="http://schemas.openxmlformats.org/officeDocument/2006/relationships/tags" Target="../tags/tag174.xml"/><Relationship Id="rId10" Type="http://schemas.openxmlformats.org/officeDocument/2006/relationships/image" Target="../media/image49.wmf"/><Relationship Id="rId4" Type="http://schemas.openxmlformats.org/officeDocument/2006/relationships/tags" Target="../tags/tag173.xml"/><Relationship Id="rId9" Type="http://schemas.openxmlformats.org/officeDocument/2006/relationships/oleObject" Target="../embeddings/oleObject5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4.w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tags" Target="../tags/tag183.xml"/><Relationship Id="rId3" Type="http://schemas.openxmlformats.org/officeDocument/2006/relationships/tags" Target="../tags/tag178.xml"/><Relationship Id="rId7" Type="http://schemas.openxmlformats.org/officeDocument/2006/relationships/tags" Target="../tags/tag182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6" Type="http://schemas.openxmlformats.org/officeDocument/2006/relationships/tags" Target="../tags/tag181.xml"/><Relationship Id="rId11" Type="http://schemas.openxmlformats.org/officeDocument/2006/relationships/notesSlide" Target="../notesSlides/notesSlide59.xml"/><Relationship Id="rId5" Type="http://schemas.openxmlformats.org/officeDocument/2006/relationships/tags" Target="../tags/tag180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79.xml"/><Relationship Id="rId9" Type="http://schemas.openxmlformats.org/officeDocument/2006/relationships/tags" Target="../tags/tag18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5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tags" Target="../tags/tag187.xml"/><Relationship Id="rId7" Type="http://schemas.openxmlformats.org/officeDocument/2006/relationships/image" Target="../media/image52.wmf"/><Relationship Id="rId2" Type="http://schemas.openxmlformats.org/officeDocument/2006/relationships/tags" Target="../tags/tag186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52.bin"/><Relationship Id="rId5" Type="http://schemas.openxmlformats.org/officeDocument/2006/relationships/notesSlide" Target="../notesSlides/notesSlide61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3.wmf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tags" Target="../tags/tag189.xml"/><Relationship Id="rId7" Type="http://schemas.openxmlformats.org/officeDocument/2006/relationships/image" Target="../media/image54.wmf"/><Relationship Id="rId2" Type="http://schemas.openxmlformats.org/officeDocument/2006/relationships/tags" Target="../tags/tag188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54.bin"/><Relationship Id="rId5" Type="http://schemas.openxmlformats.org/officeDocument/2006/relationships/notesSlide" Target="../notesSlides/notesSlide6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3.wmf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tags" Target="../tags/tag191.xml"/><Relationship Id="rId7" Type="http://schemas.openxmlformats.org/officeDocument/2006/relationships/image" Target="../media/image55.wmf"/><Relationship Id="rId2" Type="http://schemas.openxmlformats.org/officeDocument/2006/relationships/tags" Target="../tags/tag190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56.bin"/><Relationship Id="rId5" Type="http://schemas.openxmlformats.org/officeDocument/2006/relationships/notesSlide" Target="../notesSlides/notesSlide6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3.wmf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3" Type="http://schemas.openxmlformats.org/officeDocument/2006/relationships/tags" Target="../tags/tag193.xml"/><Relationship Id="rId7" Type="http://schemas.openxmlformats.org/officeDocument/2006/relationships/image" Target="../media/image56.wmf"/><Relationship Id="rId2" Type="http://schemas.openxmlformats.org/officeDocument/2006/relationships/tags" Target="../tags/tag192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58.bin"/><Relationship Id="rId5" Type="http://schemas.openxmlformats.org/officeDocument/2006/relationships/notesSlide" Target="../notesSlides/notesSlide6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7.emf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tags" Target="../tags/tag195.xml"/><Relationship Id="rId7" Type="http://schemas.openxmlformats.org/officeDocument/2006/relationships/image" Target="../media/image56.wmf"/><Relationship Id="rId2" Type="http://schemas.openxmlformats.org/officeDocument/2006/relationships/tags" Target="../tags/tag194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60.bin"/><Relationship Id="rId5" Type="http://schemas.openxmlformats.org/officeDocument/2006/relationships/notesSlide" Target="../notesSlides/notesSlide65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8.emf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tags" Target="../tags/tag197.xml"/><Relationship Id="rId7" Type="http://schemas.openxmlformats.org/officeDocument/2006/relationships/image" Target="../media/image56.wmf"/><Relationship Id="rId2" Type="http://schemas.openxmlformats.org/officeDocument/2006/relationships/tags" Target="../tags/tag196.xml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62.bin"/><Relationship Id="rId5" Type="http://schemas.openxmlformats.org/officeDocument/2006/relationships/notesSlide" Target="../notesSlides/notesSlide6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9.w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tags" Target="../tags/tag200.xml"/><Relationship Id="rId7" Type="http://schemas.openxmlformats.org/officeDocument/2006/relationships/image" Target="../media/image60.wmf"/><Relationship Id="rId2" Type="http://schemas.openxmlformats.org/officeDocument/2006/relationships/tags" Target="../tags/tag199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64.bin"/><Relationship Id="rId5" Type="http://schemas.openxmlformats.org/officeDocument/2006/relationships/notesSlide" Target="../notesSlides/notesSlide68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3.w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tags" Target="../tags/tag202.xml"/><Relationship Id="rId7" Type="http://schemas.openxmlformats.org/officeDocument/2006/relationships/notesSlide" Target="../notesSlides/notesSlide69.xml"/><Relationship Id="rId2" Type="http://schemas.openxmlformats.org/officeDocument/2006/relationships/tags" Target="../tags/tag201.xml"/><Relationship Id="rId1" Type="http://schemas.openxmlformats.org/officeDocument/2006/relationships/vmlDrawing" Target="../drawings/vmlDrawing48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2.wmf"/><Relationship Id="rId5" Type="http://schemas.openxmlformats.org/officeDocument/2006/relationships/tags" Target="../tags/tag204.xml"/><Relationship Id="rId10" Type="http://schemas.openxmlformats.org/officeDocument/2006/relationships/oleObject" Target="../embeddings/oleObject66.bin"/><Relationship Id="rId4" Type="http://schemas.openxmlformats.org/officeDocument/2006/relationships/tags" Target="../tags/tag203.xml"/><Relationship Id="rId9" Type="http://schemas.openxmlformats.org/officeDocument/2006/relationships/image" Target="../media/image61.w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206.xml"/><Relationship Id="rId7" Type="http://schemas.openxmlformats.org/officeDocument/2006/relationships/image" Target="../media/image63.wmf"/><Relationship Id="rId2" Type="http://schemas.openxmlformats.org/officeDocument/2006/relationships/tags" Target="../tags/tag205.xml"/><Relationship Id="rId1" Type="http://schemas.openxmlformats.org/officeDocument/2006/relationships/vmlDrawing" Target="../drawings/vmlDrawing49.vml"/><Relationship Id="rId6" Type="http://schemas.openxmlformats.org/officeDocument/2006/relationships/oleObject" Target="../embeddings/oleObject67.bin"/><Relationship Id="rId5" Type="http://schemas.openxmlformats.org/officeDocument/2006/relationships/notesSlide" Target="../notesSlides/notesSlide70.xml"/><Relationship Id="rId4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tags" Target="../tags/tag208.xml"/><Relationship Id="rId7" Type="http://schemas.openxmlformats.org/officeDocument/2006/relationships/image" Target="../media/image64.wmf"/><Relationship Id="rId2" Type="http://schemas.openxmlformats.org/officeDocument/2006/relationships/tags" Target="../tags/tag207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68.bin"/><Relationship Id="rId5" Type="http://schemas.openxmlformats.org/officeDocument/2006/relationships/notesSlide" Target="../notesSlides/notesSlide71.xml"/><Relationship Id="rId4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7" Type="http://schemas.openxmlformats.org/officeDocument/2006/relationships/image" Target="../media/image65.wmf"/><Relationship Id="rId2" Type="http://schemas.openxmlformats.org/officeDocument/2006/relationships/tags" Target="../tags/tag209.xml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69.bin"/><Relationship Id="rId5" Type="http://schemas.openxmlformats.org/officeDocument/2006/relationships/notesSlide" Target="../notesSlides/notesSlide72.xml"/><Relationship Id="rId4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1.xml"/><Relationship Id="rId1" Type="http://schemas.openxmlformats.org/officeDocument/2006/relationships/vmlDrawing" Target="../drawings/vmlDrawing52.vml"/><Relationship Id="rId6" Type="http://schemas.openxmlformats.org/officeDocument/2006/relationships/image" Target="../media/image66.wmf"/><Relationship Id="rId5" Type="http://schemas.openxmlformats.org/officeDocument/2006/relationships/oleObject" Target="../embeddings/oleObject70.bin"/><Relationship Id="rId4" Type="http://schemas.openxmlformats.org/officeDocument/2006/relationships/notesSlide" Target="../notesSlides/notesSlide7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213.xml"/><Relationship Id="rId7" Type="http://schemas.openxmlformats.org/officeDocument/2006/relationships/image" Target="../media/image67.wmf"/><Relationship Id="rId2" Type="http://schemas.openxmlformats.org/officeDocument/2006/relationships/tags" Target="../tags/tag212.xml"/><Relationship Id="rId1" Type="http://schemas.openxmlformats.org/officeDocument/2006/relationships/vmlDrawing" Target="../drawings/vmlDrawing53.vml"/><Relationship Id="rId6" Type="http://schemas.openxmlformats.org/officeDocument/2006/relationships/oleObject" Target="../embeddings/oleObject71.bin"/><Relationship Id="rId5" Type="http://schemas.openxmlformats.org/officeDocument/2006/relationships/notesSlide" Target="../notesSlides/notesSlide74.xml"/><Relationship Id="rId4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tags" Target="../tags/tag215.xml"/><Relationship Id="rId7" Type="http://schemas.openxmlformats.org/officeDocument/2006/relationships/image" Target="../media/image68.wmf"/><Relationship Id="rId2" Type="http://schemas.openxmlformats.org/officeDocument/2006/relationships/tags" Target="../tags/tag214.xml"/><Relationship Id="rId1" Type="http://schemas.openxmlformats.org/officeDocument/2006/relationships/vmlDrawing" Target="../drawings/vmlDrawing54.vml"/><Relationship Id="rId6" Type="http://schemas.openxmlformats.org/officeDocument/2006/relationships/oleObject" Target="../embeddings/oleObject72.bin"/><Relationship Id="rId5" Type="http://schemas.openxmlformats.org/officeDocument/2006/relationships/notesSlide" Target="../notesSlides/notesSlide75.xml"/><Relationship Id="rId4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tags" Target="../tags/tag217.xml"/><Relationship Id="rId7" Type="http://schemas.openxmlformats.org/officeDocument/2006/relationships/image" Target="../media/image69.wmf"/><Relationship Id="rId2" Type="http://schemas.openxmlformats.org/officeDocument/2006/relationships/tags" Target="../tags/tag216.xml"/><Relationship Id="rId1" Type="http://schemas.openxmlformats.org/officeDocument/2006/relationships/vmlDrawing" Target="../drawings/vmlDrawing55.vml"/><Relationship Id="rId6" Type="http://schemas.openxmlformats.org/officeDocument/2006/relationships/oleObject" Target="../embeddings/oleObject73.bin"/><Relationship Id="rId5" Type="http://schemas.openxmlformats.org/officeDocument/2006/relationships/notesSlide" Target="../notesSlides/notesSlide76.xml"/><Relationship Id="rId4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9.xml"/><Relationship Id="rId1" Type="http://schemas.openxmlformats.org/officeDocument/2006/relationships/tags" Target="../tags/tag218.xml"/><Relationship Id="rId4" Type="http://schemas.openxmlformats.org/officeDocument/2006/relationships/notesSlide" Target="../notesSlides/notesSlide77.xml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tags" Target="../tags/tag221.xml"/><Relationship Id="rId7" Type="http://schemas.openxmlformats.org/officeDocument/2006/relationships/oleObject" Target="../embeddings/oleObject74.bin"/><Relationship Id="rId2" Type="http://schemas.openxmlformats.org/officeDocument/2006/relationships/tags" Target="../tags/tag220.xml"/><Relationship Id="rId1" Type="http://schemas.openxmlformats.org/officeDocument/2006/relationships/vmlDrawing" Target="../drawings/vmlDrawing56.vml"/><Relationship Id="rId6" Type="http://schemas.openxmlformats.org/officeDocument/2006/relationships/notesSlide" Target="../notesSlides/notesSlide7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5.wmf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4" Type="http://schemas.openxmlformats.org/officeDocument/2006/relationships/notesSlide" Target="../notesSlides/notesSlide79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tags" Target="../tags/tag226.xml"/><Relationship Id="rId7" Type="http://schemas.openxmlformats.org/officeDocument/2006/relationships/oleObject" Target="../embeddings/oleObject75.bin"/><Relationship Id="rId2" Type="http://schemas.openxmlformats.org/officeDocument/2006/relationships/tags" Target="../tags/tag225.xml"/><Relationship Id="rId1" Type="http://schemas.openxmlformats.org/officeDocument/2006/relationships/vmlDrawing" Target="../drawings/vmlDrawing57.vml"/><Relationship Id="rId6" Type="http://schemas.openxmlformats.org/officeDocument/2006/relationships/notesSlide" Target="../notesSlides/notesSlide8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8.xml"/><Relationship Id="rId1" Type="http://schemas.openxmlformats.org/officeDocument/2006/relationships/vmlDrawing" Target="../drawings/vmlDrawing58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76.bin"/><Relationship Id="rId4" Type="http://schemas.openxmlformats.org/officeDocument/2006/relationships/notesSlide" Target="../notesSlides/notesSlide81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tags" Target="../tags/tag230.xml"/><Relationship Id="rId7" Type="http://schemas.openxmlformats.org/officeDocument/2006/relationships/oleObject" Target="../embeddings/oleObject77.bin"/><Relationship Id="rId2" Type="http://schemas.openxmlformats.org/officeDocument/2006/relationships/tags" Target="../tags/tag229.xml"/><Relationship Id="rId1" Type="http://schemas.openxmlformats.org/officeDocument/2006/relationships/vmlDrawing" Target="../drawings/vmlDrawing59.vml"/><Relationship Id="rId6" Type="http://schemas.openxmlformats.org/officeDocument/2006/relationships/notesSlide" Target="../notesSlides/notesSlide82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4.wmf"/><Relationship Id="rId4" Type="http://schemas.openxmlformats.org/officeDocument/2006/relationships/tags" Target="../tags/tag231.xml"/><Relationship Id="rId9" Type="http://schemas.openxmlformats.org/officeDocument/2006/relationships/oleObject" Target="../embeddings/oleObject78.bin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5" Type="http://schemas.openxmlformats.org/officeDocument/2006/relationships/notesSlide" Target="../notesSlides/notesSlide83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6.wmf"/><Relationship Id="rId2" Type="http://schemas.openxmlformats.org/officeDocument/2006/relationships/tags" Target="../tags/tag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286000"/>
            <a:ext cx="754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 smtClean="0"/>
              <a:t>Цифровая схемотехника и архитектура  компьютера, второе издание</a:t>
            </a:r>
            <a:endParaRPr lang="ru-RU" sz="2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Глава 2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990600" y="3200400"/>
            <a:ext cx="7696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91000" y="32267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Дэвид М. Харрис и Сара Л. Харрис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04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762000" y="1371600"/>
            <a:ext cx="7772400" cy="49530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Дополнение: переменная с чертой над именем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accent1"/>
                </a:solidFill>
              </a:rPr>
              <a:t>A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B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C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Литерал: переменная или ее дополнение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accent1"/>
                </a:solidFill>
              </a:rPr>
              <a:t>A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A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B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B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C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C</a:t>
            </a:r>
            <a:endParaRPr lang="ru-RU" b="1" dirty="0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ru-RU" dirty="0" err="1" smtClean="0"/>
              <a:t>Импликанта</a:t>
            </a:r>
            <a:r>
              <a:rPr lang="ru-RU" dirty="0" smtClean="0"/>
              <a:t>: произведение литералов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accent1"/>
                </a:solidFill>
              </a:rPr>
              <a:t>ABC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AC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BC</a:t>
            </a:r>
          </a:p>
          <a:p>
            <a:pPr>
              <a:lnSpc>
                <a:spcPct val="90000"/>
              </a:lnSpc>
            </a:pPr>
            <a:r>
              <a:rPr lang="ru-RU" dirty="0" err="1" smtClean="0"/>
              <a:t>Минтерм</a:t>
            </a:r>
            <a:r>
              <a:rPr lang="ru-RU" dirty="0" smtClean="0"/>
              <a:t>: произведение, в которое входят литералы всех входных переменных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accent1"/>
                </a:solidFill>
              </a:rPr>
              <a:t>ABC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ABC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ABC</a:t>
            </a:r>
          </a:p>
          <a:p>
            <a:pPr>
              <a:lnSpc>
                <a:spcPct val="90000"/>
              </a:lnSpc>
            </a:pPr>
            <a:r>
              <a:rPr lang="ru-RU" dirty="0" err="1" smtClean="0"/>
              <a:t>Макстерм</a:t>
            </a:r>
            <a:r>
              <a:rPr lang="ru-RU" dirty="0" smtClean="0"/>
              <a:t>: сумма, в которую входят литералы всех входных переменных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accent1"/>
                </a:solidFill>
              </a:rPr>
              <a:t>(A+B+C)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(A+B+C)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(A+B+C)</a:t>
            </a:r>
            <a:endParaRPr lang="ru-RU" b="1" i="1" dirty="0">
              <a:solidFill>
                <a:schemeClr val="accent1"/>
              </a:solidFill>
            </a:endParaRPr>
          </a:p>
        </p:txBody>
      </p:sp>
      <p:sp>
        <p:nvSpPr>
          <p:cNvPr id="1111044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981200" y="18288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5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219200" y="18288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6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600200" y="18288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7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048000" y="25908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8" name="Line 8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600200" y="25908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9" name="Line 9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286000" y="25908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0" name="Line 1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600200" y="3429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1" name="Line 1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2133600" y="3429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2" name="Line 12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1600200" y="4572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3" name="Line 13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133600" y="4572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4" name="Line 14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2362200" y="4572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5" name="Line 15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1676400" y="5715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6" name="Line 16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2590800" y="5715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7" name="Line 17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3352800" y="5715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8" name="Line 18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4267200" y="5715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9" name="Line 19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4648200" y="5715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Некоторые определения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1163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22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b="1" i="1" dirty="0">
                <a:latin typeface="Times New Roman" pitchFamily="18" charset="0"/>
              </a:rPr>
              <a:t>Y</a:t>
            </a:r>
            <a:r>
              <a:rPr lang="ru-RU" sz="2400" b="1" dirty="0">
                <a:latin typeface="Times New Roman" pitchFamily="18" charset="0"/>
              </a:rPr>
              <a:t> = F(</a:t>
            </a:r>
            <a:r>
              <a:rPr lang="ru-RU" sz="2400" b="1" i="1" dirty="0">
                <a:latin typeface="Times New Roman" pitchFamily="18" charset="0"/>
              </a:rPr>
              <a:t>A</a:t>
            </a:r>
            <a:r>
              <a:rPr lang="ru-RU" sz="2400" b="1" dirty="0">
                <a:latin typeface="Times New Roman" pitchFamily="18" charset="0"/>
              </a:rPr>
              <a:t>, </a:t>
            </a:r>
            <a:r>
              <a:rPr lang="ru-RU" sz="2400" b="1" i="1" dirty="0">
                <a:latin typeface="Times New Roman" pitchFamily="18" charset="0"/>
              </a:rPr>
              <a:t>B</a:t>
            </a:r>
            <a:r>
              <a:rPr lang="ru-RU" sz="2400" b="1" dirty="0">
                <a:latin typeface="Times New Roman" pitchFamily="18" charset="0"/>
              </a:rPr>
              <a:t>) =</a:t>
            </a:r>
            <a:endParaRPr lang="ru-RU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62216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Все выражения могут быть записаны в дизъюнктивной форме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Каждой строке соответствует </a:t>
            </a:r>
            <a:r>
              <a:rPr lang="ru-RU" sz="2000" b="1" dirty="0">
                <a:latin typeface="Times New Roman" pitchFamily="18" charset="0"/>
              </a:rPr>
              <a:t>минтерм</a:t>
            </a:r>
            <a:endParaRPr lang="ru-RU" sz="2000" b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Минтерм является произведением (И, AND) литералов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Каждый минтерм становится ИСТИННЫМ только для своей строки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 smtClean="0">
                <a:latin typeface="Times New Roman" pitchFamily="18" charset="0"/>
              </a:rPr>
              <a:t>Функция записывается путем суммирования минтермов тех строк, для которых выход равен ИСТИНЕ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Таким образом, формируется сумма </a:t>
            </a:r>
            <a:r>
              <a:rPr lang="ru-RU" sz="2000" dirty="0" smtClean="0">
                <a:latin typeface="Times New Roman" pitchFamily="18" charset="0"/>
              </a:rPr>
              <a:t>(ИЛИ, OR</a:t>
            </a:r>
            <a:r>
              <a:rPr lang="ru-RU" sz="2000" dirty="0">
                <a:latin typeface="Times New Roman" pitchFamily="18" charset="0"/>
              </a:rPr>
              <a:t>) произведений </a:t>
            </a:r>
            <a:r>
              <a:rPr lang="ru-RU" sz="2000" dirty="0" smtClean="0">
                <a:latin typeface="Times New Roman" pitchFamily="18" charset="0"/>
              </a:rPr>
              <a:t>(И, AND</a:t>
            </a:r>
            <a:r>
              <a:rPr lang="ru-RU" sz="2000" dirty="0">
                <a:latin typeface="Times New Roman" pitchFamily="18" charset="0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Дизъюнктивная форма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679891"/>
              </p:ext>
            </p:extLst>
          </p:nvPr>
        </p:nvGraphicFramePr>
        <p:xfrm>
          <a:off x="2514600" y="3962400"/>
          <a:ext cx="433217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7" name="VISIO" r:id="rId7" imgW="1766520" imgH="808560" progId="Visio.Drawing.6">
                  <p:embed/>
                </p:oleObj>
              </mc:Choice>
              <mc:Fallback>
                <p:oleObj name="VISIO" r:id="rId7" imgW="1766520" imgH="808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4600" y="3962400"/>
                        <a:ext cx="4332174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7034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 hidden="1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mtClean="0"/>
              <a:t>Sum-of-Products Form</a:t>
            </a:r>
            <a:endParaRPr lang="en-US"/>
          </a:p>
        </p:txBody>
      </p:sp>
      <p:sp>
        <p:nvSpPr>
          <p:cNvPr id="1022978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298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b="1" i="1" dirty="0">
                <a:latin typeface="Times New Roman" pitchFamily="18" charset="0"/>
              </a:rPr>
              <a:t>Y</a:t>
            </a:r>
            <a:r>
              <a:rPr lang="ru-RU" sz="2400" b="1" dirty="0">
                <a:latin typeface="Times New Roman" pitchFamily="18" charset="0"/>
              </a:rPr>
              <a:t> = F(</a:t>
            </a:r>
            <a:r>
              <a:rPr lang="ru-RU" sz="2400" b="1" i="1" dirty="0">
                <a:latin typeface="Times New Roman" pitchFamily="18" charset="0"/>
              </a:rPr>
              <a:t>A</a:t>
            </a:r>
            <a:r>
              <a:rPr lang="ru-RU" sz="2400" b="1" dirty="0">
                <a:latin typeface="Times New Roman" pitchFamily="18" charset="0"/>
              </a:rPr>
              <a:t>, </a:t>
            </a:r>
            <a:r>
              <a:rPr lang="ru-RU" sz="2400" b="1" i="1" dirty="0">
                <a:latin typeface="Times New Roman" pitchFamily="18" charset="0"/>
              </a:rPr>
              <a:t>B</a:t>
            </a:r>
            <a:r>
              <a:rPr lang="ru-RU" sz="2400" b="1" dirty="0">
                <a:latin typeface="Times New Roman" pitchFamily="18" charset="0"/>
              </a:rPr>
              <a:t>) =</a:t>
            </a:r>
            <a:endParaRPr lang="ru-RU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Дизъюнктивная форма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Все выражения могут быть записаны в дизъюнктивной форме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Каждой строке соответствует </a:t>
            </a:r>
            <a:r>
              <a:rPr lang="ru-RU" sz="2000" b="1" dirty="0">
                <a:latin typeface="Times New Roman" pitchFamily="18" charset="0"/>
              </a:rPr>
              <a:t>минтерм</a:t>
            </a:r>
            <a:endParaRPr lang="ru-RU" sz="2000" b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Минтерм является произведением (AND) литералов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Каждый минтерм становится ИСТИННЫМ только для своей строки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 smtClean="0">
                <a:latin typeface="Times New Roman" pitchFamily="18" charset="0"/>
              </a:rPr>
              <a:t>Функция является суммой минтермов тех строк, для которых выход равен ИСТИНЕ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Таким образом, формируется сумма </a:t>
            </a:r>
            <a:r>
              <a:rPr lang="ru-RU" sz="2000" dirty="0" smtClean="0">
                <a:latin typeface="Times New Roman" pitchFamily="18" charset="0"/>
              </a:rPr>
              <a:t>(ИЛИ, OR</a:t>
            </a:r>
            <a:r>
              <a:rPr lang="ru-RU" sz="2000" dirty="0">
                <a:latin typeface="Times New Roman" pitchFamily="18" charset="0"/>
              </a:rPr>
              <a:t>) произведений </a:t>
            </a:r>
            <a:r>
              <a:rPr lang="ru-RU" sz="2000" dirty="0" smtClean="0">
                <a:latin typeface="Times New Roman" pitchFamily="18" charset="0"/>
              </a:rPr>
              <a:t>(И, AND</a:t>
            </a:r>
            <a:r>
              <a:rPr lang="ru-RU" sz="2400" dirty="0"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854369"/>
              </p:ext>
            </p:extLst>
          </p:nvPr>
        </p:nvGraphicFramePr>
        <p:xfrm>
          <a:off x="2514600" y="3962400"/>
          <a:ext cx="433228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69" name="VISIO" r:id="rId8" imgW="1766520" imgH="808560" progId="Visio.Drawing.6">
                  <p:embed/>
                </p:oleObj>
              </mc:Choice>
              <mc:Fallback>
                <p:oleObj name="VISIO" r:id="rId8" imgW="1766520" imgH="808560" progId="Visio.Drawing.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962400"/>
                        <a:ext cx="4332288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11115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 hidden="1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mtClean="0"/>
              <a:t>Sum-of-Products Form</a:t>
            </a:r>
            <a:endParaRPr lang="en-US"/>
          </a:p>
        </p:txBody>
      </p:sp>
      <p:sp>
        <p:nvSpPr>
          <p:cNvPr id="1022978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298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b="1" i="1" dirty="0">
                <a:latin typeface="Times New Roman" pitchFamily="18" charset="0"/>
              </a:rPr>
              <a:t>Y</a:t>
            </a:r>
            <a:r>
              <a:rPr lang="ru-RU" sz="2400" b="1" dirty="0">
                <a:latin typeface="Times New Roman" pitchFamily="18" charset="0"/>
              </a:rPr>
              <a:t> = F(</a:t>
            </a:r>
            <a:r>
              <a:rPr lang="ru-RU" sz="2400" b="1" i="1" dirty="0">
                <a:latin typeface="Times New Roman" pitchFamily="18" charset="0"/>
              </a:rPr>
              <a:t>A</a:t>
            </a:r>
            <a:r>
              <a:rPr lang="ru-RU" sz="2400" b="1" dirty="0">
                <a:latin typeface="Times New Roman" pitchFamily="18" charset="0"/>
              </a:rPr>
              <a:t>, </a:t>
            </a:r>
            <a:r>
              <a:rPr lang="ru-RU" sz="2400" b="1" i="1" dirty="0">
                <a:latin typeface="Times New Roman" pitchFamily="18" charset="0"/>
              </a:rPr>
              <a:t>B</a:t>
            </a:r>
            <a:r>
              <a:rPr lang="ru-RU" sz="2400" b="1" dirty="0">
                <a:latin typeface="Times New Roman" pitchFamily="18" charset="0"/>
              </a:rPr>
              <a:t>) = AB + AB = Σ(1, 3)</a:t>
            </a:r>
            <a:endParaRPr lang="ru-RU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Дизъюнктивная форма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Все выражения могут быть записаны в дизъюнктивной форме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Каждой строке соответствует минтерм</a:t>
            </a: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Минтерм является произведением (И, AND) литералов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Каждый минтерм становится ИСТИННЫМ только для своей строки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 smtClean="0">
                <a:latin typeface="Times New Roman" pitchFamily="18" charset="0"/>
              </a:rPr>
              <a:t>Функция записывается путем суммирования минтермов тех строк, для которых выход равен ИСТИНЕ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Таким образом, формируется сумма (ИЛИ, OR) произведений (И, AND)</a:t>
            </a:r>
          </a:p>
        </p:txBody>
      </p:sp>
      <p:sp>
        <p:nvSpPr>
          <p:cNvPr id="12" name="Line 6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267200" y="6096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854369"/>
              </p:ext>
            </p:extLst>
          </p:nvPr>
        </p:nvGraphicFramePr>
        <p:xfrm>
          <a:off x="2514600" y="3962400"/>
          <a:ext cx="433228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59" name="VISIO" r:id="rId9" imgW="1766520" imgH="808560" progId="Visio.Drawing.6">
                  <p:embed/>
                </p:oleObj>
              </mc:Choice>
              <mc:Fallback>
                <p:oleObj name="VISIO" r:id="rId9" imgW="1766520" imgH="808560" progId="Visio.Drawing.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962400"/>
                        <a:ext cx="4332288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1053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05000" y="60960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b="1" i="1" dirty="0">
                <a:latin typeface="Times New Roman" pitchFamily="18" charset="0"/>
              </a:rPr>
              <a:t>Y</a:t>
            </a:r>
            <a:r>
              <a:rPr lang="ru-RU" sz="2400" b="1" dirty="0">
                <a:latin typeface="Times New Roman" pitchFamily="18" charset="0"/>
              </a:rPr>
              <a:t> = F(</a:t>
            </a:r>
            <a:r>
              <a:rPr lang="ru-RU" sz="2400" b="1" i="1" dirty="0">
                <a:latin typeface="Times New Roman" pitchFamily="18" charset="0"/>
              </a:rPr>
              <a:t>A</a:t>
            </a:r>
            <a:r>
              <a:rPr lang="ru-RU" sz="2400" b="1" dirty="0">
                <a:latin typeface="Times New Roman" pitchFamily="18" charset="0"/>
              </a:rPr>
              <a:t>, </a:t>
            </a:r>
            <a:r>
              <a:rPr lang="ru-RU" sz="2400" b="1" i="1" dirty="0">
                <a:latin typeface="Times New Roman" pitchFamily="18" charset="0"/>
              </a:rPr>
              <a:t>B</a:t>
            </a:r>
            <a:r>
              <a:rPr lang="ru-RU" sz="2400" b="1" dirty="0">
                <a:latin typeface="Times New Roman" pitchFamily="18" charset="0"/>
              </a:rPr>
              <a:t>) = (</a:t>
            </a:r>
            <a:r>
              <a:rPr lang="ru-RU" sz="2400" b="1" i="1" dirty="0">
                <a:latin typeface="Times New Roman" pitchFamily="18" charset="0"/>
              </a:rPr>
              <a:t>A + B</a:t>
            </a:r>
            <a:r>
              <a:rPr lang="ru-RU" sz="2400" b="1" dirty="0">
                <a:latin typeface="Times New Roman" pitchFamily="18" charset="0"/>
              </a:rPr>
              <a:t>)(</a:t>
            </a:r>
            <a:r>
              <a:rPr lang="ru-RU" sz="2400" b="1" i="1" dirty="0">
                <a:latin typeface="Times New Roman" pitchFamily="18" charset="0"/>
              </a:rPr>
              <a:t>A + B</a:t>
            </a:r>
            <a:r>
              <a:rPr lang="ru-RU" sz="2400" b="1" dirty="0">
                <a:latin typeface="Times New Roman" pitchFamily="18" charset="0"/>
              </a:rPr>
              <a:t>)</a:t>
            </a:r>
            <a:r>
              <a:rPr lang="ru-RU" dirty="0" smtClean="0"/>
              <a:t> </a:t>
            </a:r>
            <a:r>
              <a:rPr lang="ru-RU" sz="2400" b="1" dirty="0" smtClean="0">
                <a:latin typeface="Times New Roman" pitchFamily="18" charset="0"/>
              </a:rPr>
              <a:t>= Π(0, 2)</a:t>
            </a:r>
            <a:endParaRPr lang="ru-RU" sz="2400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93958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334000" y="6172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Все булевы выражения могут быть записаны в конъюнктивной форме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Каждой строке соответствует </a:t>
            </a:r>
            <a:r>
              <a:rPr lang="ru-RU" sz="2000" b="1" dirty="0">
                <a:latin typeface="Times New Roman" pitchFamily="18" charset="0"/>
              </a:rPr>
              <a:t>макстерм</a:t>
            </a:r>
            <a:endParaRPr lang="ru-RU" sz="2000" b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Макстерм является суммой (ИЛИ, OR) литералов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Каждый макстерм становится ЛОЖНЫМ только для своей строки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 smtClean="0">
                <a:latin typeface="Times New Roman" pitchFamily="18" charset="0"/>
              </a:rPr>
              <a:t>Функция является произведением макстермов тех строк, для которых выход равен ЛОЖЬ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Times New Roman" pitchFamily="18" charset="0"/>
              </a:rPr>
              <a:t>Таким образом, формируется произведение (И, AND) сумм (ИЛИ, OR)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Конъюнктивная форма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018451"/>
              </p:ext>
            </p:extLst>
          </p:nvPr>
        </p:nvGraphicFramePr>
        <p:xfrm>
          <a:off x="1981200" y="4102336"/>
          <a:ext cx="4724400" cy="2222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5" name="VISIO" r:id="rId8" imgW="1794960" imgH="844560" progId="Visio.Drawing.6">
                  <p:embed/>
                </p:oleObj>
              </mc:Choice>
              <mc:Fallback>
                <p:oleObj name="VISIO" r:id="rId8" imgW="1794960" imgH="844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81200" y="4102336"/>
                        <a:ext cx="4724400" cy="2222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6429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924800" cy="495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 собираетесь в кафетерий пообедать</a:t>
            </a:r>
          </a:p>
          <a:p>
            <a:pPr lvl="1"/>
            <a:r>
              <a:rPr lang="ru-RU" sz="2400" dirty="0" smtClean="0"/>
              <a:t>Вы не пообедаете (E) </a:t>
            </a:r>
          </a:p>
          <a:p>
            <a:pPr lvl="1"/>
            <a:r>
              <a:rPr lang="ru-RU" sz="2400" dirty="0" smtClean="0"/>
              <a:t>Там </a:t>
            </a:r>
            <a:r>
              <a:rPr lang="ru-RU" sz="2400" dirty="0" smtClean="0"/>
              <a:t>закрыто (не открыто, O</a:t>
            </a:r>
            <a:r>
              <a:rPr lang="ru-RU" sz="2400" dirty="0" smtClean="0"/>
              <a:t>) или</a:t>
            </a:r>
          </a:p>
          <a:p>
            <a:pPr lvl="1"/>
            <a:r>
              <a:rPr lang="ru-RU" sz="2400" dirty="0" smtClean="0"/>
              <a:t>Они предлагают только корн-доги (C)</a:t>
            </a:r>
          </a:p>
          <a:p>
            <a:r>
              <a:rPr lang="ru-RU" sz="2400" dirty="0" smtClean="0"/>
              <a:t>Запишите таблицу истинности, по которой можно определить пообедаете ли вы (E)</a:t>
            </a:r>
            <a:endParaRPr lang="ru-RU" sz="2400" dirty="0"/>
          </a:p>
        </p:txBody>
      </p:sp>
      <p:graphicFrame>
        <p:nvGraphicFramePr>
          <p:cNvPr id="865292" name="Object 12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67373391"/>
              </p:ext>
            </p:extLst>
          </p:nvPr>
        </p:nvGraphicFramePr>
        <p:xfrm>
          <a:off x="4876800" y="3962400"/>
          <a:ext cx="2446337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38" name="VISIO" r:id="rId8" imgW="732600" imgH="752040" progId="Visio.Drawing.6">
                  <p:embed/>
                </p:oleObj>
              </mc:Choice>
              <mc:Fallback>
                <p:oleObj name="VISIO" r:id="rId8" imgW="73260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962400"/>
                        <a:ext cx="2446337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5284" name="Line 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105400" y="2133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5285" name="Line 5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229100" y="167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Примеры булевых выражений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8251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924800" cy="495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 собираетесь в кафетерий пообедать</a:t>
            </a:r>
          </a:p>
          <a:p>
            <a:pPr lvl="1"/>
            <a:r>
              <a:rPr lang="ru-RU" sz="2400" dirty="0" smtClean="0"/>
              <a:t>Вы не пообедаете (E) </a:t>
            </a:r>
          </a:p>
          <a:p>
            <a:pPr lvl="1"/>
            <a:r>
              <a:rPr lang="ru-RU" sz="2400" dirty="0" smtClean="0"/>
              <a:t>Там </a:t>
            </a:r>
            <a:r>
              <a:rPr lang="ru-RU" sz="2400" dirty="0"/>
              <a:t>закрыто (не </a:t>
            </a:r>
            <a:r>
              <a:rPr lang="ru-RU" sz="2400" dirty="0" smtClean="0"/>
              <a:t>открыто, </a:t>
            </a:r>
            <a:r>
              <a:rPr lang="ru-RU" sz="2400" dirty="0" smtClean="0"/>
              <a:t>O</a:t>
            </a:r>
            <a:r>
              <a:rPr lang="ru-RU" sz="2400" dirty="0" smtClean="0"/>
              <a:t>) или</a:t>
            </a:r>
          </a:p>
          <a:p>
            <a:pPr lvl="1"/>
            <a:r>
              <a:rPr lang="ru-RU" sz="2400" dirty="0" smtClean="0"/>
              <a:t>Они предлагают только корн-доги (C)</a:t>
            </a:r>
          </a:p>
          <a:p>
            <a:r>
              <a:rPr lang="ru-RU" sz="2400" dirty="0" smtClean="0"/>
              <a:t>Запишите таблицу истинности, по которой можно определить пообедаете ли вы (E)</a:t>
            </a:r>
            <a:endParaRPr lang="ru-RU" sz="2400" dirty="0"/>
          </a:p>
        </p:txBody>
      </p:sp>
      <p:graphicFrame>
        <p:nvGraphicFramePr>
          <p:cNvPr id="1025030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458662208"/>
              </p:ext>
            </p:extLst>
          </p:nvPr>
        </p:nvGraphicFramePr>
        <p:xfrm>
          <a:off x="4876800" y="3962400"/>
          <a:ext cx="2446337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62" name="VISIO" r:id="rId8" imgW="732600" imgH="752040" progId="Visio.Drawing.6">
                  <p:embed/>
                </p:oleObj>
              </mc:Choice>
              <mc:Fallback>
                <p:oleObj name="VISIO" r:id="rId8" imgW="73260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962400"/>
                        <a:ext cx="2446337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28" name="Line 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105400" y="2133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29" name="Line 5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229100" y="167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Примеры булевых выражений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6276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99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772400" cy="495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Дизъюнктивная форма (SOP,  sum-of-products) сумма (ИЛИ) произведений (И)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000" dirty="0" smtClean="0"/>
              <a:t>Конъюнктивная форма (POS, product-of-sums) - произведение (И) сумм (ИЛИ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graphicFrame>
        <p:nvGraphicFramePr>
          <p:cNvPr id="1109000" name="Object 8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657696587"/>
              </p:ext>
            </p:extLst>
          </p:nvPr>
        </p:nvGraphicFramePr>
        <p:xfrm>
          <a:off x="1371600" y="1828800"/>
          <a:ext cx="3810000" cy="209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56" name="VISIO" r:id="rId7" imgW="1280880" imgH="737640" progId="Visio.Drawing.6">
                  <p:embed/>
                </p:oleObj>
              </mc:Choice>
              <mc:Fallback>
                <p:oleObj name="VISIO" r:id="rId7" imgW="1280880" imgH="737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828800"/>
                        <a:ext cx="3810000" cy="209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9001" name="Object 9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504975000"/>
              </p:ext>
            </p:extLst>
          </p:nvPr>
        </p:nvGraphicFramePr>
        <p:xfrm>
          <a:off x="1371600" y="4235450"/>
          <a:ext cx="3810000" cy="224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57" name="VISIO" r:id="rId9" imgW="1287720" imgH="757080" progId="Visio.Drawing.6">
                  <p:embed/>
                </p:oleObj>
              </mc:Choice>
              <mc:Fallback>
                <p:oleObj name="VISIO" r:id="rId9" imgW="1287720" imgH="75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235450"/>
                        <a:ext cx="3810000" cy="224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Дизъюнктивная и конъюнктивная формы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0422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914400" y="1219200"/>
            <a:ext cx="77724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Дизъюнктивная форма (SOP,  </a:t>
            </a:r>
            <a:r>
              <a:rPr lang="ru-RU" sz="2000" dirty="0" err="1" smtClean="0"/>
              <a:t>sum-of-products</a:t>
            </a:r>
            <a:r>
              <a:rPr lang="ru-RU" sz="2000" dirty="0" smtClean="0"/>
              <a:t>) сумма (ИЛИ) произведений (И)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000" dirty="0" smtClean="0"/>
              <a:t>Конъюнктивная форма (POS, </a:t>
            </a:r>
            <a:r>
              <a:rPr lang="ru-RU" sz="2000" dirty="0" err="1" smtClean="0"/>
              <a:t>product-of-sums</a:t>
            </a:r>
            <a:r>
              <a:rPr lang="ru-RU" sz="2000" dirty="0" smtClean="0"/>
              <a:t>) - произведение (И) сумм (ИЛИ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graphicFrame>
        <p:nvGraphicFramePr>
          <p:cNvPr id="1106962" name="Object 18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24000" y="4267200"/>
          <a:ext cx="3386138" cy="199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84" name="VISIO" r:id="rId13" imgW="1287720" imgH="757080" progId="Visio.Drawing.6">
                  <p:embed/>
                </p:oleObj>
              </mc:Choice>
              <mc:Fallback>
                <p:oleObj name="VISIO" r:id="rId13" imgW="1287720" imgH="75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267200"/>
                        <a:ext cx="3386138" cy="199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963" name="Object 19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426349404"/>
              </p:ext>
            </p:extLst>
          </p:nvPr>
        </p:nvGraphicFramePr>
        <p:xfrm>
          <a:off x="1447800" y="1736725"/>
          <a:ext cx="3657600" cy="214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85" name="VISIO" r:id="rId15" imgW="1280880" imgH="752040" progId="Visio.Drawing.6">
                  <p:embed/>
                </p:oleObj>
              </mc:Choice>
              <mc:Fallback>
                <p:oleObj name="VISIO" r:id="rId15" imgW="128088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736725"/>
                        <a:ext cx="3657600" cy="214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964" name="Rectangle 2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029200" y="48768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i="1" dirty="0">
                <a:latin typeface="Times New Roman" pitchFamily="18" charset="0"/>
              </a:rPr>
              <a:t>Y</a:t>
            </a:r>
            <a:r>
              <a:rPr lang="ru-RU" sz="2400" dirty="0">
                <a:latin typeface="Times New Roman" pitchFamily="18" charset="0"/>
              </a:rPr>
              <a:t> = (</a:t>
            </a:r>
            <a:r>
              <a:rPr lang="ru-RU" sz="2400" i="1" dirty="0">
                <a:latin typeface="Times New Roman" pitchFamily="18" charset="0"/>
              </a:rPr>
              <a:t>O + C</a:t>
            </a:r>
            <a:r>
              <a:rPr lang="ru-RU" sz="2400" dirty="0">
                <a:latin typeface="Times New Roman" pitchFamily="18" charset="0"/>
              </a:rPr>
              <a:t>)(</a:t>
            </a:r>
            <a:r>
              <a:rPr lang="ru-RU" sz="2400" i="1" dirty="0">
                <a:latin typeface="Times New Roman" pitchFamily="18" charset="0"/>
              </a:rPr>
              <a:t>O + C</a:t>
            </a:r>
            <a:r>
              <a:rPr lang="ru-RU" sz="2400" dirty="0">
                <a:latin typeface="Times New Roman" pitchFamily="18" charset="0"/>
              </a:rPr>
              <a:t>)(</a:t>
            </a:r>
            <a:r>
              <a:rPr lang="ru-RU" sz="2400" i="1" dirty="0">
                <a:latin typeface="Times New Roman" pitchFamily="18" charset="0"/>
              </a:rPr>
              <a:t>O + C</a:t>
            </a:r>
            <a:r>
              <a:rPr lang="ru-RU" sz="2400" dirty="0">
                <a:latin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ru-RU" smtClean="0"/>
              <a:t> </a:t>
            </a:r>
            <a:r>
              <a:rPr lang="ru-RU" sz="2400" dirty="0" smtClean="0">
                <a:latin typeface="Times New Roman" pitchFamily="18" charset="0"/>
              </a:rPr>
              <a:t>  = Π(0, 1, 3)</a:t>
            </a:r>
            <a:endParaRPr lang="ru-RU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6965" name="Line 21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7381875" y="4951412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6" name="Line 22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7762875" y="4951412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7" name="Line 23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8372475" y="4951412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8" name="Rectangle 2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5400" y="2438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i="1" dirty="0">
                <a:latin typeface="Times New Roman" pitchFamily="18" charset="0"/>
              </a:rPr>
              <a:t>Y</a:t>
            </a:r>
            <a:r>
              <a:rPr lang="ru-RU" sz="2400" dirty="0">
                <a:latin typeface="Times New Roman" pitchFamily="18" charset="0"/>
              </a:rPr>
              <a:t> = </a:t>
            </a:r>
            <a:r>
              <a:rPr lang="ru-RU" sz="2400" i="1" dirty="0" smtClean="0">
                <a:latin typeface="Times New Roman" pitchFamily="18" charset="0"/>
              </a:rPr>
              <a:t>OC</a:t>
            </a:r>
          </a:p>
          <a:p>
            <a:pPr marL="342900" indent="-342900">
              <a:spcBef>
                <a:spcPct val="20000"/>
              </a:spcBef>
            </a:pPr>
            <a:r>
              <a:rPr lang="ru-RU" dirty="0" smtClean="0"/>
              <a:t> </a:t>
            </a:r>
            <a:r>
              <a:rPr lang="ru-RU" sz="2400" i="1" dirty="0" smtClean="0">
                <a:latin typeface="Times New Roman" pitchFamily="18" charset="0"/>
              </a:rPr>
              <a:t>  = </a:t>
            </a:r>
            <a:r>
              <a:rPr lang="ru-RU" sz="2400" dirty="0" smtClean="0">
                <a:latin typeface="Times New Roman" pitchFamily="18" charset="0"/>
              </a:rPr>
              <a:t>Σ(2)</a:t>
            </a:r>
            <a:endParaRPr lang="ru-RU" sz="2400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6969" name="Line 25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59436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Дизъюнктивная и конъюнктивная формы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3173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219200"/>
            <a:ext cx="7924800" cy="4953000"/>
          </a:xfrm>
        </p:spPr>
        <p:txBody>
          <a:bodyPr>
            <a:normAutofit/>
          </a:bodyPr>
          <a:lstStyle/>
          <a:p>
            <a:r>
              <a:rPr lang="ru-RU" smtClean="0"/>
              <a:t>Аксиомы и теоремы позволяют </a:t>
            </a:r>
            <a:r>
              <a:rPr lang="ru-RU" b="1" dirty="0" smtClean="0"/>
              <a:t>упрощать</a:t>
            </a:r>
            <a:r>
              <a:rPr lang="ru-RU" smtClean="0"/>
              <a:t> булевы выражения</a:t>
            </a:r>
          </a:p>
          <a:p>
            <a:r>
              <a:rPr lang="ru-RU" smtClean="0"/>
              <a:t>Подобно обычной алгебре, но проще: переменные принимают только два значения (0 или 1)</a:t>
            </a:r>
          </a:p>
          <a:p>
            <a:r>
              <a:rPr lang="ru-RU" b="1" dirty="0" smtClean="0"/>
              <a:t>Двойственность</a:t>
            </a:r>
            <a:r>
              <a:rPr lang="ru-RU" smtClean="0"/>
              <a:t> аксиом и теорем:</a:t>
            </a:r>
          </a:p>
          <a:p>
            <a:pPr lvl="1"/>
            <a:r>
              <a:rPr lang="ru-RU" sz="2600" dirty="0" smtClean="0"/>
              <a:t>Можно взаимно заменить И и ИЛИ, 0 и 1</a:t>
            </a:r>
            <a:endParaRPr lang="ru-RU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Булева алгебра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6582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16258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Цифровая </a:t>
            </a:r>
            <a:r>
              <a:rPr lang="ru-RU" sz="2800" dirty="0" err="1">
                <a:solidFill>
                  <a:schemeClr val="bg1"/>
                </a:solidFill>
              </a:rPr>
              <a:t>схемотехника</a:t>
            </a:r>
            <a:r>
              <a:rPr lang="ru-RU" sz="2800" dirty="0">
                <a:solidFill>
                  <a:schemeClr val="bg1"/>
                </a:solidFill>
              </a:rPr>
              <a:t> и архитектура  компьютера</a:t>
            </a:r>
          </a:p>
        </p:txBody>
      </p:sp>
      <p:sp>
        <p:nvSpPr>
          <p:cNvPr id="6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716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Эти слайды предназначены </a:t>
            </a:r>
            <a:r>
              <a:rPr lang="ru-RU" dirty="0" smtClean="0"/>
              <a:t>для преподавателей</a:t>
            </a:r>
            <a:r>
              <a:rPr lang="ru-RU" dirty="0"/>
              <a:t>, которые читают </a:t>
            </a:r>
            <a:r>
              <a:rPr lang="ru-RU" dirty="0" smtClean="0"/>
              <a:t>лекции на </a:t>
            </a:r>
            <a:r>
              <a:rPr lang="ru-RU" dirty="0"/>
              <a:t>основе учебника «</a:t>
            </a:r>
            <a:r>
              <a:rPr lang="ru-RU" dirty="0" smtClean="0"/>
              <a:t>Цифровая </a:t>
            </a:r>
            <a:r>
              <a:rPr lang="ru-RU" dirty="0" err="1" smtClean="0"/>
              <a:t>схемотехника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архитектура компьютера</a:t>
            </a:r>
            <a:r>
              <a:rPr lang="ru-RU" dirty="0"/>
              <a:t>» авторов Дэвида Харриса </a:t>
            </a:r>
            <a:r>
              <a:rPr lang="ru-RU" dirty="0" smtClean="0"/>
              <a:t>и Сары </a:t>
            </a:r>
            <a:r>
              <a:rPr lang="ru-RU" dirty="0"/>
              <a:t>Харрис. Бесплатный </a:t>
            </a:r>
            <a:r>
              <a:rPr lang="ru-RU" dirty="0" smtClean="0"/>
              <a:t>русский перевод второго издания этого </a:t>
            </a:r>
            <a:r>
              <a:rPr lang="ru-RU" dirty="0"/>
              <a:t>учебника можно </a:t>
            </a:r>
            <a:r>
              <a:rPr lang="ru-RU" dirty="0" smtClean="0"/>
              <a:t>загрузить с сайта</a:t>
            </a:r>
            <a:r>
              <a:rPr lang="en-US" dirty="0" smtClean="0"/>
              <a:t> </a:t>
            </a:r>
            <a:r>
              <a:rPr lang="ru-RU" dirty="0" smtClean="0"/>
              <a:t>компании </a:t>
            </a:r>
            <a:r>
              <a:rPr lang="en-US" dirty="0" smtClean="0"/>
              <a:t>Imagination Technologies</a:t>
            </a:r>
            <a:r>
              <a:rPr lang="ru-RU" dirty="0" smtClean="0"/>
              <a:t>: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https</a:t>
            </a:r>
            <a:r>
              <a:rPr lang="en-US" dirty="0"/>
              <a:t>://community.imgtec.com/downloads/digital-design-and-computer-architecture-russian-edition-second-edition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Процедура регистрации на сайте </a:t>
            </a:r>
            <a:r>
              <a:rPr lang="ru-RU" dirty="0"/>
              <a:t>компании </a:t>
            </a:r>
            <a:r>
              <a:rPr lang="en-US" dirty="0"/>
              <a:t>Imagination Technologies </a:t>
            </a:r>
            <a:r>
              <a:rPr lang="ru-RU" dirty="0" smtClean="0"/>
              <a:t>описана на станице: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http</a:t>
            </a:r>
            <a:r>
              <a:rPr lang="ru-RU" dirty="0"/>
              <a:t>://www.silicon-russia.com/2016/08/04/harris-and-harris-2</a:t>
            </a:r>
            <a:r>
              <a:rPr lang="ru-RU" dirty="0" smtClean="0"/>
              <a:t>/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981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3176" name="Picture 8"/>
          <p:cNvPicPr>
            <a:picLocks noGrp="1" noChangeAspect="1" noChangeArrowheads="1"/>
          </p:cNvPicPr>
          <p:nvPr>
            <p:ph sz="half" idx="4294967295"/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3733800"/>
            <a:ext cx="6629400" cy="22955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3174" name="Picture 6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705600" cy="232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Булевы аксиомы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3019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7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   1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+ 0 = B</a:t>
            </a:r>
          </a:p>
        </p:txBody>
      </p:sp>
      <p:sp>
        <p:nvSpPr>
          <p:cNvPr id="1027078" name="Oval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T1: Теорема идентичности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4576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076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2817532"/>
              </p:ext>
            </p:extLst>
          </p:nvPr>
        </p:nvGraphicFramePr>
        <p:xfrm>
          <a:off x="2590800" y="2490788"/>
          <a:ext cx="4114800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79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490788"/>
                        <a:ext cx="4114800" cy="282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0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   1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+ 0 = B</a:t>
            </a:r>
          </a:p>
        </p:txBody>
      </p:sp>
      <p:sp>
        <p:nvSpPr>
          <p:cNvPr id="1027078" name="Oval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T1: Теорема идентичности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0275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31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   0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+ 1 = 1</a:t>
            </a:r>
          </a:p>
        </p:txBody>
      </p:sp>
      <p:sp>
        <p:nvSpPr>
          <p:cNvPr id="1037317" name="Oval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T2: Теорема о нулевом элементе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6267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7318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62137341"/>
              </p:ext>
            </p:extLst>
          </p:nvPr>
        </p:nvGraphicFramePr>
        <p:xfrm>
          <a:off x="2514600" y="2514600"/>
          <a:ext cx="4440238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03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514600"/>
                        <a:ext cx="4440238" cy="3052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31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   0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+ 1 = 1</a:t>
            </a:r>
          </a:p>
        </p:txBody>
      </p:sp>
      <p:sp>
        <p:nvSpPr>
          <p:cNvPr id="1037317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T2: Теорема о нулевом элементе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3981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36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   B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+ B = B</a:t>
            </a:r>
          </a:p>
        </p:txBody>
      </p:sp>
      <p:sp>
        <p:nvSpPr>
          <p:cNvPr id="1039365" name="Oval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T3: Теорема об идемпотентности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4376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366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67977718"/>
              </p:ext>
            </p:extLst>
          </p:nvPr>
        </p:nvGraphicFramePr>
        <p:xfrm>
          <a:off x="2514600" y="2743200"/>
          <a:ext cx="4211638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27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743200"/>
                        <a:ext cx="4211638" cy="289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3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   B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+ B = B</a:t>
            </a:r>
          </a:p>
        </p:txBody>
      </p:sp>
      <p:sp>
        <p:nvSpPr>
          <p:cNvPr id="1039365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T3: Теорема об идемпотентности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966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= B</a:t>
            </a:r>
          </a:p>
        </p:txBody>
      </p:sp>
      <p:sp>
        <p:nvSpPr>
          <p:cNvPr id="1041414" name="Line 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95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415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295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T4: Теорема идентичности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7915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141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3308676"/>
              </p:ext>
            </p:extLst>
          </p:nvPr>
        </p:nvGraphicFramePr>
        <p:xfrm>
          <a:off x="1981200" y="3276600"/>
          <a:ext cx="5867400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51" name="VISIO" r:id="rId8" imgW="1612440" imgH="332640" progId="Visio.Drawing.6">
                  <p:embed/>
                </p:oleObj>
              </mc:Choice>
              <mc:Fallback>
                <p:oleObj name="VISIO" r:id="rId8" imgW="1612440" imgH="332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276600"/>
                        <a:ext cx="5867400" cy="1212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141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= B</a:t>
            </a:r>
          </a:p>
        </p:txBody>
      </p:sp>
      <p:sp>
        <p:nvSpPr>
          <p:cNvPr id="104141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295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41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295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T4: Теорема идентичности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815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460" name="Line 4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057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1" name="Line 5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57400" y="1905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   B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+ B = 1</a:t>
            </a:r>
          </a:p>
        </p:txBody>
      </p:sp>
      <p:sp>
        <p:nvSpPr>
          <p:cNvPr id="1043464" name="Oval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T5: Теорема о дополнительности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9121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Благодарности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066800"/>
            <a:ext cx="8001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100" b="1" dirty="0" smtClean="0"/>
              <a:t>Перевод данных слайдов на русский язык был выполнен командой сотрудников университетов и компаний из России, Украины, США в составе: </a:t>
            </a:r>
          </a:p>
          <a:p>
            <a:r>
              <a:rPr lang="ru-RU" sz="1600" dirty="0"/>
              <a:t>Александр </a:t>
            </a:r>
            <a:r>
              <a:rPr lang="ru-RU" sz="1600" dirty="0" smtClean="0"/>
              <a:t>Барабанов - доцент </a:t>
            </a:r>
            <a:r>
              <a:rPr lang="ru-RU" sz="1600" dirty="0"/>
              <a:t>кафедры компьютерной инженерии </a:t>
            </a:r>
            <a:r>
              <a:rPr lang="ru-RU" sz="1600" dirty="0" smtClean="0"/>
              <a:t>факультета </a:t>
            </a:r>
            <a:r>
              <a:rPr lang="ru-RU" sz="1600" dirty="0"/>
              <a:t>радиофизики, электроники и компьютерных систем </a:t>
            </a:r>
            <a:r>
              <a:rPr lang="ru-RU" sz="1600" dirty="0" smtClean="0"/>
              <a:t>Киевского </a:t>
            </a:r>
            <a:r>
              <a:rPr lang="ru-RU" sz="1600" dirty="0"/>
              <a:t>национального университета имени Тараса </a:t>
            </a:r>
            <a:r>
              <a:rPr lang="ru-RU" sz="1600" dirty="0" smtClean="0"/>
              <a:t>Шевченко, кандидат физ.-мат. наук, Киев, Украина; </a:t>
            </a:r>
          </a:p>
          <a:p>
            <a:r>
              <a:rPr lang="ru-RU" sz="1600" dirty="0"/>
              <a:t>Антон </a:t>
            </a:r>
            <a:r>
              <a:rPr lang="ru-RU" sz="1600" dirty="0" err="1"/>
              <a:t>Брюзгин</a:t>
            </a:r>
            <a:r>
              <a:rPr lang="ru-RU" sz="1600" dirty="0"/>
              <a:t> - начальник отдела АО «</a:t>
            </a:r>
            <a:r>
              <a:rPr lang="ru-RU" sz="1600" dirty="0" err="1"/>
              <a:t>Вибро</a:t>
            </a:r>
            <a:r>
              <a:rPr lang="ru-RU" sz="1600" dirty="0"/>
              <a:t>-прибор», Санкт-Петербург, Россия.</a:t>
            </a:r>
          </a:p>
          <a:p>
            <a:r>
              <a:rPr lang="ru-RU" sz="1600" dirty="0"/>
              <a:t>Евгений Короткий - доцент кафедры конструирования электронно-вычислительной аппаратуры факультета электроники Национального технического университета Украины «Киевский Политехнический Институт», руководитель открытой лаборатории электроники </a:t>
            </a:r>
            <a:r>
              <a:rPr lang="ru-RU" sz="1600" dirty="0" err="1"/>
              <a:t>Lampa</a:t>
            </a:r>
            <a:r>
              <a:rPr lang="ru-RU" sz="1600" dirty="0"/>
              <a:t>, кандидат технических наук, Киев, Украина;</a:t>
            </a:r>
          </a:p>
          <a:p>
            <a:r>
              <a:rPr lang="ru-RU" sz="1600" dirty="0" smtClean="0"/>
              <a:t>Евгения </a:t>
            </a:r>
            <a:r>
              <a:rPr lang="ru-RU" sz="1600" dirty="0"/>
              <a:t>Литвинова – заместитель декана факультета компьютерной инженерии и управления, доктор технических наук, профессор кафедры автоматизации проектирования вычислительной техники Харьковского национального университета радиоэлектроники, Харьков, </a:t>
            </a:r>
            <a:r>
              <a:rPr lang="ru-RU" sz="1600" dirty="0" smtClean="0"/>
              <a:t>Украина;</a:t>
            </a:r>
            <a:endParaRPr lang="ru-RU" sz="1600" dirty="0"/>
          </a:p>
          <a:p>
            <a:r>
              <a:rPr lang="ru-RU" sz="1600" dirty="0" smtClean="0"/>
              <a:t>Юрий </a:t>
            </a:r>
            <a:r>
              <a:rPr lang="ru-RU" sz="1600" dirty="0" err="1"/>
              <a:t>Панчул</a:t>
            </a:r>
            <a:r>
              <a:rPr lang="ru-RU" sz="1600" dirty="0"/>
              <a:t> - старший инженер </a:t>
            </a:r>
            <a:r>
              <a:rPr lang="ru-RU" sz="1600" dirty="0" smtClean="0"/>
              <a:t>по разработке </a:t>
            </a:r>
            <a:r>
              <a:rPr lang="ru-RU" sz="1600" dirty="0"/>
              <a:t>и верификации </a:t>
            </a:r>
            <a:r>
              <a:rPr lang="ru-RU" sz="1600" dirty="0" smtClean="0"/>
              <a:t>блоков микропроцессорного </a:t>
            </a:r>
            <a:r>
              <a:rPr lang="ru-RU" sz="1600" dirty="0"/>
              <a:t>ядра в команде </a:t>
            </a:r>
            <a:r>
              <a:rPr lang="ru-RU" sz="1600" dirty="0" smtClean="0"/>
              <a:t>MIPS I6400</a:t>
            </a:r>
            <a:r>
              <a:rPr lang="ru-RU" sz="1600" dirty="0"/>
              <a:t>, </a:t>
            </a:r>
            <a:r>
              <a:rPr lang="ru-RU" sz="1600" dirty="0" err="1"/>
              <a:t>Imagination</a:t>
            </a:r>
            <a:r>
              <a:rPr lang="ru-RU" sz="1600" dirty="0"/>
              <a:t> </a:t>
            </a:r>
            <a:r>
              <a:rPr lang="ru-RU" sz="1600" dirty="0" err="1"/>
              <a:t>Technologies</a:t>
            </a:r>
            <a:r>
              <a:rPr lang="ru-RU" sz="1600" dirty="0"/>
              <a:t>, отделение </a:t>
            </a:r>
            <a:r>
              <a:rPr lang="ru-RU" sz="1600" dirty="0" smtClean="0"/>
              <a:t>в Санта-Кларе</a:t>
            </a:r>
            <a:r>
              <a:rPr lang="ru-RU" sz="1600" dirty="0"/>
              <a:t>, </a:t>
            </a:r>
            <a:r>
              <a:rPr lang="ru-RU" sz="1600" dirty="0" smtClean="0"/>
              <a:t>Калифорния, США;</a:t>
            </a:r>
          </a:p>
          <a:p>
            <a:r>
              <a:rPr lang="ru-RU" sz="1600" dirty="0"/>
              <a:t>Дмитрий Рожко - инженер-программист АО «</a:t>
            </a:r>
            <a:r>
              <a:rPr lang="ru-RU" sz="1600" dirty="0" err="1"/>
              <a:t>Вибро</a:t>
            </a:r>
            <a:r>
              <a:rPr lang="ru-RU" sz="1600" dirty="0"/>
              <a:t>-прибор», магистр Санкт-Петербургского государственного автономного университета аэрокосмического приборостроения (ГУАП), Санкт-Петербург, </a:t>
            </a:r>
            <a:r>
              <a:rPr lang="ru-RU" sz="1600" dirty="0" smtClean="0"/>
              <a:t>Россия;</a:t>
            </a:r>
            <a:endParaRPr lang="ru-RU" sz="1600" dirty="0"/>
          </a:p>
          <a:p>
            <a:r>
              <a:rPr lang="ru-RU" sz="1600" dirty="0"/>
              <a:t>Владимир </a:t>
            </a:r>
            <a:r>
              <a:rPr lang="ru-RU" sz="1600" dirty="0" err="1"/>
              <a:t>Хаханов</a:t>
            </a:r>
            <a:r>
              <a:rPr lang="ru-RU" sz="1600" dirty="0"/>
              <a:t> – декан факультета компьютерной инженерии и управления, проректор по научной работе, доктор технических наук, профессор кафедры автоматизации проектирования вычислительной техники Харьковского национального университета </a:t>
            </a:r>
            <a:r>
              <a:rPr lang="ru-RU" sz="1600" dirty="0" smtClean="0"/>
              <a:t>радиоэлектроники, </a:t>
            </a:r>
            <a:r>
              <a:rPr lang="ru-RU" sz="1600" dirty="0"/>
              <a:t>Харьков, </a:t>
            </a:r>
            <a:r>
              <a:rPr lang="ru-RU" sz="1600" dirty="0" smtClean="0"/>
              <a:t>Украина;</a:t>
            </a:r>
            <a:endParaRPr lang="ru-RU" sz="1600" dirty="0"/>
          </a:p>
          <a:p>
            <a:r>
              <a:rPr lang="ru-RU" sz="1600" dirty="0" smtClean="0"/>
              <a:t>Светлана </a:t>
            </a:r>
            <a:r>
              <a:rPr lang="ru-RU" sz="1600" dirty="0"/>
              <a:t>Чумаченко – заведующая кафедрой автоматизации проектирования вычислительной техники Харьковского национального университета радиоэлектроники, доктор технических наук, </a:t>
            </a:r>
            <a:r>
              <a:rPr lang="ru-RU" sz="1600" dirty="0" smtClean="0"/>
              <a:t>профессор, Харьков, Украина.</a:t>
            </a:r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8905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3462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63118539"/>
              </p:ext>
            </p:extLst>
          </p:nvPr>
        </p:nvGraphicFramePr>
        <p:xfrm>
          <a:off x="2743200" y="2743200"/>
          <a:ext cx="3890963" cy="2525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75" name="VISIO" r:id="rId9" imgW="1298160" imgH="842760" progId="Visio.Drawing.6">
                  <p:embed/>
                </p:oleObj>
              </mc:Choice>
              <mc:Fallback>
                <p:oleObj name="VISIO" r:id="rId9" imgW="1298160" imgH="842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743200"/>
                        <a:ext cx="3890963" cy="2525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3460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057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1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057400" y="1905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3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   B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B + B = 1</a:t>
            </a:r>
          </a:p>
        </p:txBody>
      </p:sp>
      <p:sp>
        <p:nvSpPr>
          <p:cNvPr id="1043464" name="Oval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T5: Теорема о дополнительности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9612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221" name="Picture 5"/>
          <p:cNvPicPr>
            <a:picLocks noGrp="1" noChangeAspect="1" noChangeArrowheads="1"/>
          </p:cNvPicPr>
          <p:nvPr>
            <p:ph sz="half" idx="4294967295"/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6930" y="1371600"/>
            <a:ext cx="7922270" cy="2743200"/>
          </a:xfrm>
        </p:spPr>
      </p:pic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Булевы теоремы, обзор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0928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4501" name="Picture 5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311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Булевы теоремы нескольких переменных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117899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1219200" y="1722437"/>
            <a:ext cx="5105400" cy="4525963"/>
          </a:xfrm>
        </p:spPr>
        <p:txBody>
          <a:bodyPr/>
          <a:lstStyle/>
          <a:p>
            <a:r>
              <a:rPr lang="ru-RU" i="1" dirty="0" smtClean="0">
                <a:solidFill>
                  <a:schemeClr val="accent2"/>
                </a:solidFill>
              </a:rPr>
              <a:t>Y</a:t>
            </a:r>
            <a:r>
              <a:rPr lang="ru-RU" dirty="0" smtClean="0">
                <a:solidFill>
                  <a:schemeClr val="accent2"/>
                </a:solidFill>
              </a:rPr>
              <a:t> = </a:t>
            </a:r>
            <a:r>
              <a:rPr lang="ru-RU" i="1" dirty="0" smtClean="0">
                <a:solidFill>
                  <a:schemeClr val="accent2"/>
                </a:solidFill>
              </a:rPr>
              <a:t>AB</a:t>
            </a:r>
            <a:r>
              <a:rPr lang="ru-RU" dirty="0" smtClean="0">
                <a:solidFill>
                  <a:schemeClr val="accent2"/>
                </a:solidFill>
              </a:rPr>
              <a:t> + </a:t>
            </a:r>
            <a:r>
              <a:rPr lang="ru-RU" i="1" dirty="0" smtClean="0">
                <a:solidFill>
                  <a:schemeClr val="accent2"/>
                </a:solidFill>
              </a:rPr>
              <a:t>AB</a:t>
            </a:r>
          </a:p>
          <a:p>
            <a:pPr>
              <a:buFontTx/>
              <a:buNone/>
            </a:pPr>
            <a:r>
              <a:rPr lang="ru-RU" smtClean="0"/>
              <a:t>       </a:t>
            </a:r>
            <a:endParaRPr lang="ru-RU" dirty="0"/>
          </a:p>
        </p:txBody>
      </p:sp>
      <p:sp>
        <p:nvSpPr>
          <p:cNvPr id="104550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3124200" y="1798637"/>
            <a:ext cx="228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Упрощение булевых выражений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972234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Пример 1: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582008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1219200" y="1722437"/>
            <a:ext cx="5105400" cy="4525963"/>
          </a:xfrm>
        </p:spPr>
        <p:txBody>
          <a:bodyPr/>
          <a:lstStyle/>
          <a:p>
            <a:r>
              <a:rPr lang="ru-RU" i="1" dirty="0" smtClean="0">
                <a:solidFill>
                  <a:schemeClr val="accent2"/>
                </a:solidFill>
              </a:rPr>
              <a:t>Y</a:t>
            </a:r>
            <a:r>
              <a:rPr lang="ru-RU" dirty="0" smtClean="0">
                <a:solidFill>
                  <a:schemeClr val="accent2"/>
                </a:solidFill>
              </a:rPr>
              <a:t> = </a:t>
            </a:r>
            <a:r>
              <a:rPr lang="ru-RU" i="1" dirty="0" smtClean="0">
                <a:solidFill>
                  <a:schemeClr val="accent2"/>
                </a:solidFill>
              </a:rPr>
              <a:t>AB</a:t>
            </a:r>
            <a:r>
              <a:rPr lang="ru-RU" dirty="0" smtClean="0">
                <a:solidFill>
                  <a:schemeClr val="accent2"/>
                </a:solidFill>
              </a:rPr>
              <a:t> + </a:t>
            </a:r>
            <a:r>
              <a:rPr lang="ru-RU" i="1" dirty="0" smtClean="0">
                <a:solidFill>
                  <a:schemeClr val="accent2"/>
                </a:solidFill>
              </a:rPr>
              <a:t>AB</a:t>
            </a:r>
          </a:p>
          <a:p>
            <a:pPr>
              <a:buFontTx/>
              <a:buNone/>
            </a:pPr>
            <a:r>
              <a:rPr lang="ru-RU" smtClean="0"/>
              <a:t>       = </a:t>
            </a:r>
            <a:r>
              <a:rPr lang="ru-RU" i="1" dirty="0" smtClean="0"/>
              <a:t>B</a:t>
            </a:r>
            <a:r>
              <a:rPr lang="ru-RU" smtClean="0"/>
              <a:t>(</a:t>
            </a:r>
            <a:r>
              <a:rPr lang="ru-RU" i="1" dirty="0" smtClean="0"/>
              <a:t>A</a:t>
            </a:r>
            <a:r>
              <a:rPr lang="ru-RU" smtClean="0"/>
              <a:t> + </a:t>
            </a:r>
            <a:r>
              <a:rPr lang="ru-RU" i="1" dirty="0" smtClean="0"/>
              <a:t>A</a:t>
            </a:r>
            <a:r>
              <a:rPr lang="ru-RU" smtClean="0"/>
              <a:t>)</a:t>
            </a:r>
            <a:r>
              <a:rPr lang="en-US" smtClean="0"/>
              <a:t>	</a:t>
            </a:r>
            <a:r>
              <a:rPr lang="ru-RU" smtClean="0"/>
              <a:t>T8</a:t>
            </a:r>
          </a:p>
          <a:p>
            <a:pPr>
              <a:buFontTx/>
              <a:buNone/>
            </a:pPr>
            <a:r>
              <a:rPr lang="ru-RU" smtClean="0"/>
              <a:t>       = </a:t>
            </a:r>
            <a:r>
              <a:rPr lang="ru-RU" i="1" dirty="0" smtClean="0"/>
              <a:t>B</a:t>
            </a:r>
            <a:r>
              <a:rPr lang="ru-RU" smtClean="0"/>
              <a:t>(1)</a:t>
            </a:r>
            <a:r>
              <a:rPr lang="en-US" smtClean="0"/>
              <a:t>		</a:t>
            </a:r>
            <a:r>
              <a:rPr lang="ru-RU" smtClean="0"/>
              <a:t>T5’</a:t>
            </a:r>
          </a:p>
          <a:p>
            <a:pPr>
              <a:buFontTx/>
              <a:buNone/>
            </a:pPr>
            <a:r>
              <a:rPr lang="ru-RU" smtClean="0"/>
              <a:t>       = </a:t>
            </a:r>
            <a:r>
              <a:rPr lang="ru-RU" i="1" dirty="0" smtClean="0"/>
              <a:t>B</a:t>
            </a:r>
            <a:r>
              <a:rPr lang="en-US" smtClean="0"/>
              <a:t>		</a:t>
            </a:r>
            <a:r>
              <a:rPr lang="ru-RU" smtClean="0"/>
              <a:t>T1</a:t>
            </a:r>
            <a:endParaRPr lang="ru-RU" dirty="0"/>
          </a:p>
        </p:txBody>
      </p:sp>
      <p:sp>
        <p:nvSpPr>
          <p:cNvPr id="104550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3124200" y="1798637"/>
            <a:ext cx="228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50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200400" y="240823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Упрощение булевых выражений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972234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Пример 1: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466223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/>
          <a:lstStyle/>
          <a:p>
            <a:r>
              <a:rPr lang="ru-RU" i="1" dirty="0" smtClean="0">
                <a:solidFill>
                  <a:schemeClr val="accent2"/>
                </a:solidFill>
              </a:rPr>
              <a:t>Y</a:t>
            </a:r>
            <a:r>
              <a:rPr lang="ru-RU" dirty="0" smtClean="0">
                <a:solidFill>
                  <a:schemeClr val="accent2"/>
                </a:solidFill>
              </a:rPr>
              <a:t> = </a:t>
            </a:r>
            <a:r>
              <a:rPr lang="ru-RU" i="1" dirty="0" smtClean="0">
                <a:solidFill>
                  <a:schemeClr val="accent2"/>
                </a:solidFill>
              </a:rPr>
              <a:t>A</a:t>
            </a:r>
            <a:r>
              <a:rPr lang="ru-RU" dirty="0" smtClean="0">
                <a:solidFill>
                  <a:schemeClr val="accent2"/>
                </a:solidFill>
              </a:rPr>
              <a:t>(</a:t>
            </a:r>
            <a:r>
              <a:rPr lang="ru-RU" i="1" dirty="0" smtClean="0">
                <a:solidFill>
                  <a:schemeClr val="accent2"/>
                </a:solidFill>
              </a:rPr>
              <a:t>AB</a:t>
            </a:r>
            <a:r>
              <a:rPr lang="ru-RU" dirty="0" smtClean="0">
                <a:solidFill>
                  <a:schemeClr val="accent2"/>
                </a:solidFill>
              </a:rPr>
              <a:t> + </a:t>
            </a:r>
            <a:r>
              <a:rPr lang="ru-RU" i="1" dirty="0" smtClean="0">
                <a:solidFill>
                  <a:schemeClr val="accent2"/>
                </a:solidFill>
              </a:rPr>
              <a:t>ABC)</a:t>
            </a:r>
            <a:endParaRPr lang="ru-RU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ru-RU" smtClean="0"/>
              <a:t>     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Пример 2: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Упрощение булевых выражений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0969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/>
          <a:lstStyle/>
          <a:p>
            <a:r>
              <a:rPr lang="ru-RU" i="1" dirty="0" smtClean="0">
                <a:solidFill>
                  <a:schemeClr val="accent2"/>
                </a:solidFill>
              </a:rPr>
              <a:t>Y</a:t>
            </a:r>
            <a:r>
              <a:rPr lang="ru-RU" dirty="0" smtClean="0">
                <a:solidFill>
                  <a:schemeClr val="accent2"/>
                </a:solidFill>
              </a:rPr>
              <a:t> = </a:t>
            </a:r>
            <a:r>
              <a:rPr lang="ru-RU" i="1" dirty="0" smtClean="0">
                <a:solidFill>
                  <a:schemeClr val="accent2"/>
                </a:solidFill>
              </a:rPr>
              <a:t>A</a:t>
            </a:r>
            <a:r>
              <a:rPr lang="ru-RU" dirty="0" smtClean="0">
                <a:solidFill>
                  <a:schemeClr val="accent2"/>
                </a:solidFill>
              </a:rPr>
              <a:t>(</a:t>
            </a:r>
            <a:r>
              <a:rPr lang="ru-RU" i="1" dirty="0" smtClean="0">
                <a:solidFill>
                  <a:schemeClr val="accent2"/>
                </a:solidFill>
              </a:rPr>
              <a:t>AB</a:t>
            </a:r>
            <a:r>
              <a:rPr lang="ru-RU" dirty="0" smtClean="0">
                <a:solidFill>
                  <a:schemeClr val="accent2"/>
                </a:solidFill>
              </a:rPr>
              <a:t> + </a:t>
            </a:r>
            <a:r>
              <a:rPr lang="ru-RU" i="1" dirty="0" smtClean="0">
                <a:solidFill>
                  <a:schemeClr val="accent2"/>
                </a:solidFill>
              </a:rPr>
              <a:t>ABC)</a:t>
            </a:r>
            <a:endParaRPr lang="ru-RU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ru-RU" smtClean="0"/>
              <a:t>       = </a:t>
            </a:r>
            <a:r>
              <a:rPr lang="ru-RU" i="1" dirty="0" smtClean="0"/>
              <a:t>A</a:t>
            </a:r>
            <a:r>
              <a:rPr lang="ru-RU" smtClean="0"/>
              <a:t>(</a:t>
            </a:r>
            <a:r>
              <a:rPr lang="ru-RU" i="1" dirty="0" smtClean="0"/>
              <a:t>AB(</a:t>
            </a:r>
            <a:r>
              <a:rPr lang="ru-RU" smtClean="0"/>
              <a:t>1 + </a:t>
            </a:r>
            <a:r>
              <a:rPr lang="ru-RU" i="1" dirty="0" smtClean="0"/>
              <a:t>C</a:t>
            </a:r>
            <a:r>
              <a:rPr lang="ru-RU" smtClean="0"/>
              <a:t>))</a:t>
            </a:r>
            <a:r>
              <a:rPr lang="en-US" smtClean="0"/>
              <a:t>		</a:t>
            </a:r>
            <a:r>
              <a:rPr lang="ru-RU" smtClean="0"/>
              <a:t>T8</a:t>
            </a:r>
          </a:p>
          <a:p>
            <a:pPr>
              <a:buFontTx/>
              <a:buNone/>
            </a:pPr>
            <a:r>
              <a:rPr lang="ru-RU" smtClean="0"/>
              <a:t>       = </a:t>
            </a:r>
            <a:r>
              <a:rPr lang="ru-RU" i="1" dirty="0" smtClean="0"/>
              <a:t>A</a:t>
            </a:r>
            <a:r>
              <a:rPr lang="ru-RU" smtClean="0"/>
              <a:t>(</a:t>
            </a:r>
            <a:r>
              <a:rPr lang="ru-RU" i="1" dirty="0" smtClean="0"/>
              <a:t>AB</a:t>
            </a:r>
            <a:r>
              <a:rPr lang="ru-RU" smtClean="0"/>
              <a:t>(1))</a:t>
            </a:r>
            <a:r>
              <a:rPr lang="en-US" smtClean="0"/>
              <a:t>			</a:t>
            </a:r>
            <a:r>
              <a:rPr lang="ru-RU" smtClean="0"/>
              <a:t>T2’</a:t>
            </a:r>
          </a:p>
          <a:p>
            <a:pPr>
              <a:buFontTx/>
              <a:buNone/>
            </a:pPr>
            <a:r>
              <a:rPr lang="ru-RU" smtClean="0"/>
              <a:t>       = </a:t>
            </a:r>
            <a:r>
              <a:rPr lang="ru-RU" i="1" dirty="0" smtClean="0"/>
              <a:t>A</a:t>
            </a:r>
            <a:r>
              <a:rPr lang="ru-RU" smtClean="0"/>
              <a:t>(</a:t>
            </a:r>
            <a:r>
              <a:rPr lang="ru-RU" i="1" dirty="0" smtClean="0"/>
              <a:t>AB</a:t>
            </a:r>
            <a:r>
              <a:rPr lang="ru-RU" smtClean="0"/>
              <a:t>)</a:t>
            </a:r>
            <a:r>
              <a:rPr lang="en-US" smtClean="0"/>
              <a:t>			</a:t>
            </a:r>
            <a:r>
              <a:rPr lang="ru-RU" smtClean="0"/>
              <a:t>T1</a:t>
            </a:r>
          </a:p>
          <a:p>
            <a:pPr>
              <a:buFontTx/>
              <a:buNone/>
            </a:pPr>
            <a:r>
              <a:rPr lang="en-US" smtClean="0"/>
              <a:t>	</a:t>
            </a:r>
            <a:r>
              <a:rPr lang="ru-RU" smtClean="0"/>
              <a:t>   = (</a:t>
            </a:r>
            <a:r>
              <a:rPr lang="ru-RU" i="1" dirty="0" smtClean="0"/>
              <a:t>AA</a:t>
            </a:r>
            <a:r>
              <a:rPr lang="ru-RU" smtClean="0"/>
              <a:t>)</a:t>
            </a:r>
            <a:r>
              <a:rPr lang="ru-RU" i="1" dirty="0" smtClean="0"/>
              <a:t>B</a:t>
            </a:r>
            <a:r>
              <a:rPr lang="en-US" i="1" dirty="0" smtClean="0"/>
              <a:t>	</a:t>
            </a:r>
            <a:r>
              <a:rPr lang="en-US" smtClean="0"/>
              <a:t>		</a:t>
            </a:r>
            <a:r>
              <a:rPr lang="ru-RU" smtClean="0"/>
              <a:t>T7</a:t>
            </a:r>
          </a:p>
          <a:p>
            <a:pPr>
              <a:buFontTx/>
              <a:buNone/>
            </a:pPr>
            <a:r>
              <a:rPr lang="ru-RU" smtClean="0"/>
              <a:t>       = </a:t>
            </a:r>
            <a:r>
              <a:rPr lang="ru-RU" i="1" dirty="0" smtClean="0"/>
              <a:t>AB</a:t>
            </a:r>
            <a:r>
              <a:rPr lang="en-US" smtClean="0"/>
              <a:t>				</a:t>
            </a:r>
            <a:r>
              <a:rPr lang="ru-RU" smtClean="0"/>
              <a:t>T3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Пример 2: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Упрощение булевых выражений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0338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3810000" cy="4953000"/>
          </a:xfrm>
        </p:spPr>
        <p:txBody>
          <a:bodyPr/>
          <a:lstStyle/>
          <a:p>
            <a:r>
              <a:rPr lang="ru-RU" i="1" dirty="0" smtClean="0"/>
              <a:t>Y</a:t>
            </a:r>
            <a:r>
              <a:rPr lang="ru-RU" dirty="0" smtClean="0"/>
              <a:t> = </a:t>
            </a:r>
            <a:r>
              <a:rPr lang="ru-RU" i="1" dirty="0" smtClean="0"/>
              <a:t>AB</a:t>
            </a:r>
            <a:r>
              <a:rPr lang="ru-RU" dirty="0" smtClean="0"/>
              <a:t> = </a:t>
            </a:r>
            <a:r>
              <a:rPr lang="ru-RU" i="1" dirty="0" smtClean="0"/>
              <a:t>A</a:t>
            </a:r>
            <a:r>
              <a:rPr lang="ru-RU" dirty="0" smtClean="0"/>
              <a:t> + </a:t>
            </a:r>
            <a:r>
              <a:rPr lang="ru-RU" i="1" dirty="0" smtClean="0"/>
              <a:t>B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i="1" dirty="0" smtClean="0"/>
              <a:t>Y</a:t>
            </a:r>
            <a:r>
              <a:rPr lang="ru-RU" dirty="0" smtClean="0"/>
              <a:t> = </a:t>
            </a:r>
            <a:r>
              <a:rPr lang="ru-RU" i="1" dirty="0" smtClean="0"/>
              <a:t>A</a:t>
            </a:r>
            <a:r>
              <a:rPr lang="ru-RU" dirty="0" smtClean="0"/>
              <a:t> + </a:t>
            </a:r>
            <a:r>
              <a:rPr lang="ru-RU" i="1" dirty="0" smtClean="0"/>
              <a:t>B</a:t>
            </a:r>
            <a:r>
              <a:rPr lang="ru-RU" dirty="0" smtClean="0"/>
              <a:t> = </a:t>
            </a:r>
            <a:r>
              <a:rPr lang="ru-RU" i="1" dirty="0" smtClean="0"/>
              <a:t>A</a:t>
            </a:r>
            <a:r>
              <a:rPr lang="ru-RU" dirty="0" smtClean="0"/>
              <a:t>   </a:t>
            </a:r>
            <a:r>
              <a:rPr lang="ru-RU" i="1" dirty="0" smtClean="0"/>
              <a:t>B</a:t>
            </a:r>
            <a:endParaRPr lang="ru-RU" i="1" dirty="0"/>
          </a:p>
        </p:txBody>
      </p:sp>
      <p:graphicFrame>
        <p:nvGraphicFramePr>
          <p:cNvPr id="876555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36768318"/>
              </p:ext>
            </p:extLst>
          </p:nvPr>
        </p:nvGraphicFramePr>
        <p:xfrm>
          <a:off x="4343400" y="12192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6" name="VISIO" r:id="rId14" imgW="838800" imgH="714240" progId="Visio.Drawing.6">
                  <p:embed/>
                </p:oleObj>
              </mc:Choice>
              <mc:Fallback>
                <p:oleObj name="VISIO" r:id="rId14" imgW="83880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2192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6557" name="Object 13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24019701"/>
              </p:ext>
            </p:extLst>
          </p:nvPr>
        </p:nvGraphicFramePr>
        <p:xfrm>
          <a:off x="4419600" y="40386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7" name="VISIO" r:id="rId16" imgW="838800" imgH="714240" progId="Visio.Drawing.6">
                  <p:embed/>
                </p:oleObj>
              </mc:Choice>
              <mc:Fallback>
                <p:oleObj name="VISIO" r:id="rId16" imgW="83880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6548" name="Line 4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819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4290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981200" y="1295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1" name="Oval 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505200" y="4419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552" name="Line 8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3124200" y="419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3" name="Line 9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3657600" y="419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4" name="Line 10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1905000" y="4191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Теорема де Моргана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51175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8" name="Rectangle 10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772400" cy="4953000"/>
          </a:xfrm>
          <a:noFill/>
          <a:ln/>
        </p:spPr>
        <p:txBody>
          <a:bodyPr/>
          <a:lstStyle/>
          <a:p>
            <a:r>
              <a:rPr lang="ru-RU" b="1" dirty="0" smtClean="0"/>
              <a:t>Назад:</a:t>
            </a:r>
          </a:p>
          <a:p>
            <a:pPr lvl="1"/>
            <a:r>
              <a:rPr lang="ru-RU" sz="2000" dirty="0" smtClean="0"/>
              <a:t>Изменить тип элемента</a:t>
            </a:r>
          </a:p>
          <a:p>
            <a:pPr lvl="1"/>
            <a:r>
              <a:rPr lang="ru-RU" sz="2000" dirty="0" smtClean="0"/>
              <a:t>Добавить инверсию на входы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1400" dirty="0" smtClean="0"/>
          </a:p>
          <a:p>
            <a:r>
              <a:rPr lang="ru-RU" b="1" dirty="0" smtClean="0"/>
              <a:t>Вперед:</a:t>
            </a:r>
          </a:p>
          <a:p>
            <a:pPr lvl="1"/>
            <a:r>
              <a:rPr lang="ru-RU" sz="2000" dirty="0" smtClean="0"/>
              <a:t>Изменить тип элемента</a:t>
            </a:r>
          </a:p>
          <a:p>
            <a:pPr lvl="1"/>
            <a:r>
              <a:rPr lang="ru-RU" sz="2000" dirty="0" smtClean="0"/>
              <a:t>Добавить инверсию на выход</a:t>
            </a:r>
            <a:endParaRPr lang="ru-RU" sz="2000" dirty="0"/>
          </a:p>
        </p:txBody>
      </p:sp>
      <p:graphicFrame>
        <p:nvGraphicFramePr>
          <p:cNvPr id="877573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0689837"/>
              </p:ext>
            </p:extLst>
          </p:nvPr>
        </p:nvGraphicFramePr>
        <p:xfrm>
          <a:off x="2209800" y="2471738"/>
          <a:ext cx="5029200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50" name="VISIO" r:id="rId7" imgW="1685880" imgH="371520" progId="Visio.Drawing.6">
                  <p:embed/>
                </p:oleObj>
              </mc:Choice>
              <mc:Fallback>
                <p:oleObj name="VISIO" r:id="rId7" imgW="1685880" imgH="371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471738"/>
                        <a:ext cx="5029200" cy="1109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7575" name="Object 7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469020293"/>
              </p:ext>
            </p:extLst>
          </p:nvPr>
        </p:nvGraphicFramePr>
        <p:xfrm>
          <a:off x="2209800" y="5029200"/>
          <a:ext cx="4957763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51" name="VISIO" r:id="rId9" imgW="1685880" imgH="371520" progId="Visio.Drawing.6">
                  <p:embed/>
                </p:oleObj>
              </mc:Choice>
              <mc:Fallback>
                <p:oleObj name="VISIO" r:id="rId9" imgW="1685880" imgH="371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5029200"/>
                        <a:ext cx="4957763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Перемещение инверсии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0837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8596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57210589"/>
              </p:ext>
            </p:extLst>
          </p:nvPr>
        </p:nvGraphicFramePr>
        <p:xfrm>
          <a:off x="2438400" y="2514600"/>
          <a:ext cx="4495800" cy="218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02" name="VISIO" r:id="rId6" imgW="1407240" imgH="714240" progId="Visio.Drawing.6">
                  <p:embed/>
                </p:oleObj>
              </mc:Choice>
              <mc:Fallback>
                <p:oleObj name="VISIO" r:id="rId6" imgW="140724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514600"/>
                        <a:ext cx="4495800" cy="218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859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777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Запишите булево выражение для этой схемы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Перемещение инверсии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51806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61722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Введение</a:t>
            </a:r>
          </a:p>
          <a:p>
            <a:r>
              <a:rPr lang="ru-RU" b="1" dirty="0" smtClean="0"/>
              <a:t>Булевы выражения</a:t>
            </a:r>
          </a:p>
          <a:p>
            <a:r>
              <a:rPr lang="ru-RU" b="1" dirty="0" smtClean="0"/>
              <a:t>Булева алгебра</a:t>
            </a:r>
          </a:p>
          <a:p>
            <a:r>
              <a:rPr lang="ru-RU" b="1" dirty="0" smtClean="0"/>
              <a:t>От логики к логическим элементам</a:t>
            </a:r>
          </a:p>
          <a:p>
            <a:r>
              <a:rPr lang="ru-RU" b="1" dirty="0" smtClean="0"/>
              <a:t>Многоуровневая комбинационная логика</a:t>
            </a:r>
          </a:p>
          <a:p>
            <a:r>
              <a:rPr lang="ru-RU" b="1" dirty="0" smtClean="0"/>
              <a:t>Что за X и Z?</a:t>
            </a:r>
          </a:p>
          <a:p>
            <a:r>
              <a:rPr lang="ru-RU" b="1" dirty="0" smtClean="0"/>
              <a:t>Карты Карно</a:t>
            </a:r>
          </a:p>
          <a:p>
            <a:r>
              <a:rPr lang="ru-RU" b="1" dirty="0" smtClean="0"/>
              <a:t>Базовые комбинационные блоки</a:t>
            </a:r>
          </a:p>
          <a:p>
            <a:r>
              <a:rPr lang="ru-RU" b="1" dirty="0" smtClean="0"/>
              <a:t>Временные характеристик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Глава 2 :: Темы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265" y="1179286"/>
            <a:ext cx="1732109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05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4437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24802386"/>
              </p:ext>
            </p:extLst>
          </p:nvPr>
        </p:nvGraphicFramePr>
        <p:xfrm>
          <a:off x="2438400" y="2554287"/>
          <a:ext cx="4419600" cy="224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26" name="VISIO" r:id="rId7" imgW="1407240" imgH="714240" progId="Visio.Drawing.6">
                  <p:embed/>
                </p:oleObj>
              </mc:Choice>
              <mc:Fallback>
                <p:oleObj name="VISIO" r:id="rId7" imgW="140724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554287"/>
                        <a:ext cx="4419600" cy="2246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443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777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Запишите булево выражение для этой схемы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1443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81400" y="5105400"/>
            <a:ext cx="3048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i="1" dirty="0">
                <a:latin typeface="Times New Roman" pitchFamily="18" charset="0"/>
              </a:rPr>
              <a:t>Y</a:t>
            </a:r>
            <a:r>
              <a:rPr lang="ru-RU" sz="3200" dirty="0">
                <a:latin typeface="Times New Roman" pitchFamily="18" charset="0"/>
              </a:rPr>
              <a:t> = </a:t>
            </a:r>
            <a:r>
              <a:rPr lang="ru-RU" sz="3200" i="1" dirty="0">
                <a:latin typeface="Times New Roman" pitchFamily="18" charset="0"/>
              </a:rPr>
              <a:t>AB</a:t>
            </a:r>
            <a:r>
              <a:rPr lang="ru-RU" sz="3200" dirty="0">
                <a:latin typeface="Times New Roman" pitchFamily="18" charset="0"/>
              </a:rPr>
              <a:t> + </a:t>
            </a:r>
            <a:r>
              <a:rPr lang="ru-RU" sz="3200" i="1" dirty="0">
                <a:latin typeface="Times New Roman" pitchFamily="18" charset="0"/>
              </a:rPr>
              <a:t>CD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Перемещение инверсии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1096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7752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27951553"/>
              </p:ext>
            </p:extLst>
          </p:nvPr>
        </p:nvGraphicFramePr>
        <p:xfrm>
          <a:off x="1828800" y="3670300"/>
          <a:ext cx="6289675" cy="234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50" name="VISIO" r:id="rId6" imgW="2064600" imgH="771480" progId="Visio.Drawing.6">
                  <p:embed/>
                </p:oleObj>
              </mc:Choice>
              <mc:Fallback>
                <p:oleObj name="VISIO" r:id="rId6" imgW="2064600" imgH="771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670300"/>
                        <a:ext cx="6289675" cy="234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774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001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Начать с выхода и двигаться в направлении входов</a:t>
            </a:r>
            <a:endParaRPr lang="ru-RU" sz="28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Перемещать инверсию от выходов ко входам </a:t>
            </a:r>
            <a:endParaRPr lang="ru-RU" sz="28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Times New Roman" pitchFamily="18" charset="0"/>
              </a:rPr>
              <a:t>Нарисовать элементы так, чтобы увидеть, что инверсии взаимно уничтожаются</a:t>
            </a:r>
            <a:endParaRPr lang="ru-RU" sz="28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Правила перемещения инверсии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1302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877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76725097"/>
              </p:ext>
            </p:extLst>
          </p:nvPr>
        </p:nvGraphicFramePr>
        <p:xfrm>
          <a:off x="2362200" y="1066800"/>
          <a:ext cx="4402138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74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066800"/>
                        <a:ext cx="4402138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Пример перемещения инверсии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550009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40656623"/>
              </p:ext>
            </p:extLst>
          </p:nvPr>
        </p:nvGraphicFramePr>
        <p:xfrm>
          <a:off x="2362200" y="1066800"/>
          <a:ext cx="4402138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46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066800"/>
                        <a:ext cx="4402138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Пример перемещения инверсии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44570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22462790"/>
              </p:ext>
            </p:extLst>
          </p:nvPr>
        </p:nvGraphicFramePr>
        <p:xfrm>
          <a:off x="2362200" y="1066800"/>
          <a:ext cx="4402138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99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066800"/>
                        <a:ext cx="4402138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Пример перемещения инверсии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8318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95161563"/>
              </p:ext>
            </p:extLst>
          </p:nvPr>
        </p:nvGraphicFramePr>
        <p:xfrm>
          <a:off x="2362200" y="1066800"/>
          <a:ext cx="4402138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23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066800"/>
                        <a:ext cx="4402138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Пример перемещения инверсии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8318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315200" cy="4953000"/>
          </a:xfrm>
        </p:spPr>
        <p:txBody>
          <a:bodyPr/>
          <a:lstStyle/>
          <a:p>
            <a:r>
              <a:rPr lang="ru-RU" sz="2400" dirty="0" smtClean="0"/>
              <a:t>Двухуровневая цифровая схема Сначала элементы И, затем ИЛИ</a:t>
            </a:r>
          </a:p>
          <a:p>
            <a:r>
              <a:rPr lang="ru-RU" sz="2400" dirty="0" smtClean="0"/>
              <a:t>Пример: </a:t>
            </a:r>
            <a:r>
              <a:rPr lang="ru-RU" sz="2400" i="1" dirty="0" smtClean="0"/>
              <a:t>Y</a:t>
            </a:r>
            <a:r>
              <a:rPr lang="ru-RU" sz="2400" dirty="0" smtClean="0"/>
              <a:t> = </a:t>
            </a:r>
            <a:r>
              <a:rPr lang="ru-RU" sz="2400" i="1" dirty="0" smtClean="0"/>
              <a:t>ABC</a:t>
            </a:r>
            <a:r>
              <a:rPr lang="ru-RU" sz="2400" dirty="0" smtClean="0"/>
              <a:t> + </a:t>
            </a:r>
            <a:r>
              <a:rPr lang="ru-RU" sz="2400" i="1" dirty="0" smtClean="0"/>
              <a:t>ABC</a:t>
            </a:r>
            <a:r>
              <a:rPr lang="ru-RU" sz="2400" dirty="0" smtClean="0"/>
              <a:t> + </a:t>
            </a:r>
            <a:r>
              <a:rPr lang="ru-RU" sz="2400" i="1" dirty="0" smtClean="0"/>
              <a:t>ABC</a:t>
            </a:r>
            <a:endParaRPr lang="ru-RU" sz="2400" i="1" dirty="0"/>
          </a:p>
        </p:txBody>
      </p:sp>
      <p:graphicFrame>
        <p:nvGraphicFramePr>
          <p:cNvPr id="89907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83217646"/>
              </p:ext>
            </p:extLst>
          </p:nvPr>
        </p:nvGraphicFramePr>
        <p:xfrm>
          <a:off x="1981200" y="2209800"/>
          <a:ext cx="6324600" cy="398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70" name="VISIO" r:id="rId12" imgW="3041640" imgH="1914480" progId="Visio.Drawing.6">
                  <p:embed/>
                </p:oleObj>
              </mc:Choice>
              <mc:Fallback>
                <p:oleObj name="VISIO" r:id="rId12" imgW="3041640" imgH="1914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209800"/>
                        <a:ext cx="6324600" cy="398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9079" name="Line 7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971800" y="2133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1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352800" y="2133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2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173104" y="2133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3" name="Line 11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3962400" y="2133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4" name="Line 12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4114800" y="2133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5" name="Line 13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4724400" y="2133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От логики к логическим элементам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672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3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7315200" cy="4953000"/>
          </a:xfrm>
        </p:spPr>
        <p:txBody>
          <a:bodyPr>
            <a:normAutofit/>
          </a:bodyPr>
          <a:lstStyle/>
          <a:p>
            <a:r>
              <a:rPr lang="ru-RU" dirty="0" smtClean="0"/>
              <a:t>Входы слева (или сверху)</a:t>
            </a:r>
          </a:p>
          <a:p>
            <a:r>
              <a:rPr lang="ru-RU" dirty="0" smtClean="0"/>
              <a:t>Выходы справа (или внизу)</a:t>
            </a:r>
          </a:p>
          <a:p>
            <a:r>
              <a:rPr lang="ru-RU" dirty="0" smtClean="0"/>
              <a:t>Информация передается от элементов, расположенных слева, к элементам, расположенным справа</a:t>
            </a:r>
          </a:p>
          <a:p>
            <a:r>
              <a:rPr lang="ru-RU" dirty="0" smtClean="0"/>
              <a:t>Для проводников стараться использовать прямые линии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chemeClr val="bg1"/>
                </a:solidFill>
                <a:latin typeface="+mj-lt"/>
              </a:rPr>
              <a:t>Правила изображения принципиальных схем</a:t>
            </a:r>
            <a:endParaRPr lang="ru-RU" sz="3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05685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143000"/>
            <a:ext cx="7315200" cy="495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Проводники всегда должны соединяться в виде буквы Т</a:t>
            </a:r>
          </a:p>
          <a:p>
            <a:r>
              <a:rPr lang="ru-RU" sz="2400" dirty="0" smtClean="0"/>
              <a:t>Точка в месте пересечения проводников обозначает их соединение</a:t>
            </a:r>
          </a:p>
          <a:p>
            <a:r>
              <a:rPr lang="ru-RU" sz="2400" dirty="0" smtClean="0"/>
              <a:t>Проводники, пересекающиеся без точки, не имеют соединения друг с другом</a:t>
            </a:r>
            <a:endParaRPr lang="ru-RU" sz="2400" dirty="0"/>
          </a:p>
        </p:txBody>
      </p:sp>
      <p:graphicFrame>
        <p:nvGraphicFramePr>
          <p:cNvPr id="917514" name="Object 10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47078797"/>
              </p:ext>
            </p:extLst>
          </p:nvPr>
        </p:nvGraphicFramePr>
        <p:xfrm>
          <a:off x="1136754" y="3775075"/>
          <a:ext cx="7391400" cy="216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3" name="VISIO" r:id="rId6" imgW="3120840" imgH="915480" progId="Visio.Drawing.6">
                  <p:embed/>
                </p:oleObj>
              </mc:Choice>
              <mc:Fallback>
                <p:oleObj name="VISIO" r:id="rId6" imgW="3120840" imgH="915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754" y="3775075"/>
                        <a:ext cx="7391400" cy="216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Правила изображения принципиальных схем (продолжение)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8695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6771" name="Object 3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06963142"/>
              </p:ext>
            </p:extLst>
          </p:nvPr>
        </p:nvGraphicFramePr>
        <p:xfrm>
          <a:off x="4914900" y="1371600"/>
          <a:ext cx="4000500" cy="429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10" name="VISIO" r:id="rId7" imgW="1873440" imgH="2105640" progId="Visio.Drawing.6">
                  <p:embed/>
                </p:oleObj>
              </mc:Choice>
              <mc:Fallback>
                <p:oleObj name="VISIO" r:id="rId7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4900" y="1371600"/>
                        <a:ext cx="4000500" cy="429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6772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96454383"/>
              </p:ext>
            </p:extLst>
          </p:nvPr>
        </p:nvGraphicFramePr>
        <p:xfrm>
          <a:off x="1524000" y="3619500"/>
          <a:ext cx="2865438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11" name="VISIO" r:id="rId9" imgW="1405800" imgH="1177920" progId="Visio.Drawing.6">
                  <p:embed/>
                </p:oleObj>
              </mc:Choice>
              <mc:Fallback>
                <p:oleObj name="VISIO" r:id="rId9" imgW="1405800" imgH="1177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619500"/>
                        <a:ext cx="2865438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6773" name="Rectangle 5"/>
          <p:cNvSpPr>
            <a:spLocks noGrp="1" noChangeArrowheads="1"/>
          </p:cNvSpPr>
          <p:nvPr>
            <p:ph type="body" sz="half" idx="4294967295"/>
            <p:custDataLst>
              <p:tags r:id="rId4"/>
            </p:custDataLst>
          </p:nvPr>
        </p:nvSpPr>
        <p:spPr>
          <a:xfrm>
            <a:off x="914400" y="1219200"/>
            <a:ext cx="7315200" cy="4953000"/>
          </a:xfrm>
          <a:noFill/>
          <a:ln/>
        </p:spPr>
        <p:txBody>
          <a:bodyPr/>
          <a:lstStyle/>
          <a:p>
            <a:r>
              <a:rPr lang="ru-RU" sz="2400" b="1" dirty="0" smtClean="0"/>
              <a:t>Пример: Схема приоритета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dirty="0" smtClean="0"/>
              <a:t>    Выход устанавливается</a:t>
            </a:r>
          </a:p>
          <a:p>
            <a:pPr>
              <a:buFontTx/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в соответствии</a:t>
            </a:r>
          </a:p>
          <a:p>
            <a:pPr>
              <a:buFontTx/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со старшим разрядом</a:t>
            </a:r>
          </a:p>
          <a:p>
            <a:pPr>
              <a:buFontTx/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который равен ИСТИНЕ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Схемы с несколькими выходами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42788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620000" cy="4953000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dirty="0" smtClean="0"/>
              <a:t>Логическая схема состоит из:</a:t>
            </a:r>
          </a:p>
          <a:p>
            <a:r>
              <a:rPr lang="ru-RU" sz="2400" dirty="0" smtClean="0"/>
              <a:t>Входов</a:t>
            </a:r>
          </a:p>
          <a:p>
            <a:r>
              <a:rPr lang="ru-RU" sz="2400" dirty="0" smtClean="0"/>
              <a:t>Выходов</a:t>
            </a:r>
          </a:p>
          <a:p>
            <a:r>
              <a:rPr lang="ru-RU" sz="2400" dirty="0" smtClean="0"/>
              <a:t>Функциональной спецификации</a:t>
            </a:r>
          </a:p>
          <a:p>
            <a:r>
              <a:rPr lang="ru-RU" sz="2400" dirty="0" smtClean="0"/>
              <a:t>Временной спецификации</a:t>
            </a:r>
            <a:endParaRPr lang="ru-RU" sz="2400" dirty="0"/>
          </a:p>
        </p:txBody>
      </p:sp>
      <p:graphicFrame>
        <p:nvGraphicFramePr>
          <p:cNvPr id="75776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01001834"/>
              </p:ext>
            </p:extLst>
          </p:nvPr>
        </p:nvGraphicFramePr>
        <p:xfrm>
          <a:off x="1371600" y="3886200"/>
          <a:ext cx="6585172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23" name="VISIO" r:id="rId6" imgW="1890000" imgH="504000" progId="Visio.Drawing.6">
                  <p:embed/>
                </p:oleObj>
              </mc:Choice>
              <mc:Fallback>
                <p:oleObj name="VISIO" r:id="rId6" imgW="1890000" imgH="50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886200"/>
                        <a:ext cx="6585172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Введение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8939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6771" name="Object 3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90958874"/>
              </p:ext>
            </p:extLst>
          </p:nvPr>
        </p:nvGraphicFramePr>
        <p:xfrm>
          <a:off x="4838700" y="1371600"/>
          <a:ext cx="4000500" cy="429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34" name="VISIO" r:id="rId7" imgW="1873440" imgH="2105640" progId="Visio.Drawing.6">
                  <p:embed/>
                </p:oleObj>
              </mc:Choice>
              <mc:Fallback>
                <p:oleObj name="VISIO" r:id="rId7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8700" y="1371600"/>
                        <a:ext cx="4000500" cy="429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6772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48466213"/>
              </p:ext>
            </p:extLst>
          </p:nvPr>
        </p:nvGraphicFramePr>
        <p:xfrm>
          <a:off x="1524000" y="3619500"/>
          <a:ext cx="2865438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35" name="VISIO" r:id="rId9" imgW="1405800" imgH="1177920" progId="Visio.Drawing.6">
                  <p:embed/>
                </p:oleObj>
              </mc:Choice>
              <mc:Fallback>
                <p:oleObj name="VISIO" r:id="rId9" imgW="1405800" imgH="1177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619500"/>
                        <a:ext cx="2865438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6773" name="Rectangle 5"/>
          <p:cNvSpPr>
            <a:spLocks noGrp="1" noChangeArrowheads="1"/>
          </p:cNvSpPr>
          <p:nvPr>
            <p:ph type="body" sz="half" idx="4294967295"/>
            <p:custDataLst>
              <p:tags r:id="rId4"/>
            </p:custDataLst>
          </p:nvPr>
        </p:nvSpPr>
        <p:spPr>
          <a:xfrm>
            <a:off x="914400" y="1219200"/>
            <a:ext cx="7315200" cy="4953000"/>
          </a:xfrm>
          <a:noFill/>
          <a:ln/>
        </p:spPr>
        <p:txBody>
          <a:bodyPr/>
          <a:lstStyle/>
          <a:p>
            <a:r>
              <a:rPr lang="ru-RU" sz="2400" b="1" dirty="0" smtClean="0"/>
              <a:t>Пример: Схема приоритета</a:t>
            </a:r>
          </a:p>
          <a:p>
            <a:pPr marL="0" indent="0">
              <a:buNone/>
            </a:pPr>
            <a:r>
              <a:rPr lang="ru-RU" smtClean="0"/>
              <a:t> </a:t>
            </a:r>
            <a:r>
              <a:rPr lang="ru-RU" sz="2400" dirty="0" smtClean="0"/>
              <a:t>    Выход устанавливается</a:t>
            </a:r>
          </a:p>
          <a:p>
            <a:pPr>
              <a:buFontTx/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в соответствии</a:t>
            </a:r>
          </a:p>
          <a:p>
            <a:pPr>
              <a:buFontTx/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со старшим входом</a:t>
            </a:r>
          </a:p>
          <a:p>
            <a:pPr>
              <a:buFontTx/>
              <a:buNone/>
            </a:pPr>
            <a:r>
              <a:rPr lang="en-US" sz="2400" dirty="0" smtClean="0"/>
              <a:t>	</a:t>
            </a:r>
            <a:r>
              <a:rPr lang="ru-RU" sz="2400" dirty="0" smtClean="0"/>
              <a:t>который равен ИСТИНЕ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Схемы с несколькими выходами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5336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1123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56528807"/>
              </p:ext>
            </p:extLst>
          </p:nvPr>
        </p:nvGraphicFramePr>
        <p:xfrm>
          <a:off x="1295400" y="1447800"/>
          <a:ext cx="3594100" cy="385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36" name="VISIO" r:id="rId6" imgW="1873440" imgH="2105640" progId="Visio.Drawing.6">
                  <p:embed/>
                </p:oleObj>
              </mc:Choice>
              <mc:Fallback>
                <p:oleObj name="VISIO" r:id="rId6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447800"/>
                        <a:ext cx="3594100" cy="385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2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24613183"/>
              </p:ext>
            </p:extLst>
          </p:nvPr>
        </p:nvGraphicFramePr>
        <p:xfrm>
          <a:off x="5105400" y="1828800"/>
          <a:ext cx="3429000" cy="315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37" name="VISIO" r:id="rId8" imgW="1200240" imgH="1154520" progId="Visio.Drawing.6">
                  <p:embed/>
                </p:oleObj>
              </mc:Choice>
              <mc:Fallback>
                <p:oleObj name="VISIO" r:id="rId8" imgW="1200240" imgH="1154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828800"/>
                        <a:ext cx="3429000" cy="3151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Реализация схемы приоритета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91219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2147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63579347"/>
              </p:ext>
            </p:extLst>
          </p:nvPr>
        </p:nvGraphicFramePr>
        <p:xfrm>
          <a:off x="990600" y="1447800"/>
          <a:ext cx="3594100" cy="385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60" name="VISIO" r:id="rId6" imgW="1873440" imgH="2105640" progId="Visio.Drawing.6">
                  <p:embed/>
                </p:oleObj>
              </mc:Choice>
              <mc:Fallback>
                <p:oleObj name="VISIO" r:id="rId6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447800"/>
                        <a:ext cx="3594100" cy="385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2148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5102238"/>
              </p:ext>
            </p:extLst>
          </p:nvPr>
        </p:nvGraphicFramePr>
        <p:xfrm>
          <a:off x="4724400" y="2362200"/>
          <a:ext cx="4191000" cy="193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61" name="VISIO" r:id="rId8" imgW="1913040" imgH="884520" progId="Visio.Drawing.6">
                  <p:embed/>
                </p:oleObj>
              </mc:Choice>
              <mc:Fallback>
                <p:oleObj name="VISIO" r:id="rId8" imgW="1913040" imgH="884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362200"/>
                        <a:ext cx="4191000" cy="193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Безразличное значение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8658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79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1295400" y="1219200"/>
            <a:ext cx="7391400" cy="4953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400" dirty="0" smtClean="0"/>
              <a:t>Конфликтом: схема пытается установить на выходе одновременно 0 </a:t>
            </a:r>
            <a:r>
              <a:rPr lang="ru-RU" sz="2400" b="1" dirty="0" smtClean="0"/>
              <a:t>и</a:t>
            </a:r>
            <a:r>
              <a:rPr lang="ru-RU" sz="2400" dirty="0" smtClean="0"/>
              <a:t> 1 </a:t>
            </a:r>
          </a:p>
          <a:p>
            <a:pPr lvl="1">
              <a:lnSpc>
                <a:spcPct val="90000"/>
              </a:lnSpc>
            </a:pPr>
            <a:r>
              <a:rPr lang="ru-RU" sz="2000" dirty="0" smtClean="0"/>
              <a:t>Действительное значение находится где-то между</a:t>
            </a:r>
          </a:p>
          <a:p>
            <a:pPr lvl="1">
              <a:lnSpc>
                <a:spcPct val="90000"/>
              </a:lnSpc>
            </a:pPr>
            <a:r>
              <a:rPr lang="ru-RU" sz="2000" dirty="0" smtClean="0"/>
              <a:t>Может быть 0, 1 или в запрещенной диапазоне </a:t>
            </a:r>
          </a:p>
          <a:p>
            <a:pPr lvl="1">
              <a:lnSpc>
                <a:spcPct val="90000"/>
              </a:lnSpc>
            </a:pPr>
            <a:r>
              <a:rPr lang="ru-RU" sz="2000" dirty="0" smtClean="0"/>
              <a:t>Может зависеть от напряжения, температуры, времени, шума</a:t>
            </a:r>
          </a:p>
          <a:p>
            <a:pPr lvl="1">
              <a:lnSpc>
                <a:spcPct val="90000"/>
              </a:lnSpc>
            </a:pPr>
            <a:r>
              <a:rPr lang="ru-RU" sz="2000" dirty="0" smtClean="0"/>
              <a:t>Часто вызывает большое энергопотребление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ru-RU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ru-RU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ru-RU" sz="2400" dirty="0" smtClean="0"/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Предупреждение: </a:t>
            </a:r>
          </a:p>
          <a:p>
            <a:pPr lvl="1">
              <a:lnSpc>
                <a:spcPct val="90000"/>
              </a:lnSpc>
            </a:pPr>
            <a:r>
              <a:rPr lang="ru-RU" sz="2000" dirty="0" smtClean="0"/>
              <a:t>Конфликт обычно является </a:t>
            </a:r>
            <a:r>
              <a:rPr lang="ru-RU" sz="2000" b="1" dirty="0" smtClean="0"/>
              <a:t>ошибкой</a:t>
            </a:r>
          </a:p>
          <a:p>
            <a:pPr lvl="1">
              <a:lnSpc>
                <a:spcPct val="90000"/>
              </a:lnSpc>
            </a:pPr>
            <a:r>
              <a:rPr lang="ru-RU" sz="2000" dirty="0" smtClean="0"/>
              <a:t>В зависимости от контекста </a:t>
            </a:r>
            <a:r>
              <a:rPr lang="ru-RU" sz="2000" b="1" dirty="0" smtClean="0"/>
              <a:t>X обозначает безразличное значение или конфликт</a:t>
            </a:r>
            <a:endParaRPr lang="ru-RU" sz="2000" dirty="0"/>
          </a:p>
        </p:txBody>
      </p:sp>
      <p:graphicFrame>
        <p:nvGraphicFramePr>
          <p:cNvPr id="92979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77434947"/>
              </p:ext>
            </p:extLst>
          </p:nvPr>
        </p:nvGraphicFramePr>
        <p:xfrm>
          <a:off x="4800600" y="3187700"/>
          <a:ext cx="3200400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14" name="VISIO" r:id="rId6" imgW="1057320" imgH="607320" progId="Visio.Drawing.6">
                  <p:embed/>
                </p:oleObj>
              </mc:Choice>
              <mc:Fallback>
                <p:oleObj name="VISIO" r:id="rId6" imgW="1057320" imgH="607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187700"/>
                        <a:ext cx="3200400" cy="184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Конфликт: X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96795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543800" cy="495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Третье состояние, состояние высокого импеданса, неподключенная или плавающая цепь</a:t>
            </a:r>
          </a:p>
          <a:p>
            <a:r>
              <a:rPr lang="ru-RU" sz="2000" dirty="0" smtClean="0"/>
              <a:t>Состояние неподключенного выхода может быть 0, 1 или быть промежуточным</a:t>
            </a:r>
          </a:p>
          <a:p>
            <a:pPr lvl="1"/>
            <a:r>
              <a:rPr lang="ru-RU" sz="2000" dirty="0" smtClean="0"/>
              <a:t>Вольтметр </a:t>
            </a:r>
            <a:r>
              <a:rPr lang="ru-RU" sz="2000" smtClean="0"/>
              <a:t>не </a:t>
            </a:r>
            <a:r>
              <a:rPr lang="ru-RU" sz="2000" smtClean="0"/>
              <a:t>показывает </a:t>
            </a:r>
            <a:r>
              <a:rPr lang="ru-RU" sz="2000" dirty="0" smtClean="0"/>
              <a:t>что узел находится в плавающем состоянии</a:t>
            </a:r>
            <a:endParaRPr lang="ru-RU" sz="2000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ru-RU" sz="2000" dirty="0" smtClean="0"/>
              <a:t>                             </a:t>
            </a:r>
            <a:r>
              <a:rPr lang="ru-RU" sz="2000" b="1" dirty="0" smtClean="0">
                <a:solidFill>
                  <a:schemeClr val="accent1"/>
                </a:solidFill>
              </a:rPr>
              <a:t>Буфер с тремя состояниями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graphicFrame>
        <p:nvGraphicFramePr>
          <p:cNvPr id="930820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16128974"/>
              </p:ext>
            </p:extLst>
          </p:nvPr>
        </p:nvGraphicFramePr>
        <p:xfrm>
          <a:off x="2991833" y="3504100"/>
          <a:ext cx="2113567" cy="3185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37" name="VISIO" r:id="rId6" imgW="828720" imgH="1305720" progId="Visio.Drawing.6">
                  <p:embed/>
                </p:oleObj>
              </mc:Choice>
              <mc:Fallback>
                <p:oleObj name="VISIO" r:id="rId6" imgW="828720" imgH="1305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1833" y="3504100"/>
                        <a:ext cx="2113567" cy="31856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Третье состояние: Z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13158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5867400" cy="4953000"/>
          </a:xfrm>
        </p:spPr>
        <p:txBody>
          <a:bodyPr/>
          <a:lstStyle/>
          <a:p>
            <a:r>
              <a:rPr lang="ru-RU" dirty="0" smtClean="0"/>
              <a:t>Состояние высокого импеданса используется для создания шин</a:t>
            </a:r>
          </a:p>
          <a:p>
            <a:pPr lvl="1"/>
            <a:r>
              <a:rPr lang="ru-RU" sz="2600" dirty="0" smtClean="0"/>
              <a:t>Несколько микросхем подключены к шине</a:t>
            </a:r>
          </a:p>
          <a:p>
            <a:pPr lvl="1"/>
            <a:r>
              <a:rPr lang="ru-RU" sz="2600" dirty="0" smtClean="0"/>
              <a:t>Но активной в некоторый момент может быть  одна и только одна</a:t>
            </a:r>
            <a:endParaRPr lang="ru-RU" sz="2600" dirty="0"/>
          </a:p>
        </p:txBody>
      </p:sp>
      <p:graphicFrame>
        <p:nvGraphicFramePr>
          <p:cNvPr id="1058820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75466859"/>
              </p:ext>
            </p:extLst>
          </p:nvPr>
        </p:nvGraphicFramePr>
        <p:xfrm>
          <a:off x="6581775" y="1447800"/>
          <a:ext cx="2257425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61" name="VISIO" r:id="rId6" imgW="1143000" imgH="2238120" progId="Visio.Drawing.6">
                  <p:embed/>
                </p:oleObj>
              </mc:Choice>
              <mc:Fallback>
                <p:oleObj name="VISIO" r:id="rId6" imgW="1143000" imgH="2238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1775" y="1447800"/>
                        <a:ext cx="2257425" cy="441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Шины с тремя состояниями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021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53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143000"/>
            <a:ext cx="8153400" cy="1752600"/>
          </a:xfrm>
        </p:spPr>
        <p:txBody>
          <a:bodyPr>
            <a:noAutofit/>
          </a:bodyPr>
          <a:lstStyle/>
          <a:p>
            <a:r>
              <a:rPr lang="ru-RU" smtClean="0"/>
              <a:t>Булевы выражения можно упростить путем комбинирования термов</a:t>
            </a:r>
          </a:p>
          <a:p>
            <a:r>
              <a:rPr lang="ru-RU" smtClean="0"/>
              <a:t>Карты Карно позволяют наглядно минимизировать выражение</a:t>
            </a:r>
          </a:p>
          <a:p>
            <a:r>
              <a:rPr lang="ru-RU" i="1" dirty="0" smtClean="0"/>
              <a:t>PA</a:t>
            </a:r>
            <a:r>
              <a:rPr lang="ru-RU" smtClean="0"/>
              <a:t> + </a:t>
            </a:r>
            <a:r>
              <a:rPr lang="ru-RU" i="1" dirty="0" smtClean="0"/>
              <a:t>PA</a:t>
            </a:r>
            <a:r>
              <a:rPr lang="ru-RU" smtClean="0"/>
              <a:t> = </a:t>
            </a:r>
            <a:r>
              <a:rPr lang="ru-RU" i="1" dirty="0" smtClean="0"/>
              <a:t>P</a:t>
            </a:r>
            <a:endParaRPr lang="ru-RU" dirty="0"/>
          </a:p>
        </p:txBody>
      </p:sp>
      <p:graphicFrame>
        <p:nvGraphicFramePr>
          <p:cNvPr id="918535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58878664"/>
              </p:ext>
            </p:extLst>
          </p:nvPr>
        </p:nvGraphicFramePr>
        <p:xfrm>
          <a:off x="685800" y="3886200"/>
          <a:ext cx="8077200" cy="2106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85" name="VISIO" r:id="rId7" imgW="4889520" imgH="1274760" progId="Visio.Drawing.6">
                  <p:embed/>
                </p:oleObj>
              </mc:Choice>
              <mc:Fallback>
                <p:oleObj name="VISIO" r:id="rId7" imgW="4889520" imgH="1274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886200"/>
                        <a:ext cx="8077200" cy="21063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853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362200" y="3429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Карты Карно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87377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955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72114810"/>
              </p:ext>
            </p:extLst>
          </p:nvPr>
        </p:nvGraphicFramePr>
        <p:xfrm>
          <a:off x="4267200" y="3200400"/>
          <a:ext cx="3810000" cy="231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80" name="VISIO" r:id="rId9" imgW="1746000" imgH="1060200" progId="Visio.Drawing.6">
                  <p:embed/>
                </p:oleObj>
              </mc:Choice>
              <mc:Fallback>
                <p:oleObj name="VISIO" r:id="rId9" imgW="1746000" imgH="1060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3200400"/>
                        <a:ext cx="3810000" cy="2312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9563" name="Object 11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12574849"/>
              </p:ext>
            </p:extLst>
          </p:nvPr>
        </p:nvGraphicFramePr>
        <p:xfrm>
          <a:off x="1981200" y="3352800"/>
          <a:ext cx="1785938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81" name="VISIO" r:id="rId11" imgW="948960" imgH="1174680" progId="Visio.Drawing.6">
                  <p:embed/>
                </p:oleObj>
              </mc:Choice>
              <mc:Fallback>
                <p:oleObj name="VISIO" r:id="rId11" imgW="948960" imgH="1174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352800"/>
                        <a:ext cx="1785938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9559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76300" y="152400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Обведите овалом 1 в соседних квадратах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В булево выражение включаются только те литералы, прямая и инверсная форма которых не попадает в овал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400" b="1" i="1" dirty="0">
                <a:latin typeface="Times New Roman" pitchFamily="18" charset="0"/>
              </a:rPr>
              <a:t>                                            Y</a:t>
            </a:r>
            <a:r>
              <a:rPr lang="ru-RU" sz="2400" b="1" dirty="0">
                <a:latin typeface="Times New Roman" pitchFamily="18" charset="0"/>
              </a:rPr>
              <a:t> = </a:t>
            </a:r>
            <a:r>
              <a:rPr lang="ru-RU" sz="2400" b="1" i="1" dirty="0">
                <a:latin typeface="Times New Roman" pitchFamily="18" charset="0"/>
              </a:rPr>
              <a:t>AB</a:t>
            </a:r>
          </a:p>
        </p:txBody>
      </p:sp>
      <p:sp>
        <p:nvSpPr>
          <p:cNvPr id="919561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5105400" y="5638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9562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876800" y="5638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Карты Карно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79823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0083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53582734"/>
              </p:ext>
            </p:extLst>
          </p:nvPr>
        </p:nvGraphicFramePr>
        <p:xfrm>
          <a:off x="2209800" y="1066800"/>
          <a:ext cx="3657600" cy="222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4" name="VISIO" r:id="rId6" imgW="1746000" imgH="1060200" progId="Visio.Drawing.6">
                  <p:embed/>
                </p:oleObj>
              </mc:Choice>
              <mc:Fallback>
                <p:oleObj name="VISIO" r:id="rId6" imgW="1746000" imgH="1060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066800"/>
                        <a:ext cx="3657600" cy="222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008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4674171"/>
              </p:ext>
            </p:extLst>
          </p:nvPr>
        </p:nvGraphicFramePr>
        <p:xfrm>
          <a:off x="1447800" y="3429000"/>
          <a:ext cx="6096000" cy="264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5" name="VISIO" r:id="rId8" imgW="3017880" imgH="1368000" progId="Visio.Drawing.6">
                  <p:embed/>
                </p:oleObj>
              </mc:Choice>
              <mc:Fallback>
                <p:oleObj name="VISIO" r:id="rId8" imgW="3017880" imgH="1368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429000"/>
                        <a:ext cx="6096000" cy="2643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Карты Карно - три входа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87168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8035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27640030"/>
              </p:ext>
            </p:extLst>
          </p:nvPr>
        </p:nvGraphicFramePr>
        <p:xfrm>
          <a:off x="2209800" y="1066800"/>
          <a:ext cx="3657600" cy="222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28" name="VISIO" r:id="rId9" imgW="1746000" imgH="1060200" progId="Visio.Drawing.6">
                  <p:embed/>
                </p:oleObj>
              </mc:Choice>
              <mc:Fallback>
                <p:oleObj name="VISIO" r:id="rId9" imgW="1746000" imgH="1060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066800"/>
                        <a:ext cx="3657600" cy="222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803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14568828"/>
              </p:ext>
            </p:extLst>
          </p:nvPr>
        </p:nvGraphicFramePr>
        <p:xfrm>
          <a:off x="1447800" y="3429000"/>
          <a:ext cx="6096000" cy="264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29" name="VISIO" r:id="rId11" imgW="3017880" imgH="1368000" progId="Visio.Drawing.6">
                  <p:embed/>
                </p:oleObj>
              </mc:Choice>
              <mc:Fallback>
                <p:oleObj name="VISIO" r:id="rId11" imgW="3017880" imgH="1368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429000"/>
                        <a:ext cx="6096000" cy="2643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8037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05200" y="6019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mtClean="0"/>
              <a:t> </a:t>
            </a:r>
            <a:r>
              <a:rPr lang="ru-RU" sz="2400" i="1">
                <a:latin typeface="Times New Roman" pitchFamily="18" charset="0"/>
              </a:rPr>
              <a:t>Y</a:t>
            </a:r>
            <a:r>
              <a:rPr lang="ru-RU" sz="2400">
                <a:latin typeface="Times New Roman" pitchFamily="18" charset="0"/>
              </a:rPr>
              <a:t> = </a:t>
            </a:r>
            <a:r>
              <a:rPr lang="ru-RU" sz="2400" i="1">
                <a:latin typeface="Times New Roman" pitchFamily="18" charset="0"/>
              </a:rPr>
              <a:t>AB + BC</a:t>
            </a:r>
          </a:p>
        </p:txBody>
      </p:sp>
      <p:sp>
        <p:nvSpPr>
          <p:cNvPr id="1068038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5105400" y="6096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039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191000" y="6096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Карты Карно - три входа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6935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3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90600" y="1219200"/>
            <a:ext cx="7620000" cy="4953000"/>
          </a:xfrm>
        </p:spPr>
        <p:txBody>
          <a:bodyPr/>
          <a:lstStyle/>
          <a:p>
            <a:r>
              <a:rPr lang="ru-RU" dirty="0" smtClean="0"/>
              <a:t>Узлы</a:t>
            </a:r>
          </a:p>
          <a:p>
            <a:pPr lvl="1"/>
            <a:r>
              <a:rPr lang="ru-RU" sz="2400" dirty="0" smtClean="0"/>
              <a:t>Входы: </a:t>
            </a:r>
            <a:r>
              <a:rPr lang="ru-RU" sz="2400" i="1" dirty="0" smtClean="0"/>
              <a:t>A</a:t>
            </a:r>
            <a:r>
              <a:rPr lang="ru-RU" sz="2400" dirty="0" smtClean="0"/>
              <a:t>, </a:t>
            </a:r>
            <a:r>
              <a:rPr lang="ru-RU" sz="2400" i="1" dirty="0" smtClean="0"/>
              <a:t>B</a:t>
            </a:r>
            <a:r>
              <a:rPr lang="ru-RU" sz="2400" dirty="0" smtClean="0"/>
              <a:t>, </a:t>
            </a:r>
            <a:r>
              <a:rPr lang="ru-RU" sz="2400" i="1" dirty="0" smtClean="0"/>
              <a:t>C</a:t>
            </a:r>
          </a:p>
          <a:p>
            <a:pPr lvl="1"/>
            <a:r>
              <a:rPr lang="ru-RU" sz="2400" dirty="0" smtClean="0"/>
              <a:t>Выходы: </a:t>
            </a:r>
            <a:r>
              <a:rPr lang="ru-RU" sz="2400" i="1" dirty="0" smtClean="0"/>
              <a:t>Y</a:t>
            </a:r>
            <a:r>
              <a:rPr lang="ru-RU" sz="2400" dirty="0" smtClean="0"/>
              <a:t>, </a:t>
            </a:r>
            <a:r>
              <a:rPr lang="ru-RU" sz="2400" i="1" dirty="0" smtClean="0"/>
              <a:t>Z</a:t>
            </a:r>
          </a:p>
          <a:p>
            <a:pPr lvl="1"/>
            <a:r>
              <a:rPr lang="ru-RU" sz="2400" dirty="0" smtClean="0"/>
              <a:t>Внутренний узел: n1</a:t>
            </a:r>
          </a:p>
          <a:p>
            <a:r>
              <a:rPr lang="ru-RU" dirty="0" smtClean="0"/>
              <a:t>Элементы схемы</a:t>
            </a:r>
          </a:p>
          <a:p>
            <a:pPr lvl="1"/>
            <a:r>
              <a:rPr lang="ru-RU" sz="2400" dirty="0" smtClean="0"/>
              <a:t>E1, E2, E3</a:t>
            </a:r>
          </a:p>
          <a:p>
            <a:pPr lvl="1"/>
            <a:r>
              <a:rPr lang="ru-RU" sz="2400" dirty="0" smtClean="0"/>
              <a:t>Каждый их </a:t>
            </a:r>
            <a:r>
              <a:rPr lang="ru-RU" sz="2400" dirty="0" smtClean="0"/>
              <a:t>них, в свою очередь, </a:t>
            </a:r>
            <a:r>
              <a:rPr lang="ru-RU" sz="2400" dirty="0" smtClean="0"/>
              <a:t>является схемой</a:t>
            </a:r>
            <a:endParaRPr lang="ru-RU" sz="2400" dirty="0"/>
          </a:p>
        </p:txBody>
      </p:sp>
      <p:graphicFrame>
        <p:nvGraphicFramePr>
          <p:cNvPr id="859141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00726958"/>
              </p:ext>
            </p:extLst>
          </p:nvPr>
        </p:nvGraphicFramePr>
        <p:xfrm>
          <a:off x="4495800" y="1981200"/>
          <a:ext cx="4495800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46" name="VISIO" r:id="rId6" imgW="1990080" imgH="847080" progId="Visio.Drawing.6">
                  <p:embed/>
                </p:oleObj>
              </mc:Choice>
              <mc:Fallback>
                <p:oleObj name="VISIO" r:id="rId6" imgW="1990080" imgH="84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981200"/>
                        <a:ext cx="4495800" cy="191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Схемы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729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6962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Дополнение: </a:t>
            </a:r>
            <a:r>
              <a:rPr lang="ru-RU" dirty="0" smtClean="0"/>
              <a:t>переменная с чертой над именем</a:t>
            </a:r>
          </a:p>
          <a:p>
            <a:pPr>
              <a:buFontTx/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accent1"/>
                </a:solidFill>
              </a:rPr>
              <a:t>A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B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C</a:t>
            </a:r>
          </a:p>
          <a:p>
            <a:r>
              <a:rPr lang="ru-RU" b="1" dirty="0" smtClean="0"/>
              <a:t>Литерал: </a:t>
            </a:r>
            <a:r>
              <a:rPr lang="ru-RU" dirty="0" smtClean="0"/>
              <a:t>Литерал: переменная </a:t>
            </a:r>
            <a:r>
              <a:rPr lang="ru-RU" dirty="0" smtClean="0"/>
              <a:t>или ее дополнение</a:t>
            </a:r>
          </a:p>
          <a:p>
            <a:pPr>
              <a:buFontTx/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accent1"/>
                </a:solidFill>
              </a:rPr>
              <a:t>A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A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B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B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C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C</a:t>
            </a:r>
            <a:endParaRPr lang="ru-RU" b="1" dirty="0" smtClean="0">
              <a:solidFill>
                <a:schemeClr val="accent1"/>
              </a:solidFill>
            </a:endParaRPr>
          </a:p>
          <a:p>
            <a:r>
              <a:rPr lang="ru-RU" b="1" dirty="0" smtClean="0"/>
              <a:t>Импликанта: </a:t>
            </a:r>
            <a:r>
              <a:rPr lang="ru-RU" dirty="0" smtClean="0"/>
              <a:t>произведение литералов</a:t>
            </a:r>
          </a:p>
          <a:p>
            <a:pPr>
              <a:buFontTx/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accent1"/>
                </a:solidFill>
              </a:rPr>
              <a:t>ABC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AC</a:t>
            </a:r>
            <a:r>
              <a:rPr lang="ru-RU" b="1" dirty="0" smtClean="0">
                <a:solidFill>
                  <a:schemeClr val="accent1"/>
                </a:solidFill>
              </a:rPr>
              <a:t>, </a:t>
            </a:r>
            <a:r>
              <a:rPr lang="ru-RU" b="1" i="1" dirty="0" smtClean="0">
                <a:solidFill>
                  <a:schemeClr val="accent1"/>
                </a:solidFill>
              </a:rPr>
              <a:t>BC</a:t>
            </a:r>
          </a:p>
          <a:p>
            <a:r>
              <a:rPr lang="ru-RU" sz="3600" b="1" dirty="0" smtClean="0"/>
              <a:t>Первичная импликанта</a:t>
            </a:r>
            <a:r>
              <a:rPr lang="ru-RU" dirty="0" smtClean="0"/>
              <a:t>: </a:t>
            </a:r>
            <a:r>
              <a:rPr lang="ru-RU" dirty="0" err="1" smtClean="0"/>
              <a:t>импликанта</a:t>
            </a:r>
            <a:r>
              <a:rPr lang="ru-RU" dirty="0" smtClean="0"/>
              <a:t>, соответствующая наибольшему овалу на карте Карно</a:t>
            </a:r>
            <a:endParaRPr lang="ru-RU" dirty="0"/>
          </a:p>
        </p:txBody>
      </p:sp>
      <p:sp>
        <p:nvSpPr>
          <p:cNvPr id="921604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57400" y="17526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5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370610" y="17526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6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52600" y="17526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7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200400" y="29718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8" name="Line 8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371600" y="29718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9" name="Line 9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133600" y="29718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10" name="Line 1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600200" y="38862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11" name="Line 1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2362200" y="38862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Построение карты Карно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1776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2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43000"/>
            <a:ext cx="7848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Каждая 1 должна входить хотя бы в один овал</a:t>
            </a:r>
          </a:p>
          <a:p>
            <a:r>
              <a:rPr lang="ru-RU" dirty="0" smtClean="0"/>
              <a:t>Каждый овал должен охватывать блок, число клеток которого в каждом направлении равно степени двойки (то есть 1, 2 или 4)</a:t>
            </a:r>
          </a:p>
          <a:p>
            <a:r>
              <a:rPr lang="ru-RU" dirty="0" smtClean="0"/>
              <a:t>Каждый овал должен настолько большим, насколько это возможно</a:t>
            </a:r>
          </a:p>
          <a:p>
            <a:r>
              <a:rPr lang="ru-RU" dirty="0" smtClean="0"/>
              <a:t>Овал может связывать края карты Карно</a:t>
            </a:r>
          </a:p>
          <a:p>
            <a:r>
              <a:rPr lang="ru-RU" dirty="0" smtClean="0"/>
              <a:t>Безразличные значения (X) могут входить в овал, если это помогает минимизировать выражение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Правила карт Карно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6714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8275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5975255"/>
              </p:ext>
            </p:extLst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52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827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46806730"/>
              </p:ext>
            </p:extLst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53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Карты Карно - четыре входа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01587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6227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7922444"/>
              </p:ext>
            </p:extLst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76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6228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77551214"/>
              </p:ext>
            </p:extLst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77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Карты Карно - четыре входа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49777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2131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70972858"/>
              </p:ext>
            </p:extLst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400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2132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40203783"/>
              </p:ext>
            </p:extLst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401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Карты Карно - четыре входа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93094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90363353"/>
              </p:ext>
            </p:extLst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72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31624290"/>
              </p:ext>
            </p:extLst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73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Карты Карно и безразличные значения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10701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2188760"/>
              </p:ext>
            </p:extLst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56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70789762"/>
              </p:ext>
            </p:extLst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57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Карты Карно и безразличные значения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5203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2188760"/>
              </p:ext>
            </p:extLst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80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75218005"/>
              </p:ext>
            </p:extLst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81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Карты Карно и безразличные значения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5203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868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36885" y="1371600"/>
            <a:ext cx="7673715" cy="4525963"/>
          </a:xfrm>
        </p:spPr>
        <p:txBody>
          <a:bodyPr/>
          <a:lstStyle/>
          <a:p>
            <a:r>
              <a:rPr lang="ru-RU" smtClean="0"/>
              <a:t>Мультиплексоры</a:t>
            </a:r>
          </a:p>
          <a:p>
            <a:r>
              <a:rPr lang="ru-RU" smtClean="0"/>
              <a:t>Дешифраторы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Базовые комбинационные блоки</a:t>
            </a:r>
            <a:endParaRPr lang="ru-RU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36028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83" name="Rectangle 3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143000"/>
            <a:ext cx="7772400" cy="4953000"/>
          </a:xfrm>
        </p:spPr>
        <p:txBody>
          <a:bodyPr/>
          <a:lstStyle/>
          <a:p>
            <a:r>
              <a:rPr lang="ru-RU" sz="3000" dirty="0" smtClean="0"/>
              <a:t>Выбирает один из </a:t>
            </a:r>
            <a:r>
              <a:rPr lang="ru-RU" sz="3000" i="1" dirty="0" smtClean="0"/>
              <a:t>N</a:t>
            </a:r>
            <a:r>
              <a:rPr lang="ru-RU" sz="3000" dirty="0" smtClean="0"/>
              <a:t> входов и соединяет его с выходом</a:t>
            </a:r>
          </a:p>
          <a:p>
            <a:r>
              <a:rPr lang="ru-RU" sz="3000" dirty="0" smtClean="0"/>
              <a:t>log</a:t>
            </a:r>
            <a:r>
              <a:rPr lang="ru-RU" sz="3000" baseline="-25000" dirty="0" smtClean="0"/>
              <a:t>2</a:t>
            </a:r>
            <a:r>
              <a:rPr lang="ru-RU" sz="3000" i="1" dirty="0" smtClean="0"/>
              <a:t>N</a:t>
            </a:r>
            <a:r>
              <a:rPr lang="ru-RU" sz="3000" dirty="0" smtClean="0"/>
              <a:t>-бит для выбора входа – вход управления (выбора)</a:t>
            </a:r>
          </a:p>
          <a:p>
            <a:r>
              <a:rPr lang="ru-RU" sz="2400" b="1" dirty="0" smtClean="0"/>
              <a:t>Пример:</a:t>
            </a:r>
            <a:r>
              <a:rPr lang="ru-RU" dirty="0" smtClean="0"/>
              <a:t>                                </a:t>
            </a:r>
            <a:r>
              <a:rPr lang="ru-RU" sz="2400" b="1" dirty="0" smtClean="0">
                <a:solidFill>
                  <a:schemeClr val="accent1"/>
                </a:solidFill>
              </a:rPr>
              <a:t>2:1 Mux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942085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156595819"/>
              </p:ext>
            </p:extLst>
          </p:nvPr>
        </p:nvGraphicFramePr>
        <p:xfrm>
          <a:off x="3429000" y="3124200"/>
          <a:ext cx="2621537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49" name="VISIO" r:id="rId6" imgW="1517400" imgH="1942200" progId="Visio.Drawing.6">
                  <p:embed/>
                </p:oleObj>
              </mc:Choice>
              <mc:Fallback>
                <p:oleObj name="VISIO" r:id="rId6" imgW="1517400" imgH="1942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124200"/>
                        <a:ext cx="2621537" cy="335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Мультиплексор (Mux)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93508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95400"/>
            <a:ext cx="7620000" cy="4953000"/>
          </a:xfrm>
        </p:spPr>
        <p:txBody>
          <a:bodyPr/>
          <a:lstStyle/>
          <a:p>
            <a:r>
              <a:rPr lang="ru-RU" b="1" dirty="0" smtClean="0"/>
              <a:t>Комбинационные цифровые схемы</a:t>
            </a:r>
          </a:p>
          <a:p>
            <a:pPr lvl="1"/>
            <a:r>
              <a:rPr lang="ru-RU" sz="2400" dirty="0" smtClean="0"/>
              <a:t>Не имеют памяти</a:t>
            </a:r>
          </a:p>
          <a:p>
            <a:pPr lvl="1"/>
            <a:r>
              <a:rPr lang="ru-RU" sz="2400" dirty="0" smtClean="0"/>
              <a:t>Выход определяется текущим состоянием входов</a:t>
            </a:r>
          </a:p>
          <a:p>
            <a:r>
              <a:rPr lang="ru-RU" b="1" dirty="0" smtClean="0"/>
              <a:t>Последовательностные цифровые схемы</a:t>
            </a:r>
          </a:p>
          <a:p>
            <a:pPr lvl="1"/>
            <a:r>
              <a:rPr lang="ru-RU" sz="2400" dirty="0" smtClean="0"/>
              <a:t>Имеют память</a:t>
            </a:r>
          </a:p>
          <a:p>
            <a:pPr lvl="1"/>
            <a:r>
              <a:rPr lang="ru-RU" sz="2400" dirty="0" smtClean="0"/>
              <a:t>Выход определяется текущим и предыдущим состоянием входов</a:t>
            </a:r>
            <a:endParaRPr lang="ru-RU" sz="2400" dirty="0"/>
          </a:p>
        </p:txBody>
      </p:sp>
      <p:graphicFrame>
        <p:nvGraphicFramePr>
          <p:cNvPr id="86016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472999464"/>
              </p:ext>
            </p:extLst>
          </p:nvPr>
        </p:nvGraphicFramePr>
        <p:xfrm>
          <a:off x="3352800" y="4953000"/>
          <a:ext cx="5287962" cy="14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70" name="VISIO" r:id="rId6" imgW="1890000" imgH="504000" progId="Visio.Drawing.6">
                  <p:embed/>
                </p:oleObj>
              </mc:Choice>
              <mc:Fallback>
                <p:oleObj name="VISIO" r:id="rId6" imgW="1890000" imgH="50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953000"/>
                        <a:ext cx="5287962" cy="1408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Типы цифровых схем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065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7239000" y="6248400"/>
            <a:ext cx="1905000" cy="457200"/>
          </a:xfrm>
        </p:spPr>
        <p:txBody>
          <a:bodyPr/>
          <a:lstStyle/>
          <a:p>
            <a:r>
              <a:rPr lang="ru-RU" smtClean="0"/>
              <a:t>2-&lt;</a:t>
            </a:r>
            <a:fld id="{4A5C0BFF-4629-4BAF-A722-EBD678215DEC}" type="slidenum">
              <a:rPr lang="en-US" smtClean="0"/>
              <a:pPr/>
              <a:t>70</a:t>
            </a:fld>
            <a:r>
              <a:rPr lang="ru-RU" smtClean="0"/>
              <a:t>&gt;</a:t>
            </a:r>
          </a:p>
          <a:p>
            <a:endParaRPr lang="ru-RU"/>
          </a:p>
        </p:txBody>
      </p:sp>
      <p:sp>
        <p:nvSpPr>
          <p:cNvPr id="109261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838200" y="1219200"/>
            <a:ext cx="4114800" cy="4953000"/>
          </a:xfrm>
        </p:spPr>
        <p:txBody>
          <a:bodyPr/>
          <a:lstStyle/>
          <a:p>
            <a:r>
              <a:rPr lang="ru-RU" sz="2800" b="1" dirty="0" smtClean="0"/>
              <a:t>Используя логические элементы</a:t>
            </a:r>
          </a:p>
          <a:p>
            <a:pPr lvl="1"/>
            <a:r>
              <a:rPr lang="ru-RU" sz="2000" dirty="0" smtClean="0"/>
              <a:t>Дизъюнктивная форма</a:t>
            </a:r>
            <a:endParaRPr lang="ru-RU" sz="2000" dirty="0"/>
          </a:p>
        </p:txBody>
      </p:sp>
      <p:graphicFrame>
        <p:nvGraphicFramePr>
          <p:cNvPr id="1092612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33022483"/>
              </p:ext>
            </p:extLst>
          </p:nvPr>
        </p:nvGraphicFramePr>
        <p:xfrm>
          <a:off x="6096000" y="4419600"/>
          <a:ext cx="1647825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4" name="VISIO" r:id="rId8" imgW="942840" imgH="1221480" progId="Visio.Drawing.6">
                  <p:embed/>
                </p:oleObj>
              </mc:Choice>
              <mc:Fallback>
                <p:oleObj name="VISIO" r:id="rId8" imgW="942840" imgH="1221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4419600"/>
                        <a:ext cx="1647825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2614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195986198"/>
              </p:ext>
            </p:extLst>
          </p:nvPr>
        </p:nvGraphicFramePr>
        <p:xfrm>
          <a:off x="1447800" y="2743200"/>
          <a:ext cx="24130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5" name="VISIO" r:id="rId10" imgW="1774800" imgH="2914560" progId="Visio.Drawing.6">
                  <p:embed/>
                </p:oleObj>
              </mc:Choice>
              <mc:Fallback>
                <p:oleObj name="VISIO" r:id="rId10" imgW="1774800" imgH="2914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743200"/>
                        <a:ext cx="24130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2616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00600" y="1219200"/>
            <a:ext cx="411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b="1" dirty="0">
                <a:latin typeface="Times New Roman" pitchFamily="18" charset="0"/>
              </a:rPr>
              <a:t>Используя буферы с тремя состояниями</a:t>
            </a:r>
            <a:endParaRPr lang="ru-RU" sz="2800" b="1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Для N-входового мультиплексора используется N буферов с тремя состояниями</a:t>
            </a:r>
            <a:endParaRPr lang="ru-RU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Times New Roman" pitchFamily="18" charset="0"/>
              </a:rPr>
              <a:t>Один и только один их них включается для выбора соответствующего входа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Реализация мультиплексоров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106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3894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96987989"/>
              </p:ext>
            </p:extLst>
          </p:nvPr>
        </p:nvGraphicFramePr>
        <p:xfrm>
          <a:off x="3929062" y="2209800"/>
          <a:ext cx="1709738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97" name="VISIO" r:id="rId6" imgW="772920" imgH="1583640" progId="Visio.Drawing.6">
                  <p:embed/>
                </p:oleObj>
              </mc:Choice>
              <mc:Fallback>
                <p:oleObj name="VISIO" r:id="rId6" imgW="772920" imgH="1583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62" y="2209800"/>
                        <a:ext cx="1709738" cy="350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3898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Использование мультиплексоров как таблиц преобразования</a:t>
            </a:r>
            <a:endParaRPr lang="ru-RU" sz="2800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Цифровые схемы на основе мультиплексоров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90975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310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32833732"/>
              </p:ext>
            </p:extLst>
          </p:nvPr>
        </p:nvGraphicFramePr>
        <p:xfrm>
          <a:off x="1476375" y="2438400"/>
          <a:ext cx="6572250" cy="197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21" name="VISIO" r:id="rId6" imgW="2322360" imgH="697320" progId="Visio.Drawing.6">
                  <p:embed/>
                </p:oleObj>
              </mc:Choice>
              <mc:Fallback>
                <p:oleObj name="VISIO" r:id="rId6" imgW="2322360" imgH="697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2438400"/>
                        <a:ext cx="6572250" cy="197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310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Уменьшение размера мультиплексора</a:t>
            </a:r>
            <a:endParaRPr lang="ru-RU" sz="3200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Цифровые схемы на основе мультиплексоров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8894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594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0176276"/>
              </p:ext>
            </p:extLst>
          </p:nvPr>
        </p:nvGraphicFramePr>
        <p:xfrm>
          <a:off x="3759200" y="2438400"/>
          <a:ext cx="3327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45" name="VISIO" r:id="rId6" imgW="1422000" imgH="1693800" progId="Visio.Drawing.6">
                  <p:embed/>
                </p:oleObj>
              </mc:Choice>
              <mc:Fallback>
                <p:oleObj name="VISIO" r:id="rId6" imgW="1422000" imgH="1693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9200" y="2438400"/>
                        <a:ext cx="3327400" cy="396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594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i="1" dirty="0">
                <a:latin typeface="Times New Roman" pitchFamily="18" charset="0"/>
              </a:rPr>
              <a:t>N</a:t>
            </a:r>
            <a:r>
              <a:rPr lang="ru-RU" sz="2400" dirty="0">
                <a:latin typeface="Times New Roman" pitchFamily="18" charset="0"/>
              </a:rPr>
              <a:t> входов, 2</a:t>
            </a:r>
            <a:r>
              <a:rPr lang="ru-RU" sz="2400" i="1" baseline="30000" dirty="0">
                <a:latin typeface="Times New Roman" pitchFamily="18" charset="0"/>
              </a:rPr>
              <a:t>N</a:t>
            </a:r>
            <a:r>
              <a:rPr lang="ru-RU" sz="2400" dirty="0">
                <a:latin typeface="Times New Roman" pitchFamily="18" charset="0"/>
              </a:rPr>
              <a:t> выходов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Прямой унитарный код: только один выход принимает значение ИСТИНА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Дешифраторы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35473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6708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6341550"/>
              </p:ext>
            </p:extLst>
          </p:nvPr>
        </p:nvGraphicFramePr>
        <p:xfrm>
          <a:off x="2438400" y="1219200"/>
          <a:ext cx="4343400" cy="4667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69" name="VISIO" r:id="rId5" imgW="1872000" imgH="2011680" progId="Visio.Drawing.6">
                  <p:embed/>
                </p:oleObj>
              </mc:Choice>
              <mc:Fallback>
                <p:oleObj name="VISIO" r:id="rId5" imgW="1872000" imgH="2011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219200"/>
                        <a:ext cx="4343400" cy="46675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Реализация дешифраторов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467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413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57466514"/>
              </p:ext>
            </p:extLst>
          </p:nvPr>
        </p:nvGraphicFramePr>
        <p:xfrm>
          <a:off x="2514600" y="2133600"/>
          <a:ext cx="4038600" cy="377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92" name="VISIO" r:id="rId6" imgW="1443240" imgH="1350720" progId="Visio.Drawing.6">
                  <p:embed/>
                </p:oleObj>
              </mc:Choice>
              <mc:Fallback>
                <p:oleObj name="VISIO" r:id="rId6" imgW="1443240" imgH="1350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133600"/>
                        <a:ext cx="4038600" cy="3778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413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Функция ИЛИ от минтермов</a:t>
            </a:r>
            <a:endParaRPr lang="ru-RU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Цифровые схемы на основе дешифраторов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8001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6185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50604138"/>
              </p:ext>
            </p:extLst>
          </p:nvPr>
        </p:nvGraphicFramePr>
        <p:xfrm>
          <a:off x="2819400" y="2808287"/>
          <a:ext cx="3886200" cy="359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17" name="VISIO" r:id="rId6" imgW="1735560" imgH="1603080" progId="Visio.Drawing.6">
                  <p:embed/>
                </p:oleObj>
              </mc:Choice>
              <mc:Fallback>
                <p:oleObj name="VISIO" r:id="rId6" imgW="1735560" imgH="1603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808287"/>
                        <a:ext cx="3886200" cy="359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617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Задержка между изменением входа и соответствующим изменением выхода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Как проектировать быстрые схемы?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Временные характеристик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5357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9258" name="Object 10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59672741"/>
              </p:ext>
            </p:extLst>
          </p:nvPr>
        </p:nvGraphicFramePr>
        <p:xfrm>
          <a:off x="3230562" y="2514600"/>
          <a:ext cx="4541838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41" name="VISIO" r:id="rId6" imgW="1768320" imgH="1631880" progId="Visio.Drawing.6">
                  <p:embed/>
                </p:oleObj>
              </mc:Choice>
              <mc:Fallback>
                <p:oleObj name="VISIO" r:id="rId6" imgW="1768320" imgH="1631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0562" y="2514600"/>
                        <a:ext cx="4541838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925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Задержка распространения</a:t>
            </a:r>
            <a:r>
              <a:rPr lang="ru-RU" sz="2400" dirty="0" smtClean="0"/>
              <a:t> </a:t>
            </a:r>
            <a:r>
              <a:rPr lang="ru-RU" sz="2400" i="1" dirty="0">
                <a:latin typeface="Times New Roman" pitchFamily="18" charset="0"/>
              </a:rPr>
              <a:t>t</a:t>
            </a:r>
            <a:r>
              <a:rPr lang="ru-RU" sz="2400" i="1" baseline="-25000" dirty="0">
                <a:latin typeface="Times New Roman" pitchFamily="18" charset="0"/>
              </a:rPr>
              <a:t>pd</a:t>
            </a:r>
            <a:r>
              <a:rPr lang="ru-RU" sz="2400" dirty="0">
                <a:latin typeface="Times New Roman" pitchFamily="18" charset="0"/>
              </a:rPr>
              <a:t> = максимальная задержка тракта вход-выход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Задержка реакции</a:t>
            </a:r>
            <a:r>
              <a:rPr lang="ru-RU" sz="2400" dirty="0" smtClean="0"/>
              <a:t> </a:t>
            </a:r>
            <a:r>
              <a:rPr lang="ru-RU" sz="2400" i="1" dirty="0">
                <a:latin typeface="Times New Roman" pitchFamily="18" charset="0"/>
              </a:rPr>
              <a:t>t</a:t>
            </a:r>
            <a:r>
              <a:rPr lang="ru-RU" sz="2400" i="1" baseline="-25000" dirty="0">
                <a:latin typeface="Times New Roman" pitchFamily="18" charset="0"/>
              </a:rPr>
              <a:t>cd</a:t>
            </a:r>
            <a:r>
              <a:rPr lang="ru-RU" sz="2400" dirty="0">
                <a:latin typeface="Times New Roman" pitchFamily="18" charset="0"/>
              </a:rPr>
              <a:t> = минимальная задержка тракта вход-выход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Задержки распространения и реакции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82548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1303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5649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Times New Roman" pitchFamily="18" charset="0"/>
              </a:rPr>
              <a:t>Задержки обусловлены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Емкостями и сопротивлениями в цепях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 smtClean="0">
                <a:latin typeface="Times New Roman" pitchFamily="18" charset="0"/>
              </a:rPr>
              <a:t>Конечностью скорости света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Причины, </a:t>
            </a:r>
            <a:r>
              <a:rPr lang="ru-RU" sz="2400" dirty="0" smtClean="0">
                <a:latin typeface="Times New Roman" pitchFamily="18" charset="0"/>
              </a:rPr>
              <a:t>по </a:t>
            </a:r>
            <a:r>
              <a:rPr lang="ru-RU" sz="2400" dirty="0" smtClean="0">
                <a:latin typeface="Times New Roman" pitchFamily="18" charset="0"/>
              </a:rPr>
              <a:t>которым </a:t>
            </a:r>
            <a:r>
              <a:rPr lang="ru-RU" sz="2400" i="1" dirty="0">
                <a:latin typeface="Times New Roman" pitchFamily="18" charset="0"/>
              </a:rPr>
              <a:t>t</a:t>
            </a:r>
            <a:r>
              <a:rPr lang="ru-RU" sz="2400" i="1" baseline="-25000" dirty="0">
                <a:latin typeface="Times New Roman" pitchFamily="18" charset="0"/>
              </a:rPr>
              <a:t>pd</a:t>
            </a:r>
            <a:r>
              <a:rPr lang="ru-RU" sz="2400" dirty="0" smtClean="0">
                <a:latin typeface="Times New Roman" pitchFamily="18" charset="0"/>
              </a:rPr>
              <a:t> и </a:t>
            </a:r>
            <a:r>
              <a:rPr lang="ru-RU" sz="2400" i="1" dirty="0">
                <a:latin typeface="Times New Roman" pitchFamily="18" charset="0"/>
              </a:rPr>
              <a:t>t</a:t>
            </a:r>
            <a:r>
              <a:rPr lang="ru-RU" sz="2400" i="1" baseline="-25000" dirty="0">
                <a:latin typeface="Times New Roman" pitchFamily="18" charset="0"/>
              </a:rPr>
              <a:t>cd</a:t>
            </a:r>
            <a:r>
              <a:rPr lang="ru-RU" sz="2400" dirty="0" smtClean="0">
                <a:latin typeface="Times New Roman" pitchFamily="18" charset="0"/>
              </a:rPr>
              <a:t> могут различаться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Разные задержки нарастания и спада сигнала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Несколько входов и выходов, одни из которых </a:t>
            </a:r>
            <a:r>
              <a:rPr lang="ru-RU" sz="2400" dirty="0" smtClean="0">
                <a:latin typeface="Times New Roman" pitchFamily="18" charset="0"/>
              </a:rPr>
              <a:t>быстрее, </a:t>
            </a:r>
            <a:r>
              <a:rPr lang="ru-RU" sz="2400" dirty="0">
                <a:latin typeface="Times New Roman" pitchFamily="18" charset="0"/>
              </a:rPr>
              <a:t>чем другие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Times New Roman" pitchFamily="18" charset="0"/>
              </a:rPr>
              <a:t>Замедление работы схемы при повышении температуры и </a:t>
            </a:r>
            <a:r>
              <a:rPr lang="ru-RU" sz="2400" dirty="0" smtClean="0">
                <a:latin typeface="Times New Roman" pitchFamily="18" charset="0"/>
              </a:rPr>
              <a:t>ускорение </a:t>
            </a:r>
            <a:r>
              <a:rPr lang="ru-RU" sz="2400" dirty="0">
                <a:latin typeface="Times New Roman" pitchFamily="18" charset="0"/>
              </a:rPr>
              <a:t>при охлаждении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Задержки распространения и реакции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73094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7990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39740426"/>
              </p:ext>
            </p:extLst>
          </p:nvPr>
        </p:nvGraphicFramePr>
        <p:xfrm>
          <a:off x="2057400" y="1371600"/>
          <a:ext cx="5343525" cy="314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65" name="VISIO" r:id="rId7" imgW="2000160" imgH="1178640" progId="Visio.Drawing.6">
                  <p:embed/>
                </p:oleObj>
              </mc:Choice>
              <mc:Fallback>
                <p:oleObj name="VISIO" r:id="rId7" imgW="2000160" imgH="1178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371600"/>
                        <a:ext cx="5343525" cy="314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7988" name="Rectangle 4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7992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7239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Критический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(длинный) путь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</a:rPr>
              <a:t>t</a:t>
            </a:r>
            <a:r>
              <a:rPr lang="ru-RU" sz="2400" i="1" baseline="-25000" dirty="0" err="1" smtClean="0">
                <a:latin typeface="Times New Roman" pitchFamily="18" charset="0"/>
              </a:rPr>
              <a:t>pd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</a:rPr>
              <a:t>= 2</a:t>
            </a:r>
            <a:r>
              <a:rPr lang="ru-RU" sz="2400" i="1" dirty="0">
                <a:latin typeface="Times New Roman" pitchFamily="18" charset="0"/>
              </a:rPr>
              <a:t>t</a:t>
            </a:r>
            <a:r>
              <a:rPr lang="ru-RU" sz="2400" i="1" baseline="-25000" dirty="0">
                <a:latin typeface="Times New Roman" pitchFamily="18" charset="0"/>
              </a:rPr>
              <a:t>pd</a:t>
            </a:r>
            <a:r>
              <a:rPr lang="ru-RU" sz="2400" baseline="-25000" dirty="0">
                <a:latin typeface="Times New Roman" pitchFamily="18" charset="0"/>
              </a:rPr>
              <a:t>_AND</a:t>
            </a:r>
            <a:r>
              <a:rPr lang="ru-RU" sz="2400" dirty="0">
                <a:latin typeface="Times New Roman" pitchFamily="18" charset="0"/>
              </a:rPr>
              <a:t> + </a:t>
            </a:r>
            <a:r>
              <a:rPr lang="ru-RU" sz="2400" i="1" dirty="0">
                <a:latin typeface="Times New Roman" pitchFamily="18" charset="0"/>
              </a:rPr>
              <a:t>t</a:t>
            </a:r>
            <a:r>
              <a:rPr lang="ru-RU" sz="2400" i="1" baseline="-25000" dirty="0">
                <a:latin typeface="Times New Roman" pitchFamily="18" charset="0"/>
              </a:rPr>
              <a:t>pd</a:t>
            </a:r>
            <a:r>
              <a:rPr lang="ru-RU" sz="2400" baseline="-25000" dirty="0">
                <a:latin typeface="Times New Roman" pitchFamily="18" charset="0"/>
              </a:rPr>
              <a:t>_OR</a:t>
            </a:r>
            <a:endParaRPr lang="ru-RU" sz="2400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                   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Кратчайший путь </a:t>
            </a:r>
            <a:r>
              <a:rPr lang="ru-RU" dirty="0" smtClean="0"/>
              <a:t> </a:t>
            </a:r>
            <a:r>
              <a:rPr lang="ru-RU" sz="2400" i="1" dirty="0" smtClean="0">
                <a:latin typeface="Times New Roman" pitchFamily="18" charset="0"/>
              </a:rPr>
              <a:t>t</a:t>
            </a:r>
            <a:r>
              <a:rPr lang="ru-RU" sz="2400" i="1" baseline="-25000" dirty="0" smtClean="0">
                <a:latin typeface="Times New Roman" pitchFamily="18" charset="0"/>
              </a:rPr>
              <a:t>cd</a:t>
            </a:r>
            <a:r>
              <a:rPr lang="ru-RU" dirty="0" smtClean="0"/>
              <a:t> </a:t>
            </a:r>
            <a:r>
              <a:rPr lang="ru-RU" sz="2400" dirty="0">
                <a:latin typeface="Times New Roman" pitchFamily="18" charset="0"/>
              </a:rPr>
              <a:t>= </a:t>
            </a:r>
            <a:r>
              <a:rPr lang="ru-RU" sz="2400" i="1" dirty="0">
                <a:latin typeface="Times New Roman" pitchFamily="18" charset="0"/>
              </a:rPr>
              <a:t>t</a:t>
            </a:r>
            <a:r>
              <a:rPr lang="ru-RU" sz="2400" i="1" baseline="-25000" dirty="0">
                <a:latin typeface="Times New Roman" pitchFamily="18" charset="0"/>
              </a:rPr>
              <a:t>cd</a:t>
            </a:r>
            <a:r>
              <a:rPr lang="ru-RU" sz="2400" baseline="-25000" dirty="0">
                <a:latin typeface="Times New Roman" pitchFamily="18" charset="0"/>
              </a:rPr>
              <a:t>_AND</a:t>
            </a:r>
            <a:endParaRPr lang="ru-RU" sz="2400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Критический (длинный) и кратчайший пути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854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066800"/>
            <a:ext cx="7696200" cy="4953000"/>
          </a:xfrm>
        </p:spPr>
        <p:txBody>
          <a:bodyPr/>
          <a:lstStyle/>
          <a:p>
            <a:r>
              <a:rPr lang="ru-RU" dirty="0" smtClean="0"/>
              <a:t>Каждый элемент сам является комбинационным</a:t>
            </a:r>
          </a:p>
          <a:p>
            <a:r>
              <a:rPr lang="ru-RU" dirty="0" smtClean="0"/>
              <a:t>Каждое узел схемы является или входом, или подсоединен к одному-единственному выходу другого элемента </a:t>
            </a:r>
          </a:p>
          <a:p>
            <a:r>
              <a:rPr lang="ru-RU" dirty="0" smtClean="0"/>
              <a:t>Схема не содержит циклических путей</a:t>
            </a:r>
          </a:p>
          <a:p>
            <a:r>
              <a:rPr lang="ru-RU" b="1" dirty="0" smtClean="0"/>
              <a:t>Пример:</a:t>
            </a:r>
          </a:p>
          <a:p>
            <a:pPr>
              <a:spcAft>
                <a:spcPts val="800"/>
              </a:spcAft>
              <a:buFontTx/>
              <a:buNone/>
            </a:pPr>
            <a:endParaRPr lang="ru-RU" sz="2400" dirty="0">
              <a:solidFill>
                <a:schemeClr val="accent2"/>
              </a:solidFill>
            </a:endParaRPr>
          </a:p>
        </p:txBody>
      </p:sp>
      <p:graphicFrame>
        <p:nvGraphicFramePr>
          <p:cNvPr id="766980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72419378"/>
              </p:ext>
            </p:extLst>
          </p:nvPr>
        </p:nvGraphicFramePr>
        <p:xfrm>
          <a:off x="4572000" y="4419600"/>
          <a:ext cx="3084513" cy="202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94" name="VISIO" r:id="rId6" imgW="834840" imgH="549000" progId="Visio.Drawing.6">
                  <p:embed/>
                </p:oleObj>
              </mc:Choice>
              <mc:Fallback>
                <p:oleObj name="VISIO" r:id="rId6" imgW="834840" imgH="54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419600"/>
                        <a:ext cx="3084513" cy="202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90600" y="68759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Правила комбинационной композиции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751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0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9016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Times New Roman" pitchFamily="18" charset="0"/>
              </a:rPr>
              <a:t>Одиночное изменение на входного сигнала вызывает несколько </a:t>
            </a:r>
            <a:r>
              <a:rPr lang="ru-RU" sz="3200" dirty="0" smtClean="0">
                <a:latin typeface="Times New Roman" pitchFamily="18" charset="0"/>
              </a:rPr>
              <a:t>изменений </a:t>
            </a:r>
            <a:r>
              <a:rPr lang="ru-RU" sz="3200" dirty="0">
                <a:latin typeface="Times New Roman" pitchFamily="18" charset="0"/>
              </a:rPr>
              <a:t>сигнала на выходе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Импульсные помехи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8018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0038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5032695"/>
              </p:ext>
            </p:extLst>
          </p:nvPr>
        </p:nvGraphicFramePr>
        <p:xfrm>
          <a:off x="3352800" y="2057400"/>
          <a:ext cx="4800600" cy="4607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88" name="VISIO" r:id="rId7" imgW="2143080" imgH="2057400" progId="Visio.Drawing.6">
                  <p:embed/>
                </p:oleObj>
              </mc:Choice>
              <mc:Fallback>
                <p:oleObj name="VISIO" r:id="rId7" imgW="2143080" imgH="2057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057400"/>
                        <a:ext cx="4800600" cy="46077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0034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40041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Что происходит когда A = 0, C = 1, а B изменяется с 1 до 0?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 импульсной помехи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8060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334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87043421"/>
              </p:ext>
            </p:extLst>
          </p:nvPr>
        </p:nvGraphicFramePr>
        <p:xfrm>
          <a:off x="1981200" y="1066800"/>
          <a:ext cx="5137150" cy="537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2" name="VISIO" r:id="rId5" imgW="2629080" imgH="2750400" progId="Visio.Drawing.6">
                  <p:embed/>
                </p:oleObj>
              </mc:Choice>
              <mc:Fallback>
                <p:oleObj name="VISIO" r:id="rId5" imgW="2629080" imgH="2750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066800"/>
                        <a:ext cx="5137150" cy="537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 импульсной помехи (продолжение)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481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1063" name="Object 7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2171344"/>
              </p:ext>
            </p:extLst>
          </p:nvPr>
        </p:nvGraphicFramePr>
        <p:xfrm>
          <a:off x="2743200" y="1143000"/>
          <a:ext cx="3387725" cy="254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06" name="VISIO" r:id="rId7" imgW="1746000" imgH="1314360" progId="Visio.Drawing.6">
                  <p:embed/>
                </p:oleObj>
              </mc:Choice>
              <mc:Fallback>
                <p:oleObj name="VISIO" r:id="rId7" imgW="1746000" imgH="1314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143000"/>
                        <a:ext cx="3387725" cy="254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1065" name="Object 9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14532236"/>
              </p:ext>
            </p:extLst>
          </p:nvPr>
        </p:nvGraphicFramePr>
        <p:xfrm>
          <a:off x="2133600" y="3886200"/>
          <a:ext cx="5105400" cy="226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07" name="VISIO" r:id="rId9" imgW="2286000" imgH="1015200" progId="Visio.Drawing.6">
                  <p:embed/>
                </p:oleObj>
              </mc:Choice>
              <mc:Fallback>
                <p:oleObj name="VISIO" r:id="rId9" imgW="2286000" imgH="1015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886200"/>
                        <a:ext cx="5105400" cy="226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1058" name="Rectangle 2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Борьба с импульсными помехами</a:t>
            </a:r>
            <a:endParaRPr lang="ru-RU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4164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5399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" y="1371600"/>
            <a:ext cx="838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55400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Импульсные помехи не являются серьезной проблемой при проектировании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</a:rPr>
              <a:t>синхронных схем</a:t>
            </a:r>
            <a:r>
              <a:rPr lang="ru-RU" sz="2800" dirty="0">
                <a:latin typeface="Times New Roman" pitchFamily="18" charset="0"/>
              </a:rPr>
              <a:t> (глава 3)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Times New Roman" pitchFamily="18" charset="0"/>
              </a:rPr>
              <a:t>Важно уметь распознавать их при моделировании или на экране осциллографа</a:t>
            </a:r>
            <a:endParaRPr lang="ru-RU" sz="28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Times New Roman" pitchFamily="18" charset="0"/>
              </a:rPr>
              <a:t>От всех импульсных помех невозможно избавиться - одновременные изменения нескольких входов могут привести к появлению таких помех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Почему импульсные помехи важны?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99979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066800"/>
            <a:ext cx="7772400" cy="4953000"/>
          </a:xfrm>
        </p:spPr>
        <p:txBody>
          <a:bodyPr>
            <a:normAutofit/>
          </a:bodyPr>
          <a:lstStyle/>
          <a:p>
            <a:r>
              <a:rPr lang="ru-RU" dirty="0" smtClean="0"/>
              <a:t>Функциональная спецификация выходов по значениям входов</a:t>
            </a:r>
          </a:p>
          <a:p>
            <a:r>
              <a:rPr lang="ru-RU" b="1" dirty="0" smtClean="0"/>
              <a:t>Пример:    </a:t>
            </a:r>
            <a:r>
              <a:rPr lang="ru-RU" sz="2800" i="1" dirty="0" smtClean="0"/>
              <a:t>S</a:t>
            </a:r>
            <a:r>
              <a:rPr lang="ru-RU" sz="2800" dirty="0" smtClean="0"/>
              <a:t>     = F(</a:t>
            </a:r>
            <a:r>
              <a:rPr lang="ru-RU" sz="2800" i="1" dirty="0" smtClean="0"/>
              <a:t>A</a:t>
            </a:r>
            <a:r>
              <a:rPr lang="ru-RU" sz="2800" dirty="0" smtClean="0"/>
              <a:t>, </a:t>
            </a:r>
            <a:r>
              <a:rPr lang="ru-RU" sz="2800" i="1" dirty="0" smtClean="0"/>
              <a:t>B</a:t>
            </a:r>
            <a:r>
              <a:rPr lang="ru-RU" sz="2800" dirty="0" smtClean="0"/>
              <a:t>, </a:t>
            </a:r>
            <a:r>
              <a:rPr lang="ru-RU" sz="2800" i="1" dirty="0" smtClean="0"/>
              <a:t>C</a:t>
            </a:r>
            <a:r>
              <a:rPr lang="ru-RU" sz="2800" baseline="-25000" dirty="0" smtClean="0"/>
              <a:t>in</a:t>
            </a:r>
            <a:r>
              <a:rPr lang="ru-RU" sz="2800" dirty="0" smtClean="0"/>
              <a:t>)</a:t>
            </a:r>
          </a:p>
          <a:p>
            <a:pPr>
              <a:buFontTx/>
              <a:buNone/>
            </a:pPr>
            <a:r>
              <a:rPr lang="ru-RU" dirty="0" smtClean="0"/>
              <a:t>                  </a:t>
            </a:r>
            <a:r>
              <a:rPr lang="en-US" dirty="0" smtClean="0"/>
              <a:t>	</a:t>
            </a:r>
            <a:r>
              <a:rPr lang="ru-RU" dirty="0" smtClean="0"/>
              <a:t>     </a:t>
            </a:r>
            <a:r>
              <a:rPr lang="ru-RU" sz="2800" i="1" dirty="0" smtClean="0"/>
              <a:t>C</a:t>
            </a:r>
            <a:r>
              <a:rPr lang="ru-RU" sz="2800" baseline="-25000" dirty="0" smtClean="0"/>
              <a:t>out</a:t>
            </a:r>
            <a:r>
              <a:rPr lang="ru-RU" sz="2800" dirty="0" smtClean="0"/>
              <a:t> = F(</a:t>
            </a:r>
            <a:r>
              <a:rPr lang="ru-RU" sz="2800" i="1" dirty="0" smtClean="0"/>
              <a:t>A</a:t>
            </a:r>
            <a:r>
              <a:rPr lang="ru-RU" sz="2800" dirty="0" smtClean="0"/>
              <a:t>, </a:t>
            </a:r>
            <a:r>
              <a:rPr lang="ru-RU" sz="2800" i="1" dirty="0" smtClean="0"/>
              <a:t>B</a:t>
            </a:r>
            <a:r>
              <a:rPr lang="ru-RU" sz="2800" dirty="0" smtClean="0"/>
              <a:t>, </a:t>
            </a:r>
            <a:r>
              <a:rPr lang="ru-RU" sz="2800" i="1" dirty="0" smtClean="0"/>
              <a:t>C</a:t>
            </a:r>
            <a:r>
              <a:rPr lang="ru-RU" sz="2800" baseline="-25000" dirty="0" smtClean="0"/>
              <a:t>in</a:t>
            </a:r>
            <a:r>
              <a:rPr lang="ru-RU" sz="2800" dirty="0" smtClean="0"/>
              <a:t>) </a:t>
            </a:r>
            <a:endParaRPr lang="ru-RU" sz="2800" dirty="0"/>
          </a:p>
        </p:txBody>
      </p:sp>
      <p:graphicFrame>
        <p:nvGraphicFramePr>
          <p:cNvPr id="88883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79194310"/>
              </p:ext>
            </p:extLst>
          </p:nvPr>
        </p:nvGraphicFramePr>
        <p:xfrm>
          <a:off x="2362200" y="3409950"/>
          <a:ext cx="4755116" cy="306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18" name="VISIO" r:id="rId6" imgW="1247040" imgH="805320" progId="Visio.Drawing.6">
                  <p:embed/>
                </p:oleObj>
              </mc:Choice>
              <mc:Fallback>
                <p:oleObj name="VISIO" r:id="rId6" imgW="1247040" imgH="805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409950"/>
                        <a:ext cx="4755116" cy="306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Булевы выражения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3761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10334</TotalTime>
  <Words>2229</Words>
  <Application>Microsoft Office PowerPoint</Application>
  <PresentationFormat>Экран (4:3)</PresentationFormat>
  <Paragraphs>463</Paragraphs>
  <Slides>84</Slides>
  <Notes>83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84</vt:i4>
      </vt:variant>
    </vt:vector>
  </HeadingPairs>
  <TitlesOfParts>
    <vt:vector size="86" baseType="lpstr">
      <vt:lpstr>Office Theme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Sum-of-Products Form</vt:lpstr>
      <vt:lpstr>Sum-of-Products Form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Alex</cp:lastModifiedBy>
  <cp:revision>104</cp:revision>
  <dcterms:created xsi:type="dcterms:W3CDTF">2012-08-07T04:56:47Z</dcterms:created>
  <dcterms:modified xsi:type="dcterms:W3CDTF">2016-08-23T08:12:54Z</dcterms:modified>
</cp:coreProperties>
</file>