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tags/tag20.xml" ContentType="application/vnd.openxmlformats-officedocument.presentationml.tags+xml"/>
  <Override PartName="/ppt/notesSlides/notesSlide14.xml" ContentType="application/vnd.openxmlformats-officedocument.presentationml.notesSlide+xml"/>
  <Override PartName="/ppt/tags/tag21.xml" ContentType="application/vnd.openxmlformats-officedocument.presentationml.tags+xml"/>
  <Override PartName="/ppt/notesSlides/notesSlide1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9.xml" ContentType="application/vnd.openxmlformats-officedocument.presentationml.notesSlide+xml"/>
  <Override PartName="/ppt/tags/tag30.xml" ContentType="application/vnd.openxmlformats-officedocument.presentationml.tags+xml"/>
  <Override PartName="/ppt/notesSlides/notesSlide20.xml" ContentType="application/vnd.openxmlformats-officedocument.presentationml.notesSlide+xml"/>
  <Override PartName="/ppt/tags/tag31.xml" ContentType="application/vnd.openxmlformats-officedocument.presentationml.tags+xml"/>
  <Override PartName="/ppt/notesSlides/notesSlide21.xml" ContentType="application/vnd.openxmlformats-officedocument.presentationml.notesSlide+xml"/>
  <Override PartName="/ppt/tags/tag32.xml" ContentType="application/vnd.openxmlformats-officedocument.presentationml.tags+xml"/>
  <Override PartName="/ppt/notesSlides/notesSlide2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3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8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9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30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3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32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33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34.xml" ContentType="application/vnd.openxmlformats-officedocument.presentationml.notesSlide+xml"/>
  <Override PartName="/ppt/tags/tag63.xml" ContentType="application/vnd.openxmlformats-officedocument.presentationml.tags+xml"/>
  <Override PartName="/ppt/notesSlides/notesSlide35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36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37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8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9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40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41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42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43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44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45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46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7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48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49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50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51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52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53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54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55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56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57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58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59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60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61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62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63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64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65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6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7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68.xml" ContentType="application/vnd.openxmlformats-officedocument.presentationml.notesSlid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69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70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71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72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73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74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75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76.xml" ContentType="application/vnd.openxmlformats-officedocument.presentationml.notesSlide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77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78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79.xml" ContentType="application/vnd.openxmlformats-officedocument.presentationml.notesSlide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80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81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82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83.xml" ContentType="application/vnd.openxmlformats-officedocument.presentationml.notesSl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84.xml" ContentType="application/vnd.openxmlformats-officedocument.presentationml.notesSlide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85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86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87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88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89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90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91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92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93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94.xml" ContentType="application/vnd.openxmlformats-officedocument.presentationml.notesSlid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notesSlides/notesSlide95.xml" ContentType="application/vnd.openxmlformats-officedocument.presentationml.notesSlide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96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97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notesSlides/notesSlide98.xml" ContentType="application/vnd.openxmlformats-officedocument.presentationml.notesSlide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notesSlides/notesSlide99.xml" ContentType="application/vnd.openxmlformats-officedocument.presentationml.notesSlide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notesSlides/notesSlide10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368" r:id="rId3"/>
    <p:sldId id="370" r:id="rId4"/>
    <p:sldId id="3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356" r:id="rId23"/>
    <p:sldId id="277" r:id="rId24"/>
    <p:sldId id="278" r:id="rId25"/>
    <p:sldId id="279" r:id="rId26"/>
    <p:sldId id="280" r:id="rId27"/>
    <p:sldId id="281" r:id="rId28"/>
    <p:sldId id="282" r:id="rId29"/>
    <p:sldId id="358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66" r:id="rId38"/>
    <p:sldId id="291" r:id="rId39"/>
    <p:sldId id="292" r:id="rId40"/>
    <p:sldId id="293" r:id="rId41"/>
    <p:sldId id="359" r:id="rId42"/>
    <p:sldId id="295" r:id="rId43"/>
    <p:sldId id="360" r:id="rId44"/>
    <p:sldId id="298" r:id="rId45"/>
    <p:sldId id="299" r:id="rId46"/>
    <p:sldId id="300" r:id="rId47"/>
    <p:sldId id="301" r:id="rId48"/>
    <p:sldId id="302" r:id="rId49"/>
    <p:sldId id="303" r:id="rId50"/>
    <p:sldId id="361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6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63" r:id="rId84"/>
    <p:sldId id="339" r:id="rId85"/>
    <p:sldId id="340" r:id="rId86"/>
    <p:sldId id="364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65" r:id="rId101"/>
    <p:sldId id="355" r:id="rId10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4" autoAdjust="0"/>
    <p:restoredTop sz="92298" autoAdjust="0"/>
  </p:normalViewPr>
  <p:slideViewPr>
    <p:cSldViewPr>
      <p:cViewPr>
        <p:scale>
          <a:sx n="80" d="100"/>
          <a:sy n="80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2.e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e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49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33458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0A13E-EC31-4E98-999D-132225AB71A7}" type="slidenum">
              <a:rPr lang="en-US"/>
              <a:pPr/>
              <a:t>11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77593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62171-43A6-4884-A9D9-B38F76861C10}" type="slidenum">
              <a:rPr lang="en-US"/>
              <a:pPr/>
              <a:t>101</a:t>
            </a:fld>
            <a:endParaRPr lang="en-US"/>
          </a:p>
        </p:txBody>
      </p:sp>
      <p:sp>
        <p:nvSpPr>
          <p:cNvPr id="112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36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484B4A-A12C-4060-8BE7-658470E3060E}" type="slidenum">
              <a:rPr lang="en-US"/>
              <a:pPr/>
              <a:t>12</a:t>
            </a:fld>
            <a:endParaRPr lang="en-US"/>
          </a:p>
        </p:txBody>
      </p:sp>
      <p:sp>
        <p:nvSpPr>
          <p:cNvPr id="103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06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13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1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97BC9-FEA8-47EA-B037-7B3CB99BEE6E}" type="slidenum">
              <a:rPr lang="en-US"/>
              <a:pPr/>
              <a:t>14</a:t>
            </a:fld>
            <a:endParaRPr lang="en-US"/>
          </a:p>
        </p:txBody>
      </p:sp>
      <p:sp>
        <p:nvSpPr>
          <p:cNvPr id="103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36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4519E-3DE2-45FA-86A8-B7016CD6A7FE}" type="slidenum">
              <a:rPr lang="en-US"/>
              <a:pPr/>
              <a:t>15</a:t>
            </a:fld>
            <a:endParaRPr lang="en-US"/>
          </a:p>
        </p:txBody>
      </p:sp>
      <p:sp>
        <p:nvSpPr>
          <p:cNvPr id="103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52E84-640A-48FA-B2F0-6D35A310DE59}" type="slidenum">
              <a:rPr lang="en-US"/>
              <a:pPr/>
              <a:t>16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69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ACB7A-6856-4C6C-B395-975EE3D43E79}" type="slidenum">
              <a:rPr lang="en-US"/>
              <a:pPr/>
              <a:t>17</a:t>
            </a:fld>
            <a:endParaRPr lang="en-US"/>
          </a:p>
        </p:txBody>
      </p:sp>
      <p:sp>
        <p:nvSpPr>
          <p:cNvPr id="103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14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15503-9884-46CC-B00D-22B9BC5D3F97}" type="slidenum">
              <a:rPr lang="en-US"/>
              <a:pPr/>
              <a:t>18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81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A8133-5195-4A64-B8C2-A67E9E3C494B}" type="slidenum">
              <a:rPr lang="en-US"/>
              <a:pPr/>
              <a:t>19</a:t>
            </a:fld>
            <a:endParaRPr lang="en-US"/>
          </a:p>
        </p:txBody>
      </p:sp>
      <p:sp>
        <p:nvSpPr>
          <p:cNvPr id="104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177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9F198-FCDE-45FD-BE14-A5C897F13BC0}" type="slidenum">
              <a:rPr lang="en-US"/>
              <a:pPr/>
              <a:t>20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5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33458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0F5F46-A2EB-4EE2-BA14-4D4BF73A5139}" type="slidenum">
              <a:rPr lang="en-US"/>
              <a:pPr/>
              <a:t>21</a:t>
            </a:fld>
            <a:endParaRPr lang="en-US"/>
          </a:p>
        </p:txBody>
      </p:sp>
      <p:sp>
        <p:nvSpPr>
          <p:cNvPr id="104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1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4C4F4-5942-4C69-9A84-94424F5E1BE1}" type="slidenum">
              <a:rPr lang="en-US"/>
              <a:pPr/>
              <a:t>22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48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4C4F4-5942-4C69-9A84-94424F5E1BE1}" type="slidenum">
              <a:rPr lang="en-US"/>
              <a:pPr/>
              <a:t>23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001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725379-E41C-4A88-8AB6-884E5A8DBFFC}" type="slidenum">
              <a:rPr lang="en-US"/>
              <a:pPr/>
              <a:t>24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909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5BD64D-7A28-4C09-AD28-0A2A9F5E855C}" type="slidenum">
              <a:rPr lang="en-US"/>
              <a:pPr/>
              <a:t>25</a:t>
            </a:fld>
            <a:endParaRPr lang="en-US"/>
          </a:p>
        </p:txBody>
      </p:sp>
      <p:sp>
        <p:nvSpPr>
          <p:cNvPr id="104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596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382E3-B6AE-4D9F-9B06-90BBF200EB8D}" type="slidenum">
              <a:rPr lang="en-US"/>
              <a:pPr/>
              <a:t>26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382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8C70EF-051D-402A-AFF5-124EE51B8B05}" type="slidenum">
              <a:rPr lang="en-US"/>
              <a:pPr/>
              <a:t>27</a:t>
            </a:fld>
            <a:endParaRPr lang="en-US"/>
          </a:p>
        </p:txBody>
      </p:sp>
      <p:sp>
        <p:nvSpPr>
          <p:cNvPr id="104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892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E1D9AF-1759-4C51-9C78-6948CCEB84AD}" type="slidenum">
              <a:rPr lang="en-US"/>
              <a:pPr/>
              <a:t>28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606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86B35-CBE0-429D-AB08-87527CD85AE5}" type="slidenum">
              <a:rPr lang="en-US"/>
              <a:pPr/>
              <a:t>29</a:t>
            </a:fld>
            <a:endParaRPr lang="en-US"/>
          </a:p>
        </p:txBody>
      </p:sp>
      <p:sp>
        <p:nvSpPr>
          <p:cNvPr id="105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912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86B35-CBE0-429D-AB08-87527CD85AE5}" type="slidenum">
              <a:rPr lang="en-US"/>
              <a:pPr/>
              <a:t>30</a:t>
            </a:fld>
            <a:endParaRPr lang="en-US"/>
          </a:p>
        </p:txBody>
      </p:sp>
      <p:sp>
        <p:nvSpPr>
          <p:cNvPr id="105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334582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DD3818-C691-4462-91B3-1A84E4E8F0B6}" type="slidenum">
              <a:rPr lang="en-US"/>
              <a:pPr/>
              <a:t>31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733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B9BCB5-463B-43A3-8426-04655F46849E}" type="slidenum">
              <a:rPr lang="en-US"/>
              <a:pPr/>
              <a:t>32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387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77750-E0F0-4F51-AE77-6C21D8562040}" type="slidenum">
              <a:rPr lang="en-US"/>
              <a:pPr/>
              <a:t>33</a:t>
            </a:fld>
            <a:endParaRPr lang="en-US"/>
          </a:p>
        </p:txBody>
      </p:sp>
      <p:sp>
        <p:nvSpPr>
          <p:cNvPr id="105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732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F69010-F3BB-4668-BEDA-1437D9B3C51A}" type="slidenum">
              <a:rPr lang="en-US"/>
              <a:pPr/>
              <a:t>34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0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35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725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36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774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37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461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9AE404-AC6E-4BB2-A1B0-D727B91D93E6}" type="slidenum">
              <a:rPr lang="en-US"/>
              <a:pPr/>
              <a:t>38</a:t>
            </a:fld>
            <a:endParaRPr lang="en-US"/>
          </a:p>
        </p:txBody>
      </p:sp>
      <p:sp>
        <p:nvSpPr>
          <p:cNvPr id="106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354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CF4E0-26B8-42A5-BD73-2A09CF620B70}" type="slidenum">
              <a:rPr lang="en-US"/>
              <a:pPr/>
              <a:t>39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52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0A32C-35BC-4591-B532-2FC89FF01549}" type="slidenum">
              <a:rPr lang="en-US"/>
              <a:pPr/>
              <a:t>40</a:t>
            </a:fld>
            <a:endParaRPr lang="en-US"/>
          </a:p>
        </p:txBody>
      </p:sp>
      <p:sp>
        <p:nvSpPr>
          <p:cNvPr id="106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54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5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821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23AB6-2A37-405E-90E9-CB240893B04C}" type="slidenum">
              <a:rPr lang="en-US"/>
              <a:pPr/>
              <a:t>41</a:t>
            </a:fld>
            <a:endParaRPr lang="en-US"/>
          </a:p>
        </p:txBody>
      </p:sp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157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23AB6-2A37-405E-90E9-CB240893B04C}" type="slidenum">
              <a:rPr lang="en-US"/>
              <a:pPr/>
              <a:t>42</a:t>
            </a:fld>
            <a:endParaRPr lang="en-US"/>
          </a:p>
        </p:txBody>
      </p:sp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801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D984F-F7A1-4BB7-AC8D-C7877406EE02}" type="slidenum">
              <a:rPr lang="en-US"/>
              <a:pPr/>
              <a:t>43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345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D984F-F7A1-4BB7-AC8D-C7877406EE02}" type="slidenum">
              <a:rPr lang="en-US"/>
              <a:pPr/>
              <a:t>44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825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D99AD-16E0-4622-A761-67829316BF10}" type="slidenum">
              <a:rPr lang="en-US"/>
              <a:pPr/>
              <a:t>45</a:t>
            </a:fld>
            <a:endParaRPr lang="en-US"/>
          </a:p>
        </p:txBody>
      </p:sp>
      <p:sp>
        <p:nvSpPr>
          <p:cNvPr id="106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8325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CB88D-48E1-4C9F-8E6B-B887321DF1BE}" type="slidenum">
              <a:rPr lang="en-US"/>
              <a:pPr/>
              <a:t>46</a:t>
            </a:fld>
            <a:endParaRPr lang="en-US"/>
          </a:p>
        </p:txBody>
      </p:sp>
      <p:sp>
        <p:nvSpPr>
          <p:cNvPr id="106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449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4713A-7E9A-4C91-8A48-BE39F6996402}" type="slidenum">
              <a:rPr lang="en-US"/>
              <a:pPr/>
              <a:t>47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1447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5CA2F-47EA-418F-9EBD-97A4155A41AF}" type="slidenum">
              <a:rPr lang="en-US"/>
              <a:pPr/>
              <a:t>48</a:t>
            </a:fld>
            <a:endParaRPr lang="en-US"/>
          </a:p>
        </p:txBody>
      </p:sp>
      <p:sp>
        <p:nvSpPr>
          <p:cNvPr id="107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6867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AF5EA-38D5-463F-AD6E-F016E4A7D6C4}" type="slidenum">
              <a:rPr lang="en-US"/>
              <a:pPr/>
              <a:t>49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296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0D89E-CCED-4853-AC56-E7F03886E2BB}" type="slidenum">
              <a:rPr lang="en-US"/>
              <a:pPr/>
              <a:t>50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93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338EE-F671-41D4-A503-4C79E389435C}" type="slidenum">
              <a:rPr lang="en-US"/>
              <a:pPr/>
              <a:t>6</a:t>
            </a:fld>
            <a:endParaRPr lang="en-US"/>
          </a:p>
        </p:txBody>
      </p:sp>
      <p:sp>
        <p:nvSpPr>
          <p:cNvPr id="103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2365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0D89E-CCED-4853-AC56-E7F03886E2BB}" type="slidenum">
              <a:rPr lang="en-US"/>
              <a:pPr/>
              <a:t>51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9507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CF57E4-111B-4A79-9711-F08BB682276C}" type="slidenum">
              <a:rPr lang="en-US"/>
              <a:pPr/>
              <a:t>52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86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0E757-B907-4AF5-A770-2BCD353F0876}" type="slidenum">
              <a:rPr lang="en-US"/>
              <a:pPr/>
              <a:t>53</a:t>
            </a:fld>
            <a:endParaRPr lang="en-US"/>
          </a:p>
        </p:txBody>
      </p:sp>
      <p:sp>
        <p:nvSpPr>
          <p:cNvPr id="107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848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8EE945-2A13-42D4-8649-AE2459320D7B}" type="slidenum">
              <a:rPr lang="en-US"/>
              <a:pPr/>
              <a:t>54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12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8E63B-A642-4B35-9A61-C4859844CC84}" type="slidenum">
              <a:rPr lang="en-US"/>
              <a:pPr/>
              <a:t>55</a:t>
            </a:fld>
            <a:endParaRPr lang="en-US"/>
          </a:p>
        </p:txBody>
      </p:sp>
      <p:sp>
        <p:nvSpPr>
          <p:cNvPr id="107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96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0B406A-CF8D-4916-9A38-C02CC9DC8B82}" type="slidenum">
              <a:rPr lang="en-US"/>
              <a:pPr/>
              <a:t>56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9880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18667F-A05F-48B6-B3B2-A84846051A6E}" type="slidenum">
              <a:rPr lang="en-US"/>
              <a:pPr/>
              <a:t>57</a:t>
            </a:fld>
            <a:endParaRPr lang="en-US"/>
          </a:p>
        </p:txBody>
      </p:sp>
      <p:sp>
        <p:nvSpPr>
          <p:cNvPr id="107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7201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966C1-FD39-4003-B7A3-2F26DDF3498C}" type="slidenum">
              <a:rPr lang="en-US"/>
              <a:pPr/>
              <a:t>58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4315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7E8EB-194F-4C85-9510-F4F182F8A923}" type="slidenum">
              <a:rPr lang="en-US"/>
              <a:pPr/>
              <a:t>59</a:t>
            </a:fld>
            <a:endParaRPr lang="en-US"/>
          </a:p>
        </p:txBody>
      </p:sp>
      <p:sp>
        <p:nvSpPr>
          <p:cNvPr id="108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53196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66EF90-3E99-43F2-9967-5F868BB1AA65}" type="slidenum">
              <a:rPr lang="en-US"/>
              <a:pPr/>
              <a:t>60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6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1498A-41AD-42FB-8C1C-248BA32E06E0}" type="slidenum">
              <a:rPr lang="en-US"/>
              <a:pPr/>
              <a:t>7</a:t>
            </a:fld>
            <a:endParaRPr lang="en-US"/>
          </a:p>
        </p:txBody>
      </p:sp>
      <p:sp>
        <p:nvSpPr>
          <p:cNvPr id="112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39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E8D55-B231-4F82-B1B3-291EF4402AA5}" type="slidenum">
              <a:rPr lang="en-US"/>
              <a:pPr/>
              <a:t>61</a:t>
            </a:fld>
            <a:endParaRPr lang="en-US"/>
          </a:p>
        </p:txBody>
      </p:sp>
      <p:sp>
        <p:nvSpPr>
          <p:cNvPr id="108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1303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39405-2F39-4078-960F-13ABD8BC6BBA}" type="slidenum">
              <a:rPr lang="en-US"/>
              <a:pPr/>
              <a:t>62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707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DFE8A-59B2-404B-9C54-ABC234F7C21A}" type="slidenum">
              <a:rPr lang="en-US"/>
              <a:pPr/>
              <a:t>63</a:t>
            </a:fld>
            <a:endParaRPr lang="en-US"/>
          </a:p>
        </p:txBody>
      </p:sp>
      <p:sp>
        <p:nvSpPr>
          <p:cNvPr id="108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0440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6B225-9BA0-4D81-A673-25BAA900EFB3}" type="slidenum">
              <a:rPr lang="en-US"/>
              <a:pPr/>
              <a:t>64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3233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6A17D2-8124-4E02-9AB8-6E3B46DD299A}" type="slidenum">
              <a:rPr lang="en-US"/>
              <a:pPr/>
              <a:t>65</a:t>
            </a:fld>
            <a:endParaRPr lang="en-US"/>
          </a:p>
        </p:txBody>
      </p:sp>
      <p:sp>
        <p:nvSpPr>
          <p:cNvPr id="108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7040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B5CE3-F338-4CE5-80A6-E610D201E598}" type="slidenum">
              <a:rPr lang="en-US"/>
              <a:pPr/>
              <a:t>66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88433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02E6C-21CC-49D8-85D6-83599E5670AF}" type="slidenum">
              <a:rPr lang="en-US"/>
              <a:pPr/>
              <a:t>67</a:t>
            </a:fld>
            <a:endParaRPr lang="en-US"/>
          </a:p>
        </p:txBody>
      </p:sp>
      <p:sp>
        <p:nvSpPr>
          <p:cNvPr id="108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646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02E6C-21CC-49D8-85D6-83599E5670AF}" type="slidenum">
              <a:rPr lang="en-US"/>
              <a:pPr/>
              <a:t>68</a:t>
            </a:fld>
            <a:endParaRPr lang="en-US"/>
          </a:p>
        </p:txBody>
      </p:sp>
      <p:sp>
        <p:nvSpPr>
          <p:cNvPr id="108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77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EE5B8-3213-4D7F-82B5-4AD46421790A}" type="slidenum">
              <a:rPr lang="en-US"/>
              <a:pPr/>
              <a:t>69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2824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137F3-3757-4E0E-9FBA-19E0766179D6}" type="slidenum">
              <a:rPr lang="en-US"/>
              <a:pPr/>
              <a:t>70</a:t>
            </a:fld>
            <a:endParaRPr lang="en-US"/>
          </a:p>
        </p:txBody>
      </p:sp>
      <p:sp>
        <p:nvSpPr>
          <p:cNvPr id="109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9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C718FF-AF39-48F7-B750-786A551C3749}" type="slidenum">
              <a:rPr lang="en-US"/>
              <a:pPr/>
              <a:t>8</a:t>
            </a:fld>
            <a:endParaRPr lang="en-US"/>
          </a:p>
        </p:txBody>
      </p:sp>
      <p:sp>
        <p:nvSpPr>
          <p:cNvPr id="112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910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43EE72-9E01-4B50-9708-723A79C0A277}" type="slidenum">
              <a:rPr lang="en-US"/>
              <a:pPr/>
              <a:t>71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6798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63777-7DFA-44EC-9609-B6BFC825C739}" type="slidenum">
              <a:rPr lang="en-US"/>
              <a:pPr/>
              <a:t>72</a:t>
            </a:fld>
            <a:endParaRPr lang="en-US"/>
          </a:p>
        </p:txBody>
      </p:sp>
      <p:sp>
        <p:nvSpPr>
          <p:cNvPr id="109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136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BFE4F-8561-448B-915C-4E5FC6C9C108}" type="slidenum">
              <a:rPr lang="en-US"/>
              <a:pPr/>
              <a:t>73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8876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A63FA-4A2B-45B4-B397-105B885D876B}" type="slidenum">
              <a:rPr lang="en-US"/>
              <a:pPr/>
              <a:t>74</a:t>
            </a:fld>
            <a:endParaRPr lang="en-US"/>
          </a:p>
        </p:txBody>
      </p:sp>
      <p:sp>
        <p:nvSpPr>
          <p:cNvPr id="109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090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9315AE-C12C-42FD-8E59-7B2ACF03AFB8}" type="slidenum">
              <a:rPr lang="en-US"/>
              <a:pPr/>
              <a:t>75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4893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181F28-0BDC-4D50-B348-C50F71506836}" type="slidenum">
              <a:rPr lang="en-US"/>
              <a:pPr/>
              <a:t>76</a:t>
            </a:fld>
            <a:endParaRPr lang="en-US"/>
          </a:p>
        </p:txBody>
      </p:sp>
      <p:sp>
        <p:nvSpPr>
          <p:cNvPr id="109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8917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7ED7E-2EA9-4B3C-9F39-A8E9AFB3D200}" type="slidenum">
              <a:rPr lang="en-US"/>
              <a:pPr/>
              <a:t>77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251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9D5FA-B6D3-43D4-8DB1-C8D77CE930CF}" type="slidenum">
              <a:rPr lang="en-US"/>
              <a:pPr/>
              <a:t>78</a:t>
            </a:fld>
            <a:endParaRPr lang="en-US"/>
          </a:p>
        </p:txBody>
      </p:sp>
      <p:sp>
        <p:nvSpPr>
          <p:cNvPr id="109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312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784FA-4DD1-41D4-A90A-6937309F07FB}" type="slidenum">
              <a:rPr lang="en-US"/>
              <a:pPr/>
              <a:t>79</a:t>
            </a:fld>
            <a:endParaRPr lang="en-US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5059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0A9C3-B713-47A7-B7E7-DD4097FA3ECB}" type="slidenum">
              <a:rPr lang="en-US"/>
              <a:pPr/>
              <a:t>80</a:t>
            </a:fld>
            <a:endParaRPr lang="en-US"/>
          </a:p>
        </p:txBody>
      </p:sp>
      <p:sp>
        <p:nvSpPr>
          <p:cNvPr id="110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19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E8FEB-9610-4353-91E1-389CFA465293}" type="slidenum">
              <a:rPr lang="en-US"/>
              <a:pPr/>
              <a:t>9</a:t>
            </a:fld>
            <a:endParaRPr lang="en-US"/>
          </a:p>
        </p:txBody>
      </p:sp>
      <p:sp>
        <p:nvSpPr>
          <p:cNvPr id="103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3120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113BD-61BE-4C1F-8A4C-D8B3BE4390B3}" type="slidenum">
              <a:rPr lang="en-US"/>
              <a:pPr/>
              <a:t>81</a:t>
            </a:fld>
            <a:endParaRPr lang="en-US"/>
          </a:p>
        </p:txBody>
      </p:sp>
      <p:sp>
        <p:nvSpPr>
          <p:cNvPr id="110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393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F601C5-5610-4FDE-8125-40A5E2156B1D}" type="slidenum">
              <a:rPr lang="en-US"/>
              <a:pPr/>
              <a:t>82</a:t>
            </a:fld>
            <a:endParaRPr lang="en-US"/>
          </a:p>
        </p:txBody>
      </p:sp>
      <p:sp>
        <p:nvSpPr>
          <p:cNvPr id="110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7487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0005AE-C597-4445-9E85-F0ED7A0C76F1}" type="slidenum">
              <a:rPr lang="en-US"/>
              <a:pPr/>
              <a:t>83</a:t>
            </a:fld>
            <a:endParaRPr lang="en-US"/>
          </a:p>
        </p:txBody>
      </p:sp>
      <p:sp>
        <p:nvSpPr>
          <p:cNvPr id="110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6245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0005AE-C597-4445-9E85-F0ED7A0C76F1}" type="slidenum">
              <a:rPr lang="en-US"/>
              <a:pPr/>
              <a:t>84</a:t>
            </a:fld>
            <a:endParaRPr lang="en-US"/>
          </a:p>
        </p:txBody>
      </p:sp>
      <p:sp>
        <p:nvSpPr>
          <p:cNvPr id="110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2965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3F6704-BE68-4F83-859F-46AFB63E3AE7}" type="slidenum">
              <a:rPr lang="en-US"/>
              <a:pPr/>
              <a:t>85</a:t>
            </a:fld>
            <a:endParaRPr lang="en-US"/>
          </a:p>
        </p:txBody>
      </p:sp>
      <p:sp>
        <p:nvSpPr>
          <p:cNvPr id="110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2692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4889B-35FD-490B-8158-8EC3EDE8E386}" type="slidenum">
              <a:rPr lang="en-US"/>
              <a:pPr/>
              <a:t>86</a:t>
            </a:fld>
            <a:endParaRPr lang="en-US"/>
          </a:p>
        </p:txBody>
      </p:sp>
      <p:sp>
        <p:nvSpPr>
          <p:cNvPr id="110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9329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4889B-35FD-490B-8158-8EC3EDE8E386}" type="slidenum">
              <a:rPr lang="en-US"/>
              <a:pPr/>
              <a:t>87</a:t>
            </a:fld>
            <a:endParaRPr lang="en-US"/>
          </a:p>
        </p:txBody>
      </p:sp>
      <p:sp>
        <p:nvSpPr>
          <p:cNvPr id="110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7668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DE4182-C7B3-4535-944D-C2A14EFC6F22}" type="slidenum">
              <a:rPr lang="en-US"/>
              <a:pPr/>
              <a:t>88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7061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A925A9-A169-48A9-9DC1-FCDF87C9028D}" type="slidenum">
              <a:rPr lang="en-US"/>
              <a:pPr/>
              <a:t>89</a:t>
            </a:fld>
            <a:endParaRPr lang="en-US"/>
          </a:p>
        </p:txBody>
      </p:sp>
      <p:sp>
        <p:nvSpPr>
          <p:cNvPr id="110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61032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C0CD6-59ED-4C52-B97E-038A0BB5CA1C}" type="slidenum">
              <a:rPr lang="en-US"/>
              <a:pPr/>
              <a:t>90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2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71EAE-9A32-47E3-B7E2-2AC940931EA8}" type="slidenum">
              <a:rPr lang="en-US"/>
              <a:pPr/>
              <a:t>10</a:t>
            </a:fld>
            <a:endParaRPr lang="en-US"/>
          </a:p>
        </p:txBody>
      </p:sp>
      <p:sp>
        <p:nvSpPr>
          <p:cNvPr id="103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8891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87190-899B-4EE7-962C-D711EB0F34E5}" type="slidenum">
              <a:rPr lang="en-US"/>
              <a:pPr/>
              <a:t>91</a:t>
            </a:fld>
            <a:endParaRPr lang="en-US"/>
          </a:p>
        </p:txBody>
      </p:sp>
      <p:sp>
        <p:nvSpPr>
          <p:cNvPr id="111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2204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361C4C-0C8B-40D1-916D-005C2252EB8B}" type="slidenum">
              <a:rPr lang="en-US"/>
              <a:pPr/>
              <a:t>92</a:t>
            </a:fld>
            <a:endParaRPr lang="en-US"/>
          </a:p>
        </p:txBody>
      </p:sp>
      <p:sp>
        <p:nvSpPr>
          <p:cNvPr id="1129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5106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60BE5-F6AC-4694-9B80-074544A4EE49}" type="slidenum">
              <a:rPr lang="en-US"/>
              <a:pPr/>
              <a:t>93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7078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AE4A05-ACAA-4EDE-858B-3582F38803B5}" type="slidenum">
              <a:rPr lang="en-US"/>
              <a:pPr/>
              <a:t>94</a:t>
            </a:fld>
            <a:endParaRPr lang="en-US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22987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C2017A-8B53-46AD-BAFE-552B098EF027}" type="slidenum">
              <a:rPr lang="en-US"/>
              <a:pPr/>
              <a:t>95</a:t>
            </a:fld>
            <a:endParaRPr lang="en-US"/>
          </a:p>
        </p:txBody>
      </p:sp>
      <p:sp>
        <p:nvSpPr>
          <p:cNvPr id="111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09737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FA9A2-97C6-4734-B8BB-7FBEF9A520F2}" type="slidenum">
              <a:rPr lang="en-US"/>
              <a:pPr/>
              <a:t>96</a:t>
            </a:fld>
            <a:endParaRPr lang="en-US"/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72766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182D40-482A-465C-8204-6CADB7A178FA}" type="slidenum">
              <a:rPr lang="en-US"/>
              <a:pPr/>
              <a:t>97</a:t>
            </a:fld>
            <a:endParaRPr lang="en-US"/>
          </a:p>
        </p:txBody>
      </p:sp>
      <p:sp>
        <p:nvSpPr>
          <p:cNvPr id="1117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7169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67ABEC-4739-4952-B805-9E7C626D4E63}" type="slidenum">
              <a:rPr lang="en-US"/>
              <a:pPr/>
              <a:t>98</a:t>
            </a:fld>
            <a:endParaRPr lang="en-US"/>
          </a:p>
        </p:txBody>
      </p:sp>
      <p:sp>
        <p:nvSpPr>
          <p:cNvPr id="111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62135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AE7814-AC97-43F0-A06C-4C12976A6BD7}" type="slidenum">
              <a:rPr lang="en-US"/>
              <a:pPr/>
              <a:t>99</a:t>
            </a:fld>
            <a:endParaRPr lang="en-US"/>
          </a:p>
        </p:txBody>
      </p:sp>
      <p:sp>
        <p:nvSpPr>
          <p:cNvPr id="111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12393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AE7814-AC97-43F0-A06C-4C12976A6BD7}" type="slidenum">
              <a:rPr lang="en-US"/>
              <a:pPr/>
              <a:t>100</a:t>
            </a:fld>
            <a:endParaRPr lang="en-US"/>
          </a:p>
        </p:txBody>
      </p:sp>
      <p:sp>
        <p:nvSpPr>
          <p:cNvPr id="111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10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713594" y="3135802"/>
            <a:ext cx="61966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Цифровые функциональные узлы</a:t>
            </a:r>
            <a:endParaRPr lang="en-US" sz="2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 5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5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713594" y="3135802"/>
            <a:ext cx="61966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Цифровые функциональные узлы</a:t>
            </a:r>
            <a:endParaRPr lang="en-US" sz="2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7.w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tags" Target="../tags/tag299.xml"/><Relationship Id="rId3" Type="http://schemas.openxmlformats.org/officeDocument/2006/relationships/tags" Target="../tags/tag294.xml"/><Relationship Id="rId7" Type="http://schemas.openxmlformats.org/officeDocument/2006/relationships/tags" Target="../tags/tag298.xml"/><Relationship Id="rId12" Type="http://schemas.openxmlformats.org/officeDocument/2006/relationships/image" Target="../media/image63.emf"/><Relationship Id="rId2" Type="http://schemas.openxmlformats.org/officeDocument/2006/relationships/tags" Target="../tags/tag293.xml"/><Relationship Id="rId1" Type="http://schemas.openxmlformats.org/officeDocument/2006/relationships/tags" Target="../tags/tag292.xml"/><Relationship Id="rId6" Type="http://schemas.openxmlformats.org/officeDocument/2006/relationships/tags" Target="../tags/tag297.xml"/><Relationship Id="rId11" Type="http://schemas.openxmlformats.org/officeDocument/2006/relationships/notesSlide" Target="../notesSlides/notesSlide99.xml"/><Relationship Id="rId5" Type="http://schemas.openxmlformats.org/officeDocument/2006/relationships/tags" Target="../tags/tag29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95.xml"/><Relationship Id="rId9" Type="http://schemas.openxmlformats.org/officeDocument/2006/relationships/tags" Target="../tags/tag300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tags" Target="../tags/tag301.xml"/><Relationship Id="rId6" Type="http://schemas.openxmlformats.org/officeDocument/2006/relationships/notesSlide" Target="../notesSlides/notesSlide10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9.wmf"/><Relationship Id="rId2" Type="http://schemas.openxmlformats.org/officeDocument/2006/relationships/tags" Target="../tags/tag2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0.wmf"/><Relationship Id="rId2" Type="http://schemas.openxmlformats.org/officeDocument/2006/relationships/tags" Target="../tags/tag3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11.wmf"/><Relationship Id="rId2" Type="http://schemas.openxmlformats.org/officeDocument/2006/relationships/tags" Target="../tags/tag3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12.wmf"/><Relationship Id="rId2" Type="http://schemas.openxmlformats.org/officeDocument/2006/relationships/tags" Target="../tags/tag3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40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9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tags" Target="../tags/tag43.xml"/><Relationship Id="rId7" Type="http://schemas.openxmlformats.org/officeDocument/2006/relationships/oleObject" Target="../embeddings/oleObject12.bin"/><Relationship Id="rId2" Type="http://schemas.openxmlformats.org/officeDocument/2006/relationships/tags" Target="../tags/tag42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46.xml"/><Relationship Id="rId7" Type="http://schemas.openxmlformats.org/officeDocument/2006/relationships/oleObject" Target="../embeddings/oleObject13.bin"/><Relationship Id="rId2" Type="http://schemas.openxmlformats.org/officeDocument/2006/relationships/tags" Target="../tags/tag45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49.xml"/><Relationship Id="rId7" Type="http://schemas.openxmlformats.org/officeDocument/2006/relationships/oleObject" Target="../embeddings/oleObject14.bin"/><Relationship Id="rId2" Type="http://schemas.openxmlformats.org/officeDocument/2006/relationships/tags" Target="../tags/tag48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tags" Target="../tags/tag56.xml"/><Relationship Id="rId7" Type="http://schemas.openxmlformats.org/officeDocument/2006/relationships/oleObject" Target="../embeddings/oleObject15.bin"/><Relationship Id="rId2" Type="http://schemas.openxmlformats.org/officeDocument/2006/relationships/tags" Target="../tags/tag55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7.wmf"/><Relationship Id="rId4" Type="http://schemas.openxmlformats.org/officeDocument/2006/relationships/tags" Target="../tags/tag57.xml"/><Relationship Id="rId9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6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60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71.xml"/><Relationship Id="rId7" Type="http://schemas.openxmlformats.org/officeDocument/2006/relationships/oleObject" Target="../embeddings/oleObject18.bin"/><Relationship Id="rId2" Type="http://schemas.openxmlformats.org/officeDocument/2006/relationships/tags" Target="../tags/tag70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85.xml"/><Relationship Id="rId7" Type="http://schemas.openxmlformats.org/officeDocument/2006/relationships/oleObject" Target="../embeddings/oleObject19.bin"/><Relationship Id="rId2" Type="http://schemas.openxmlformats.org/officeDocument/2006/relationships/tags" Target="../tags/tag84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4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88.xml"/><Relationship Id="rId7" Type="http://schemas.openxmlformats.org/officeDocument/2006/relationships/oleObject" Target="../embeddings/oleObject20.bin"/><Relationship Id="rId2" Type="http://schemas.openxmlformats.org/officeDocument/2006/relationships/tags" Target="../tags/tag87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9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91.xml"/><Relationship Id="rId7" Type="http://schemas.openxmlformats.org/officeDocument/2006/relationships/oleObject" Target="../embeddings/oleObject21.bin"/><Relationship Id="rId2" Type="http://schemas.openxmlformats.org/officeDocument/2006/relationships/tags" Target="../tags/tag90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94.xml"/><Relationship Id="rId7" Type="http://schemas.openxmlformats.org/officeDocument/2006/relationships/oleObject" Target="../embeddings/oleObject22.bin"/><Relationship Id="rId2" Type="http://schemas.openxmlformats.org/officeDocument/2006/relationships/tags" Target="../tags/tag93.xml"/><Relationship Id="rId1" Type="http://schemas.openxmlformats.org/officeDocument/2006/relationships/vmlDrawing" Target="../drawings/vmlDrawing21.v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99.xml"/><Relationship Id="rId7" Type="http://schemas.openxmlformats.org/officeDocument/2006/relationships/oleObject" Target="../embeddings/oleObject23.bin"/><Relationship Id="rId2" Type="http://schemas.openxmlformats.org/officeDocument/2006/relationships/tags" Target="../tags/tag98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5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notesSlide" Target="../notesSlides/notesSlide5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4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tags" Target="../tags/tag112.xml"/><Relationship Id="rId7" Type="http://schemas.openxmlformats.org/officeDocument/2006/relationships/oleObject" Target="../embeddings/oleObject24.bin"/><Relationship Id="rId2" Type="http://schemas.openxmlformats.org/officeDocument/2006/relationships/tags" Target="../tags/tag111.xml"/><Relationship Id="rId1" Type="http://schemas.openxmlformats.org/officeDocument/2006/relationships/vmlDrawing" Target="../drawings/vmlDrawing23.v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tags" Target="../tags/tag118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17.xml"/><Relationship Id="rId1" Type="http://schemas.openxmlformats.org/officeDocument/2006/relationships/vmlDrawing" Target="../drawings/vmlDrawing24.vml"/><Relationship Id="rId6" Type="http://schemas.openxmlformats.org/officeDocument/2006/relationships/notesSlide" Target="../notesSlides/notesSlide5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wmf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121.xml"/><Relationship Id="rId7" Type="http://schemas.openxmlformats.org/officeDocument/2006/relationships/notesSlide" Target="../notesSlides/notesSlide59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2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9" Type="http://schemas.openxmlformats.org/officeDocument/2006/relationships/image" Target="../media/image31.w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13" Type="http://schemas.openxmlformats.org/officeDocument/2006/relationships/oleObject" Target="../embeddings/oleObject28.bin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12" Type="http://schemas.openxmlformats.org/officeDocument/2006/relationships/image" Target="../media/image32.wmf"/><Relationship Id="rId2" Type="http://schemas.openxmlformats.org/officeDocument/2006/relationships/tags" Target="../tags/tag124.xml"/><Relationship Id="rId1" Type="http://schemas.openxmlformats.org/officeDocument/2006/relationships/vmlDrawing" Target="../drawings/vmlDrawing26.vml"/><Relationship Id="rId6" Type="http://schemas.openxmlformats.org/officeDocument/2006/relationships/tags" Target="../tags/tag128.xml"/><Relationship Id="rId11" Type="http://schemas.openxmlformats.org/officeDocument/2006/relationships/oleObject" Target="../embeddings/oleObject27.bin"/><Relationship Id="rId5" Type="http://schemas.openxmlformats.org/officeDocument/2006/relationships/tags" Target="../tags/tag127.xml"/><Relationship Id="rId10" Type="http://schemas.openxmlformats.org/officeDocument/2006/relationships/notesSlide" Target="../notesSlides/notesSlide60.xml"/><Relationship Id="rId4" Type="http://schemas.openxmlformats.org/officeDocument/2006/relationships/tags" Target="../tags/tag126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3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tags" Target="../tags/tag132.xml"/><Relationship Id="rId7" Type="http://schemas.openxmlformats.org/officeDocument/2006/relationships/notesSlide" Target="../notesSlides/notesSlide61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2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9" Type="http://schemas.openxmlformats.org/officeDocument/2006/relationships/image" Target="../media/image34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tags" Target="../tags/tag136.xml"/><Relationship Id="rId7" Type="http://schemas.openxmlformats.org/officeDocument/2006/relationships/notesSlide" Target="../notesSlides/notesSlide62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2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9" Type="http://schemas.openxmlformats.org/officeDocument/2006/relationships/image" Target="../media/image35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tags" Target="../tags/tag140.xml"/><Relationship Id="rId7" Type="http://schemas.openxmlformats.org/officeDocument/2006/relationships/notesSlide" Target="../notesSlides/notesSlide63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29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6.wmf"/><Relationship Id="rId5" Type="http://schemas.openxmlformats.org/officeDocument/2006/relationships/tags" Target="../tags/tag142.xml"/><Relationship Id="rId10" Type="http://schemas.openxmlformats.org/officeDocument/2006/relationships/oleObject" Target="../embeddings/oleObject32.bin"/><Relationship Id="rId4" Type="http://schemas.openxmlformats.org/officeDocument/2006/relationships/tags" Target="../tags/tag141.xml"/><Relationship Id="rId9" Type="http://schemas.openxmlformats.org/officeDocument/2006/relationships/image" Target="../media/image35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tags" Target="../tags/tag144.xml"/><Relationship Id="rId7" Type="http://schemas.openxmlformats.org/officeDocument/2006/relationships/notesSlide" Target="../notesSlides/notesSlide64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3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9" Type="http://schemas.openxmlformats.org/officeDocument/2006/relationships/image" Target="../media/image36.w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tags" Target="../tags/tag148.xml"/><Relationship Id="rId7" Type="http://schemas.openxmlformats.org/officeDocument/2006/relationships/oleObject" Target="../embeddings/oleObject34.bin"/><Relationship Id="rId2" Type="http://schemas.openxmlformats.org/officeDocument/2006/relationships/tags" Target="../tags/tag147.xml"/><Relationship Id="rId1" Type="http://schemas.openxmlformats.org/officeDocument/2006/relationships/vmlDrawing" Target="../drawings/vmlDrawing31.vml"/><Relationship Id="rId6" Type="http://schemas.openxmlformats.org/officeDocument/2006/relationships/notesSlide" Target="../notesSlides/notesSlide6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9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6.xml"/><Relationship Id="rId3" Type="http://schemas.openxmlformats.org/officeDocument/2006/relationships/tags" Target="../tags/tag15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9.emf"/><Relationship Id="rId2" Type="http://schemas.openxmlformats.org/officeDocument/2006/relationships/tags" Target="../tags/tag150.xml"/><Relationship Id="rId1" Type="http://schemas.openxmlformats.org/officeDocument/2006/relationships/vmlDrawing" Target="../drawings/vmlDrawing32.vml"/><Relationship Id="rId6" Type="http://schemas.openxmlformats.org/officeDocument/2006/relationships/tags" Target="../tags/tag154.xml"/><Relationship Id="rId11" Type="http://schemas.openxmlformats.org/officeDocument/2006/relationships/oleObject" Target="../embeddings/oleObject36.bin"/><Relationship Id="rId5" Type="http://schemas.openxmlformats.org/officeDocument/2006/relationships/tags" Target="../tags/tag153.xml"/><Relationship Id="rId10" Type="http://schemas.openxmlformats.org/officeDocument/2006/relationships/image" Target="../media/image38.emf"/><Relationship Id="rId4" Type="http://schemas.openxmlformats.org/officeDocument/2006/relationships/tags" Target="../tags/tag152.xml"/><Relationship Id="rId9" Type="http://schemas.openxmlformats.org/officeDocument/2006/relationships/oleObject" Target="../embeddings/oleObject35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tags" Target="../tags/tag161.xml"/><Relationship Id="rId13" Type="http://schemas.openxmlformats.org/officeDocument/2006/relationships/image" Target="../media/image38.emf"/><Relationship Id="rId3" Type="http://schemas.openxmlformats.org/officeDocument/2006/relationships/tags" Target="../tags/tag156.xml"/><Relationship Id="rId7" Type="http://schemas.openxmlformats.org/officeDocument/2006/relationships/tags" Target="../tags/tag160.xml"/><Relationship Id="rId12" Type="http://schemas.openxmlformats.org/officeDocument/2006/relationships/oleObject" Target="../embeddings/oleObject37.bin"/><Relationship Id="rId2" Type="http://schemas.openxmlformats.org/officeDocument/2006/relationships/tags" Target="../tags/tag155.xml"/><Relationship Id="rId1" Type="http://schemas.openxmlformats.org/officeDocument/2006/relationships/vmlDrawing" Target="../drawings/vmlDrawing33.vml"/><Relationship Id="rId6" Type="http://schemas.openxmlformats.org/officeDocument/2006/relationships/tags" Target="../tags/tag159.xml"/><Relationship Id="rId11" Type="http://schemas.openxmlformats.org/officeDocument/2006/relationships/notesSlide" Target="../notesSlides/notesSlide67.xml"/><Relationship Id="rId5" Type="http://schemas.openxmlformats.org/officeDocument/2006/relationships/tags" Target="../tags/tag158.xml"/><Relationship Id="rId15" Type="http://schemas.openxmlformats.org/officeDocument/2006/relationships/image" Target="../media/image39.e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57.xml"/><Relationship Id="rId9" Type="http://schemas.openxmlformats.org/officeDocument/2006/relationships/tags" Target="../tags/tag162.xml"/><Relationship Id="rId14" Type="http://schemas.openxmlformats.org/officeDocument/2006/relationships/oleObject" Target="../embeddings/oleObject38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tags" Target="../tags/tag164.xml"/><Relationship Id="rId7" Type="http://schemas.openxmlformats.org/officeDocument/2006/relationships/notesSlide" Target="../notesSlides/notesSlide68.xml"/><Relationship Id="rId2" Type="http://schemas.openxmlformats.org/officeDocument/2006/relationships/tags" Target="../tags/tag163.xml"/><Relationship Id="rId1" Type="http://schemas.openxmlformats.org/officeDocument/2006/relationships/vmlDrawing" Target="../drawings/vmlDrawing3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9" Type="http://schemas.openxmlformats.org/officeDocument/2006/relationships/image" Target="../media/image4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wmf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5" Type="http://schemas.openxmlformats.org/officeDocument/2006/relationships/notesSlide" Target="../notesSlides/notesSlide69.xml"/><Relationship Id="rId4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5" Type="http://schemas.openxmlformats.org/officeDocument/2006/relationships/notesSlide" Target="../notesSlides/notesSlide71.xml"/><Relationship Id="rId4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5" Type="http://schemas.openxmlformats.org/officeDocument/2006/relationships/notesSlide" Target="../notesSlides/notesSlide72.xml"/><Relationship Id="rId4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tags" Target="../tags/tag180.xml"/><Relationship Id="rId7" Type="http://schemas.openxmlformats.org/officeDocument/2006/relationships/notesSlide" Target="../notesSlides/notesSlide73.xml"/><Relationship Id="rId2" Type="http://schemas.openxmlformats.org/officeDocument/2006/relationships/tags" Target="../tags/tag179.xml"/><Relationship Id="rId1" Type="http://schemas.openxmlformats.org/officeDocument/2006/relationships/vmlDrawing" Target="../drawings/vmlDrawing3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41.e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tags" Target="../tags/tag184.xml"/><Relationship Id="rId7" Type="http://schemas.openxmlformats.org/officeDocument/2006/relationships/notesSlide" Target="../notesSlides/notesSlide74.xml"/><Relationship Id="rId2" Type="http://schemas.openxmlformats.org/officeDocument/2006/relationships/tags" Target="../tags/tag183.xml"/><Relationship Id="rId1" Type="http://schemas.openxmlformats.org/officeDocument/2006/relationships/vmlDrawing" Target="../drawings/vmlDrawing3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3.wmf"/><Relationship Id="rId5" Type="http://schemas.openxmlformats.org/officeDocument/2006/relationships/tags" Target="../tags/tag186.xml"/><Relationship Id="rId10" Type="http://schemas.openxmlformats.org/officeDocument/2006/relationships/oleObject" Target="../embeddings/oleObject42.bin"/><Relationship Id="rId4" Type="http://schemas.openxmlformats.org/officeDocument/2006/relationships/tags" Target="../tags/tag185.xml"/><Relationship Id="rId9" Type="http://schemas.openxmlformats.org/officeDocument/2006/relationships/image" Target="../media/image42.emf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tags" Target="../tags/tag188.xml"/><Relationship Id="rId7" Type="http://schemas.openxmlformats.org/officeDocument/2006/relationships/oleObject" Target="../embeddings/oleObject43.bin"/><Relationship Id="rId2" Type="http://schemas.openxmlformats.org/officeDocument/2006/relationships/tags" Target="../tags/tag187.xml"/><Relationship Id="rId1" Type="http://schemas.openxmlformats.org/officeDocument/2006/relationships/vmlDrawing" Target="../drawings/vmlDrawing37.vml"/><Relationship Id="rId6" Type="http://schemas.openxmlformats.org/officeDocument/2006/relationships/notesSlide" Target="../notesSlides/notesSlide7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9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tags" Target="../tags/tag191.xml"/><Relationship Id="rId7" Type="http://schemas.openxmlformats.org/officeDocument/2006/relationships/notesSlide" Target="../notesSlides/notesSlide76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3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5.wmf"/><Relationship Id="rId5" Type="http://schemas.openxmlformats.org/officeDocument/2006/relationships/tags" Target="../tags/tag193.xml"/><Relationship Id="rId10" Type="http://schemas.openxmlformats.org/officeDocument/2006/relationships/oleObject" Target="../embeddings/oleObject45.bin"/><Relationship Id="rId4" Type="http://schemas.openxmlformats.org/officeDocument/2006/relationships/tags" Target="../tags/tag192.xml"/><Relationship Id="rId9" Type="http://schemas.openxmlformats.org/officeDocument/2006/relationships/image" Target="../media/image42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47.wmf"/><Relationship Id="rId3" Type="http://schemas.openxmlformats.org/officeDocument/2006/relationships/tags" Target="../tags/tag195.xml"/><Relationship Id="rId7" Type="http://schemas.openxmlformats.org/officeDocument/2006/relationships/tags" Target="../tags/tag199.xml"/><Relationship Id="rId12" Type="http://schemas.openxmlformats.org/officeDocument/2006/relationships/oleObject" Target="../embeddings/oleObject47.bin"/><Relationship Id="rId2" Type="http://schemas.openxmlformats.org/officeDocument/2006/relationships/tags" Target="../tags/tag194.xml"/><Relationship Id="rId1" Type="http://schemas.openxmlformats.org/officeDocument/2006/relationships/vmlDrawing" Target="../drawings/vmlDrawing39.vml"/><Relationship Id="rId6" Type="http://schemas.openxmlformats.org/officeDocument/2006/relationships/tags" Target="../tags/tag198.xml"/><Relationship Id="rId11" Type="http://schemas.openxmlformats.org/officeDocument/2006/relationships/image" Target="../media/image46.wmf"/><Relationship Id="rId5" Type="http://schemas.openxmlformats.org/officeDocument/2006/relationships/tags" Target="../tags/tag197.xml"/><Relationship Id="rId15" Type="http://schemas.openxmlformats.org/officeDocument/2006/relationships/image" Target="../media/image48.wmf"/><Relationship Id="rId10" Type="http://schemas.openxmlformats.org/officeDocument/2006/relationships/oleObject" Target="../embeddings/oleObject46.bin"/><Relationship Id="rId4" Type="http://schemas.openxmlformats.org/officeDocument/2006/relationships/tags" Target="../tags/tag196.xml"/><Relationship Id="rId9" Type="http://schemas.openxmlformats.org/officeDocument/2006/relationships/notesSlide" Target="../notesSlides/notesSlide77.xml"/><Relationship Id="rId14" Type="http://schemas.openxmlformats.org/officeDocument/2006/relationships/oleObject" Target="../embeddings/oleObject48.bin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201.xml"/><Relationship Id="rId7" Type="http://schemas.openxmlformats.org/officeDocument/2006/relationships/notesSlide" Target="../notesSlides/notesSlide78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40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0.wmf"/><Relationship Id="rId5" Type="http://schemas.openxmlformats.org/officeDocument/2006/relationships/tags" Target="../tags/tag203.xml"/><Relationship Id="rId10" Type="http://schemas.openxmlformats.org/officeDocument/2006/relationships/oleObject" Target="../embeddings/oleObject50.bin"/><Relationship Id="rId4" Type="http://schemas.openxmlformats.org/officeDocument/2006/relationships/tags" Target="../tags/tag202.xml"/><Relationship Id="rId9" Type="http://schemas.openxmlformats.org/officeDocument/2006/relationships/image" Target="../media/image4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5.w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image" Target="../media/image51.tiff"/><Relationship Id="rId5" Type="http://schemas.openxmlformats.org/officeDocument/2006/relationships/notesSlide" Target="../notesSlides/notesSlide79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tags" Target="../tags/tag208.xml"/><Relationship Id="rId7" Type="http://schemas.openxmlformats.org/officeDocument/2006/relationships/notesSlide" Target="../notesSlides/notesSlide80.xml"/><Relationship Id="rId2" Type="http://schemas.openxmlformats.org/officeDocument/2006/relationships/tags" Target="../tags/tag207.xml"/><Relationship Id="rId1" Type="http://schemas.openxmlformats.org/officeDocument/2006/relationships/vmlDrawing" Target="../drawings/vmlDrawing4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2.wmf"/><Relationship Id="rId5" Type="http://schemas.openxmlformats.org/officeDocument/2006/relationships/tags" Target="../tags/tag210.xml"/><Relationship Id="rId10" Type="http://schemas.openxmlformats.org/officeDocument/2006/relationships/oleObject" Target="../embeddings/oleObject52.bin"/><Relationship Id="rId4" Type="http://schemas.openxmlformats.org/officeDocument/2006/relationships/tags" Target="../tags/tag209.xml"/><Relationship Id="rId9" Type="http://schemas.openxmlformats.org/officeDocument/2006/relationships/image" Target="../media/image49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12.xml"/><Relationship Id="rId7" Type="http://schemas.openxmlformats.org/officeDocument/2006/relationships/tags" Target="../tags/tag216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42.vml"/><Relationship Id="rId6" Type="http://schemas.openxmlformats.org/officeDocument/2006/relationships/tags" Target="../tags/tag215.xml"/><Relationship Id="rId11" Type="http://schemas.openxmlformats.org/officeDocument/2006/relationships/image" Target="../media/image49.emf"/><Relationship Id="rId5" Type="http://schemas.openxmlformats.org/officeDocument/2006/relationships/tags" Target="../tags/tag214.xml"/><Relationship Id="rId10" Type="http://schemas.openxmlformats.org/officeDocument/2006/relationships/oleObject" Target="../embeddings/oleObject53.bin"/><Relationship Id="rId4" Type="http://schemas.openxmlformats.org/officeDocument/2006/relationships/tags" Target="../tags/tag213.xml"/><Relationship Id="rId9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2.xml"/><Relationship Id="rId3" Type="http://schemas.openxmlformats.org/officeDocument/2006/relationships/tags" Target="../tags/tag21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17.xml"/><Relationship Id="rId1" Type="http://schemas.openxmlformats.org/officeDocument/2006/relationships/vmlDrawing" Target="../drawings/vmlDrawing43.vml"/><Relationship Id="rId6" Type="http://schemas.openxmlformats.org/officeDocument/2006/relationships/tags" Target="../tags/tag221.xml"/><Relationship Id="rId5" Type="http://schemas.openxmlformats.org/officeDocument/2006/relationships/tags" Target="../tags/tag220.xml"/><Relationship Id="rId10" Type="http://schemas.openxmlformats.org/officeDocument/2006/relationships/image" Target="../media/image53.emf"/><Relationship Id="rId4" Type="http://schemas.openxmlformats.org/officeDocument/2006/relationships/tags" Target="../tags/tag219.xml"/><Relationship Id="rId9" Type="http://schemas.openxmlformats.org/officeDocument/2006/relationships/oleObject" Target="../embeddings/oleObject54.bin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3.xml"/><Relationship Id="rId3" Type="http://schemas.openxmlformats.org/officeDocument/2006/relationships/tags" Target="../tags/tag22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22.xml"/><Relationship Id="rId1" Type="http://schemas.openxmlformats.org/officeDocument/2006/relationships/vmlDrawing" Target="../drawings/vmlDrawing44.v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10" Type="http://schemas.openxmlformats.org/officeDocument/2006/relationships/image" Target="../media/image54.wmf"/><Relationship Id="rId4" Type="http://schemas.openxmlformats.org/officeDocument/2006/relationships/tags" Target="../tags/tag224.xml"/><Relationship Id="rId9" Type="http://schemas.openxmlformats.org/officeDocument/2006/relationships/oleObject" Target="../embeddings/oleObject55.bin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12" Type="http://schemas.openxmlformats.org/officeDocument/2006/relationships/image" Target="../media/image46.wmf"/><Relationship Id="rId2" Type="http://schemas.openxmlformats.org/officeDocument/2006/relationships/tags" Target="../tags/tag227.xml"/><Relationship Id="rId1" Type="http://schemas.openxmlformats.org/officeDocument/2006/relationships/vmlDrawing" Target="../drawings/vmlDrawing45.vml"/><Relationship Id="rId6" Type="http://schemas.openxmlformats.org/officeDocument/2006/relationships/tags" Target="../tags/tag231.xml"/><Relationship Id="rId11" Type="http://schemas.openxmlformats.org/officeDocument/2006/relationships/oleObject" Target="../embeddings/oleObject56.bin"/><Relationship Id="rId5" Type="http://schemas.openxmlformats.org/officeDocument/2006/relationships/tags" Target="../tags/tag230.xml"/><Relationship Id="rId10" Type="http://schemas.openxmlformats.org/officeDocument/2006/relationships/notesSlide" Target="../notesSlides/notesSlide84.xml"/><Relationship Id="rId4" Type="http://schemas.openxmlformats.org/officeDocument/2006/relationships/tags" Target="../tags/tag229.xml"/><Relationship Id="rId9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5" Type="http://schemas.openxmlformats.org/officeDocument/2006/relationships/notesSlide" Target="../notesSlides/notesSlide85.xml"/><Relationship Id="rId4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238.xml"/><Relationship Id="rId7" Type="http://schemas.openxmlformats.org/officeDocument/2006/relationships/notesSlide" Target="../notesSlides/notesSlide86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4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9" Type="http://schemas.openxmlformats.org/officeDocument/2006/relationships/image" Target="../media/image55.w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tags" Target="../tags/tag242.xml"/><Relationship Id="rId7" Type="http://schemas.openxmlformats.org/officeDocument/2006/relationships/oleObject" Target="../embeddings/oleObject58.bin"/><Relationship Id="rId2" Type="http://schemas.openxmlformats.org/officeDocument/2006/relationships/tags" Target="../tags/tag241.xml"/><Relationship Id="rId1" Type="http://schemas.openxmlformats.org/officeDocument/2006/relationships/vmlDrawing" Target="../drawings/vmlDrawing47.vml"/><Relationship Id="rId6" Type="http://schemas.openxmlformats.org/officeDocument/2006/relationships/notesSlide" Target="../notesSlides/notesSlide8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3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245.xml"/><Relationship Id="rId7" Type="http://schemas.openxmlformats.org/officeDocument/2006/relationships/notesSlide" Target="../notesSlides/notesSlide88.xml"/><Relationship Id="rId2" Type="http://schemas.openxmlformats.org/officeDocument/2006/relationships/tags" Target="../tags/tag244.xml"/><Relationship Id="rId1" Type="http://schemas.openxmlformats.org/officeDocument/2006/relationships/vmlDrawing" Target="../drawings/vmlDrawing4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9" Type="http://schemas.openxmlformats.org/officeDocument/2006/relationships/image" Target="../media/image5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12.xml"/><Relationship Id="rId7" Type="http://schemas.openxmlformats.org/officeDocument/2006/relationships/oleObject" Target="../embeddings/oleObject4.bin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4" Type="http://schemas.openxmlformats.org/officeDocument/2006/relationships/notesSlide" Target="../notesSlides/notesSlide89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5" Type="http://schemas.openxmlformats.org/officeDocument/2006/relationships/notesSlide" Target="../notesSlides/notesSlide90.xml"/><Relationship Id="rId4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tags" Target="../tags/tag259.xml"/><Relationship Id="rId13" Type="http://schemas.openxmlformats.org/officeDocument/2006/relationships/oleObject" Target="../embeddings/oleObject61.bin"/><Relationship Id="rId3" Type="http://schemas.openxmlformats.org/officeDocument/2006/relationships/tags" Target="../tags/tag254.xml"/><Relationship Id="rId7" Type="http://schemas.openxmlformats.org/officeDocument/2006/relationships/tags" Target="../tags/tag258.xml"/><Relationship Id="rId12" Type="http://schemas.openxmlformats.org/officeDocument/2006/relationships/image" Target="../media/image58.wmf"/><Relationship Id="rId2" Type="http://schemas.openxmlformats.org/officeDocument/2006/relationships/tags" Target="../tags/tag253.xml"/><Relationship Id="rId1" Type="http://schemas.openxmlformats.org/officeDocument/2006/relationships/vmlDrawing" Target="../drawings/vmlDrawing49.vml"/><Relationship Id="rId6" Type="http://schemas.openxmlformats.org/officeDocument/2006/relationships/tags" Target="../tags/tag257.xml"/><Relationship Id="rId11" Type="http://schemas.openxmlformats.org/officeDocument/2006/relationships/oleObject" Target="../embeddings/oleObject60.bin"/><Relationship Id="rId5" Type="http://schemas.openxmlformats.org/officeDocument/2006/relationships/tags" Target="../tags/tag256.xml"/><Relationship Id="rId10" Type="http://schemas.openxmlformats.org/officeDocument/2006/relationships/notesSlide" Target="../notesSlides/notesSlide91.xml"/><Relationship Id="rId4" Type="http://schemas.openxmlformats.org/officeDocument/2006/relationships/tags" Target="../tags/tag25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9.wmf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tags" Target="../tags/tag261.xml"/><Relationship Id="rId7" Type="http://schemas.openxmlformats.org/officeDocument/2006/relationships/notesSlide" Target="../notesSlides/notesSlide92.xml"/><Relationship Id="rId2" Type="http://schemas.openxmlformats.org/officeDocument/2006/relationships/tags" Target="../tags/tag260.xml"/><Relationship Id="rId1" Type="http://schemas.openxmlformats.org/officeDocument/2006/relationships/vmlDrawing" Target="../drawings/vmlDrawing50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0.wmf"/><Relationship Id="rId5" Type="http://schemas.openxmlformats.org/officeDocument/2006/relationships/tags" Target="../tags/tag263.xml"/><Relationship Id="rId10" Type="http://schemas.openxmlformats.org/officeDocument/2006/relationships/oleObject" Target="../embeddings/oleObject63.bin"/><Relationship Id="rId4" Type="http://schemas.openxmlformats.org/officeDocument/2006/relationships/tags" Target="../tags/tag262.xml"/><Relationship Id="rId9" Type="http://schemas.openxmlformats.org/officeDocument/2006/relationships/image" Target="../media/image59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notesSlide" Target="../notesSlides/notesSlide9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6" Type="http://schemas.openxmlformats.org/officeDocument/2006/relationships/image" Target="../media/image61.png"/><Relationship Id="rId5" Type="http://schemas.openxmlformats.org/officeDocument/2006/relationships/notesSlide" Target="../notesSlides/notesSlide94.xml"/><Relationship Id="rId4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6" Type="http://schemas.openxmlformats.org/officeDocument/2006/relationships/notesSlide" Target="../notesSlides/notesSlide9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277.xml"/><Relationship Id="rId7" Type="http://schemas.openxmlformats.org/officeDocument/2006/relationships/image" Target="../media/image62.png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6" Type="http://schemas.openxmlformats.org/officeDocument/2006/relationships/notesSlide" Target="../notesSlides/notesSlide9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6" Type="http://schemas.openxmlformats.org/officeDocument/2006/relationships/notesSlide" Target="../notesSlides/notesSlide9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2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tags" Target="../tags/tag290.xml"/><Relationship Id="rId3" Type="http://schemas.openxmlformats.org/officeDocument/2006/relationships/tags" Target="../tags/tag285.xml"/><Relationship Id="rId7" Type="http://schemas.openxmlformats.org/officeDocument/2006/relationships/tags" Target="../tags/tag289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tags" Target="../tags/tag288.xml"/><Relationship Id="rId11" Type="http://schemas.openxmlformats.org/officeDocument/2006/relationships/notesSlide" Target="../notesSlides/notesSlide98.xml"/><Relationship Id="rId5" Type="http://schemas.openxmlformats.org/officeDocument/2006/relationships/tags" Target="../tags/tag28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86.xml"/><Relationship Id="rId9" Type="http://schemas.openxmlformats.org/officeDocument/2006/relationships/tags" Target="../tags/tag2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5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2004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83314" y="33528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Дэвид М. Харрис и Сара Л. Харрис</a:t>
            </a:r>
            <a:endParaRPr lang="ru-RU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Цифровая схемотехника и архитектура компьютера, второе издание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63161891"/>
              </p:ext>
            </p:extLst>
          </p:nvPr>
        </p:nvGraphicFramePr>
        <p:xfrm>
          <a:off x="838200" y="3429000"/>
          <a:ext cx="8153400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79" name="VISIO" r:id="rId6" imgW="3135960" imgH="684360" progId="Visio.Drawing.6">
                  <p:embed/>
                </p:oleObj>
              </mc:Choice>
              <mc:Fallback>
                <p:oleObj name="VISIO" r:id="rId6" imgW="3135960" imgH="684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429000"/>
                        <a:ext cx="8153400" cy="177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34208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Цепь одноразрядных сумматоров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Перенос проходит через всю цепочку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Недостаток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медленное суммирование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Сумматор с последовательным переносом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2448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76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7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762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90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7626" name="Rectangl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Покажите, как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сконфигурировать ЛБ  </a:t>
            </a:r>
            <a:r>
              <a:rPr lang="ru-RU" sz="2400" dirty="0" err="1">
                <a:latin typeface="Times New Roman" pitchFamily="18" charset="0"/>
                <a:cs typeface="Arial" charset="0"/>
              </a:rPr>
              <a:t>Cyclone</a:t>
            </a:r>
            <a:r>
              <a:rPr lang="ru-RU" sz="2400" dirty="0">
                <a:latin typeface="Times New Roman" pitchFamily="18" charset="0"/>
                <a:cs typeface="Arial" charset="0"/>
              </a:rPr>
              <a:t> IV  для выполнения следующих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функций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 = ABC + ABC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 = AB</a:t>
            </a:r>
          </a:p>
        </p:txBody>
      </p:sp>
      <p:sp>
        <p:nvSpPr>
          <p:cNvPr id="1007627" name="Line 1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2098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28" name="Line 1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4384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29" name="Line 1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3528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30" name="Line 1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362200" y="2438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Конфигурация </a:t>
            </a:r>
            <a:r>
              <a:rPr lang="ru-RU" sz="4000" dirty="0" smtClean="0">
                <a:solidFill>
                  <a:schemeClr val="bg1"/>
                </a:solidFill>
              </a:rPr>
              <a:t>ЛБ. </a:t>
            </a:r>
            <a:r>
              <a:rPr lang="ru-RU" sz="4000" dirty="0">
                <a:solidFill>
                  <a:schemeClr val="bg1"/>
                </a:solidFill>
              </a:rPr>
              <a:t>Пример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626" y="2743200"/>
            <a:ext cx="597206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9336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990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99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1991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Используя средства САПР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(Altera’s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Quartus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II)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Описать проект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редактора принципиальных схем 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HDL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Выполнить моделирование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Выполнить синтез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его имплементацию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FPGA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Загрузить конфигурацию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FPGA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Протестировать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FPGA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.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200" smtClean="0">
                <a:solidFill>
                  <a:schemeClr val="bg1"/>
                </a:solidFill>
                <a:latin typeface="+mj-lt"/>
              </a:rPr>
              <a:t>Последовательность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проектирования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186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8877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 smtClean="0">
                <a:latin typeface="Times New Roman" pitchFamily="18" charset="0"/>
                <a:cs typeface="Arial" charset="0"/>
              </a:rPr>
              <a:t>Задержка сумматора складывается из задержек разрядов в каждом звене:</a:t>
            </a:r>
            <a:endParaRPr lang="en-US" sz="2800" i="1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	</a:t>
            </a:r>
            <a:r>
              <a:rPr lang="en-US" sz="3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8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ripple</a:t>
            </a:r>
            <a:r>
              <a:rPr lang="en-US" sz="3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8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Nt</a:t>
            </a:r>
            <a:r>
              <a:rPr lang="en-US" sz="3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FA</a:t>
            </a:r>
            <a:endParaRPr lang="en-US" sz="38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	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где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 smtClean="0">
                <a:latin typeface="Times New Roman" pitchFamily="18" charset="0"/>
                <a:cs typeface="Arial" charset="0"/>
              </a:rPr>
              <a:t>FA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– задержка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одного полного сумматора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Сумматор с последовательным переносом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32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990600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Определить значение переноса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out</a:t>
            </a:r>
            <a:r>
              <a:rPr lang="en-US" sz="2000" dirty="0">
                <a:latin typeface="Times New Roman" pitchFamily="18" charset="0"/>
                <a:cs typeface="Arial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в каждом блоке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k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разрядного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сумматора, используя сигналы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generate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propagate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1900" b="1" dirty="0" smtClean="0">
                <a:latin typeface="Times New Roman" pitchFamily="18" charset="0"/>
                <a:cs typeface="Arial" charset="0"/>
              </a:rPr>
              <a:t>Некоторые определения</a:t>
            </a:r>
            <a:r>
              <a:rPr lang="en-US" sz="1900" b="1" dirty="0" smtClean="0">
                <a:latin typeface="Times New Roman" pitchFamily="18" charset="0"/>
                <a:cs typeface="Arial" charset="0"/>
              </a:rPr>
              <a:t>:</a:t>
            </a:r>
            <a:endParaRPr lang="en-US" sz="1900" b="1" dirty="0">
              <a:latin typeface="Times New Roman" pitchFamily="18" charset="0"/>
              <a:cs typeface="Arial" charset="0"/>
            </a:endParaRPr>
          </a:p>
          <a:p>
            <a:pPr marL="365125" lvl="1" indent="92075">
              <a:spcBef>
                <a:spcPct val="20000"/>
              </a:spcBef>
              <a:buFontTx/>
              <a:buChar char="–"/>
            </a:pPr>
            <a:r>
              <a:rPr lang="ru-RU" sz="1900" dirty="0" smtClean="0">
                <a:latin typeface="Times New Roman" pitchFamily="18" charset="0"/>
                <a:cs typeface="Arial" charset="0"/>
              </a:rPr>
              <a:t> Разряд </a:t>
            </a:r>
            <a:r>
              <a:rPr lang="en-US" sz="19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формирует перенос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либо путем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его генерирования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1900" i="1" dirty="0" smtClean="0">
                <a:latin typeface="Times New Roman" pitchFamily="18" charset="0"/>
                <a:cs typeface="Arial" charset="0"/>
              </a:rPr>
              <a:t>generating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) либо путем 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распространения (</a:t>
            </a:r>
            <a:r>
              <a:rPr lang="en-US" sz="1900" i="1" dirty="0" smtClean="0">
                <a:latin typeface="Times New Roman" pitchFamily="18" charset="0"/>
                <a:cs typeface="Arial" charset="0"/>
              </a:rPr>
              <a:t>propagating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) переноса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со своего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соответствующего входа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на свой выход</a:t>
            </a:r>
            <a:endParaRPr lang="en-US" sz="1900" dirty="0">
              <a:latin typeface="Times New Roman" pitchFamily="18" charset="0"/>
              <a:cs typeface="Arial" charset="0"/>
            </a:endParaRPr>
          </a:p>
          <a:p>
            <a:pPr marL="365125" lvl="1" indent="92075">
              <a:spcBef>
                <a:spcPct val="20000"/>
              </a:spcBef>
              <a:buFontTx/>
              <a:buChar char="–"/>
            </a:pPr>
            <a:r>
              <a:rPr lang="en-US" sz="19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Генерирование 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19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19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1900" dirty="0">
                <a:latin typeface="Times New Roman" pitchFamily="18" charset="0"/>
                <a:cs typeface="Arial" charset="0"/>
              </a:rPr>
              <a:t>)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и распространение 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19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19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1900" dirty="0">
                <a:latin typeface="Times New Roman" pitchFamily="18" charset="0"/>
                <a:cs typeface="Arial" charset="0"/>
              </a:rPr>
              <a:t>) </a:t>
            </a:r>
            <a:r>
              <a:rPr lang="ru-RU" sz="1900" dirty="0" smtClean="0">
                <a:latin typeface="Times New Roman" pitchFamily="18" charset="0"/>
                <a:cs typeface="Arial" charset="0"/>
              </a:rPr>
              <a:t>сигналов для каждого разряда</a:t>
            </a:r>
            <a:r>
              <a:rPr lang="en-US" sz="1900" dirty="0" smtClean="0">
                <a:latin typeface="Times New Roman" pitchFamily="18" charset="0"/>
                <a:cs typeface="Arial" charset="0"/>
              </a:rPr>
              <a:t>:</a:t>
            </a:r>
            <a:endParaRPr lang="en-US" sz="1900" dirty="0">
              <a:latin typeface="Times New Roman" pitchFamily="18" charset="0"/>
              <a:cs typeface="Arial" charset="0"/>
            </a:endParaRPr>
          </a:p>
          <a:p>
            <a:pPr marL="493713" lvl="2" indent="182563">
              <a:spcBef>
                <a:spcPct val="20000"/>
              </a:spcBef>
              <a:buFontTx/>
              <a:buChar char="•"/>
            </a:pPr>
            <a:r>
              <a:rPr lang="ru-RU" sz="1800" dirty="0" smtClean="0">
                <a:latin typeface="Times New Roman" pitchFamily="18" charset="0"/>
                <a:cs typeface="Arial" charset="0"/>
              </a:rPr>
              <a:t>Разряд </a:t>
            </a:r>
            <a:r>
              <a:rPr lang="en-US" sz="18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Arial" charset="0"/>
              </a:rPr>
              <a:t>будет генерировать перенос, если </a:t>
            </a:r>
            <a:r>
              <a:rPr lang="en-US" sz="1800" i="1" dirty="0" smtClean="0">
                <a:latin typeface="Times New Roman" pitchFamily="18" charset="0"/>
                <a:cs typeface="Arial" charset="0"/>
              </a:rPr>
              <a:t>A</a:t>
            </a:r>
            <a:r>
              <a:rPr lang="en-US" sz="18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1800" i="1" dirty="0" smtClean="0">
                <a:latin typeface="Times New Roman" pitchFamily="18" charset="0"/>
                <a:cs typeface="Arial" charset="0"/>
              </a:rPr>
              <a:t>B</a:t>
            </a:r>
            <a:r>
              <a:rPr lang="en-US" sz="18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Arial" charset="0"/>
              </a:rPr>
              <a:t> (оба) равны 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1</a:t>
            </a:r>
            <a:r>
              <a:rPr lang="en-US" sz="1800" dirty="0">
                <a:latin typeface="Times New Roman" pitchFamily="18" charset="0"/>
                <a:cs typeface="Arial" charset="0"/>
              </a:rPr>
              <a:t>. </a:t>
            </a:r>
          </a:p>
          <a:p>
            <a:pPr marL="742950" lvl="1" indent="-285750"/>
            <a:r>
              <a:rPr lang="en-US" sz="2000" i="1" dirty="0">
                <a:latin typeface="Times New Roman" pitchFamily="18" charset="0"/>
                <a:cs typeface="Arial" charset="0"/>
              </a:rPr>
              <a:t>		</a:t>
            </a:r>
            <a:r>
              <a:rPr lang="en-US" dirty="0">
                <a:latin typeface="Times New Roman" pitchFamily="18" charset="0"/>
                <a:cs typeface="Arial" charset="0"/>
              </a:rPr>
              <a:t>	</a:t>
            </a:r>
            <a:r>
              <a:rPr lang="en-US" sz="3000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</a:p>
          <a:p>
            <a:pPr marL="493713" lvl="2" indent="182563">
              <a:spcBef>
                <a:spcPct val="20000"/>
              </a:spcBef>
              <a:buFontTx/>
              <a:buChar char="•"/>
            </a:pPr>
            <a:r>
              <a:rPr lang="ru-RU" dirty="0">
                <a:latin typeface="Times New Roman" pitchFamily="18" charset="0"/>
                <a:cs typeface="Arial" charset="0"/>
              </a:rPr>
              <a:t>Разряд </a:t>
            </a:r>
            <a:r>
              <a:rPr lang="en-US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dirty="0">
                <a:latin typeface="Times New Roman" pitchFamily="18" charset="0"/>
                <a:cs typeface="Arial" charset="0"/>
              </a:rPr>
              <a:t>будет распространять перенос от соответствующего входа к соответствующему выходу, если </a:t>
            </a:r>
            <a:r>
              <a:rPr lang="en-US" dirty="0">
                <a:latin typeface="Times New Roman" pitchFamily="18" charset="0"/>
                <a:cs typeface="Arial" charset="0"/>
              </a:rPr>
              <a:t>A</a:t>
            </a:r>
            <a:r>
              <a:rPr lang="en-US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или 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B</a:t>
            </a:r>
            <a:r>
              <a:rPr lang="en-US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dirty="0">
                <a:latin typeface="Times New Roman" pitchFamily="18" charset="0"/>
                <a:cs typeface="Arial" charset="0"/>
              </a:rPr>
              <a:t>равен </a:t>
            </a:r>
            <a:r>
              <a:rPr lang="en-US" dirty="0">
                <a:latin typeface="Times New Roman" pitchFamily="18" charset="0"/>
                <a:cs typeface="Arial" charset="0"/>
              </a:rPr>
              <a:t>1.</a:t>
            </a:r>
          </a:p>
          <a:p>
            <a:pPr marL="12700" lvl="1"/>
            <a:r>
              <a:rPr lang="en-US" sz="2000" i="1" dirty="0">
                <a:latin typeface="Times New Roman" pitchFamily="18" charset="0"/>
                <a:cs typeface="Arial" charset="0"/>
              </a:rPr>
              <a:t>		</a:t>
            </a:r>
            <a:r>
              <a:rPr lang="ru-RU" dirty="0"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A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B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</a:p>
          <a:p>
            <a:pPr marL="493713" lvl="2" indent="182563">
              <a:spcBef>
                <a:spcPct val="20000"/>
              </a:spcBef>
              <a:buFontTx/>
              <a:buChar char="•"/>
            </a:pPr>
            <a:r>
              <a:rPr lang="ru-RU" dirty="0">
                <a:latin typeface="Times New Roman" pitchFamily="18" charset="0"/>
                <a:cs typeface="Arial" charset="0"/>
              </a:rPr>
              <a:t>Перенос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разряда</a:t>
            </a:r>
            <a:r>
              <a:rPr lang="ru-RU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dirty="0">
                <a:latin typeface="Times New Roman" pitchFamily="18" charset="0"/>
                <a:cs typeface="Arial" charset="0"/>
              </a:rPr>
              <a:t>(C</a:t>
            </a:r>
            <a:r>
              <a:rPr lang="en-US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dirty="0">
                <a:latin typeface="Times New Roman" pitchFamily="18" charset="0"/>
                <a:cs typeface="Arial" charset="0"/>
              </a:rPr>
              <a:t>):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3200" b="1" i="1" dirty="0">
                <a:latin typeface="Times New Roman" pitchFamily="18" charset="0"/>
                <a:cs typeface="Arial" charset="0"/>
              </a:rPr>
              <a:t>	    </a:t>
            </a:r>
            <a:r>
              <a:rPr lang="en-US" sz="28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i-1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P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i-1</a:t>
            </a:r>
            <a:endParaRPr lang="en-US" sz="28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8759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Сумматор с ускоренным групповым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переносом </a:t>
            </a:r>
            <a:r>
              <a:rPr lang="ru-RU" sz="2800" dirty="0">
                <a:solidFill>
                  <a:schemeClr val="bg1"/>
                </a:solidFill>
              </a:rPr>
              <a:t>(СУГП</a:t>
            </a:r>
            <a:r>
              <a:rPr lang="ru-RU" sz="2800" dirty="0" smtClean="0">
                <a:solidFill>
                  <a:schemeClr val="bg1"/>
                </a:solidFill>
              </a:rPr>
              <a:t>)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462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1" y="12192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latin typeface="Times New Roman" pitchFamily="18" charset="0"/>
                <a:cs typeface="Arial" charset="0"/>
              </a:rPr>
              <a:t>Шаг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1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Вычислить </a:t>
            </a:r>
            <a:r>
              <a:rPr lang="en-US" sz="32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32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32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для всех разрядов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Arial" charset="0"/>
              </a:rPr>
              <a:t>Шаг 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>
                <a:latin typeface="Times New Roman" pitchFamily="18" charset="0"/>
                <a:cs typeface="Arial" charset="0"/>
              </a:rPr>
              <a:t>Вычислить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G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для всех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k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битовых блоков </a:t>
            </a:r>
            <a:r>
              <a:rPr lang="ru-RU" sz="3200" dirty="0">
                <a:latin typeface="Times New Roman" pitchFamily="18" charset="0"/>
                <a:cs typeface="Arial" charset="0"/>
              </a:rPr>
              <a:t>сумматора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Arial" charset="0"/>
              </a:rPr>
              <a:t>Шаг 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3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>
                <a:latin typeface="Times New Roman" pitchFamily="18" charset="0"/>
                <a:cs typeface="Arial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еренос </a:t>
            </a:r>
            <a:r>
              <a:rPr lang="en-US" sz="3200" i="1" dirty="0" err="1" smtClean="0">
                <a:latin typeface="Times New Roman" pitchFamily="18" charset="0"/>
                <a:cs typeface="Arial" charset="0"/>
              </a:rPr>
              <a:t>C</a:t>
            </a:r>
            <a:r>
              <a:rPr lang="en-US" sz="3200" i="1" baseline="-25000" dirty="0" err="1" smtClean="0">
                <a:latin typeface="Times New Roman" pitchFamily="18" charset="0"/>
                <a:cs typeface="Arial" charset="0"/>
              </a:rPr>
              <a:t>in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распространяется  через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все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k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битовые </a:t>
            </a:r>
            <a:r>
              <a:rPr lang="ru-RU" sz="3200" dirty="0">
                <a:latin typeface="Times New Roman" pitchFamily="18" charset="0"/>
                <a:cs typeface="Arial" charset="0"/>
              </a:rPr>
              <a:t>блоки генерации</a:t>
            </a:r>
            <a:r>
              <a:rPr lang="en-US" sz="3200" dirty="0">
                <a:latin typeface="Times New Roman" pitchFamily="18" charset="0"/>
                <a:cs typeface="Arial" charset="0"/>
              </a:rPr>
              <a:t>/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распространения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1" y="228600"/>
            <a:ext cx="8305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Суммирование </a:t>
            </a:r>
            <a:r>
              <a:rPr lang="ru-RU" sz="2800" dirty="0" smtClean="0">
                <a:solidFill>
                  <a:schemeClr val="bg1"/>
                </a:solidFill>
              </a:rPr>
              <a:t>с ускоренным</a:t>
            </a:r>
            <a:r>
              <a:rPr lang="ru-RU" sz="2800" dirty="0">
                <a:solidFill>
                  <a:schemeClr val="bg1"/>
                </a:solidFill>
              </a:rPr>
              <a:t> групповым</a:t>
            </a:r>
            <a:r>
              <a:rPr lang="ru-RU" sz="2800" dirty="0" smtClean="0">
                <a:solidFill>
                  <a:schemeClr val="bg1"/>
                </a:solidFill>
              </a:rPr>
              <a:t> переносом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35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latin typeface="Times New Roman" pitchFamily="18" charset="0"/>
                <a:cs typeface="Arial" charset="0"/>
              </a:rPr>
              <a:t>Пример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4-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разрядные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блоки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G</a:t>
            </a:r>
            <a:r>
              <a:rPr lang="en-US" sz="3200" baseline="-25000" dirty="0" smtClean="0">
                <a:latin typeface="Times New Roman" pitchFamily="18" charset="0"/>
                <a:cs typeface="Arial" charset="0"/>
              </a:rPr>
              <a:t>3:0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3200" baseline="-25000" dirty="0" smtClean="0">
                <a:latin typeface="Times New Roman" pitchFamily="18" charset="0"/>
                <a:cs typeface="Arial" charset="0"/>
              </a:rPr>
              <a:t>3:0</a:t>
            </a:r>
            <a:r>
              <a:rPr lang="en-US" sz="3200" dirty="0">
                <a:latin typeface="Times New Roman" pitchFamily="18" charset="0"/>
                <a:cs typeface="Arial" charset="0"/>
              </a:rPr>
              <a:t>) 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b="1" i="1" dirty="0">
                <a:latin typeface="Times New Roman" pitchFamily="18" charset="0"/>
                <a:cs typeface="Arial" charset="0"/>
              </a:rPr>
              <a:t>		  </a:t>
            </a:r>
            <a:r>
              <a:rPr lang="en-US" b="1" i="1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800" b="1" i="1" baseline="-25000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    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P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</a:t>
            </a:r>
          </a:p>
          <a:p>
            <a:pPr lvl="1">
              <a:spcBef>
                <a:spcPct val="20000"/>
              </a:spcBef>
            </a:pPr>
            <a:r>
              <a:rPr lang="en-US" b="1" i="1" dirty="0" smtClean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latin typeface="Times New Roman" pitchFamily="18" charset="0"/>
                <a:cs typeface="Arial" charset="0"/>
              </a:rPr>
              <a:t>В общем случае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,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  	</a:t>
            </a:r>
            <a:r>
              <a:rPr lang="en-US" sz="28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8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-2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-2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8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     	</a:t>
            </a:r>
            <a:r>
              <a:rPr lang="en-US" sz="28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-2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j</a:t>
            </a:r>
            <a:endParaRPr lang="en-US" b="1" i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C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 = 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i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i-1</a:t>
            </a:r>
            <a:endParaRPr lang="ru-RU" sz="2800" b="1" i="1" baseline="-25000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ru-RU" sz="28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en-US" sz="28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222647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Сумматор с ускоренным групповым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переносом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7081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86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4610828"/>
              </p:ext>
            </p:extLst>
          </p:nvPr>
        </p:nvGraphicFramePr>
        <p:xfrm>
          <a:off x="1752600" y="1143000"/>
          <a:ext cx="5562600" cy="504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05" name="VISIO" r:id="rId5" imgW="3914640" imgH="3552480" progId="Visio.Drawing.6">
                  <p:embed/>
                </p:oleObj>
              </mc:Choice>
              <mc:Fallback>
                <p:oleObj name="VISIO" r:id="rId5" imgW="3914640" imgH="3552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143000"/>
                        <a:ext cx="5562600" cy="504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68759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+mj-lt"/>
              </a:rPr>
              <a:t>32-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разрядный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</a:t>
            </a:r>
            <a:r>
              <a:rPr lang="ru-RU" sz="2800" dirty="0" smtClean="0">
                <a:solidFill>
                  <a:schemeClr val="bg1"/>
                </a:solidFill>
              </a:rPr>
              <a:t>умматор </a:t>
            </a:r>
            <a:r>
              <a:rPr lang="ru-RU" sz="2800" dirty="0">
                <a:solidFill>
                  <a:schemeClr val="bg1"/>
                </a:solidFill>
              </a:rPr>
              <a:t>с ускоренным групповым </a:t>
            </a:r>
            <a:r>
              <a:rPr lang="ru-RU" sz="2800" dirty="0" smtClean="0">
                <a:solidFill>
                  <a:schemeClr val="bg1"/>
                </a:solidFill>
              </a:rPr>
              <a:t>переносом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4-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разрядными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блоками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8257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954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Для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разрядного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умматор </a:t>
            </a:r>
            <a:r>
              <a:rPr lang="ru-RU" sz="2400" dirty="0">
                <a:latin typeface="Times New Roman" pitchFamily="18" charset="0"/>
                <a:cs typeface="Arial" charset="0"/>
              </a:rPr>
              <a:t>с ускоренным групповым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переносом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k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разрядными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блоками: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 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CLA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pg_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block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N/k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– 1)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AND_OR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kt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FA</a:t>
            </a:r>
            <a:endParaRPr lang="en-US" sz="32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: 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генерации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всех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endParaRPr lang="en-US" sz="2000" i="1" baseline="-250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pg_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block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Times New Roman" pitchFamily="18" charset="0"/>
                <a:cs typeface="Arial" charset="0"/>
              </a:rPr>
              <a:t>: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</a:t>
            </a:r>
            <a:r>
              <a:rPr lang="ru-RU" sz="2000" dirty="0">
                <a:latin typeface="Times New Roman" pitchFamily="18" charset="0"/>
                <a:cs typeface="Arial" charset="0"/>
              </a:rPr>
              <a:t>генерации всех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P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j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j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AND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_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OR</a:t>
            </a:r>
            <a:r>
              <a:rPr lang="en-US" sz="2000" dirty="0">
                <a:latin typeface="Times New Roman" pitchFamily="18" charset="0"/>
                <a:cs typeface="Arial" charset="0"/>
              </a:rPr>
              <a:t> :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тракта вход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in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latin typeface="Times New Roman" pitchFamily="18" charset="0"/>
                <a:cs typeface="Arial" charset="0"/>
              </a:rPr>
              <a:t>- выход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out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из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элементов И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/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ИЛИ в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k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разрядном блоке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сумматор с ускоренным групповым переносом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400" i="1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разрядный сумматор с ускоренным групповым переносом практически всегда более быстрый, чем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сумматор с последовательным переносом для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N</a:t>
            </a:r>
            <a:r>
              <a:rPr lang="en-US" sz="2400" dirty="0">
                <a:latin typeface="Times New Roman" pitchFamily="18" charset="0"/>
                <a:cs typeface="Arial" charset="0"/>
              </a:rPr>
              <a:t>  &gt; 16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Задержки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</a:t>
            </a:r>
            <a:r>
              <a:rPr lang="ru-RU" sz="2800" dirty="0" smtClean="0">
                <a:solidFill>
                  <a:schemeClr val="bg1"/>
                </a:solidFill>
              </a:rPr>
              <a:t>умматор </a:t>
            </a:r>
            <a:r>
              <a:rPr lang="ru-RU" sz="2800" dirty="0">
                <a:solidFill>
                  <a:schemeClr val="bg1"/>
                </a:solidFill>
              </a:rPr>
              <a:t>с ускоренным </a:t>
            </a:r>
            <a:r>
              <a:rPr lang="ru-RU" sz="2800" dirty="0" smtClean="0">
                <a:solidFill>
                  <a:schemeClr val="bg1"/>
                </a:solidFill>
              </a:rPr>
              <a:t>групповым переносом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3874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2979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Вычисляет перенос на входе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800" i="1" dirty="0">
                <a:latin typeface="Times New Roman" pitchFamily="18" charset="0"/>
                <a:cs typeface="Arial" charset="0"/>
              </a:rPr>
              <a:t>C</a:t>
            </a:r>
            <a:r>
              <a:rPr lang="en-US" sz="28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800" baseline="-25000" dirty="0">
                <a:latin typeface="Times New Roman" pitchFamily="18" charset="0"/>
                <a:cs typeface="Arial" charset="0"/>
              </a:rPr>
              <a:t>-1</a:t>
            </a:r>
            <a:r>
              <a:rPr lang="en-US" sz="2800" dirty="0">
                <a:latin typeface="Times New Roman" pitchFamily="18" charset="0"/>
                <a:cs typeface="Arial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для каждого разряда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затем вычисляет сумму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:</a:t>
            </a:r>
            <a:endParaRPr lang="en-US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Symbol" pitchFamily="18" charset="2"/>
                <a:cs typeface="Arial" charset="0"/>
              </a:rPr>
              <a:t>Å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B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Symbol" pitchFamily="18" charset="2"/>
                <a:cs typeface="Arial" charset="0"/>
              </a:rPr>
              <a:t>Å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  <a:cs typeface="Arial" charset="0"/>
              </a:rPr>
              <a:t>Вычисляет </a:t>
            </a:r>
            <a:r>
              <a:rPr lang="en-US" sz="2800" i="1" dirty="0" smtClean="0">
                <a:latin typeface="Times New Roman" pitchFamily="18" charset="0"/>
                <a:cs typeface="Arial" charset="0"/>
              </a:rPr>
              <a:t>G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28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для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1-, 2-, 4-, 8-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разрядов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блоков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до тех пор, пока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не станут известны все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переносы </a:t>
            </a:r>
            <a:r>
              <a:rPr lang="en-US" sz="28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28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ru-RU" sz="2800" i="1" baseline="-25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 (входные переносы всех разрядов) </a:t>
            </a:r>
            <a:endParaRPr lang="en-US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Количество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каскадов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log</a:t>
            </a:r>
            <a:r>
              <a:rPr lang="en-US" sz="2800" baseline="-25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Arial" charset="0"/>
              </a:rPr>
              <a:t>N</a:t>
            </a:r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115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Префиксный сумматор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906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69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7924800" cy="545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Перенос на входе либо генерируется 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для данного разряда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либо распространяется от предыдущего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.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Разряд -1 соответствует </a:t>
            </a:r>
            <a:r>
              <a:rPr lang="ru-RU" sz="2400" i="1" dirty="0" err="1" smtClean="0">
                <a:latin typeface="Times New Roman" pitchFamily="18" charset="0"/>
                <a:cs typeface="Arial" charset="0"/>
              </a:rPr>
              <a:t>C</a:t>
            </a:r>
            <a:r>
              <a:rPr lang="ru-RU" sz="2400" baseline="-25000" dirty="0" err="1" smtClean="0">
                <a:latin typeface="Times New Roman" pitchFamily="18" charset="0"/>
                <a:cs typeface="Arial" charset="0"/>
              </a:rPr>
              <a:t>in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, тогда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6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6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in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, 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6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Значение переноса на входе разряда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равно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значению переноса на выходе разряда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i-1</a:t>
            </a:r>
            <a:r>
              <a:rPr lang="en-US" sz="2400" dirty="0">
                <a:latin typeface="Times New Roman" pitchFamily="18" charset="0"/>
                <a:cs typeface="Arial" charset="0"/>
              </a:rPr>
              <a:t>: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-1:-1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G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-1:-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сигнал генерации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блока разрядов от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-1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Выражение для суммы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0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600" b="1" dirty="0">
                <a:solidFill>
                  <a:schemeClr val="accent1"/>
                </a:solidFill>
                <a:latin typeface="Symbol" pitchFamily="18" charset="2"/>
                <a:cs typeface="Arial" charset="0"/>
              </a:rPr>
              <a:t>Å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B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600" b="1" dirty="0">
                <a:solidFill>
                  <a:schemeClr val="accent1"/>
                </a:solidFill>
                <a:latin typeface="Symbol" pitchFamily="18" charset="2"/>
                <a:cs typeface="Arial" charset="0"/>
              </a:rPr>
              <a:t>Å</a:t>
            </a:r>
            <a:r>
              <a:rPr lang="en-US" sz="26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G</a:t>
            </a:r>
            <a:r>
              <a:rPr lang="en-US" sz="26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-1:-1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Цель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быстрое вычисление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G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0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1:-1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2:-1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3:-1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4:-1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5:-1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…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называемых </a:t>
            </a:r>
            <a:r>
              <a:rPr lang="ru-RU" sz="2400" b="1" i="1" dirty="0" smtClean="0">
                <a:latin typeface="Times New Roman" pitchFamily="18" charset="0"/>
                <a:cs typeface="Arial" charset="0"/>
              </a:rPr>
              <a:t>префиксами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)</a:t>
            </a:r>
            <a:endParaRPr lang="en-US" sz="2400" i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en-US" sz="2000" baseline="-250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Префиксный </a:t>
            </a:r>
            <a:r>
              <a:rPr lang="ru-RU" sz="3600" dirty="0" smtClean="0">
                <a:solidFill>
                  <a:schemeClr val="bg1"/>
                </a:solidFill>
              </a:rPr>
              <a:t>сумматор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86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954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Сигналы генерации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и распространения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блока, охватывающего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разряды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i:k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chemeClr val="accent1"/>
                </a:solidFill>
                <a:latin typeface="Symbol" pitchFamily="18" charset="2"/>
                <a:cs typeface="Arial" charset="0"/>
              </a:rPr>
              <a:t>+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i:k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G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-1: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j</a:t>
            </a:r>
            <a:endParaRPr lang="en-US" sz="28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 	</a:t>
            </a:r>
            <a:r>
              <a:rPr lang="en-US" sz="28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-1:j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Более детально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Генерация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блок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генерирует перенос, если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Старшие разряды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k</a:t>
            </a:r>
            <a:r>
              <a:rPr lang="en-US" sz="2400" dirty="0">
                <a:latin typeface="Times New Roman" pitchFamily="18" charset="0"/>
                <a:cs typeface="Arial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генерируют перенос или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Старшие разряды распространяют перенос, сгенерированный в </a:t>
            </a:r>
            <a:r>
              <a:rPr lang="ru-RU" sz="2400" dirty="0">
                <a:latin typeface="Times New Roman" pitchFamily="18" charset="0"/>
                <a:cs typeface="Arial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ладших разрядах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k</a:t>
            </a:r>
            <a:r>
              <a:rPr lang="en-US" sz="2400" dirty="0">
                <a:latin typeface="Times New Roman" pitchFamily="18" charset="0"/>
                <a:cs typeface="Arial" charset="0"/>
              </a:rPr>
              <a:t>-1: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Распространение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блок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распространяет перенос, если 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таршие </a:t>
            </a:r>
            <a:r>
              <a:rPr lang="ru-RU" sz="2400" dirty="0">
                <a:latin typeface="Times New Roman" pitchFamily="18" charset="0"/>
                <a:cs typeface="Arial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младшие </a:t>
            </a:r>
            <a:r>
              <a:rPr lang="ru-RU" sz="2400" dirty="0">
                <a:latin typeface="Times New Roman" pitchFamily="18" charset="0"/>
                <a:cs typeface="Arial" charset="0"/>
              </a:rPr>
              <a:t>разряды 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распространяют перенос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en-US" sz="2400" baseline="-250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Префиксный </a:t>
            </a:r>
            <a:r>
              <a:rPr lang="ru-RU" sz="3600" dirty="0" smtClean="0">
                <a:solidFill>
                  <a:schemeClr val="bg1"/>
                </a:solidFill>
              </a:rPr>
              <a:t> сумматор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933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1625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</a:rPr>
              <a:t> и архитектура  компьютера</a:t>
            </a: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95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90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9592896"/>
              </p:ext>
            </p:extLst>
          </p:nvPr>
        </p:nvGraphicFramePr>
        <p:xfrm>
          <a:off x="2057400" y="990600"/>
          <a:ext cx="5638800" cy="560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729" name="VISIO" r:id="rId6" imgW="4029120" imgH="4003560" progId="Visio.Drawing.6">
                  <p:embed/>
                </p:oleObj>
              </mc:Choice>
              <mc:Fallback>
                <p:oleObj name="VISIO" r:id="rId6" imgW="4029120" imgH="4003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990600"/>
                        <a:ext cx="5638800" cy="560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901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7225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Схема префиксного</a:t>
            </a:r>
            <a:r>
              <a:rPr lang="ru-RU" sz="31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100" dirty="0" smtClean="0">
                <a:solidFill>
                  <a:schemeClr val="bg1"/>
                </a:solidFill>
              </a:rPr>
              <a:t>сумматора</a:t>
            </a:r>
            <a:endParaRPr lang="en-US" sz="3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2534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81808" y="1143000"/>
            <a:ext cx="7628792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  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PA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log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N(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pg_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prefix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XOR</a:t>
            </a:r>
            <a:endParaRPr lang="en-US" sz="32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baseline="-25000" dirty="0" err="1" smtClean="0">
                <a:latin typeface="Times New Roman" pitchFamily="18" charset="0"/>
                <a:cs typeface="Arial" charset="0"/>
              </a:rPr>
              <a:t>pg</a:t>
            </a:r>
            <a:r>
              <a:rPr lang="en-US" sz="20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формирования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G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элементы И или </a:t>
            </a:r>
            <a:r>
              <a:rPr lang="ru-RU" sz="2000" dirty="0" err="1" smtClean="0">
                <a:latin typeface="Times New Roman" pitchFamily="18" charset="0"/>
                <a:cs typeface="Arial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)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baseline="-25000" dirty="0" err="1" smtClean="0">
                <a:latin typeface="Times New Roman" pitchFamily="18" charset="0"/>
                <a:cs typeface="Arial" charset="0"/>
              </a:rPr>
              <a:t>pg_</a:t>
            </a:r>
            <a:r>
              <a:rPr lang="en-US" sz="2000" b="1" baseline="-25000" dirty="0" err="1" smtClean="0">
                <a:latin typeface="Times New Roman" pitchFamily="18" charset="0"/>
                <a:cs typeface="Arial" charset="0"/>
              </a:rPr>
              <a:t>prefix</a:t>
            </a:r>
            <a:r>
              <a:rPr lang="en-US" sz="20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</a:t>
            </a:r>
            <a:r>
              <a:rPr lang="ru-RU" sz="2000" dirty="0">
                <a:latin typeface="Times New Roman" pitchFamily="18" charset="0"/>
                <a:cs typeface="Arial" charset="0"/>
              </a:rPr>
              <a:t>черной префиксной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ячейки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000" dirty="0">
                <a:latin typeface="Times New Roman" pitchFamily="18" charset="0"/>
                <a:cs typeface="Arial" charset="0"/>
              </a:rPr>
              <a:t>элементы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И-ИЛИ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)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1808" y="238780"/>
            <a:ext cx="8085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Задержка префиксного сумматора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78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Сравнить задержки: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32-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разрядный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сумматор с последовательным переносом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сумматор с ускоренным групповым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переносом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 префиксного сумматора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Arial" charset="0"/>
              </a:rPr>
              <a:t>сумматор с ускоренным групповым переносом содержит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4-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разрядные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блоки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2-входового вентиля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000" dirty="0">
                <a:latin typeface="Times New Roman" pitchFamily="18" charset="0"/>
                <a:cs typeface="Arial" charset="0"/>
              </a:rPr>
              <a:t>100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r>
              <a:rPr lang="en-US" sz="2000" dirty="0">
                <a:latin typeface="Times New Roman" pitchFamily="18" charset="0"/>
                <a:cs typeface="Arial" charset="0"/>
              </a:rPr>
              <a:t>;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задержка полного сумматора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000" dirty="0">
                <a:latin typeface="Times New Roman" pitchFamily="18" charset="0"/>
                <a:cs typeface="Arial" charset="0"/>
              </a:rPr>
              <a:t>300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	</a:t>
            </a:r>
            <a:endParaRPr lang="en-US" sz="2000" b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Сравнение задержек сумматоров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8480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990600"/>
            <a:ext cx="8077200" cy="547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dirty="0">
                <a:latin typeface="Times New Roman" pitchFamily="18" charset="0"/>
                <a:cs typeface="Arial" charset="0"/>
              </a:rPr>
              <a:t>Сравнить задержки: </a:t>
            </a:r>
            <a:r>
              <a:rPr lang="en-US" sz="2000" dirty="0">
                <a:latin typeface="Times New Roman" pitchFamily="18" charset="0"/>
                <a:cs typeface="Arial" charset="0"/>
              </a:rPr>
              <a:t>32-</a:t>
            </a:r>
            <a:r>
              <a:rPr lang="ru-RU" sz="2000" dirty="0">
                <a:latin typeface="Times New Roman" pitchFamily="18" charset="0"/>
                <a:cs typeface="Arial" charset="0"/>
              </a:rPr>
              <a:t>разрядный сумматор с последовательным переносом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сумматор с ускоренным групповым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переносом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latin typeface="Times New Roman" pitchFamily="18" charset="0"/>
                <a:cs typeface="Arial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префиксный сумматор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Arial" charset="0"/>
              </a:rPr>
              <a:t>сумматор с ускоренным групповым переносом содержит </a:t>
            </a:r>
            <a:r>
              <a:rPr lang="en-US" sz="2000" dirty="0">
                <a:latin typeface="Times New Roman" pitchFamily="18" charset="0"/>
                <a:cs typeface="Arial" charset="0"/>
              </a:rPr>
              <a:t>4-</a:t>
            </a:r>
            <a:r>
              <a:rPr lang="ru-RU" sz="2000" dirty="0">
                <a:latin typeface="Times New Roman" pitchFamily="18" charset="0"/>
                <a:cs typeface="Arial" charset="0"/>
              </a:rPr>
              <a:t>разрядные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latin typeface="Times New Roman" pitchFamily="18" charset="0"/>
                <a:cs typeface="Arial" charset="0"/>
              </a:rPr>
              <a:t>блоки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Arial" charset="0"/>
              </a:rPr>
              <a:t>Задержка 2-входового вентиля </a:t>
            </a:r>
            <a:r>
              <a:rPr lang="en-US" sz="2000" dirty="0">
                <a:latin typeface="Times New Roman" pitchFamily="18" charset="0"/>
                <a:cs typeface="Arial" charset="0"/>
              </a:rPr>
              <a:t>= 100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ps</a:t>
            </a:r>
            <a:r>
              <a:rPr lang="en-US" sz="2000" dirty="0">
                <a:latin typeface="Times New Roman" pitchFamily="18" charset="0"/>
                <a:cs typeface="Arial" charset="0"/>
              </a:rPr>
              <a:t>; </a:t>
            </a:r>
            <a:r>
              <a:rPr lang="ru-RU" sz="2000" dirty="0">
                <a:latin typeface="Times New Roman" pitchFamily="18" charset="0"/>
                <a:cs typeface="Arial" charset="0"/>
              </a:rPr>
              <a:t>задержка полного сумматора </a:t>
            </a:r>
            <a:r>
              <a:rPr lang="en-US" sz="2000" dirty="0">
                <a:latin typeface="Times New Roman" pitchFamily="18" charset="0"/>
                <a:cs typeface="Arial" charset="0"/>
              </a:rPr>
              <a:t>= 300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endParaRPr lang="en-US" sz="8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ripple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	=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Nt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FA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32(300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	=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9.6 ns</a:t>
            </a:r>
            <a:endParaRPr lang="en-US" sz="2000" b="1" i="1" baseline="-25000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i="1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CLA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	=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pg_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block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+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N/k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– 1)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AND_OR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kt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FA</a:t>
            </a:r>
            <a:endParaRPr lang="en-US" sz="2000" i="1" baseline="-25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i="1" dirty="0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[100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600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+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(7)200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4(300)]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endParaRPr lang="en-US" sz="2000" baseline="-25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i="1" dirty="0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3.3 ns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i="1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PA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	=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log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N(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 smtClean="0">
                <a:latin typeface="Times New Roman" pitchFamily="18" charset="0"/>
                <a:cs typeface="Arial" charset="0"/>
              </a:rPr>
              <a:t>pg_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prefix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 smtClean="0">
                <a:latin typeface="Times New Roman" pitchFamily="18" charset="0"/>
                <a:cs typeface="Arial" charset="0"/>
              </a:rPr>
              <a:t>XOR</a:t>
            </a:r>
            <a:endParaRPr lang="en-US" sz="2000" i="1" baseline="-25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[100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+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log</a:t>
            </a:r>
            <a:r>
              <a:rPr lang="en-US" sz="2000" i="1" baseline="-25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32(200)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+ 100]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ps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	=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1.2 ns</a:t>
            </a:r>
            <a:endParaRPr lang="en-US" sz="2000" b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solidFill>
                  <a:schemeClr val="bg1"/>
                </a:solidFill>
              </a:rPr>
              <a:t>Сравнение задержек сумматоров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058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01045106"/>
              </p:ext>
            </p:extLst>
          </p:nvPr>
        </p:nvGraphicFramePr>
        <p:xfrm>
          <a:off x="1600200" y="1093177"/>
          <a:ext cx="6338888" cy="466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3" name="VISIO" r:id="rId6" imgW="1942560" imgH="1428840" progId="Visio.Drawing.6">
                  <p:embed/>
                </p:oleObj>
              </mc:Choice>
              <mc:Fallback>
                <p:oleObj name="VISIO" r:id="rId6" imgW="1942560" imgH="1428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93177"/>
                        <a:ext cx="6338888" cy="466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05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Устройство вычитания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6411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05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66299119"/>
              </p:ext>
            </p:extLst>
          </p:nvPr>
        </p:nvGraphicFramePr>
        <p:xfrm>
          <a:off x="1143000" y="1063869"/>
          <a:ext cx="77724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7" name="VISIO" r:id="rId6" imgW="2836080" imgH="1689480" progId="Visio.Drawing.6">
                  <p:embed/>
                </p:oleObj>
              </mc:Choice>
              <mc:Fallback>
                <p:oleObj name="VISIO" r:id="rId6" imgW="2836080" imgH="1689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063869"/>
                        <a:ext cx="7772400" cy="462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0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Компаратор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Сравнение на равенство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009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4616EC90-A69E-4B91-B120-0ABD8D554FF2}" type="slidenum">
              <a:rPr lang="en-US"/>
              <a:pPr/>
              <a:t>26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2262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44599987"/>
              </p:ext>
            </p:extLst>
          </p:nvPr>
        </p:nvGraphicFramePr>
        <p:xfrm>
          <a:off x="3124200" y="1295400"/>
          <a:ext cx="2401888" cy="385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00" name="VISIO" r:id="rId6" imgW="591120" imgH="990720" progId="Visio.Drawing.6">
                  <p:embed/>
                </p:oleObj>
              </mc:Choice>
              <mc:Fallback>
                <p:oleObj name="VISIO" r:id="rId6" imgW="591120" imgH="990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295400"/>
                        <a:ext cx="2401888" cy="385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Компаратор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Меньше, чем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7934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3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AE5FBD9F-C462-46D0-BA77-1AC05521CD17}" type="slidenum">
              <a:rPr lang="en-US"/>
              <a:pPr/>
              <a:t>27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2365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15011442"/>
              </p:ext>
            </p:extLst>
          </p:nvPr>
        </p:nvGraphicFramePr>
        <p:xfrm>
          <a:off x="1676400" y="1828800"/>
          <a:ext cx="2968625" cy="313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25" name="VISIO" r:id="rId7" imgW="640440" imgH="707040" progId="Visio.Drawing.6">
                  <p:embed/>
                </p:oleObj>
              </mc:Choice>
              <mc:Fallback>
                <p:oleObj name="VISIO" r:id="rId7" imgW="640440" imgH="707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828800"/>
                        <a:ext cx="2968625" cy="313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685" name="Group 37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42554649"/>
              </p:ext>
            </p:extLst>
          </p:nvPr>
        </p:nvGraphicFramePr>
        <p:xfrm>
          <a:off x="5076092" y="1514475"/>
          <a:ext cx="3153508" cy="4286250"/>
        </p:xfrm>
        <a:graphic>
          <a:graphicData uri="http://schemas.openxmlformats.org/drawingml/2006/table">
            <a:tbl>
              <a:tblPr/>
              <a:tblGrid>
                <a:gridCol w="1226364"/>
                <a:gridCol w="1927144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Функция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&amp;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|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+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используется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&amp; ~B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| ~B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-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65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>
                <a:solidFill>
                  <a:schemeClr val="bg1"/>
                </a:solidFill>
                <a:latin typeface="+mj-lt"/>
              </a:rPr>
              <a:t>Арифметико-логическое устройство</a:t>
            </a: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 (</a:t>
            </a:r>
            <a:r>
              <a:rPr lang="ru-RU" sz="3400" dirty="0" smtClean="0">
                <a:solidFill>
                  <a:schemeClr val="bg1"/>
                </a:solidFill>
                <a:latin typeface="+mj-lt"/>
              </a:rPr>
              <a:t>АЛУ</a:t>
            </a: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3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7109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3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9FD105D3-C6E7-4DB8-83BA-B5AD48D7B153}" type="slidenum">
              <a:rPr lang="en-US"/>
              <a:pPr/>
              <a:t>28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2570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61246184"/>
              </p:ext>
            </p:extLst>
          </p:nvPr>
        </p:nvGraphicFramePr>
        <p:xfrm>
          <a:off x="761999" y="1055076"/>
          <a:ext cx="5096883" cy="5345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49" name="VISIO" r:id="rId7" imgW="2663640" imgH="2794320" progId="Visio.Drawing.6">
                  <p:embed/>
                </p:oleObj>
              </mc:Choice>
              <mc:Fallback>
                <p:oleObj name="VISIO" r:id="rId7" imgW="2663640" imgH="2794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999" y="1055076"/>
                        <a:ext cx="5096883" cy="53457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733" name="Group 37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42886768"/>
              </p:ext>
            </p:extLst>
          </p:nvPr>
        </p:nvGraphicFramePr>
        <p:xfrm>
          <a:off x="5105400" y="1295400"/>
          <a:ext cx="3048000" cy="4495803"/>
        </p:xfrm>
        <a:graphic>
          <a:graphicData uri="http://schemas.openxmlformats.org/drawingml/2006/table">
            <a:tbl>
              <a:tblPr/>
              <a:tblGrid>
                <a:gridCol w="1184910"/>
                <a:gridCol w="1863090"/>
              </a:tblGrid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Функция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98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&amp;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|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+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используется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&amp; ~B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| ~B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-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6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Схема АЛУ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623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D83AFDEC-D5A3-44D3-BED8-3A1EAB31DF82}" type="slidenum">
              <a:rPr lang="en-US"/>
              <a:pPr/>
              <a:t>29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4515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1311700"/>
              </p:ext>
            </p:extLst>
          </p:nvPr>
        </p:nvGraphicFramePr>
        <p:xfrm>
          <a:off x="919162" y="990600"/>
          <a:ext cx="471963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20" name="VISIO" r:id="rId7" imgW="2663640" imgH="2794320" progId="Visio.Drawing.6">
                  <p:embed/>
                </p:oleObj>
              </mc:Choice>
              <mc:Fallback>
                <p:oleObj name="VISIO" r:id="rId7" imgW="2663640" imgH="2794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162" y="990600"/>
                        <a:ext cx="4719638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51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515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91000" y="1219200"/>
            <a:ext cx="472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/>
              <a:t>Сравнение на «Меньше» (</a:t>
            </a:r>
            <a:r>
              <a:rPr lang="en-US" sz="2800" dirty="0" smtClean="0"/>
              <a:t>Set Less Than</a:t>
            </a:r>
            <a:r>
              <a:rPr lang="ru-RU" sz="2800" dirty="0" smtClean="0"/>
              <a:t>,</a:t>
            </a:r>
            <a:r>
              <a:rPr lang="en-US" sz="2800" dirty="0" smtClean="0"/>
              <a:t> SLT</a:t>
            </a:r>
            <a:r>
              <a:rPr lang="ru-RU" sz="2800" dirty="0" smtClean="0"/>
              <a:t>)</a:t>
            </a:r>
            <a:endParaRPr lang="ru-RU" sz="26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Конфигурирование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32-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разрядного АЛУ для операции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SLT: </a:t>
            </a:r>
            <a:endParaRPr lang="ru-RU" sz="26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i="1" dirty="0" smtClean="0">
                <a:latin typeface="Times New Roman" pitchFamily="18" charset="0"/>
                <a:cs typeface="Arial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25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2600" i="1" dirty="0" smtClean="0">
                <a:latin typeface="Times New Roman" pitchFamily="18" charset="0"/>
                <a:cs typeface="Arial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32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Сравнение 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«Меньше, чем». 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6299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6117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D83AFDEC-D5A3-44D3-BED8-3A1EAB31DF82}" type="slidenum">
              <a:rPr lang="en-US"/>
              <a:pPr/>
              <a:t>30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4515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4299132"/>
              </p:ext>
            </p:extLst>
          </p:nvPr>
        </p:nvGraphicFramePr>
        <p:xfrm>
          <a:off x="838200" y="990600"/>
          <a:ext cx="471963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98" name="VISIO" r:id="rId7" imgW="2663640" imgH="2794320" progId="Visio.Drawing.6">
                  <p:embed/>
                </p:oleObj>
              </mc:Choice>
              <mc:Fallback>
                <p:oleObj name="VISIO" r:id="rId7" imgW="2663640" imgH="2794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990600"/>
                        <a:ext cx="4719638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51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515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62400" y="952500"/>
            <a:ext cx="49530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  <a:cs typeface="Arial" charset="0"/>
              </a:rPr>
              <a:t>Конфигурирование </a:t>
            </a:r>
            <a:r>
              <a:rPr lang="en-US" sz="2600" dirty="0">
                <a:latin typeface="Times New Roman" pitchFamily="18" charset="0"/>
                <a:cs typeface="Arial" charset="0"/>
              </a:rPr>
              <a:t>32-</a:t>
            </a:r>
            <a:r>
              <a:rPr lang="ru-RU" sz="2600" dirty="0">
                <a:latin typeface="Times New Roman" pitchFamily="18" charset="0"/>
                <a:cs typeface="Arial" charset="0"/>
              </a:rPr>
              <a:t>разрядного АЛУ для операции </a:t>
            </a:r>
            <a:r>
              <a:rPr lang="en-US" sz="2600" dirty="0">
                <a:latin typeface="Times New Roman" pitchFamily="18" charset="0"/>
                <a:cs typeface="Arial" charset="0"/>
              </a:rPr>
              <a:t>SLT: </a:t>
            </a:r>
            <a:r>
              <a:rPr lang="en-US" sz="2600" i="1" dirty="0" smtClean="0">
                <a:latin typeface="Times New Roman" pitchFamily="18" charset="0"/>
                <a:cs typeface="Arial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25 </a:t>
            </a:r>
            <a:r>
              <a:rPr lang="ru-RU" sz="2600" dirty="0">
                <a:latin typeface="Times New Roman" pitchFamily="18" charset="0"/>
                <a:cs typeface="Arial" charset="0"/>
              </a:rPr>
              <a:t>и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32</a:t>
            </a:r>
          </a:p>
          <a:p>
            <a:pPr marL="936625" lvl="1" indent="-301625">
              <a:spcBef>
                <a:spcPct val="20000"/>
              </a:spcBef>
              <a:buFontTx/>
              <a:buChar char="–"/>
            </a:pPr>
            <a:r>
              <a:rPr lang="en-US" sz="22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&lt; </a:t>
            </a:r>
            <a:r>
              <a:rPr lang="en-US" sz="2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,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поэтому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Y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должен быть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32-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разрядным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представлением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 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(0x00000001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2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936625" lvl="1" indent="-301625">
              <a:spcBef>
                <a:spcPct val="20000"/>
              </a:spcBef>
              <a:buFontTx/>
              <a:buChar char="–"/>
            </a:pPr>
            <a:r>
              <a:rPr lang="en-US" sz="22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</a:t>
            </a:r>
            <a:r>
              <a:rPr lang="en-US" sz="22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2:0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111</a:t>
            </a:r>
            <a:endParaRPr lang="en-US" sz="2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936625" lvl="2" indent="-301625">
              <a:spcBef>
                <a:spcPct val="20000"/>
              </a:spcBef>
              <a:buFontTx/>
              <a:buChar char="–"/>
            </a:pPr>
            <a:r>
              <a:rPr lang="en-US" sz="2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</a:t>
            </a:r>
            <a:r>
              <a:rPr lang="en-US" sz="22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1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сумматор работает как </a:t>
            </a:r>
            <a:r>
              <a:rPr lang="ru-RU" sz="2200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вычитатель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25 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- 32 = -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7</a:t>
            </a:r>
            <a:endParaRPr lang="en-US" sz="22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936625" lvl="2" indent="-301625"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-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7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имеет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в старшем разряде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200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2200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31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1)</a:t>
            </a:r>
            <a:endParaRPr lang="en-US" sz="22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936625" lvl="2" indent="-301625">
              <a:spcBef>
                <a:spcPct val="20000"/>
              </a:spcBef>
              <a:buFontTx/>
              <a:buChar char="–"/>
            </a:pPr>
            <a:r>
              <a:rPr lang="en-US" sz="22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</a:t>
            </a:r>
            <a:r>
              <a:rPr lang="en-US" sz="22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1:0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 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мультиплексор выбирает </a:t>
            </a:r>
            <a:r>
              <a:rPr lang="en-US" sz="2200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Y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200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2200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31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ru-RU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дополнение нулями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 </a:t>
            </a:r>
            <a:r>
              <a:rPr lang="en-US" sz="2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0x00000001</a:t>
            </a:r>
            <a:r>
              <a:rPr lang="en-US" sz="26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.</a:t>
            </a:r>
            <a:endParaRPr lang="en-US" sz="26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Сравнение </a:t>
            </a:r>
            <a:r>
              <a:rPr lang="ru-RU" sz="3600" dirty="0" smtClean="0">
                <a:solidFill>
                  <a:schemeClr val="bg1"/>
                </a:solidFill>
              </a:rPr>
              <a:t>«Меньше, чем». </a:t>
            </a:r>
            <a:r>
              <a:rPr lang="ru-RU" sz="3600" dirty="0" smtClean="0">
                <a:solidFill>
                  <a:schemeClr val="bg1"/>
                </a:solidFill>
              </a:rPr>
              <a:t>Пример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14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E7EE011B-AC2D-4460-83BE-C50325B444AD}" type="slidenum">
              <a:rPr lang="en-US"/>
              <a:pPr/>
              <a:t>31</a:t>
            </a:fld>
            <a:r>
              <a:rPr lang="en-US"/>
              <a:t>&gt;</a:t>
            </a:r>
          </a:p>
          <a:p>
            <a:endParaRPr lang="en-GB"/>
          </a:p>
        </p:txBody>
      </p:sp>
      <p:sp>
        <p:nvSpPr>
          <p:cNvPr id="92774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93885" y="1295400"/>
            <a:ext cx="8021515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Логическое устройство сдвига</a:t>
            </a:r>
            <a:r>
              <a:rPr lang="en-US" sz="2000" b="1" dirty="0" smtClean="0"/>
              <a:t>: </a:t>
            </a:r>
            <a:r>
              <a:rPr lang="ru-RU" sz="2000" dirty="0" smtClean="0"/>
              <a:t>смещает</a:t>
            </a:r>
            <a:r>
              <a:rPr lang="ru-RU" sz="2000" b="1" dirty="0" smtClean="0"/>
              <a:t> </a:t>
            </a:r>
            <a:r>
              <a:rPr lang="ru-RU" sz="2000" dirty="0" smtClean="0"/>
              <a:t>сдвигаемое</a:t>
            </a:r>
            <a:r>
              <a:rPr lang="ru-RU" sz="2000" b="1" dirty="0" smtClean="0"/>
              <a:t> </a:t>
            </a:r>
            <a:r>
              <a:rPr lang="ru-RU" sz="2000" dirty="0" smtClean="0"/>
              <a:t>значение </a:t>
            </a:r>
            <a:r>
              <a:rPr lang="ru-RU" sz="2000" dirty="0" smtClean="0"/>
              <a:t> </a:t>
            </a:r>
            <a:r>
              <a:rPr lang="ru-RU" sz="2000" dirty="0"/>
              <a:t>влево или вправо и заполняет пустые </a:t>
            </a:r>
            <a:r>
              <a:rPr lang="ru-RU" sz="2000" dirty="0" smtClean="0"/>
              <a:t>разряды нулями </a:t>
            </a:r>
            <a:r>
              <a:rPr lang="ru-RU" sz="2000" dirty="0" smtClean="0"/>
              <a:t>«0» </a:t>
            </a:r>
            <a:endParaRPr lang="ru-RU" sz="1800" dirty="0" smtClean="0"/>
          </a:p>
          <a:p>
            <a:pPr marL="407988" indent="0">
              <a:buNone/>
            </a:pPr>
            <a:r>
              <a:rPr lang="ru-RU" sz="1800" dirty="0" smtClean="0"/>
              <a:t>Пример</a:t>
            </a:r>
            <a:r>
              <a:rPr lang="en-US" sz="1800" dirty="0" smtClean="0"/>
              <a:t>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 &gt;&gt; 2 </a:t>
            </a:r>
            <a:r>
              <a:rPr lang="en-US" sz="1800" dirty="0" smtClean="0"/>
              <a:t>=</a:t>
            </a:r>
            <a:endParaRPr lang="en-US" sz="1800" dirty="0" smtClean="0">
              <a:solidFill>
                <a:srgbClr val="FF3300"/>
              </a:solidFill>
            </a:endParaRPr>
          </a:p>
          <a:p>
            <a:pPr marL="407988" lvl="1" indent="0">
              <a:buNone/>
            </a:pPr>
            <a:r>
              <a:rPr lang="ru-RU" sz="1800" dirty="0"/>
              <a:t>Пример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11</a:t>
            </a:r>
            <a:r>
              <a:rPr lang="en-US" sz="1800" dirty="0" smtClean="0">
                <a:solidFill>
                  <a:srgbClr val="FF3300"/>
                </a:solidFill>
              </a:rPr>
              <a:t>0</a:t>
            </a:r>
            <a:r>
              <a:rPr lang="en-US" sz="1800" dirty="0" smtClean="0">
                <a:solidFill>
                  <a:schemeClr val="accent1"/>
                </a:solidFill>
              </a:rPr>
              <a:t>01</a:t>
            </a:r>
            <a:r>
              <a:rPr lang="en-US" sz="1800" dirty="0" smtClean="0"/>
              <a:t> &lt;&lt; 2 =</a:t>
            </a:r>
          </a:p>
          <a:p>
            <a:endParaRPr lang="en-US" sz="2000" dirty="0"/>
          </a:p>
          <a:p>
            <a:r>
              <a:rPr lang="ru-RU" sz="2000" b="1" dirty="0"/>
              <a:t>Арифметическое </a:t>
            </a:r>
            <a:r>
              <a:rPr lang="ru-RU" sz="2000" b="1" dirty="0" smtClean="0"/>
              <a:t>устройство сдвига</a:t>
            </a:r>
            <a:r>
              <a:rPr lang="en-US" sz="2000" b="1" dirty="0" smtClean="0"/>
              <a:t>:</a:t>
            </a:r>
            <a:r>
              <a:rPr lang="ru-RU" sz="2000" b="1" dirty="0" smtClean="0"/>
              <a:t> </a:t>
            </a:r>
            <a:r>
              <a:rPr lang="ru-RU" sz="2000" dirty="0" smtClean="0"/>
              <a:t>при сдвиге влево работает</a:t>
            </a:r>
            <a:r>
              <a:rPr lang="en-US" sz="2000" dirty="0" smtClean="0"/>
              <a:t> </a:t>
            </a:r>
            <a:r>
              <a:rPr lang="ru-RU" sz="2000" dirty="0" smtClean="0"/>
              <a:t>так же, как и логическое, а при сдвиге вправо заполняет пустые </a:t>
            </a:r>
            <a:r>
              <a:rPr lang="ru-RU" sz="2000" dirty="0"/>
              <a:t>разряды значением </a:t>
            </a:r>
            <a:r>
              <a:rPr lang="ru-RU" sz="2000" dirty="0" smtClean="0"/>
              <a:t>старшего бита (</a:t>
            </a:r>
            <a:r>
              <a:rPr lang="en-US" sz="2000" dirty="0" smtClean="0"/>
              <a:t>most </a:t>
            </a:r>
            <a:r>
              <a:rPr lang="en-US" sz="2000" dirty="0"/>
              <a:t>significant </a:t>
            </a:r>
            <a:r>
              <a:rPr lang="en-US" sz="2000" dirty="0" smtClean="0"/>
              <a:t>bit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 err="1" smtClean="0"/>
              <a:t>msb</a:t>
            </a:r>
            <a:r>
              <a:rPr lang="en-US" sz="2000" dirty="0"/>
              <a:t>).</a:t>
            </a:r>
          </a:p>
          <a:p>
            <a:pPr marL="457200" lvl="1" indent="0">
              <a:buNone/>
            </a:pPr>
            <a:r>
              <a:rPr lang="ru-RU" sz="1800" dirty="0"/>
              <a:t>Пример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chemeClr val="accent2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2"/>
                </a:solidFill>
              </a:rPr>
              <a:t>01</a:t>
            </a:r>
            <a:r>
              <a:rPr lang="en-US" sz="1800" dirty="0"/>
              <a:t> &gt;&gt;&gt; 2 =</a:t>
            </a:r>
            <a:endParaRPr lang="en-US" sz="1800" dirty="0">
              <a:solidFill>
                <a:srgbClr val="FF3300"/>
              </a:solidFill>
            </a:endParaRPr>
          </a:p>
          <a:p>
            <a:pPr marL="457200" lvl="1" indent="0">
              <a:buNone/>
            </a:pPr>
            <a:r>
              <a:rPr lang="ru-RU" sz="1800" dirty="0"/>
              <a:t>Пример </a:t>
            </a:r>
            <a:r>
              <a:rPr lang="en-US" sz="1800" dirty="0" smtClean="0"/>
              <a:t>: </a:t>
            </a:r>
            <a:r>
              <a:rPr lang="en-US" sz="1800" dirty="0">
                <a:solidFill>
                  <a:schemeClr val="accent2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2"/>
                </a:solidFill>
              </a:rPr>
              <a:t>01</a:t>
            </a:r>
            <a:r>
              <a:rPr lang="en-US" sz="1800" dirty="0"/>
              <a:t> &lt;&lt;&lt; 2 =</a:t>
            </a:r>
          </a:p>
          <a:p>
            <a:endParaRPr lang="en-US" sz="2000" dirty="0"/>
          </a:p>
          <a:p>
            <a:r>
              <a:rPr lang="ru-RU" sz="2000" b="1" dirty="0" smtClean="0"/>
              <a:t>Циклический сдвиг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ru-RU" sz="2000" dirty="0" smtClean="0"/>
              <a:t>сдвигает биты по кругу, </a:t>
            </a:r>
            <a:r>
              <a:rPr lang="ru-RU" sz="2000" dirty="0"/>
              <a:t>таким образом, что уходящий бит появляется на месте появившегося свободного </a:t>
            </a:r>
            <a:r>
              <a:rPr lang="ru-RU" sz="2000" dirty="0" smtClean="0"/>
              <a:t>разряда на </a:t>
            </a:r>
            <a:r>
              <a:rPr lang="ru-RU" sz="2000" dirty="0"/>
              <a:t>другом конце </a:t>
            </a:r>
            <a:r>
              <a:rPr lang="ru-RU" sz="2000" dirty="0" smtClean="0"/>
              <a:t>числа </a:t>
            </a:r>
          </a:p>
          <a:p>
            <a:pPr marL="457200" indent="0">
              <a:buNone/>
            </a:pPr>
            <a:r>
              <a:rPr lang="ru-RU" sz="1800" dirty="0"/>
              <a:t>Пример </a:t>
            </a:r>
            <a:r>
              <a:rPr lang="en-US" sz="1800" dirty="0" smtClean="0"/>
              <a:t>: </a:t>
            </a:r>
            <a:r>
              <a:rPr lang="en-US" sz="1800" dirty="0">
                <a:solidFill>
                  <a:schemeClr val="accent2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rgbClr val="00CC99"/>
                </a:solidFill>
              </a:rPr>
              <a:t>01</a:t>
            </a:r>
            <a:r>
              <a:rPr lang="en-US" sz="1800" dirty="0"/>
              <a:t> ROR 2 =</a:t>
            </a:r>
            <a:endParaRPr lang="en-US" sz="1800" dirty="0">
              <a:solidFill>
                <a:srgbClr val="FF3300"/>
              </a:solidFill>
            </a:endParaRPr>
          </a:p>
          <a:p>
            <a:pPr marL="457200" lvl="1" indent="0">
              <a:buNone/>
            </a:pPr>
            <a:r>
              <a:rPr lang="ru-RU" sz="1800" dirty="0"/>
              <a:t>Пример </a:t>
            </a:r>
            <a:r>
              <a:rPr lang="en-US" sz="1800" dirty="0" smtClean="0"/>
              <a:t>: </a:t>
            </a:r>
            <a:r>
              <a:rPr lang="en-US" sz="1800" dirty="0">
                <a:solidFill>
                  <a:srgbClr val="00CC99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2"/>
                </a:solidFill>
              </a:rPr>
              <a:t>01</a:t>
            </a:r>
            <a:r>
              <a:rPr lang="en-US" sz="1800" dirty="0"/>
              <a:t> ROL 2 =</a:t>
            </a:r>
            <a:endParaRPr lang="en-US" sz="1800" dirty="0">
              <a:solidFill>
                <a:srgbClr val="00CC99"/>
              </a:solidFill>
            </a:endParaRPr>
          </a:p>
        </p:txBody>
      </p:sp>
      <p:sp>
        <p:nvSpPr>
          <p:cNvPr id="92774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Устройство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сдвига </a:t>
            </a:r>
            <a:r>
              <a:rPr lang="en-US" sz="4000" dirty="0" smtClean="0">
                <a:solidFill>
                  <a:schemeClr val="bg1"/>
                </a:solidFill>
              </a:rPr>
              <a:t>(Shifter)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1705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2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43708" y="129540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b="1" dirty="0"/>
              <a:t>Логическое устройство </a:t>
            </a:r>
            <a:r>
              <a:rPr lang="ru-RU" sz="2400" b="1" dirty="0" smtClean="0"/>
              <a:t>сдвига</a:t>
            </a:r>
            <a:r>
              <a:rPr lang="en-US" sz="2400" b="1" dirty="0" smtClean="0"/>
              <a:t>:</a:t>
            </a:r>
            <a:endParaRPr lang="en-US" sz="2400" dirty="0" smtClean="0"/>
          </a:p>
          <a:p>
            <a:pPr lvl="1"/>
            <a:r>
              <a:rPr lang="en-US" sz="2400" dirty="0" smtClean="0"/>
              <a:t>Ex: </a:t>
            </a:r>
            <a:r>
              <a:rPr lang="en-US" sz="2400" dirty="0" smtClean="0">
                <a:solidFill>
                  <a:schemeClr val="accent1"/>
                </a:solidFill>
              </a:rPr>
              <a:t>11</a:t>
            </a:r>
            <a:r>
              <a:rPr lang="en-US" sz="2400" dirty="0" smtClean="0">
                <a:solidFill>
                  <a:srgbClr val="FF3300"/>
                </a:solidFill>
              </a:rPr>
              <a:t>0</a:t>
            </a:r>
            <a:r>
              <a:rPr lang="en-US" sz="2400" dirty="0" smtClean="0">
                <a:solidFill>
                  <a:schemeClr val="accent1"/>
                </a:solidFill>
              </a:rPr>
              <a:t>01</a:t>
            </a:r>
            <a:r>
              <a:rPr lang="en-US" sz="2400" dirty="0" smtClean="0"/>
              <a:t> &gt;&gt; 2 = 00</a:t>
            </a:r>
            <a:r>
              <a:rPr lang="en-US" sz="2400" dirty="0" smtClean="0">
                <a:solidFill>
                  <a:schemeClr val="accent1"/>
                </a:solidFill>
              </a:rPr>
              <a:t>11</a:t>
            </a:r>
            <a:r>
              <a:rPr lang="en-US" sz="2400" dirty="0" smtClean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2400" dirty="0" smtClean="0"/>
              <a:t>Ex</a:t>
            </a:r>
            <a:r>
              <a:rPr lang="en-US" sz="2400" dirty="0"/>
              <a:t>: 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01</a:t>
            </a:r>
            <a:r>
              <a:rPr lang="en-US" sz="2400" dirty="0"/>
              <a:t> &lt;&lt; 2 = </a:t>
            </a:r>
            <a:r>
              <a:rPr lang="en-US" sz="2400" dirty="0" smtClean="0">
                <a:solidFill>
                  <a:srgbClr val="FF3300"/>
                </a:solidFill>
              </a:rPr>
              <a:t>0</a:t>
            </a:r>
            <a:r>
              <a:rPr lang="en-US" sz="2400" dirty="0" smtClean="0">
                <a:solidFill>
                  <a:schemeClr val="accent1"/>
                </a:solidFill>
              </a:rPr>
              <a:t>01</a:t>
            </a:r>
            <a:r>
              <a:rPr lang="en-US" sz="2400" dirty="0" smtClean="0"/>
              <a:t>00</a:t>
            </a:r>
            <a:endParaRPr lang="en-US" sz="2400" dirty="0"/>
          </a:p>
          <a:p>
            <a:r>
              <a:rPr lang="ru-RU" sz="2400" b="1" dirty="0"/>
              <a:t>Арифметическое устройство </a:t>
            </a:r>
            <a:r>
              <a:rPr lang="ru-RU" sz="2400" b="1" dirty="0" smtClean="0"/>
              <a:t>сдвига</a:t>
            </a:r>
            <a:r>
              <a:rPr lang="en-US" sz="2400" b="1" dirty="0" smtClean="0"/>
              <a:t>:</a:t>
            </a:r>
            <a:endParaRPr lang="en-US" sz="2400" dirty="0"/>
          </a:p>
          <a:p>
            <a:pPr lvl="1"/>
            <a:r>
              <a:rPr lang="en-US" sz="2400" dirty="0"/>
              <a:t>Ex: 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01</a:t>
            </a:r>
            <a:r>
              <a:rPr lang="en-US" sz="2400" dirty="0"/>
              <a:t> &gt;&gt;&gt; 2 = </a:t>
            </a:r>
            <a:r>
              <a:rPr lang="en-US" sz="2400" b="1" dirty="0"/>
              <a:t>11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2400" dirty="0"/>
              <a:t>Ex: 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01</a:t>
            </a:r>
            <a:r>
              <a:rPr lang="en-US" sz="2400" dirty="0"/>
              <a:t> &lt;&lt;&lt; 2 = </a:t>
            </a:r>
            <a:r>
              <a:rPr lang="en-US" sz="2400" dirty="0" smtClean="0">
                <a:solidFill>
                  <a:schemeClr val="accent1"/>
                </a:solidFill>
              </a:rPr>
              <a:t>00</a:t>
            </a:r>
            <a:r>
              <a:rPr lang="en-US" sz="2400" dirty="0" smtClean="0">
                <a:solidFill>
                  <a:srgbClr val="FF3300"/>
                </a:solidFill>
              </a:rPr>
              <a:t>1</a:t>
            </a:r>
            <a:r>
              <a:rPr lang="en-US" sz="2400" dirty="0" smtClean="0"/>
              <a:t>00</a:t>
            </a:r>
            <a:endParaRPr lang="en-US" sz="2400" dirty="0"/>
          </a:p>
          <a:p>
            <a:r>
              <a:rPr lang="ru-RU" sz="2400" b="1" dirty="0"/>
              <a:t>Циклическое устройство </a:t>
            </a:r>
            <a:r>
              <a:rPr lang="ru-RU" sz="2400" b="1" dirty="0" smtClean="0"/>
              <a:t>сдвига</a:t>
            </a:r>
            <a:r>
              <a:rPr lang="en-US" sz="2400" b="1" dirty="0" smtClean="0"/>
              <a:t>:</a:t>
            </a:r>
            <a:endParaRPr lang="en-US" sz="2400" dirty="0"/>
          </a:p>
          <a:p>
            <a:pPr lvl="1"/>
            <a:r>
              <a:rPr lang="en-US" sz="2400" dirty="0"/>
              <a:t>Ex: 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/>
              <a:t>01 ROR 2 = 01</a:t>
            </a:r>
            <a:r>
              <a:rPr lang="en-US" sz="2400" dirty="0">
                <a:solidFill>
                  <a:schemeClr val="accent1"/>
                </a:solidFill>
              </a:rPr>
              <a:t>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2400" dirty="0"/>
              <a:t>Ex: 11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01</a:t>
            </a:r>
            <a:r>
              <a:rPr lang="en-US" sz="2400" dirty="0"/>
              <a:t> ROL 2 = </a:t>
            </a:r>
            <a:r>
              <a:rPr lang="en-US" sz="2400" dirty="0">
                <a:solidFill>
                  <a:srgbClr val="FF330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01</a:t>
            </a:r>
            <a:r>
              <a:rPr lang="en-US" sz="2400" dirty="0"/>
              <a:t>11</a:t>
            </a:r>
          </a:p>
        </p:txBody>
      </p:sp>
      <p:sp>
        <p:nvSpPr>
          <p:cNvPr id="1133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Устройства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сдвига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47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95379155"/>
              </p:ext>
            </p:extLst>
          </p:nvPr>
        </p:nvGraphicFramePr>
        <p:xfrm>
          <a:off x="1447800" y="2133600"/>
          <a:ext cx="3810000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50" name="VISIO" r:id="rId7" imgW="1046880" imgH="515160" progId="Visio.Drawing.6">
                  <p:embed/>
                </p:oleObj>
              </mc:Choice>
              <mc:Fallback>
                <p:oleObj name="VISIO" r:id="rId7" imgW="1046880" imgH="515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133600"/>
                        <a:ext cx="3810000" cy="1797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877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3033983"/>
              </p:ext>
            </p:extLst>
          </p:nvPr>
        </p:nvGraphicFramePr>
        <p:xfrm>
          <a:off x="5334000" y="1181100"/>
          <a:ext cx="2765425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51" name="VISIO" r:id="rId9" imgW="1354320" imgH="2536560" progId="Visio.Drawing.6">
                  <p:embed/>
                </p:oleObj>
              </mc:Choice>
              <mc:Fallback>
                <p:oleObj name="VISIO" r:id="rId9" imgW="1354320" imgH="2536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181100"/>
                        <a:ext cx="2765425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877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Схема устройства сдвига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9891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4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394618"/>
            <a:ext cx="8229600" cy="4525963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 &lt;&lt; </a:t>
            </a:r>
            <a:r>
              <a:rPr lang="en-US" b="1" i="1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</a:p>
          <a:p>
            <a:pPr lvl="1"/>
            <a:r>
              <a:rPr lang="ru-RU" sz="2600" b="1" dirty="0" smtClean="0"/>
              <a:t>Пример</a:t>
            </a:r>
            <a:r>
              <a:rPr lang="en-US" sz="2600" b="1" dirty="0" smtClean="0"/>
              <a:t>:</a:t>
            </a:r>
            <a:r>
              <a:rPr lang="en-US" sz="2600" dirty="0" smtClean="0"/>
              <a:t> </a:t>
            </a:r>
            <a:r>
              <a:rPr lang="en-US" sz="2600" dirty="0"/>
              <a:t>00001 &lt;&lt; 2  = 00100  (1 </a:t>
            </a:r>
            <a:r>
              <a:rPr lang="en-US" sz="2600" dirty="0">
                <a:cs typeface="Times New Roman" pitchFamily="18" charset="0"/>
              </a:rPr>
              <a:t>×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4)</a:t>
            </a:r>
          </a:p>
          <a:p>
            <a:pPr lvl="1"/>
            <a:r>
              <a:rPr lang="ru-RU" sz="2600" b="1" dirty="0"/>
              <a:t>Пример </a:t>
            </a:r>
            <a:r>
              <a:rPr lang="en-US" sz="2600" b="1" dirty="0" smtClean="0"/>
              <a:t>: </a:t>
            </a:r>
            <a:r>
              <a:rPr lang="en-US" sz="2600" dirty="0"/>
              <a:t>11101 &lt;&lt; 2  = 10100  (-3 </a:t>
            </a:r>
            <a:r>
              <a:rPr lang="en-US" sz="2600" dirty="0">
                <a:cs typeface="Times New Roman" pitchFamily="18" charset="0"/>
              </a:rPr>
              <a:t>×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-12</a:t>
            </a:r>
            <a:r>
              <a:rPr lang="en-US" sz="2600" dirty="0" smtClean="0">
                <a:cs typeface="Times New Roman" pitchFamily="18" charset="0"/>
              </a:rPr>
              <a:t>)</a:t>
            </a:r>
            <a:endParaRPr lang="en-US" sz="2600" dirty="0"/>
          </a:p>
          <a:p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 &gt;&gt;&gt; </a:t>
            </a:r>
            <a:r>
              <a:rPr lang="en-US" b="1" i="1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÷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</a:rPr>
              <a:t>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</a:p>
          <a:p>
            <a:pPr lvl="1"/>
            <a:r>
              <a:rPr lang="ru-RU" sz="2600" b="1" dirty="0"/>
              <a:t>Пример </a:t>
            </a:r>
            <a:r>
              <a:rPr lang="en-US" sz="2600" b="1" dirty="0" smtClean="0"/>
              <a:t>:</a:t>
            </a:r>
            <a:r>
              <a:rPr lang="en-US" sz="2600" dirty="0" smtClean="0"/>
              <a:t> </a:t>
            </a:r>
            <a:r>
              <a:rPr lang="en-US" sz="2600" dirty="0"/>
              <a:t>01000 &gt;&gt;&gt; 2 = 00010  (8 </a:t>
            </a:r>
            <a:r>
              <a:rPr lang="en-US" sz="2600" dirty="0">
                <a:cs typeface="Times New Roman" pitchFamily="18" charset="0"/>
              </a:rPr>
              <a:t>÷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2)</a:t>
            </a:r>
            <a:endParaRPr lang="en-US" sz="2600" dirty="0"/>
          </a:p>
          <a:p>
            <a:pPr lvl="1"/>
            <a:r>
              <a:rPr lang="ru-RU" sz="2600" b="1" dirty="0"/>
              <a:t>Пример </a:t>
            </a:r>
            <a:r>
              <a:rPr lang="en-US" sz="2600" b="1" dirty="0" smtClean="0"/>
              <a:t>:</a:t>
            </a:r>
            <a:r>
              <a:rPr lang="en-US" sz="2600" dirty="0" smtClean="0"/>
              <a:t> </a:t>
            </a:r>
            <a:r>
              <a:rPr lang="en-US" sz="2600" dirty="0"/>
              <a:t>10000 &gt;&gt;&gt; 2 = 11100  (-16 </a:t>
            </a:r>
            <a:r>
              <a:rPr lang="en-US" sz="2600" dirty="0">
                <a:cs typeface="Times New Roman" pitchFamily="18" charset="0"/>
              </a:rPr>
              <a:t>÷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-4)</a:t>
            </a:r>
          </a:p>
        </p:txBody>
      </p:sp>
      <p:sp>
        <p:nvSpPr>
          <p:cNvPr id="94720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  <a:latin typeface="+mj-lt"/>
              </a:rPr>
              <a:t>Устройство сдвига как умножитель и</a:t>
            </a:r>
            <a:r>
              <a:rPr lang="en-US" sz="3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делитель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3203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914400"/>
            <a:ext cx="8001000" cy="5322277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Частичное произведение, </a:t>
            </a:r>
            <a:r>
              <a:rPr lang="ru-RU" sz="2600" dirty="0" smtClean="0"/>
              <a:t>формируемое путем умножения текущего разряда множителя на все разряды множимого </a:t>
            </a:r>
          </a:p>
          <a:p>
            <a:r>
              <a:rPr lang="ru-RU" sz="2600" b="1" dirty="0" smtClean="0"/>
              <a:t>Сдвинутые </a:t>
            </a:r>
            <a:r>
              <a:rPr lang="ru-RU" sz="2600" b="1" dirty="0"/>
              <a:t>частичные </a:t>
            </a:r>
            <a:r>
              <a:rPr lang="ru-RU" sz="2600" b="1" dirty="0" smtClean="0"/>
              <a:t>произведения, </a:t>
            </a:r>
            <a:r>
              <a:rPr lang="ru-RU" sz="2600" dirty="0" smtClean="0"/>
              <a:t>суммированные </a:t>
            </a:r>
            <a:r>
              <a:rPr lang="ru-RU" sz="2600" dirty="0"/>
              <a:t>для формирования </a:t>
            </a:r>
            <a:r>
              <a:rPr lang="ru-RU" sz="2600" dirty="0" smtClean="0"/>
              <a:t>результата</a:t>
            </a:r>
            <a:endParaRPr lang="en-US" sz="2600" dirty="0">
              <a:solidFill>
                <a:schemeClr val="accent2"/>
              </a:solidFill>
            </a:endParaRPr>
          </a:p>
        </p:txBody>
      </p:sp>
      <p:graphicFrame>
        <p:nvGraphicFramePr>
          <p:cNvPr id="946183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86030925"/>
              </p:ext>
            </p:extLst>
          </p:nvPr>
        </p:nvGraphicFramePr>
        <p:xfrm>
          <a:off x="1828800" y="2590800"/>
          <a:ext cx="544656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45" name="VISIO" r:id="rId7" imgW="2223360" imgH="1461600" progId="Visio.Drawing.6">
                  <p:embed/>
                </p:oleObj>
              </mc:Choice>
              <mc:Fallback>
                <p:oleObj name="VISIO" r:id="rId7" imgW="2223360" imgH="1461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90800"/>
                        <a:ext cx="5446565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Устройство умножения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2702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Умножитель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 x 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7911991" cy="298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6" y="1066801"/>
            <a:ext cx="92906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375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Делитель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 x 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4274838" cy="5425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723" y="1066799"/>
            <a:ext cx="3148477" cy="240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85923" y="3124200"/>
            <a:ext cx="3148477" cy="357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Arial" charset="0"/>
              </a:rPr>
              <a:t>A/B = Q + R/B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Алгоритм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</a:p>
          <a:p>
            <a:r>
              <a:rPr lang="en-US" sz="2400" dirty="0" smtClean="0">
                <a:latin typeface="Times New Roman" pitchFamily="18" charset="0"/>
                <a:cs typeface="Arial" charset="0"/>
              </a:rPr>
              <a:t>R</a:t>
            </a:r>
            <a:r>
              <a:rPr lang="en-US" sz="2400" dirty="0" smtClean="0">
                <a:latin typeface="Courier (W1)" pitchFamily="49" charset="0"/>
                <a:cs typeface="Arial" charset="0"/>
              </a:rPr>
              <a:t>’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= 0</a:t>
            </a:r>
          </a:p>
          <a:p>
            <a:r>
              <a:rPr lang="en-US" sz="2400" dirty="0" smtClean="0">
                <a:latin typeface="Times New Roman" pitchFamily="18" charset="0"/>
                <a:cs typeface="Arial" charset="0"/>
              </a:rPr>
              <a:t>for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 N-1 to 0</a:t>
            </a:r>
          </a:p>
          <a:p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R = {R</a:t>
            </a:r>
            <a:r>
              <a:rPr lang="en-US" sz="2400" dirty="0" smtClean="0">
                <a:latin typeface="Courier (W1)" pitchFamily="49" charset="0"/>
                <a:cs typeface="Arial" charset="0"/>
              </a:rPr>
              <a:t>’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&lt;&lt; 1. A</a:t>
            </a:r>
            <a:r>
              <a:rPr lang="en-US" sz="24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}</a:t>
            </a:r>
          </a:p>
          <a:p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D = R - B</a:t>
            </a:r>
          </a:p>
          <a:p>
            <a:r>
              <a:rPr lang="en-US" sz="2400" dirty="0" smtClean="0">
                <a:latin typeface="Times New Roman" pitchFamily="18" charset="0"/>
                <a:cs typeface="Arial" charset="0"/>
              </a:rPr>
              <a:t>  if D &lt; 0, Q</a:t>
            </a:r>
            <a:r>
              <a:rPr lang="en-US" sz="24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=0, R</a:t>
            </a:r>
            <a:r>
              <a:rPr lang="en-US" sz="2400" dirty="0" smtClean="0">
                <a:latin typeface="Courier (W1)" pitchFamily="49" charset="0"/>
                <a:cs typeface="Arial" charset="0"/>
              </a:rPr>
              <a:t>’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=R</a:t>
            </a:r>
          </a:p>
          <a:p>
            <a:r>
              <a:rPr lang="en-US" sz="2400" dirty="0" smtClean="0">
                <a:latin typeface="Times New Roman" pitchFamily="18" charset="0"/>
                <a:cs typeface="Arial" charset="0"/>
              </a:rPr>
              <a:t>  else        Q</a:t>
            </a:r>
            <a:r>
              <a:rPr lang="en-US" sz="2400" i="1" baseline="-25000" dirty="0" smtClean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=1, </a:t>
            </a:r>
            <a:r>
              <a:rPr lang="en-US" sz="2400" dirty="0">
                <a:latin typeface="Times New Roman" pitchFamily="18" charset="0"/>
                <a:cs typeface="Arial" charset="0"/>
              </a:rPr>
              <a:t>R</a:t>
            </a:r>
            <a:r>
              <a:rPr lang="en-US" sz="2400" dirty="0" smtClean="0">
                <a:latin typeface="Courier (W1)" pitchFamily="49" charset="0"/>
                <a:cs typeface="Arial" charset="0"/>
              </a:rPr>
              <a:t>’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=D</a:t>
            </a:r>
          </a:p>
          <a:p>
            <a:r>
              <a:rPr lang="en-US" sz="2400" dirty="0">
                <a:latin typeface="Times New Roman" pitchFamily="18" charset="0"/>
                <a:cs typeface="Arial" charset="0"/>
              </a:rPr>
              <a:t>R</a:t>
            </a:r>
            <a:r>
              <a:rPr lang="en-US" sz="2400" dirty="0">
                <a:latin typeface="Courier (W1)" pitchFamily="49" charset="0"/>
                <a:cs typeface="Arial" charset="0"/>
              </a:rPr>
              <a:t>’</a:t>
            </a:r>
            <a:r>
              <a:rPr lang="en-US" sz="2400" dirty="0">
                <a:latin typeface="Times New Roman" pitchFamily="18" charset="0"/>
                <a:cs typeface="Arial" charset="0"/>
              </a:rPr>
              <a:t>=R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3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  <a:cs typeface="Arial" charset="0"/>
              </a:rPr>
              <a:t>Числа можно представить с помощью двоичного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представления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latin typeface="Times New Roman" pitchFamily="18" charset="0"/>
                <a:cs typeface="Arial" charset="0"/>
              </a:rPr>
              <a:t>Положительные </a:t>
            </a:r>
            <a:r>
              <a:rPr lang="ru-RU" sz="2600" b="1" dirty="0" smtClean="0">
                <a:latin typeface="Times New Roman" pitchFamily="18" charset="0"/>
                <a:cs typeface="Arial" charset="0"/>
              </a:rPr>
              <a:t>числа</a:t>
            </a:r>
            <a:endParaRPr lang="en-US" sz="2600" b="1" dirty="0" smtClean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 err="1" smtClean="0">
                <a:latin typeface="Times New Roman" pitchFamily="18" charset="0"/>
                <a:cs typeface="Arial" charset="0"/>
              </a:rPr>
              <a:t>Беззнаковое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двоичное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Отрицательные числа</a:t>
            </a:r>
            <a:endParaRPr lang="en-US" sz="2600" b="1" dirty="0" smtClean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  <a:cs typeface="Arial" charset="0"/>
              </a:rPr>
              <a:t>Дополнительный код </a:t>
            </a:r>
            <a:endParaRPr lang="ru-RU" sz="2600" dirty="0" smtClean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  <a:cs typeface="Arial" charset="0"/>
              </a:rPr>
              <a:t>Прямой код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А как же дробные числа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?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Системы 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счисления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204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2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Две основных способа представления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Fixed-point: </a:t>
            </a:r>
            <a:r>
              <a:rPr lang="ru-RU" sz="2600" dirty="0">
                <a:latin typeface="Times New Roman" pitchFamily="18" charset="0"/>
                <a:cs typeface="Arial" charset="0"/>
              </a:rPr>
              <a:t>двоичное число с фиксированной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точкой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Floating-point: </a:t>
            </a:r>
            <a:r>
              <a:rPr lang="ru-RU" sz="2600" dirty="0">
                <a:latin typeface="Times New Roman" pitchFamily="18" charset="0"/>
                <a:cs typeface="Arial" charset="0"/>
              </a:rPr>
              <a:t>двоичное число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с плавающей точкой – двоичная точка «плавает» между значащими цифрами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Дробные числа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717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5 ::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Темы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Введение</a:t>
            </a:r>
            <a:endParaRPr lang="en-US" dirty="0" smtClean="0"/>
          </a:p>
          <a:p>
            <a:r>
              <a:rPr lang="ru-RU" b="1" dirty="0"/>
              <a:t>Арифметические </a:t>
            </a:r>
            <a:r>
              <a:rPr lang="ru-RU" b="1" dirty="0" smtClean="0"/>
              <a:t>схемы</a:t>
            </a:r>
          </a:p>
          <a:p>
            <a:r>
              <a:rPr lang="ru-RU" b="1" dirty="0"/>
              <a:t>Представление чисел </a:t>
            </a:r>
            <a:endParaRPr lang="ru-RU" b="1" dirty="0" smtClean="0"/>
          </a:p>
          <a:p>
            <a:r>
              <a:rPr lang="ru-RU" b="1" dirty="0" err="1" smtClean="0"/>
              <a:t>Последовательностные</a:t>
            </a:r>
            <a:r>
              <a:rPr lang="ru-RU" b="1" dirty="0" smtClean="0"/>
              <a:t> функциональные блоки</a:t>
            </a:r>
            <a:endParaRPr lang="en-US" b="1" dirty="0" smtClean="0"/>
          </a:p>
          <a:p>
            <a:r>
              <a:rPr lang="ru-RU" b="1" dirty="0" smtClean="0"/>
              <a:t>Матрицы памяти</a:t>
            </a:r>
            <a:endParaRPr lang="en-US" b="1" dirty="0" smtClean="0"/>
          </a:p>
          <a:p>
            <a:r>
              <a:rPr lang="ru-RU" b="1" dirty="0" smtClean="0"/>
              <a:t>Матрицы логических </a:t>
            </a:r>
            <a:br>
              <a:rPr lang="ru-RU" b="1" dirty="0" smtClean="0"/>
            </a:br>
            <a:r>
              <a:rPr lang="ru-RU" b="1" dirty="0" smtClean="0"/>
              <a:t>элементов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</p:nvPr>
        </p:nvGraphicFramePr>
        <p:xfrm>
          <a:off x="2743200" y="2209800"/>
          <a:ext cx="6400800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994" name="VISIO" r:id="rId7" imgW="1389960" imgH="487800" progId="Visio.Drawing.6">
                  <p:embed/>
                </p:oleObj>
              </mc:Choice>
              <mc:Fallback>
                <p:oleObj name="VISIO" r:id="rId7" imgW="1389960" imgH="487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209800"/>
                        <a:ext cx="6400800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33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334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6.75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содержит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разряда целой части </a:t>
            </a:r>
            <a:r>
              <a:rPr lang="ru-RU" sz="3200" dirty="0">
                <a:latin typeface="Times New Roman" pitchFamily="18" charset="0"/>
                <a:cs typeface="Arial" charset="0"/>
              </a:rPr>
              <a:t>и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>
                <a:latin typeface="Times New Roman" pitchFamily="18" charset="0"/>
                <a:cs typeface="Arial" charset="0"/>
              </a:rPr>
              <a:t>разряда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дробной </a:t>
            </a:r>
            <a:r>
              <a:rPr lang="ru-RU" sz="3200" dirty="0">
                <a:latin typeface="Times New Roman" pitchFamily="18" charset="0"/>
                <a:cs typeface="Arial" charset="0"/>
              </a:rPr>
              <a:t>части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В </a:t>
            </a:r>
            <a:r>
              <a:rPr lang="ru-RU" sz="2600" dirty="0">
                <a:latin typeface="Times New Roman" pitchFamily="18" charset="0"/>
                <a:cs typeface="Arial" charset="0"/>
              </a:rPr>
              <a:t>определенном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месте </a:t>
            </a:r>
            <a:r>
              <a:rPr lang="ru-RU" sz="2600" dirty="0">
                <a:latin typeface="Times New Roman" pitchFamily="18" charset="0"/>
                <a:cs typeface="Arial" charset="0"/>
              </a:rPr>
              <a:t>подразумевается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наличие двоичной точки</a:t>
            </a:r>
            <a:endParaRPr lang="ru-RU" sz="2600" dirty="0" smtClean="0">
              <a:latin typeface="Times New Roman" pitchFamily="18" charset="0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  <a:cs typeface="Arial" charset="0"/>
              </a:rPr>
              <a:t>Количество разрядов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целой </a:t>
            </a:r>
            <a:r>
              <a:rPr lang="ru-RU" sz="2600" dirty="0">
                <a:latin typeface="Times New Roman" pitchFamily="18" charset="0"/>
                <a:cs typeface="Arial" charset="0"/>
              </a:rPr>
              <a:t>и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дробной части должно </a:t>
            </a:r>
            <a:r>
              <a:rPr lang="ru-RU" sz="2600" dirty="0">
                <a:latin typeface="Times New Roman" pitchFamily="18" charset="0"/>
                <a:cs typeface="Arial" charset="0"/>
              </a:rPr>
              <a:t>быть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определено заранее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dirty="0" smtClean="0">
                <a:solidFill>
                  <a:schemeClr val="bg1"/>
                </a:solidFill>
                <a:latin typeface="+mj-lt"/>
              </a:rPr>
              <a:t>Числа с фиксированной точкой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49434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6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Представить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7.5</a:t>
            </a:r>
            <a:r>
              <a:rPr lang="en-US" sz="32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используя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целых бита и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дробных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.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	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>
                <a:solidFill>
                  <a:schemeClr val="bg1"/>
                </a:solidFill>
                <a:latin typeface="+mj-lt"/>
              </a:rPr>
              <a:t>Пример числа с фиксированной точкой</a:t>
            </a:r>
            <a:endParaRPr lang="en-US" sz="3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44589" y="850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455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6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  <a:cs typeface="Arial" charset="0"/>
              </a:rPr>
              <a:t>Представить </a:t>
            </a:r>
            <a:r>
              <a:rPr lang="en-US" sz="3200" dirty="0">
                <a:latin typeface="Times New Roman" pitchFamily="18" charset="0"/>
                <a:cs typeface="Arial" charset="0"/>
              </a:rPr>
              <a:t>7.5</a:t>
            </a:r>
            <a:r>
              <a:rPr lang="en-US" sz="3200" baseline="-25000" dirty="0">
                <a:latin typeface="Times New Roman" pitchFamily="18" charset="0"/>
                <a:cs typeface="Arial" charset="0"/>
              </a:rPr>
              <a:t>10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ru-RU" sz="3200" dirty="0">
                <a:latin typeface="Times New Roman" pitchFamily="18" charset="0"/>
                <a:cs typeface="Arial" charset="0"/>
              </a:rPr>
              <a:t>используя </a:t>
            </a:r>
            <a:r>
              <a:rPr lang="en-US" sz="3200" dirty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>
                <a:latin typeface="Times New Roman" pitchFamily="18" charset="0"/>
                <a:cs typeface="Arial" charset="0"/>
              </a:rPr>
              <a:t>целых бита и </a:t>
            </a:r>
            <a:r>
              <a:rPr lang="en-US" sz="3200" dirty="0">
                <a:latin typeface="Times New Roman" pitchFamily="18" charset="0"/>
                <a:cs typeface="Arial" charset="0"/>
              </a:rPr>
              <a:t>4 </a:t>
            </a:r>
            <a:r>
              <a:rPr lang="ru-RU" sz="3200" dirty="0">
                <a:latin typeface="Times New Roman" pitchFamily="18" charset="0"/>
                <a:cs typeface="Arial" charset="0"/>
              </a:rPr>
              <a:t>дробных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.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	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01111000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>
                <a:solidFill>
                  <a:schemeClr val="bg1"/>
                </a:solidFill>
              </a:rPr>
              <a:t>Пример числа с фиксированной </a:t>
            </a:r>
            <a:r>
              <a:rPr lang="ru-RU" sz="3400" dirty="0" smtClean="0">
                <a:solidFill>
                  <a:schemeClr val="bg1"/>
                </a:solidFill>
              </a:rPr>
              <a:t>точкой</a:t>
            </a:r>
            <a:endParaRPr lang="en-US" sz="3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96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56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Представление</a:t>
            </a:r>
            <a:r>
              <a:rPr lang="en-US" sz="2600" b="1" dirty="0" smtClean="0">
                <a:latin typeface="Times New Roman" pitchFamily="18" charset="0"/>
                <a:cs typeface="Arial" charset="0"/>
              </a:rPr>
              <a:t>:</a:t>
            </a:r>
            <a:endParaRPr lang="en-US" sz="26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Прямой код (знак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/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величина)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Дополнительный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код (д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ополнение </a:t>
            </a:r>
            <a:r>
              <a:rPr lang="ru-RU" sz="2200" dirty="0">
                <a:latin typeface="Times New Roman" pitchFamily="18" charset="0"/>
                <a:cs typeface="Arial" charset="0"/>
              </a:rPr>
              <a:t>до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основания системы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счисления)</a:t>
            </a: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Пример</a:t>
            </a:r>
            <a:r>
              <a:rPr lang="en-US" sz="26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Представить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-7.5</a:t>
            </a:r>
            <a:r>
              <a:rPr lang="en-US" sz="26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используя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целых и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4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дробных бита 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Прямой код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2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Дополнительный код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2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153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solidFill>
                  <a:schemeClr val="bg1"/>
                </a:solidFill>
                <a:latin typeface="+mj-lt"/>
              </a:rPr>
              <a:t>Знаковые числа с фиксированной точкой </a:t>
            </a:r>
            <a:endParaRPr lang="en-US" sz="35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6603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56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>
                <a:latin typeface="Times New Roman" pitchFamily="18" charset="0"/>
                <a:cs typeface="Arial" charset="0"/>
              </a:rPr>
              <a:t>Представление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Times New Roman" pitchFamily="18" charset="0"/>
                <a:cs typeface="Arial" charset="0"/>
              </a:rPr>
              <a:t>Прямой код (знак</a:t>
            </a:r>
            <a:r>
              <a:rPr lang="en-US" sz="2200" dirty="0">
                <a:latin typeface="Times New Roman" pitchFamily="18" charset="0"/>
                <a:cs typeface="Arial" charset="0"/>
              </a:rPr>
              <a:t>/</a:t>
            </a:r>
            <a:r>
              <a:rPr lang="ru-RU" sz="2200" dirty="0">
                <a:latin typeface="Times New Roman" pitchFamily="18" charset="0"/>
                <a:cs typeface="Arial" charset="0"/>
              </a:rPr>
              <a:t>величина)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Times New Roman" pitchFamily="18" charset="0"/>
                <a:cs typeface="Arial" charset="0"/>
              </a:rPr>
              <a:t>Дополнительный код (дополнение до основания системы счисления)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Пример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: </a:t>
            </a:r>
            <a:r>
              <a:rPr lang="ru-RU" sz="2600" dirty="0">
                <a:latin typeface="Times New Roman" pitchFamily="18" charset="0"/>
                <a:cs typeface="Arial" charset="0"/>
              </a:rPr>
              <a:t>Представить </a:t>
            </a:r>
            <a:r>
              <a:rPr lang="en-US" sz="2600" dirty="0">
                <a:latin typeface="Times New Roman" pitchFamily="18" charset="0"/>
                <a:cs typeface="Arial" charset="0"/>
              </a:rPr>
              <a:t>-7.5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10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>
                <a:latin typeface="Times New Roman" pitchFamily="18" charset="0"/>
                <a:cs typeface="Arial" charset="0"/>
              </a:rPr>
              <a:t>используя </a:t>
            </a:r>
            <a:r>
              <a:rPr lang="en-US" sz="2600" dirty="0">
                <a:latin typeface="Times New Roman" pitchFamily="18" charset="0"/>
                <a:cs typeface="Arial" charset="0"/>
              </a:rPr>
              <a:t>4 </a:t>
            </a:r>
            <a:r>
              <a:rPr lang="ru-RU" sz="2600" dirty="0">
                <a:latin typeface="Times New Roman" pitchFamily="18" charset="0"/>
                <a:cs typeface="Arial" charset="0"/>
              </a:rPr>
              <a:t>целых и </a:t>
            </a:r>
            <a:r>
              <a:rPr lang="en-US" sz="2600" dirty="0">
                <a:latin typeface="Times New Roman" pitchFamily="18" charset="0"/>
                <a:cs typeface="Arial" charset="0"/>
              </a:rPr>
              <a:t>4 </a:t>
            </a:r>
            <a:r>
              <a:rPr lang="ru-RU" sz="2600" dirty="0">
                <a:latin typeface="Times New Roman" pitchFamily="18" charset="0"/>
                <a:cs typeface="Arial" charset="0"/>
              </a:rPr>
              <a:t>дробных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бита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Прямой </a:t>
            </a:r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2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</a:t>
            </a:r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000" dirty="0">
                <a:latin typeface="Times New Roman" pitchFamily="18" charset="0"/>
                <a:cs typeface="Arial" charset="0"/>
              </a:rPr>
              <a:t>1111000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Дополнительный </a:t>
            </a:r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2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</a:t>
            </a:r>
            <a:r>
              <a:rPr lang="en-US" sz="2000" dirty="0">
                <a:latin typeface="Times New Roman" pitchFamily="18" charset="0"/>
                <a:cs typeface="Arial" charset="0"/>
              </a:rPr>
              <a:t>. +7.5:		01111000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Инвертировать значения разрядов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10000111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3</a:t>
            </a:r>
            <a:r>
              <a:rPr lang="en-US" sz="2000" dirty="0">
                <a:latin typeface="Times New Roman" pitchFamily="18" charset="0"/>
                <a:cs typeface="Arial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Добавить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к младшему разряду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r>
              <a:rPr lang="ru-RU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+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           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                      	            </a:t>
            </a:r>
            <a:r>
              <a:rPr lang="ru-RU" sz="2000" dirty="0">
                <a:latin typeface="Times New Roman" pitchFamily="18" charset="0"/>
                <a:cs typeface="Arial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	       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10001000</a:t>
            </a:r>
            <a:endParaRPr lang="en-US" sz="2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3562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5791200" y="5791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153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chemeClr val="bg1"/>
                </a:solidFill>
              </a:rPr>
              <a:t>Знаковые числа с фиксированной точкой </a:t>
            </a:r>
            <a:endParaRPr lang="en-US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73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0668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Двоичная точка «плавает</a:t>
            </a:r>
            <a:r>
              <a:rPr lang="ru-RU" sz="2600" dirty="0">
                <a:latin typeface="Times New Roman" pitchFamily="18" charset="0"/>
                <a:cs typeface="Arial" charset="0"/>
              </a:rPr>
              <a:t>» между значащими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цифрами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  <a:cs typeface="Arial" charset="0"/>
              </a:rPr>
              <a:t>Подобно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десятичному представлению в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экспоненциальном представлении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Например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записать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273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в </a:t>
            </a:r>
            <a:r>
              <a:rPr lang="ru-RU" sz="2400" dirty="0">
                <a:latin typeface="Times New Roman" pitchFamily="18" charset="0"/>
                <a:cs typeface="Arial" charset="0"/>
              </a:rPr>
              <a:t>экспоненциальном представлении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		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273 = 2.73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× 10</a:t>
            </a:r>
            <a:r>
              <a:rPr lang="en-US" sz="2400" b="1" baseline="30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В общем виде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число записывается в </a:t>
            </a:r>
            <a:r>
              <a:rPr lang="ru-RU" sz="2400" dirty="0">
                <a:latin typeface="Times New Roman" pitchFamily="18" charset="0"/>
                <a:cs typeface="Arial" charset="0"/>
              </a:rPr>
              <a:t>экспоненциальном представлении как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	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baseline="30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=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мантисса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 =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основание показательной функции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E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=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порядок (экспонента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)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Например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>
                <a:latin typeface="Times New Roman" pitchFamily="18" charset="0"/>
                <a:cs typeface="Arial" charset="0"/>
              </a:rPr>
              <a:t>M = 2.73, B = 10, and E = 2</a:t>
            </a:r>
            <a:endParaRPr lang="en-US" sz="1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с плавающей </a:t>
            </a:r>
            <a:r>
              <a:rPr lang="ru-RU" sz="4400" dirty="0">
                <a:solidFill>
                  <a:schemeClr val="bg1"/>
                </a:solidFill>
              </a:rPr>
              <a:t>точкой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7268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6424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1191646"/>
              </p:ext>
            </p:extLst>
          </p:nvPr>
        </p:nvGraphicFramePr>
        <p:xfrm>
          <a:off x="1037492" y="1447800"/>
          <a:ext cx="77724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7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492" y="1447800"/>
                        <a:ext cx="777240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641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642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Пример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представить число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228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используя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32-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битное представление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 плавающей точкой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2238375" indent="-15875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Рассмотрим 3 версии – последняя версия </a:t>
            </a:r>
            <a:r>
              <a:rPr lang="ru-RU" sz="2000" dirty="0">
                <a:latin typeface="Times New Roman" pitchFamily="18" charset="0"/>
                <a:cs typeface="Arial" charset="0"/>
              </a:rPr>
              <a:t>называется </a:t>
            </a:r>
            <a:r>
              <a:rPr lang="en-US" sz="2000" dirty="0">
                <a:latin typeface="Times New Roman" pitchFamily="18" charset="0"/>
                <a:cs typeface="Arial" charset="0"/>
              </a:rPr>
              <a:t>IEEE 754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floating-point </a:t>
            </a:r>
            <a:r>
              <a:rPr lang="en-US" sz="2000" dirty="0">
                <a:latin typeface="Times New Roman" pitchFamily="18" charset="0"/>
                <a:cs typeface="Arial" charset="0"/>
              </a:rPr>
              <a:t>standard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Числа с плавающей точкой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11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7446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68369857"/>
              </p:ext>
            </p:extLst>
          </p:nvPr>
        </p:nvGraphicFramePr>
        <p:xfrm>
          <a:off x="990600" y="5194300"/>
          <a:ext cx="76962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2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5194300"/>
                        <a:ext cx="7696200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74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744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906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Преобразовать десятичное в двоичное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не меняйте местами шаги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1 &amp; 2!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ts val="600"/>
              </a:spcBef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228</a:t>
            </a:r>
            <a:r>
              <a:rPr lang="en-US" sz="20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11100100</a:t>
            </a:r>
            <a:r>
              <a:rPr lang="en-US" sz="20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Записать число в двоичной системе и </a:t>
            </a:r>
            <a:r>
              <a:rPr lang="ru-RU" sz="2400" dirty="0">
                <a:latin typeface="Times New Roman" pitchFamily="18" charset="0"/>
                <a:cs typeface="Arial" charset="0"/>
              </a:rPr>
              <a:t>экспоненциальном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представлении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ts val="600"/>
              </a:spcBef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11100100</a:t>
            </a:r>
            <a:r>
              <a:rPr lang="en-US" sz="20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= 1.11001</a:t>
            </a:r>
            <a:r>
              <a:rPr lang="en-US" sz="20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2</a:t>
            </a:r>
            <a:r>
              <a:rPr lang="en-US" sz="2000" b="1" baseline="30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7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lnSpc>
                <a:spcPts val="248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Заполнить </a:t>
            </a:r>
            <a:r>
              <a:rPr lang="ru-RU" sz="2400" dirty="0">
                <a:latin typeface="Times New Roman" pitchFamily="18" charset="0"/>
                <a:cs typeface="Arial" charset="0"/>
              </a:rPr>
              <a:t>каждое поле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32-битное числа </a:t>
            </a:r>
            <a:r>
              <a:rPr lang="ru-RU" sz="2400" dirty="0">
                <a:latin typeface="Times New Roman" pitchFamily="18" charset="0"/>
                <a:cs typeface="Arial" charset="0"/>
              </a:rPr>
              <a:t>с плавающей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точкой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1780"/>
              </a:lnSpc>
              <a:spcBef>
                <a:spcPts val="6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Знак – положительный, знаковый бит –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000" dirty="0">
                <a:latin typeface="Times New Roman" pitchFamily="18" charset="0"/>
                <a:cs typeface="Arial" charset="0"/>
              </a:rPr>
              <a:t>0)</a:t>
            </a:r>
          </a:p>
          <a:p>
            <a:pPr marL="742950" lvl="1" indent="-285750">
              <a:lnSpc>
                <a:spcPts val="1800"/>
              </a:lnSpc>
              <a:spcBef>
                <a:spcPts val="600"/>
              </a:spcBef>
              <a:buFontTx/>
              <a:buChar char="–"/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8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разрядов порядка представляют значение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7</a:t>
            </a:r>
          </a:p>
          <a:p>
            <a:pPr marL="742950" lvl="1" indent="-285750">
              <a:lnSpc>
                <a:spcPts val="1800"/>
              </a:lnSpc>
              <a:spcBef>
                <a:spcPts val="6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Остальные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23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разряда – мантисса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Представление </a:t>
            </a:r>
            <a:r>
              <a:rPr lang="ru-RU" sz="3600" dirty="0">
                <a:solidFill>
                  <a:schemeClr val="bg1"/>
                </a:solidFill>
              </a:rPr>
              <a:t>с плавающей </a:t>
            </a:r>
            <a:r>
              <a:rPr lang="ru-RU" sz="3600" dirty="0" smtClean="0">
                <a:solidFill>
                  <a:schemeClr val="bg1"/>
                </a:solidFill>
              </a:rPr>
              <a:t>точкой. 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1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4610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871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43623348"/>
              </p:ext>
            </p:extLst>
          </p:nvPr>
        </p:nvGraphicFramePr>
        <p:xfrm>
          <a:off x="838200" y="4724400"/>
          <a:ext cx="80772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6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724400"/>
                        <a:ext cx="8077200" cy="134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8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87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Первый разряд мантиссы – всегда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</a:t>
            </a:r>
            <a:r>
              <a:rPr lang="en-US" sz="2400" dirty="0">
                <a:latin typeface="Times New Roman" pitchFamily="18" charset="0"/>
                <a:cs typeface="Arial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228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10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11100100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.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11001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000" dirty="0">
                <a:latin typeface="Times New Roman" pitchFamily="18" charset="0"/>
                <a:cs typeface="Arial" charset="0"/>
              </a:rPr>
              <a:t> 2</a:t>
            </a:r>
            <a:r>
              <a:rPr lang="en-US" sz="2000" baseline="30000" dirty="0">
                <a:latin typeface="Times New Roman" pitchFamily="18" charset="0"/>
                <a:cs typeface="Arial" charset="0"/>
              </a:rPr>
              <a:t>7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Следовательно, </a:t>
            </a:r>
            <a:r>
              <a:rPr lang="ru-RU" sz="2400" dirty="0">
                <a:latin typeface="Times New Roman" pitchFamily="18" charset="0"/>
                <a:cs typeface="Arial" charset="0"/>
              </a:rPr>
              <a:t>нет необходимости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хранить его: 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неявная ведущая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1</a:t>
            </a:r>
            <a:endParaRPr lang="en-US" sz="24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cs typeface="Arial" charset="0"/>
              </a:rPr>
              <a:t>Хранить только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дробные разряды мантиссы в </a:t>
            </a:r>
            <a:r>
              <a:rPr lang="ru-RU" sz="2400" dirty="0">
                <a:latin typeface="Times New Roman" pitchFamily="18" charset="0"/>
                <a:cs typeface="Arial" charset="0"/>
              </a:rPr>
              <a:t>23-разрядном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поле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Представление с плавающей </a:t>
            </a:r>
            <a:r>
              <a:rPr lang="ru-RU" sz="3600" dirty="0" smtClean="0">
                <a:solidFill>
                  <a:schemeClr val="bg1"/>
                </a:solidFill>
              </a:rPr>
              <a:t>точкой. 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2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5409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973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5747003"/>
              </p:ext>
            </p:extLst>
          </p:nvPr>
        </p:nvGraphicFramePr>
        <p:xfrm>
          <a:off x="990600" y="3924028"/>
          <a:ext cx="7924800" cy="1694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90" name="VISIO" r:id="rId7" imgW="2761560" imgH="590400" progId="Visio.Drawing.6">
                  <p:embed/>
                </p:oleObj>
              </mc:Choice>
              <mc:Fallback>
                <p:oleObj name="VISIO" r:id="rId7" imgW="2761560" imgH="59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924028"/>
                        <a:ext cx="7924800" cy="1694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97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973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ru-RU" sz="2400" i="1" dirty="0" smtClean="0">
                <a:latin typeface="Times New Roman" pitchFamily="18" charset="0"/>
                <a:cs typeface="Arial" charset="0"/>
              </a:rPr>
              <a:t>Смещенный порядок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смещение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400" dirty="0">
                <a:latin typeface="Times New Roman" pitchFamily="18" charset="0"/>
                <a:cs typeface="Arial" charset="0"/>
              </a:rPr>
              <a:t>127 (01111111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) 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Смещенный порядок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=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смещение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+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порядок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Порядок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7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хранится как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Times New Roman" pitchFamily="18" charset="0"/>
                <a:cs typeface="Arial" charset="0"/>
              </a:rPr>
              <a:t>			127 + 7 = 134 = 0x10000110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32-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разрядное (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IEEE 754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представление с плавающей точкой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 числа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228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10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  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в 16-ричном коде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0x43640000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Представление с плавающей </a:t>
            </a:r>
            <a:r>
              <a:rPr lang="ru-RU" sz="3600" dirty="0" smtClean="0">
                <a:solidFill>
                  <a:schemeClr val="bg1"/>
                </a:solidFill>
              </a:rPr>
              <a:t>точкой. 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3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4970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7543800" cy="4953000"/>
          </a:xfrm>
        </p:spPr>
        <p:txBody>
          <a:bodyPr>
            <a:normAutofit fontScale="77500" lnSpcReduction="20000"/>
          </a:bodyPr>
          <a:lstStyle/>
          <a:p>
            <a:r>
              <a:rPr lang="ru-RU" sz="3300" b="1" dirty="0" smtClean="0"/>
              <a:t>Цифровые функциональные блоки</a:t>
            </a:r>
            <a:r>
              <a:rPr lang="en-US" sz="3300" b="1" dirty="0" smtClean="0"/>
              <a:t>:</a:t>
            </a:r>
            <a:endParaRPr lang="en-US" sz="3300" b="1" dirty="0"/>
          </a:p>
          <a:p>
            <a:pPr lvl="1"/>
            <a:r>
              <a:rPr lang="ru-RU" dirty="0" smtClean="0"/>
              <a:t>Логические элементы, мультиплексоры, декодеры, регистры, схемы арифметики, счетчики, матрицы памяти и матрицы логических элементов</a:t>
            </a: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sz="3300" b="1" dirty="0" smtClean="0"/>
              <a:t>Функциональные блоки демонстрируют </a:t>
            </a:r>
            <a:r>
              <a:rPr lang="ru-RU" sz="3300" b="1" dirty="0"/>
              <a:t> </a:t>
            </a:r>
            <a:r>
              <a:rPr lang="ru-RU" sz="3300" b="1" dirty="0" smtClean="0"/>
              <a:t>принципы иерархичности</a:t>
            </a:r>
            <a:r>
              <a:rPr lang="ru-RU" sz="3300" b="1" dirty="0" smtClean="0"/>
              <a:t>, модульности </a:t>
            </a:r>
            <a:r>
              <a:rPr lang="ru-RU" sz="3300" b="1" dirty="0" smtClean="0"/>
              <a:t>и </a:t>
            </a:r>
            <a:r>
              <a:rPr lang="ru-RU" sz="3300" b="1" dirty="0" smtClean="0"/>
              <a:t>регулярности </a:t>
            </a:r>
            <a:r>
              <a:rPr lang="ru-RU" sz="3300" b="1" dirty="0" smtClean="0"/>
              <a:t>проектируемых систем </a:t>
            </a:r>
          </a:p>
          <a:p>
            <a:pPr lvl="1"/>
            <a:r>
              <a:rPr lang="ru-RU" dirty="0" smtClean="0"/>
              <a:t>Иерархия </a:t>
            </a:r>
            <a:r>
              <a:rPr lang="ru-RU" dirty="0"/>
              <a:t>более простых </a:t>
            </a:r>
            <a:r>
              <a:rPr lang="ru-RU" dirty="0" smtClean="0"/>
              <a:t>компонентов</a:t>
            </a:r>
          </a:p>
          <a:p>
            <a:pPr lvl="1"/>
            <a:r>
              <a:rPr lang="ru-RU" dirty="0" smtClean="0"/>
              <a:t>Строго определенные </a:t>
            </a:r>
            <a:r>
              <a:rPr lang="ru-RU" dirty="0"/>
              <a:t>интерфейсы и </a:t>
            </a:r>
            <a:r>
              <a:rPr lang="ru-RU" dirty="0" smtClean="0"/>
              <a:t>функции</a:t>
            </a:r>
          </a:p>
          <a:p>
            <a:pPr lvl="1"/>
            <a:r>
              <a:rPr lang="ru-RU" dirty="0"/>
              <a:t>Регулярная структура легко </a:t>
            </a:r>
            <a:r>
              <a:rPr lang="ru-RU" dirty="0" smtClean="0"/>
              <a:t>масштабируется в системы различных размеров</a:t>
            </a: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sz="3300" b="1" dirty="0" smtClean="0"/>
              <a:t>Подобные функциональные </a:t>
            </a:r>
            <a:r>
              <a:rPr lang="ru-RU" sz="3300" b="1" dirty="0"/>
              <a:t>блоки будут использованы в главе 7 для проектирования </a:t>
            </a:r>
            <a:r>
              <a:rPr lang="ru-RU" sz="3300" b="1" dirty="0" smtClean="0"/>
              <a:t>микропроцессора</a:t>
            </a:r>
            <a:endParaRPr lang="ru-RU" sz="33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Введение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856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97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Записать число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-58.25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 плавающей точкой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(IEEE 754)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bg1"/>
                </a:solidFill>
              </a:rPr>
              <a:t>Представление с плавающей </a:t>
            </a:r>
            <a:r>
              <a:rPr lang="ru-RU" sz="3000" dirty="0" smtClean="0">
                <a:solidFill>
                  <a:schemeClr val="bg1"/>
                </a:solidFill>
              </a:rPr>
              <a:t>точкой.</a:t>
            </a:r>
            <a:r>
              <a:rPr lang="en-US" sz="3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Пример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2497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971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1344643"/>
              </p:ext>
            </p:extLst>
          </p:nvPr>
        </p:nvGraphicFramePr>
        <p:xfrm>
          <a:off x="1181100" y="4572000"/>
          <a:ext cx="7315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39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1100" y="4572000"/>
                        <a:ext cx="73152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97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971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Записать число </a:t>
            </a:r>
            <a:r>
              <a:rPr lang="en-US" sz="2400" dirty="0">
                <a:latin typeface="Times New Roman" pitchFamily="18" charset="0"/>
                <a:cs typeface="Arial" charset="0"/>
              </a:rPr>
              <a:t>-58.25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10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latin typeface="Times New Roman" pitchFamily="18" charset="0"/>
                <a:cs typeface="Arial" charset="0"/>
              </a:rPr>
              <a:t>с плавающей точкой </a:t>
            </a:r>
            <a:r>
              <a:rPr lang="en-US" sz="2400" dirty="0">
                <a:latin typeface="Times New Roman" pitchFamily="18" charset="0"/>
                <a:cs typeface="Arial" charset="0"/>
              </a:rPr>
              <a:t>(IEEE 754)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Times New Roman" pitchFamily="18" charset="0"/>
                <a:cs typeface="Arial" charset="0"/>
              </a:rPr>
              <a:t>	58.25</a:t>
            </a:r>
            <a:r>
              <a:rPr lang="en-US" sz="1800" baseline="-25000" dirty="0" smtClean="0">
                <a:latin typeface="Times New Roman" pitchFamily="18" charset="0"/>
                <a:cs typeface="Arial" charset="0"/>
              </a:rPr>
              <a:t>10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1800" dirty="0">
                <a:latin typeface="Times New Roman" pitchFamily="18" charset="0"/>
                <a:cs typeface="Arial" charset="0"/>
              </a:rPr>
              <a:t>= </a:t>
            </a:r>
            <a:r>
              <a:rPr lang="en-US" sz="1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111010.01</a:t>
            </a:r>
            <a:r>
              <a:rPr lang="en-US" sz="1800" b="1" baseline="-25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endParaRPr lang="en-US" sz="18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Записать в двоичной системе и </a:t>
            </a:r>
            <a:r>
              <a:rPr lang="ru-RU" sz="2000" dirty="0">
                <a:latin typeface="Times New Roman" pitchFamily="18" charset="0"/>
                <a:cs typeface="Arial" charset="0"/>
              </a:rPr>
              <a:t> экспоненциальном представлении: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1.1101001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2</a:t>
            </a:r>
            <a:r>
              <a:rPr lang="en-US" sz="2000" b="1" baseline="30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5</a:t>
            </a:r>
            <a:endParaRPr lang="en-US" sz="20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Заполнить поля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lvl="1" algn="just"/>
            <a:r>
              <a:rPr lang="en-US" sz="1800" dirty="0" smtClean="0">
                <a:latin typeface="Times New Roman" pitchFamily="18" charset="0"/>
                <a:cs typeface="Arial" charset="0"/>
              </a:rPr>
              <a:t>	</a:t>
            </a:r>
            <a:r>
              <a:rPr lang="ru-RU" sz="1800" b="1" dirty="0" smtClean="0">
                <a:latin typeface="Times New Roman" pitchFamily="18" charset="0"/>
                <a:cs typeface="Arial" charset="0"/>
              </a:rPr>
              <a:t>Знаковый разряд</a:t>
            </a:r>
            <a:r>
              <a:rPr lang="en-US" sz="18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1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1800" dirty="0">
                <a:latin typeface="Times New Roman" pitchFamily="18" charset="0"/>
                <a:cs typeface="Arial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1800" dirty="0" smtClean="0">
                <a:latin typeface="Times New Roman" pitchFamily="18" charset="0"/>
                <a:cs typeface="Arial" charset="0"/>
              </a:rPr>
              <a:t>отрицательный</a:t>
            </a:r>
            <a:r>
              <a:rPr lang="en-US" sz="1800" dirty="0" smtClean="0">
                <a:latin typeface="Times New Roman" pitchFamily="18" charset="0"/>
                <a:cs typeface="Arial" charset="0"/>
              </a:rPr>
              <a:t>)</a:t>
            </a:r>
            <a:endParaRPr lang="en-US" sz="1800" dirty="0">
              <a:latin typeface="Times New Roman" pitchFamily="18" charset="0"/>
              <a:cs typeface="Arial" charset="0"/>
            </a:endParaRPr>
          </a:p>
          <a:p>
            <a:pPr lvl="1" algn="just"/>
            <a:r>
              <a:rPr lang="en-US" sz="18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1800" b="1" dirty="0" smtClean="0">
                <a:latin typeface="Times New Roman" pitchFamily="18" charset="0"/>
                <a:cs typeface="Arial" charset="0"/>
              </a:rPr>
              <a:t>8 </a:t>
            </a:r>
            <a:r>
              <a:rPr lang="ru-RU" sz="1800" b="1" dirty="0" smtClean="0">
                <a:latin typeface="Times New Roman" pitchFamily="18" charset="0"/>
                <a:cs typeface="Arial" charset="0"/>
              </a:rPr>
              <a:t>разрядов порядка</a:t>
            </a:r>
            <a:r>
              <a:rPr lang="en-US" sz="18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1800" dirty="0">
                <a:latin typeface="Times New Roman" pitchFamily="18" charset="0"/>
                <a:cs typeface="Arial" charset="0"/>
              </a:rPr>
              <a:t>(127 + 5) = 132 = </a:t>
            </a:r>
            <a:r>
              <a:rPr lang="en-US" sz="1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10000100</a:t>
            </a:r>
            <a:r>
              <a:rPr lang="en-US" sz="1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</a:p>
          <a:p>
            <a:pPr lvl="1" algn="just"/>
            <a:r>
              <a:rPr lang="en-US" sz="18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1800" b="1" dirty="0" smtClean="0">
                <a:latin typeface="Times New Roman" pitchFamily="18" charset="0"/>
                <a:cs typeface="Arial" charset="0"/>
              </a:rPr>
              <a:t>23 </a:t>
            </a:r>
            <a:r>
              <a:rPr lang="ru-RU" sz="1800" b="1" dirty="0" smtClean="0">
                <a:latin typeface="Times New Roman" pitchFamily="18" charset="0"/>
                <a:cs typeface="Arial" charset="0"/>
              </a:rPr>
              <a:t>разряда мантиссы</a:t>
            </a:r>
            <a:r>
              <a:rPr lang="en-US" sz="18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1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110 1001 0000 0000 0000 </a:t>
            </a:r>
            <a:r>
              <a:rPr lang="en-US" sz="1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0000</a:t>
            </a:r>
            <a:endParaRPr lang="ru-RU" sz="18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/>
            <a:endParaRPr lang="ru-RU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/>
            <a:endParaRPr lang="ru-RU" sz="18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/>
            <a:endParaRPr lang="ru-RU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/>
            <a:endParaRPr lang="en-US" sz="18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endParaRPr lang="en-US" sz="18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endParaRPr lang="en-US" sz="800" dirty="0">
              <a:latin typeface="Times New Roman" pitchFamily="18" charset="0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		</a:t>
            </a:r>
            <a:r>
              <a:rPr lang="ru-RU" sz="2000" dirty="0">
                <a:latin typeface="Times New Roman" pitchFamily="18" charset="0"/>
                <a:cs typeface="Arial" charset="0"/>
              </a:rPr>
              <a:t> в 16-ричном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коде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0xC2690000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bg1"/>
                </a:solidFill>
              </a:rPr>
              <a:t>Представление с плавающей точкой.</a:t>
            </a:r>
            <a:r>
              <a:rPr lang="en-US" sz="3000" dirty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Пример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240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9575" name="Group 87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4896727"/>
              </p:ext>
            </p:extLst>
          </p:nvPr>
        </p:nvGraphicFramePr>
        <p:xfrm>
          <a:off x="1157654" y="1828800"/>
          <a:ext cx="7534275" cy="2878139"/>
        </p:xfrm>
        <a:graphic>
          <a:graphicData uri="http://schemas.openxmlformats.org/drawingml/2006/table">
            <a:tbl>
              <a:tblPr/>
              <a:tblGrid>
                <a:gridCol w="1128346"/>
                <a:gridCol w="914400"/>
                <a:gridCol w="1447800"/>
                <a:gridCol w="4043729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Знак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Порядок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Мантисса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∞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∞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NaN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нуль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594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Плавающая точка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000" dirty="0">
                <a:solidFill>
                  <a:schemeClr val="bg1"/>
                </a:solidFill>
                <a:latin typeface="+mj-lt"/>
              </a:rPr>
              <a:t>Особые случаи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1571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5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05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Одинарная точность</a:t>
            </a:r>
            <a:r>
              <a:rPr lang="en-US" sz="2600" b="1" dirty="0" smtClean="0">
                <a:latin typeface="Times New Roman" pitchFamily="18" charset="0"/>
                <a:cs typeface="Arial" charset="0"/>
              </a:rPr>
              <a:t>:</a:t>
            </a:r>
            <a:endParaRPr lang="en-US" sz="26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32-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разрядное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1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знаковый разряд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8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разрядов порядка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23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разряда мантиссы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Смещение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600" dirty="0">
                <a:latin typeface="Times New Roman" pitchFamily="18" charset="0"/>
                <a:cs typeface="Arial" charset="0"/>
              </a:rPr>
              <a:t>127</a:t>
            </a:r>
          </a:p>
          <a:p>
            <a:pPr marL="742950" lvl="1" indent="-285750">
              <a:spcBef>
                <a:spcPct val="20000"/>
              </a:spcBef>
            </a:pP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Arial" charset="0"/>
              </a:rPr>
              <a:t>Двойная точность</a:t>
            </a:r>
            <a:r>
              <a:rPr lang="en-US" sz="2600" b="1" dirty="0" smtClean="0">
                <a:latin typeface="Times New Roman" pitchFamily="18" charset="0"/>
                <a:cs typeface="Arial" charset="0"/>
              </a:rPr>
              <a:t>:</a:t>
            </a:r>
            <a:endParaRPr lang="en-US" sz="26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64-</a:t>
            </a:r>
            <a:r>
              <a:rPr lang="ru-RU" sz="2600" dirty="0">
                <a:latin typeface="Times New Roman" pitchFamily="18" charset="0"/>
                <a:cs typeface="Arial" charset="0"/>
              </a:rPr>
              <a:t> разрядное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1 </a:t>
            </a:r>
            <a:r>
              <a:rPr lang="ru-RU" sz="2600" dirty="0">
                <a:latin typeface="Times New Roman" pitchFamily="18" charset="0"/>
                <a:cs typeface="Arial" charset="0"/>
              </a:rPr>
              <a:t>знаковый разряд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Times New Roman" pitchFamily="18" charset="0"/>
                <a:cs typeface="Arial" charset="0"/>
              </a:rPr>
              <a:t>11 </a:t>
            </a:r>
            <a:r>
              <a:rPr lang="ru-RU" sz="2600" dirty="0">
                <a:latin typeface="Times New Roman" pitchFamily="18" charset="0"/>
                <a:cs typeface="Arial" charset="0"/>
              </a:rPr>
              <a:t>разрядов порядка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Times New Roman" pitchFamily="18" charset="0"/>
                <a:cs typeface="Arial" charset="0"/>
              </a:rPr>
              <a:t>52 </a:t>
            </a:r>
            <a:r>
              <a:rPr lang="ru-RU" sz="2600" dirty="0">
                <a:latin typeface="Times New Roman" pitchFamily="18" charset="0"/>
                <a:cs typeface="Arial" charset="0"/>
              </a:rPr>
              <a:t>разряда мантиссы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Смещение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600" dirty="0">
                <a:latin typeface="Times New Roman" pitchFamily="18" charset="0"/>
                <a:cs typeface="Arial" charset="0"/>
              </a:rPr>
              <a:t>1023</a:t>
            </a:r>
          </a:p>
          <a:p>
            <a:pPr marL="342900" indent="-342900">
              <a:spcBef>
                <a:spcPct val="20000"/>
              </a:spcBef>
            </a:pP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Плавающая точка: точность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3910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15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8077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ts val="258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Переполнение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число слишком большое для представления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ts val="258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Потеря точности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400" dirty="0">
                <a:latin typeface="Times New Roman" pitchFamily="18" charset="0"/>
                <a:cs typeface="Arial" charset="0"/>
              </a:rPr>
              <a:t>число слишком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маленькое для представления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ts val="258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Режимы округления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5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Вниз – к меньшему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5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Вверх – к большему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5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К нулю (к меньшему по модулю)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5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К ближайшему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ts val="258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Arial" charset="0"/>
              </a:rPr>
              <a:t>Пример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округлить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1.100101 </a:t>
            </a:r>
            <a:r>
              <a:rPr lang="en-US" sz="2400" dirty="0">
                <a:latin typeface="Times New Roman" pitchFamily="18" charset="0"/>
                <a:cs typeface="Arial" charset="0"/>
              </a:rPr>
              <a:t>(1.578125)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к числу с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3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дробными разрядами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2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Вниз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000" dirty="0">
                <a:latin typeface="Times New Roman" pitchFamily="18" charset="0"/>
                <a:cs typeface="Arial" charset="0"/>
              </a:rPr>
              <a:t>		1.100</a:t>
            </a:r>
          </a:p>
          <a:p>
            <a:pPr marL="742950" lvl="1" indent="-285750">
              <a:lnSpc>
                <a:spcPts val="228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Вверх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000" dirty="0">
                <a:latin typeface="Times New Roman" pitchFamily="18" charset="0"/>
                <a:cs typeface="Arial" charset="0"/>
              </a:rPr>
              <a:t>		1.101</a:t>
            </a:r>
          </a:p>
          <a:p>
            <a:pPr marL="742950" lvl="1" indent="-285750">
              <a:lnSpc>
                <a:spcPts val="2280"/>
              </a:lnSpc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  <a:cs typeface="Arial" charset="0"/>
              </a:rPr>
              <a:t>К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нулю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dirty="0">
                <a:latin typeface="Times New Roman" pitchFamily="18" charset="0"/>
                <a:cs typeface="Arial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1.100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ts val="2280"/>
              </a:lnSpc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  <a:cs typeface="Arial" charset="0"/>
              </a:rPr>
              <a:t>К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ближайшему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dirty="0">
                <a:latin typeface="Times New Roman" pitchFamily="18" charset="0"/>
                <a:cs typeface="Arial" charset="0"/>
              </a:rPr>
              <a:t>	1.101 (1.625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ближе к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1.578125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чем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1.5)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ts val="258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Плавающая точка: </a:t>
            </a:r>
            <a:r>
              <a:rPr lang="ru-RU" sz="4400" dirty="0" smtClean="0">
                <a:solidFill>
                  <a:schemeClr val="bg1"/>
                </a:solidFill>
              </a:rPr>
              <a:t>округление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442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25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Выделить порядок числа и мантиссу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Присоединить ведущую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к мантиссе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Сравнить порядки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Выполнить сдвиг меньшей </a:t>
            </a:r>
            <a:r>
              <a:rPr lang="ru-RU" sz="2400" dirty="0">
                <a:latin typeface="Times New Roman" pitchFamily="18" charset="0"/>
                <a:cs typeface="Arial" charset="0"/>
              </a:rPr>
              <a:t>мантиссы при необходимости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Сложить мантиссы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Нормализовать мантиссы </a:t>
            </a:r>
            <a:r>
              <a:rPr lang="ru-RU" sz="2400" dirty="0">
                <a:latin typeface="Times New Roman" pitchFamily="18" charset="0"/>
                <a:cs typeface="Arial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подобрать порядки при </a:t>
            </a:r>
            <a:r>
              <a:rPr lang="ru-RU" sz="2400" dirty="0">
                <a:latin typeface="Times New Roman" pitchFamily="18" charset="0"/>
                <a:cs typeface="Arial" charset="0"/>
              </a:rPr>
              <a:t>необходимости 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Округлить результат 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Выполнить сборку порядка </a:t>
            </a:r>
            <a:r>
              <a:rPr lang="ru-RU" sz="2400" dirty="0">
                <a:latin typeface="Times New Roman" pitchFamily="18" charset="0"/>
                <a:cs typeface="Arial" charset="0"/>
              </a:rPr>
              <a:t>и мантиссы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обратно </a:t>
            </a:r>
            <a:r>
              <a:rPr lang="ru-RU" sz="2400" dirty="0">
                <a:latin typeface="Times New Roman" pitchFamily="18" charset="0"/>
                <a:cs typeface="Arial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формат с плавающей точкой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Плавающая точка</a:t>
            </a:r>
            <a:r>
              <a:rPr lang="ru-RU" sz="4000">
                <a:solidFill>
                  <a:schemeClr val="bg1"/>
                </a:solidFill>
              </a:rPr>
              <a:t>: </a:t>
            </a:r>
            <a:r>
              <a:rPr lang="ru-RU" sz="4000" smtClean="0">
                <a:solidFill>
                  <a:schemeClr val="bg1"/>
                </a:solidFill>
                <a:latin typeface="+mj-lt"/>
              </a:rPr>
              <a:t>Суммирование 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058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5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35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Сложить числа с плавающей точкой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0x3FC00000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0x40500000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Суммирование с плавающей точкой. Пример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2696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178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9348923"/>
              </p:ext>
            </p:extLst>
          </p:nvPr>
        </p:nvGraphicFramePr>
        <p:xfrm>
          <a:off x="2128837" y="1752600"/>
          <a:ext cx="4886325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61" name="VISIO" r:id="rId7" imgW="2761560" imgH="911160" progId="Visio.Drawing.6">
                  <p:embed/>
                </p:oleObj>
              </mc:Choice>
              <mc:Fallback>
                <p:oleObj name="VISIO" r:id="rId7" imgW="2761560" imgH="911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7" y="1752600"/>
                        <a:ext cx="4886325" cy="161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17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178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1.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Извлечь порядок и мантиссу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ru-RU" sz="2400" dirty="0" smtClean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Для первого числа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(N1): 	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S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0, E = 127, F = .1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Для второго числа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(N2</a:t>
            </a:r>
            <a:r>
              <a:rPr lang="en-US" sz="2400" dirty="0">
                <a:latin typeface="Times New Roman" pitchFamily="18" charset="0"/>
                <a:cs typeface="Arial" charset="0"/>
              </a:rPr>
              <a:t>): 	S = 0, E = 128, F = .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101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2.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Присоединить ведущую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1 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к мантиссе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N1:	1.1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N2:	1.101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Суммирование с плавающей точкой. Пример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05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3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3.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Сравнить порядки</a:t>
            </a:r>
            <a:endParaRPr lang="en-US" sz="2400" b="1" dirty="0" smtClean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	127 – 128 = -1,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поэтому сдвиг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N1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вправо на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4.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Сдвиг меньшей мантиссы при необходимости 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	shift N1’s mantissa: 1.1 &gt;&gt; 1 = 0.11 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× 2</a:t>
            </a:r>
            <a:r>
              <a:rPr lang="en-US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)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5.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Сложить мантиссы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		0.11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	   	        +</a:t>
            </a:r>
            <a:r>
              <a:rPr lang="en-US" sz="2400" dirty="0">
                <a:latin typeface="Times New Roman" pitchFamily="18" charset="0"/>
                <a:cs typeface="Arial" charset="0"/>
              </a:rPr>
              <a:t>	1.101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		          10.011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973831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2286000" y="5181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Суммирование с плавающей точкой. Пример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672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55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80736681"/>
              </p:ext>
            </p:extLst>
          </p:nvPr>
        </p:nvGraphicFramePr>
        <p:xfrm>
          <a:off x="1143000" y="5029200"/>
          <a:ext cx="7477125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86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029200"/>
                        <a:ext cx="7477125" cy="124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485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485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8077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6.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Нормализовать мантиссы и подобрать порядки при необходимости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10.011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1.0011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533400" indent="-533400">
              <a:spcBef>
                <a:spcPct val="20000"/>
              </a:spcBef>
            </a:pPr>
            <a:endParaRPr lang="en-US" sz="1000" baseline="300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7.	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Округлить результат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нет необходимости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уложились в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23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разряда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533400" indent="-533400">
              <a:spcBef>
                <a:spcPct val="20000"/>
              </a:spcBef>
            </a:pPr>
            <a:endParaRPr lang="en-US" sz="10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8.	</a:t>
            </a:r>
            <a:r>
              <a:rPr lang="ru-RU" sz="2400" b="1" dirty="0">
                <a:latin typeface="Times New Roman" pitchFamily="18" charset="0"/>
                <a:cs typeface="Arial" charset="0"/>
              </a:rPr>
              <a:t>Выполнить сборку </a:t>
            </a:r>
            <a:r>
              <a:rPr lang="ru-RU" sz="2400" b="1" dirty="0" smtClean="0">
                <a:latin typeface="Times New Roman" pitchFamily="18" charset="0"/>
                <a:cs typeface="Arial" charset="0"/>
              </a:rPr>
              <a:t>порядка и мантиссы обратно </a:t>
            </a:r>
            <a:r>
              <a:rPr lang="ru-RU" sz="2400" b="1" dirty="0">
                <a:latin typeface="Times New Roman" pitchFamily="18" charset="0"/>
                <a:cs typeface="Arial" charset="0"/>
              </a:rPr>
              <a:t>в формат с плавающей точкой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S = 0, E = 2 + 127 = 129 = 10000001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, F = 001100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..</a:t>
            </a:r>
            <a:endParaRPr lang="ru-RU" sz="2400" dirty="0" smtClean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    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in </a:t>
            </a:r>
            <a:r>
              <a:rPr lang="en-US" sz="2000" dirty="0">
                <a:latin typeface="Times New Roman" pitchFamily="18" charset="0"/>
                <a:cs typeface="Arial" charset="0"/>
              </a:rPr>
              <a:t>hexadecimal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0x40980000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Суммирование с плавающей точкой. Пример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904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7511" name="Object 7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863927"/>
              </p:ext>
            </p:extLst>
          </p:nvPr>
        </p:nvGraphicFramePr>
        <p:xfrm>
          <a:off x="2091531" y="1090246"/>
          <a:ext cx="4960938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83" name="VISIO" r:id="rId6" imgW="2510280" imgH="2660400" progId="Visio.Drawing.6">
                  <p:embed/>
                </p:oleObj>
              </mc:Choice>
              <mc:Fallback>
                <p:oleObj name="VISIO" r:id="rId6" imgW="2510280" imgH="266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531" y="1090246"/>
                        <a:ext cx="4960938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75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Одноразрядный сумматор.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9566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587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798668"/>
              </p:ext>
            </p:extLst>
          </p:nvPr>
        </p:nvGraphicFramePr>
        <p:xfrm>
          <a:off x="2438400" y="3808412"/>
          <a:ext cx="4697413" cy="274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09" name="VISIO" r:id="rId8" imgW="2080800" imgH="1216440" progId="Visio.Drawing.6">
                  <p:embed/>
                </p:oleObj>
              </mc:Choice>
              <mc:Fallback>
                <p:oleObj name="VISIO" r:id="rId8" imgW="2080800" imgH="1216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808412"/>
                        <a:ext cx="4697413" cy="274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58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587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587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990600"/>
            <a:ext cx="8077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Инкремент на каждом переднем фронте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  <a:cs typeface="Arial" charset="0"/>
              </a:rPr>
              <a:t>Используется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в цикле для перебора всех чисел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Например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000, 001, 010, 011, 100, 101, 110, 111, 000, 001…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В примере использованы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Отображение цифровых часов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Программный счетчик: </a:t>
            </a:r>
            <a:r>
              <a:rPr lang="ru-RU" sz="2000" dirty="0">
                <a:latin typeface="Times New Roman" pitchFamily="18" charset="0"/>
                <a:cs typeface="Arial" charset="0"/>
              </a:rPr>
              <a:t>отслеживает выполнение текущей команды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Счетчики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8635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690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4441198"/>
              </p:ext>
            </p:extLst>
          </p:nvPr>
        </p:nvGraphicFramePr>
        <p:xfrm>
          <a:off x="1981200" y="4567238"/>
          <a:ext cx="1360488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6" name="VISIO" r:id="rId11" imgW="612360" imgH="720360" progId="Visio.Drawing.6">
                  <p:embed/>
                </p:oleObj>
              </mc:Choice>
              <mc:Fallback>
                <p:oleObj name="VISIO" r:id="rId11" imgW="612360" imgH="720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567238"/>
                        <a:ext cx="1360488" cy="152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6904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27352323"/>
              </p:ext>
            </p:extLst>
          </p:nvPr>
        </p:nvGraphicFramePr>
        <p:xfrm>
          <a:off x="3499338" y="4298950"/>
          <a:ext cx="5257800" cy="194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7" name="VISIO" r:id="rId13" imgW="1914480" imgH="743040" progId="Visio.Drawing.6">
                  <p:embed/>
                </p:oleObj>
              </mc:Choice>
              <mc:Fallback>
                <p:oleObj name="VISIO" r:id="rId13" imgW="1914480" imgH="74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9338" y="4298950"/>
                        <a:ext cx="5257800" cy="194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68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690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690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48200" y="3820180"/>
            <a:ext cx="3048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1D40EF"/>
                </a:solidFill>
              </a:rPr>
              <a:t>Реализация</a:t>
            </a:r>
            <a:endParaRPr lang="en-US" sz="2800" b="1" dirty="0">
              <a:solidFill>
                <a:srgbClr val="1D40EF"/>
              </a:solidFill>
            </a:endParaRPr>
          </a:p>
        </p:txBody>
      </p:sp>
      <p:sp>
        <p:nvSpPr>
          <p:cNvPr id="976905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Вдвигается новый бит по </a:t>
            </a:r>
            <a:r>
              <a:rPr lang="ru-RU" sz="2600" dirty="0">
                <a:latin typeface="Times New Roman" pitchFamily="18" charset="0"/>
                <a:cs typeface="Arial" charset="0"/>
              </a:rPr>
              <a:t>переднему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фронту тактового сигнала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Выдвигается бит </a:t>
            </a:r>
            <a:r>
              <a:rPr lang="ru-RU" sz="2600" dirty="0">
                <a:latin typeface="Times New Roman" pitchFamily="18" charset="0"/>
                <a:cs typeface="Arial" charset="0"/>
              </a:rPr>
              <a:t>по переднему фронту тактового сигнала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600" i="1" dirty="0" smtClean="0">
                <a:latin typeface="Times New Roman" pitchFamily="18" charset="0"/>
                <a:cs typeface="Arial" charset="0"/>
              </a:rPr>
              <a:t>Последовательно-параллельный </a:t>
            </a:r>
            <a:r>
              <a:rPr lang="ru-RU" sz="2600" i="1" dirty="0" smtClean="0">
                <a:latin typeface="Times New Roman" pitchFamily="18" charset="0"/>
                <a:cs typeface="Arial" charset="0"/>
              </a:rPr>
              <a:t>преобразователь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преобразует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последовательный вход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(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S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in</a:t>
            </a:r>
            <a:r>
              <a:rPr lang="en-US" sz="2600" dirty="0">
                <a:latin typeface="Times New Roman" pitchFamily="18" charset="0"/>
                <a:cs typeface="Arial" charset="0"/>
              </a:rPr>
              <a:t>)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в параллельный выход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600" i="1" dirty="0" smtClean="0">
                <a:latin typeface="Times New Roman" pitchFamily="18" charset="0"/>
                <a:cs typeface="Arial" charset="0"/>
              </a:rPr>
              <a:t>Q</a:t>
            </a:r>
            <a:r>
              <a:rPr lang="en-US" sz="2600" baseline="-25000" dirty="0" smtClean="0">
                <a:latin typeface="Times New Roman" pitchFamily="18" charset="0"/>
                <a:cs typeface="Arial" charset="0"/>
              </a:rPr>
              <a:t>0:</a:t>
            </a:r>
            <a:r>
              <a:rPr lang="en-US" sz="2600" i="1" baseline="-25000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600" baseline="-25000" dirty="0" smtClean="0">
                <a:latin typeface="Times New Roman" pitchFamily="18" charset="0"/>
                <a:cs typeface="Arial" charset="0"/>
              </a:rPr>
              <a:t>-1</a:t>
            </a:r>
            <a:r>
              <a:rPr lang="en-US" sz="2600" dirty="0">
                <a:latin typeface="Times New Roman" pitchFamily="18" charset="0"/>
                <a:cs typeface="Arial" charset="0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Сдвигающий регистр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19200" y="3820180"/>
            <a:ext cx="2362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1D40EF"/>
                </a:solidFill>
              </a:rPr>
              <a:t>Обозначение</a:t>
            </a:r>
            <a:endParaRPr lang="en-US" sz="2800" b="1" dirty="0">
              <a:solidFill>
                <a:srgbClr val="1D40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17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792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6211203"/>
              </p:ext>
            </p:extLst>
          </p:nvPr>
        </p:nvGraphicFramePr>
        <p:xfrm>
          <a:off x="1295400" y="3810000"/>
          <a:ext cx="73152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8" name="VISIO" r:id="rId8" imgW="3257640" imgH="1000080" progId="Visio.Drawing.6">
                  <p:embed/>
                </p:oleObj>
              </mc:Choice>
              <mc:Fallback>
                <p:oleObj name="VISIO" r:id="rId8" imgW="3257640" imgH="1000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810000"/>
                        <a:ext cx="73152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792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792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792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Когда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Load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1,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работает как обычный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разрядный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регистр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Когда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Load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0,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работает как регистр сдвига 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Может работать как последовательно-параллельный преобразователь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(S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in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  <a:sym typeface="Symbol"/>
              </a:rPr>
              <a:t>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Q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0:</a:t>
            </a:r>
            <a:r>
              <a:rPr lang="en-US" sz="2400" i="1" baseline="-25000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-1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или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параллельно-последовательный преобразователь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(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D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0:</a:t>
            </a:r>
            <a:r>
              <a:rPr lang="en-US" sz="2400" i="1" baseline="-25000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baseline="-25000" dirty="0" smtClean="0">
                <a:latin typeface="Times New Roman" pitchFamily="18" charset="0"/>
                <a:cs typeface="Arial" charset="0"/>
              </a:rPr>
              <a:t>-1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  <a:sym typeface="Symbol"/>
              </a:rPr>
              <a:t>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S</a:t>
            </a:r>
            <a:r>
              <a:rPr lang="en-US" sz="2400" baseline="-25000" dirty="0" err="1" smtClean="0">
                <a:latin typeface="Times New Roman" pitchFamily="18" charset="0"/>
                <a:cs typeface="Arial" charset="0"/>
              </a:rPr>
              <a:t>out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bg1"/>
                </a:solidFill>
              </a:rPr>
              <a:t>Сдвигающий </a:t>
            </a:r>
            <a:r>
              <a:rPr lang="ru-RU" sz="3000" dirty="0" smtClean="0">
                <a:solidFill>
                  <a:schemeClr val="bg1"/>
                </a:solidFill>
              </a:rPr>
              <a:t>р</a:t>
            </a:r>
            <a:r>
              <a:rPr lang="ru-RU" sz="3000" dirty="0" smtClean="0">
                <a:solidFill>
                  <a:schemeClr val="bg1"/>
                </a:solidFill>
              </a:rPr>
              <a:t>егистр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с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параллельной загрузкой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9195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8949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5489830"/>
              </p:ext>
            </p:extLst>
          </p:nvPr>
        </p:nvGraphicFramePr>
        <p:xfrm>
          <a:off x="1752600" y="3808412"/>
          <a:ext cx="3962400" cy="289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81" name="VISIO" r:id="rId8" imgW="1212480" imgH="926640" progId="Visio.Drawing.6">
                  <p:embed/>
                </p:oleObj>
              </mc:Choice>
              <mc:Fallback>
                <p:oleObj name="VISIO" r:id="rId8" imgW="1212480" imgH="926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808412"/>
                        <a:ext cx="3962400" cy="289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89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894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895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989012"/>
            <a:ext cx="8077200" cy="533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1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  <a:cs typeface="Arial" charset="0"/>
              </a:rPr>
              <a:t>Эффективно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хранят </a:t>
            </a:r>
            <a:r>
              <a:rPr lang="ru-RU" sz="2000" dirty="0">
                <a:latin typeface="Times New Roman" pitchFamily="18" charset="0"/>
                <a:cs typeface="Arial" charset="0"/>
              </a:rPr>
              <a:t>большие объемы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данных</a:t>
            </a:r>
            <a:endParaRPr lang="en-US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ts val="1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  <a:cs typeface="Arial" charset="0"/>
              </a:rPr>
              <a:t>3 основных типа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</a:p>
          <a:p>
            <a:pPr marL="742950" lvl="1" indent="-285750">
              <a:spcBef>
                <a:spcPts val="100"/>
              </a:spcBef>
              <a:buFontTx/>
              <a:buChar char="–"/>
            </a:pPr>
            <a:r>
              <a:rPr lang="ru-RU" dirty="0">
                <a:latin typeface="Times New Roman" pitchFamily="18" charset="0"/>
                <a:cs typeface="Arial" charset="0"/>
              </a:rPr>
              <a:t>Динамическое оперативное запоминающее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устройство (ОЗУ) 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(DRAM</a:t>
            </a:r>
            <a:r>
              <a:rPr lang="en-US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ts val="100"/>
              </a:spcBef>
              <a:buFontTx/>
              <a:buChar char="–"/>
            </a:pPr>
            <a:r>
              <a:rPr lang="ru-RU" dirty="0">
                <a:latin typeface="Times New Roman" pitchFamily="18" charset="0"/>
                <a:cs typeface="Arial" charset="0"/>
              </a:rPr>
              <a:t>Статическое оперативное запоминающее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устройство (ОЗУ) 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(SRAM</a:t>
            </a:r>
            <a:r>
              <a:rPr lang="en-US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ts val="100"/>
              </a:spcBef>
              <a:buFontTx/>
              <a:buChar char="–"/>
            </a:pPr>
            <a:r>
              <a:rPr lang="ru-RU" dirty="0" smtClean="0">
                <a:latin typeface="Times New Roman" pitchFamily="18" charset="0"/>
                <a:cs typeface="Arial" charset="0"/>
              </a:rPr>
              <a:t>Постоянное </a:t>
            </a:r>
            <a:r>
              <a:rPr lang="ru-RU" dirty="0">
                <a:latin typeface="Times New Roman" pitchFamily="18" charset="0"/>
                <a:cs typeface="Arial" charset="0"/>
              </a:rPr>
              <a:t>запоминающее устройство (ПЗУ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), память только </a:t>
            </a:r>
            <a:r>
              <a:rPr lang="ru-RU" dirty="0">
                <a:latin typeface="Times New Roman" pitchFamily="18" charset="0"/>
                <a:cs typeface="Arial" charset="0"/>
              </a:rPr>
              <a:t>для чтения </a:t>
            </a:r>
            <a:r>
              <a:rPr lang="en-US" dirty="0" smtClean="0">
                <a:latin typeface="Times New Roman" pitchFamily="18" charset="0"/>
                <a:cs typeface="Arial" charset="0"/>
              </a:rPr>
              <a:t>(ROM</a:t>
            </a:r>
            <a:r>
              <a:rPr lang="en-US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ts val="100"/>
              </a:spcBef>
              <a:buFontTx/>
              <a:buChar char="•"/>
            </a:pPr>
            <a:r>
              <a:rPr lang="en-US" sz="2000" i="1" dirty="0" smtClean="0">
                <a:latin typeface="Times New Roman" pitchFamily="18" charset="0"/>
                <a:cs typeface="Arial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разрядное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значение данных считывается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/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записывается по уникальному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разрядному адресу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Матрицы памяти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6364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997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7666943"/>
              </p:ext>
            </p:extLst>
          </p:nvPr>
        </p:nvGraphicFramePr>
        <p:xfrm>
          <a:off x="6477000" y="1676400"/>
          <a:ext cx="2438400" cy="178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38" name="VISIO" r:id="rId8" imgW="1212480" imgH="926640" progId="Visio.Drawing.6">
                  <p:embed/>
                </p:oleObj>
              </mc:Choice>
              <mc:Fallback>
                <p:oleObj name="VISIO" r:id="rId8" imgW="1212480" imgH="926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676400"/>
                        <a:ext cx="2438400" cy="178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9979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12969568"/>
              </p:ext>
            </p:extLst>
          </p:nvPr>
        </p:nvGraphicFramePr>
        <p:xfrm>
          <a:off x="1600200" y="4114800"/>
          <a:ext cx="5257800" cy="245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639" name="VISIO" r:id="rId10" imgW="2552400" imgH="1246680" progId="Visio.Drawing.6">
                  <p:embed/>
                </p:oleObj>
              </mc:Choice>
              <mc:Fallback>
                <p:oleObj name="VISIO" r:id="rId10" imgW="2552400" imgH="124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114800"/>
                        <a:ext cx="5257800" cy="245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997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2-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мерная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матрица битовых ячеек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Каждая битовая ячейка хранит 1 бит</a:t>
            </a:r>
            <a:endParaRPr lang="en-US" sz="24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i="1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адресных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битов и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битов данных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000" i="1" baseline="30000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строк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столбцов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Глубина (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Depth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latin typeface="Times New Roman" pitchFamily="18" charset="0"/>
                <a:cs typeface="Arial" charset="0"/>
              </a:rPr>
              <a:t>количество строк (количество слов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Ширина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(Width):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число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столбцов (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размер, длина </a:t>
            </a:r>
            <a:r>
              <a:rPr lang="ru-RU" sz="2000" dirty="0">
                <a:latin typeface="Times New Roman" pitchFamily="18" charset="0"/>
                <a:cs typeface="Arial" charset="0"/>
              </a:rPr>
              <a:t>слова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)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Размер матрица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depth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× width = 2</a:t>
            </a:r>
            <a:r>
              <a:rPr lang="en-US" sz="2000" i="1" baseline="30000" dirty="0" smtClean="0">
                <a:latin typeface="Times New Roman" pitchFamily="18" charset="0"/>
                <a:cs typeface="Arial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Arial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9970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Матрицы </a:t>
            </a:r>
            <a:r>
              <a:rPr lang="ru-RU" sz="4400" dirty="0" smtClean="0">
                <a:solidFill>
                  <a:schemeClr val="bg1"/>
                </a:solidFill>
              </a:rPr>
              <a:t>памяти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45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7383" name="Object 7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896838"/>
              </p:ext>
            </p:extLst>
          </p:nvPr>
        </p:nvGraphicFramePr>
        <p:xfrm>
          <a:off x="1600200" y="3276600"/>
          <a:ext cx="5943600" cy="277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29" name="VISIO" r:id="rId8" imgW="2552400" imgH="1246680" progId="Visio.Drawing.6">
                  <p:embed/>
                </p:oleObj>
              </mc:Choice>
              <mc:Fallback>
                <p:oleObj name="VISIO" r:id="rId8" imgW="2552400" imgH="124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6600"/>
                        <a:ext cx="5943600" cy="277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7384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baseline="30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3-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битовая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матрица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Количество слов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400" dirty="0">
                <a:latin typeface="Times New Roman" pitchFamily="18" charset="0"/>
                <a:cs typeface="Arial" charset="0"/>
              </a:rPr>
              <a:t>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Длина слова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3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 бита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Например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, 3-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битовое слово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хранится по адресу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10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737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738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Пример матрицы памяти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838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099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8552989"/>
              </p:ext>
            </p:extLst>
          </p:nvPr>
        </p:nvGraphicFramePr>
        <p:xfrm>
          <a:off x="2209800" y="1371600"/>
          <a:ext cx="4122738" cy="301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53" name="VISIO" r:id="rId7" imgW="1389600" imgH="1063080" progId="Visio.Drawing.6">
                  <p:embed/>
                </p:oleObj>
              </mc:Choice>
              <mc:Fallback>
                <p:oleObj name="VISIO" r:id="rId7" imgW="1389600" imgH="106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371600"/>
                        <a:ext cx="4122738" cy="301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09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09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Матрицы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памяти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442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202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9957749"/>
              </p:ext>
            </p:extLst>
          </p:nvPr>
        </p:nvGraphicFramePr>
        <p:xfrm>
          <a:off x="2794793" y="1168523"/>
          <a:ext cx="3402013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2" name="Visio" r:id="rId9" imgW="1164946" imgH="620573" progId="Visio.Drawing.11">
                  <p:embed/>
                </p:oleObj>
              </mc:Choice>
              <mc:Fallback>
                <p:oleObj name="Visio" r:id="rId9" imgW="1164946" imgH="62057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793" y="1168523"/>
                        <a:ext cx="3402013" cy="173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2023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5707984"/>
              </p:ext>
            </p:extLst>
          </p:nvPr>
        </p:nvGraphicFramePr>
        <p:xfrm>
          <a:off x="1905000" y="3489325"/>
          <a:ext cx="5715000" cy="267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63" name="Visio" r:id="rId11" imgW="3077870" imgH="1506322" progId="Visio.Drawing.11">
                  <p:embed/>
                </p:oleObj>
              </mc:Choice>
              <mc:Fallback>
                <p:oleObj name="Visio" r:id="rId11" imgW="3077870" imgH="15063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489325"/>
                        <a:ext cx="5715000" cy="267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20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202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2027" name="Text Box 1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391400" y="34131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+mj-lt"/>
              </a:rPr>
              <a:t>Запоминающие элементы м</a:t>
            </a:r>
            <a:r>
              <a:rPr lang="ru-RU" sz="3200" dirty="0" smtClean="0">
                <a:solidFill>
                  <a:schemeClr val="bg1"/>
                </a:solidFill>
              </a:rPr>
              <a:t>атрицы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памяти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3720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202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7517620"/>
              </p:ext>
            </p:extLst>
          </p:nvPr>
        </p:nvGraphicFramePr>
        <p:xfrm>
          <a:off x="2794793" y="1168523"/>
          <a:ext cx="3402013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32" name="Visio" r:id="rId12" imgW="1164946" imgH="620573" progId="Visio.Drawing.11">
                  <p:embed/>
                </p:oleObj>
              </mc:Choice>
              <mc:Fallback>
                <p:oleObj name="Visio" r:id="rId12" imgW="1164946" imgH="62057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793" y="1168523"/>
                        <a:ext cx="3402013" cy="173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2023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85090267"/>
              </p:ext>
            </p:extLst>
          </p:nvPr>
        </p:nvGraphicFramePr>
        <p:xfrm>
          <a:off x="1905000" y="3489325"/>
          <a:ext cx="5715000" cy="267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33" name="Visio" r:id="rId14" imgW="3077870" imgH="1506322" progId="Visio.Drawing.11">
                  <p:embed/>
                </p:oleObj>
              </mc:Choice>
              <mc:Fallback>
                <p:oleObj name="Visio" r:id="rId14" imgW="3077870" imgH="15063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489325"/>
                        <a:ext cx="5715000" cy="267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20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202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202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48200" y="34290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982026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48200" y="46482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982027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391400" y="34131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982028" name="Text Box 1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391400" y="46323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Запоминающие элементы матрицы памяти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0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04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7932455"/>
              </p:ext>
            </p:extLst>
          </p:nvPr>
        </p:nvGraphicFramePr>
        <p:xfrm>
          <a:off x="1219200" y="3054005"/>
          <a:ext cx="6553200" cy="3499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27" name="VISIO" r:id="rId8" imgW="4036320" imgH="2255400" progId="Visio.Drawing.6">
                  <p:embed/>
                </p:oleObj>
              </mc:Choice>
              <mc:Fallback>
                <p:oleObj name="VISIO" r:id="rId8" imgW="4036320" imgH="2255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54005"/>
                        <a:ext cx="6553200" cy="3499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04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Линия 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выборки </a:t>
            </a: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слов (</a:t>
            </a:r>
            <a:r>
              <a:rPr lang="en-US" sz="2600" b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worldline</a:t>
            </a: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endParaRPr lang="en-US" sz="26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 smtClean="0">
                <a:latin typeface="Times New Roman" pitchFamily="18" charset="0"/>
                <a:cs typeface="Arial" charset="0"/>
              </a:rPr>
              <a:t>формирует сигнал разрешения для выбора строки</a:t>
            </a:r>
            <a:endParaRPr lang="en-US" sz="18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 smtClean="0">
                <a:latin typeface="Times New Roman" pitchFamily="18" charset="0"/>
                <a:cs typeface="Arial" charset="0"/>
              </a:rPr>
              <a:t>в матрице </a:t>
            </a:r>
            <a:r>
              <a:rPr lang="ru-RU" dirty="0">
                <a:latin typeface="Times New Roman" pitchFamily="18" charset="0"/>
                <a:cs typeface="Arial" charset="0"/>
              </a:rPr>
              <a:t>памяти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только одна строка может читаться/записываться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  <a:cs typeface="Arial" charset="0"/>
              </a:rPr>
              <a:t>соответствует уникальному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адресу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  <a:cs typeface="Arial" charset="0"/>
              </a:rPr>
              <a:t>только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одна линия </a:t>
            </a:r>
            <a:r>
              <a:rPr lang="ru-RU" dirty="0">
                <a:latin typeface="Times New Roman" pitchFamily="18" charset="0"/>
                <a:cs typeface="Arial" charset="0"/>
              </a:rPr>
              <a:t>выборки слов может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быть </a:t>
            </a:r>
            <a:r>
              <a:rPr lang="ru-RU" dirty="0" smtClean="0">
                <a:latin typeface="Times New Roman" pitchFamily="18" charset="0"/>
                <a:cs typeface="Arial" charset="0"/>
              </a:rPr>
              <a:t>активна</a:t>
            </a:r>
            <a:endParaRPr lang="en-US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8304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3044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Матрица памяти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0054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435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83397575"/>
              </p:ext>
            </p:extLst>
          </p:nvPr>
        </p:nvGraphicFramePr>
        <p:xfrm>
          <a:off x="2091531" y="1066800"/>
          <a:ext cx="4960938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07" name="VISIO" r:id="rId6" imgW="2510280" imgH="2660400" progId="Visio.Drawing.6">
                  <p:embed/>
                </p:oleObj>
              </mc:Choice>
              <mc:Fallback>
                <p:oleObj name="VISIO" r:id="rId6" imgW="2510280" imgH="266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1531" y="1066800"/>
                        <a:ext cx="4960938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43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Одноразрядный </a:t>
            </a:r>
            <a:r>
              <a:rPr lang="ru-RU" sz="4400" dirty="0" smtClean="0">
                <a:solidFill>
                  <a:schemeClr val="bg1"/>
                </a:solidFill>
              </a:rPr>
              <a:t>сумматор</a:t>
            </a:r>
            <a:r>
              <a:rPr lang="ru-RU" sz="4400" dirty="0">
                <a:solidFill>
                  <a:schemeClr val="bg1"/>
                </a:solidFill>
              </a:rPr>
              <a:t>. </a:t>
            </a:r>
            <a:r>
              <a:rPr lang="ru-RU" sz="4400" dirty="0" smtClean="0">
                <a:solidFill>
                  <a:schemeClr val="bg1"/>
                </a:solidFill>
              </a:rPr>
              <a:t>2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58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  <a:cs typeface="Arial" charset="0"/>
              </a:rPr>
              <a:t>с произвольным доступом</a:t>
            </a:r>
            <a:r>
              <a:rPr lang="ru-RU" sz="3200" dirty="0" smtClean="0"/>
              <a:t>,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оперативная память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(RAM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, ОЗУ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):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энергозависимая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volatile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Память только для чтения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(ROM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ПЗУ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энергонезависимая (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nonvolatile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Типы памяти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678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9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943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Энергозависимая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содержимое памяти теряется при отключении электропитания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Быстрые чтение и запись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Основная память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компьютере –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RAM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(DRAM)</a:t>
            </a:r>
          </a:p>
          <a:p>
            <a:pPr marL="342900" indent="-342900">
              <a:spcBef>
                <a:spcPts val="200"/>
              </a:spcBef>
            </a:pPr>
            <a:endParaRPr lang="ru-RU" sz="2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200"/>
              </a:spcBef>
            </a:pP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Исторически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сложилось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память с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произвольным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доступом»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так как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ней доступ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 любому слову данных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для чтения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записи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осуществляется всегда за одно и то же время (в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отличие от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памяти с последовательным доступом, такой, например, как магнитная лента) </a:t>
            </a:r>
          </a:p>
          <a:p>
            <a:pPr marL="342900" indent="-342900">
              <a:spcBef>
                <a:spcPts val="200"/>
              </a:spcBef>
            </a:pPr>
            <a:endParaRPr lang="en-US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RAM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, ОЗУ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оперативная память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3913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914400"/>
            <a:ext cx="8077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Энергонезависимая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содержимое памяти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сохраняется при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отключении электропитания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Чтение быстрое, но запись невозможна или медленная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Флэш память в видеокамерах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флэш-накопителях –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15875" lvl="1" algn="just">
              <a:spcBef>
                <a:spcPct val="20000"/>
              </a:spcBef>
            </a:pP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Исторически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сложилось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название «память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только для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чтения,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поскольку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информация в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нее могла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быть записана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ее производства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или путем пережигания плавких перемычек. После того, как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память была сконфигурирована, она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могла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записана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снова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Теперь это уже не так. </a:t>
            </a:r>
            <a:endParaRPr lang="en-US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</a:rPr>
              <a:t>ROM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, ПЗУ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600" dirty="0">
                <a:solidFill>
                  <a:schemeClr val="bg1"/>
                </a:solidFill>
                <a:latin typeface="+mj-lt"/>
              </a:rPr>
              <a:t>Память только для чтения 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2954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4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045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045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DRAM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динамическое ОЗУ -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Dynamic </a:t>
            </a:r>
            <a:r>
              <a:rPr lang="en-US" sz="3200" dirty="0">
                <a:latin typeface="Times New Roman" pitchFamily="18" charset="0"/>
                <a:cs typeface="Arial" charset="0"/>
              </a:rPr>
              <a:t>random access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memory)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SRAM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Статическое ОЗУ -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Static </a:t>
            </a:r>
            <a:r>
              <a:rPr lang="en-US" sz="3200" dirty="0">
                <a:latin typeface="Times New Roman" pitchFamily="18" charset="0"/>
                <a:cs typeface="Arial" charset="0"/>
              </a:rPr>
              <a:t>random access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memory)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Отличаются способом хранения данных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DRAM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использует конденсатор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SRAM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использует инверторы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 перекрёстными обратными связями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Типы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3104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03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</p:nvPr>
        </p:nvGraphicFramePr>
        <p:xfrm>
          <a:off x="6162675" y="1600200"/>
          <a:ext cx="2981325" cy="392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449" name="VISIO" r:id="rId8" imgW="1047750" imgH="1381125" progId="Visio.Drawing.6">
                  <p:embed/>
                </p:oleObj>
              </mc:Choice>
              <mc:Fallback>
                <p:oleObj name="VISIO" r:id="rId8" imgW="1047750" imgH="138112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2675" y="1600200"/>
                        <a:ext cx="2981325" cy="392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143000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Изобрел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DRAM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в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1966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IBM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Многие были </a:t>
            </a:r>
            <a:r>
              <a:rPr lang="ru-RU" sz="3200" dirty="0">
                <a:latin typeface="Times New Roman" pitchFamily="18" charset="0"/>
                <a:cs typeface="Arial" charset="0"/>
              </a:rPr>
              <a:t>настроены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скептически к работоспособности его  идеи</a:t>
            </a:r>
            <a:endParaRPr lang="ru-RU" sz="32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  <a:cs typeface="Arial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 середины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1970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-х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DRAM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используется практически </a:t>
            </a:r>
            <a:r>
              <a:rPr lang="ru-RU" sz="3200" dirty="0">
                <a:latin typeface="Times New Roman" pitchFamily="18" charset="0"/>
                <a:cs typeface="Arial" charset="0"/>
              </a:rPr>
              <a:t>во всех компьютерах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+mj-lt"/>
              </a:rPr>
              <a:t>Роберт </a:t>
            </a:r>
            <a:r>
              <a:rPr lang="ru-RU" sz="4400" dirty="0" err="1">
                <a:solidFill>
                  <a:schemeClr val="bg1"/>
                </a:solidFill>
                <a:latin typeface="+mj-lt"/>
              </a:rPr>
              <a:t>Деннард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1932 -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9851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509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4947406"/>
              </p:ext>
            </p:extLst>
          </p:nvPr>
        </p:nvGraphicFramePr>
        <p:xfrm>
          <a:off x="1219200" y="3851031"/>
          <a:ext cx="3097213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04" name="Visio" r:id="rId8" imgW="1292047" imgH="620573" progId="Visio.Drawing.11">
                  <p:embed/>
                </p:oleObj>
              </mc:Choice>
              <mc:Fallback>
                <p:oleObj name="Visio" r:id="rId8" imgW="1292047" imgH="62057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51031"/>
                        <a:ext cx="3097213" cy="142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509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19354257"/>
              </p:ext>
            </p:extLst>
          </p:nvPr>
        </p:nvGraphicFramePr>
        <p:xfrm>
          <a:off x="4545013" y="3784600"/>
          <a:ext cx="3352800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05" name="VISIO" r:id="rId10" imgW="1381680" imgH="865080" progId="Visio.Drawing.6">
                  <p:embed/>
                </p:oleObj>
              </mc:Choice>
              <mc:Fallback>
                <p:oleObj name="VISIO" r:id="rId10" imgW="1381680" imgH="865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5013" y="3784600"/>
                        <a:ext cx="3352800" cy="200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50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Биты данных сохраняются в конденсаторах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i="1" dirty="0">
                <a:latin typeface="Times New Roman" pitchFamily="18" charset="0"/>
                <a:cs typeface="Arial" charset="0"/>
              </a:rPr>
              <a:t>Динамическая, </a:t>
            </a:r>
            <a:r>
              <a:rPr lang="ru-RU" sz="2600" dirty="0">
                <a:latin typeface="Times New Roman" pitchFamily="18" charset="0"/>
                <a:cs typeface="Arial" charset="0"/>
              </a:rPr>
              <a:t>потому что значение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должно быть обновлено </a:t>
            </a:r>
            <a:r>
              <a:rPr lang="ru-RU" sz="2600" dirty="0">
                <a:latin typeface="Times New Roman" pitchFamily="18" charset="0"/>
                <a:cs typeface="Arial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перезаписано)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как периодически, так </a:t>
            </a:r>
            <a:r>
              <a:rPr lang="ru-RU" sz="2600" dirty="0">
                <a:latin typeface="Times New Roman" pitchFamily="18" charset="0"/>
                <a:cs typeface="Arial" charset="0"/>
              </a:rPr>
              <a:t>и после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считывания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Times New Roman" pitchFamily="18" charset="0"/>
                <a:cs typeface="Arial" charset="0"/>
              </a:rPr>
              <a:t>Утечка заряда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конденсатора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разрушает значение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Times New Roman" pitchFamily="18" charset="0"/>
                <a:cs typeface="Arial" charset="0"/>
              </a:rPr>
              <a:t>Чтение уничтожает сохраненное значение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85090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6370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611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1565983"/>
              </p:ext>
            </p:extLst>
          </p:nvPr>
        </p:nvGraphicFramePr>
        <p:xfrm>
          <a:off x="685800" y="1752600"/>
          <a:ext cx="7924800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6" name="VISIO" r:id="rId7" imgW="2979720" imgH="993600" progId="Visio.Drawing.6">
                  <p:embed/>
                </p:oleObj>
              </mc:Choice>
              <mc:Fallback>
                <p:oleObj name="VISIO" r:id="rId7" imgW="2979720" imgH="993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7924800" cy="264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61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611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3454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714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72031396"/>
              </p:ext>
            </p:extLst>
          </p:nvPr>
        </p:nvGraphicFramePr>
        <p:xfrm>
          <a:off x="2438400" y="1219200"/>
          <a:ext cx="3657600" cy="175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50" name="Visio" r:id="rId8" imgW="1292047" imgH="620573" progId="Visio.Drawing.11">
                  <p:embed/>
                </p:oleObj>
              </mc:Choice>
              <mc:Fallback>
                <p:oleObj name="Visio" r:id="rId8" imgW="1292047" imgH="62057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219200"/>
                        <a:ext cx="3657600" cy="175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714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18047731"/>
              </p:ext>
            </p:extLst>
          </p:nvPr>
        </p:nvGraphicFramePr>
        <p:xfrm>
          <a:off x="1676400" y="3352800"/>
          <a:ext cx="548640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51" name="VISIO" r:id="rId10" imgW="1876320" imgH="784800" progId="Visio.Drawing.6">
                  <p:embed/>
                </p:oleObj>
              </mc:Choice>
              <mc:Fallback>
                <p:oleObj name="VISIO" r:id="rId10" imgW="1876320" imgH="784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352800"/>
                        <a:ext cx="5486400" cy="2190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3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7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911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8162" name="Object 2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8884112"/>
              </p:ext>
            </p:extLst>
          </p:nvPr>
        </p:nvGraphicFramePr>
        <p:xfrm>
          <a:off x="1219200" y="1003300"/>
          <a:ext cx="6248400" cy="349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04" name="VISIO" r:id="rId10" imgW="4036320" imgH="2255400" progId="Visio.Drawing.6">
                  <p:embed/>
                </p:oleObj>
              </mc:Choice>
              <mc:Fallback>
                <p:oleObj name="VISIO" r:id="rId10" imgW="4036320" imgH="2255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003300"/>
                        <a:ext cx="6248400" cy="349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8165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37685493"/>
              </p:ext>
            </p:extLst>
          </p:nvPr>
        </p:nvGraphicFramePr>
        <p:xfrm>
          <a:off x="4114800" y="4648200"/>
          <a:ext cx="35052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05" name="VISIO" r:id="rId12" imgW="2127960" imgH="971640" progId="Visio.Drawing.6">
                  <p:embed/>
                </p:oleObj>
              </mc:Choice>
              <mc:Fallback>
                <p:oleObj name="VISIO" r:id="rId12" imgW="2127960" imgH="971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648200"/>
                        <a:ext cx="3505200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8167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44323105"/>
              </p:ext>
            </p:extLst>
          </p:nvPr>
        </p:nvGraphicFramePr>
        <p:xfrm>
          <a:off x="1447800" y="4980781"/>
          <a:ext cx="2519363" cy="157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06" name="VISIO" r:id="rId14" imgW="1381680" imgH="865080" progId="Visio.Drawing.6">
                  <p:embed/>
                </p:oleObj>
              </mc:Choice>
              <mc:Fallback>
                <p:oleObj name="VISIO" r:id="rId14" imgW="1381680" imgH="865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980781"/>
                        <a:ext cx="2519363" cy="157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8163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8168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57400" y="4586287"/>
            <a:ext cx="2819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1"/>
                </a:solidFill>
              </a:rPr>
              <a:t>DRAM bit cell:</a:t>
            </a:r>
          </a:p>
        </p:txBody>
      </p:sp>
      <p:sp>
        <p:nvSpPr>
          <p:cNvPr id="988169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10200" y="4586287"/>
            <a:ext cx="2819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1"/>
                </a:solidFill>
              </a:rPr>
              <a:t>SRAM bit cell: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Матрицы памяти. 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Обзор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263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918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7484428"/>
              </p:ext>
            </p:extLst>
          </p:nvPr>
        </p:nvGraphicFramePr>
        <p:xfrm>
          <a:off x="1295400" y="1752600"/>
          <a:ext cx="3810000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00" name="Visio" r:id="rId8" imgW="2120798" imgH="1734922" progId="Visio.Drawing.11">
                  <p:embed/>
                </p:oleObj>
              </mc:Choice>
              <mc:Fallback>
                <p:oleObj name="Visio" r:id="rId8" imgW="2120798" imgH="17349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752600"/>
                        <a:ext cx="3810000" cy="311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919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04240938"/>
              </p:ext>
            </p:extLst>
          </p:nvPr>
        </p:nvGraphicFramePr>
        <p:xfrm>
          <a:off x="5334000" y="1582738"/>
          <a:ext cx="2728912" cy="371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01" name="VISIO" r:id="rId10" imgW="1249200" imgH="1779480" progId="Visio.Drawing.6">
                  <p:embed/>
                </p:oleObj>
              </mc:Choice>
              <mc:Fallback>
                <p:oleObj name="VISIO" r:id="rId10" imgW="1249200" imgH="1779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582738"/>
                        <a:ext cx="2728912" cy="371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918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918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ПЗУ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ROM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)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Точечная нотация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1039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23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4333038"/>
              </p:ext>
            </p:extLst>
          </p:nvPr>
        </p:nvGraphicFramePr>
        <p:xfrm>
          <a:off x="2057400" y="1066800"/>
          <a:ext cx="4960938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32" name="VISIO" r:id="rId6" imgW="2510280" imgH="2660400" progId="Visio.Drawing.6">
                  <p:embed/>
                </p:oleObj>
              </mc:Choice>
              <mc:Fallback>
                <p:oleObj name="VISIO" r:id="rId6" imgW="2510280" imgH="266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066800"/>
                        <a:ext cx="4960938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23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Одноразрядный </a:t>
            </a:r>
            <a:r>
              <a:rPr lang="ru-RU" sz="4400" dirty="0" smtClean="0">
                <a:solidFill>
                  <a:schemeClr val="bg1"/>
                </a:solidFill>
              </a:rPr>
              <a:t>сумматор</a:t>
            </a:r>
            <a:r>
              <a:rPr lang="ru-RU" sz="4400" dirty="0">
                <a:solidFill>
                  <a:schemeClr val="bg1"/>
                </a:solidFill>
              </a:rPr>
              <a:t>. </a:t>
            </a:r>
            <a:r>
              <a:rPr lang="ru-RU" sz="4400" dirty="0" smtClean="0">
                <a:solidFill>
                  <a:schemeClr val="bg1"/>
                </a:solidFill>
              </a:rPr>
              <a:t>3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47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80" name="Rectangle 8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295400"/>
            <a:ext cx="4343400" cy="495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Разрабатывал память </a:t>
            </a:r>
            <a:r>
              <a:rPr lang="ru-RU" sz="2000" dirty="0" smtClean="0"/>
              <a:t>и быстродействующие схемы для </a:t>
            </a:r>
            <a:r>
              <a:rPr lang="ru-RU" sz="2000" dirty="0" err="1" smtClean="0"/>
              <a:t>Toshiba</a:t>
            </a:r>
            <a:r>
              <a:rPr lang="en-US" sz="2000" dirty="0" smtClean="0"/>
              <a:t>, 1971-1994 </a:t>
            </a:r>
            <a:endParaRPr lang="en-US" sz="2000" dirty="0"/>
          </a:p>
          <a:p>
            <a:r>
              <a:rPr lang="ru-RU" sz="2000" dirty="0" smtClean="0"/>
              <a:t>Изобрел флэш-память в процессе </a:t>
            </a:r>
            <a:r>
              <a:rPr lang="ru-RU" sz="2000" dirty="0" smtClean="0"/>
              <a:t>самостоятельной работы</a:t>
            </a:r>
            <a:r>
              <a:rPr lang="ru-RU" sz="2000" dirty="0" smtClean="0"/>
              <a:t>, </a:t>
            </a:r>
            <a:r>
              <a:rPr lang="ru-RU" sz="2000" dirty="0"/>
              <a:t>проводимой </a:t>
            </a:r>
            <a:r>
              <a:rPr lang="ru-RU" sz="2000" dirty="0" smtClean="0"/>
              <a:t>по ночам </a:t>
            </a:r>
            <a:r>
              <a:rPr lang="ru-RU" sz="2000" dirty="0"/>
              <a:t>и в выходные дни в конце </a:t>
            </a:r>
            <a:r>
              <a:rPr lang="en-US" sz="2000" dirty="0" smtClean="0"/>
              <a:t>1970</a:t>
            </a:r>
            <a:r>
              <a:rPr lang="ru-RU" sz="2000" dirty="0" smtClean="0"/>
              <a:t>-х</a:t>
            </a:r>
            <a:endParaRPr lang="en-US" sz="2000" dirty="0"/>
          </a:p>
          <a:p>
            <a:r>
              <a:rPr lang="ru-RU" sz="2000" dirty="0"/>
              <a:t>Процесс стирания памяти напомнил ему о вспышке камеры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ru-RU" sz="2000" dirty="0" err="1"/>
              <a:t>Toshiba</a:t>
            </a:r>
            <a:r>
              <a:rPr lang="ru-RU" sz="2000" dirty="0"/>
              <a:t> медленно </a:t>
            </a:r>
            <a:r>
              <a:rPr lang="ru-RU" sz="2000" dirty="0" err="1" smtClean="0"/>
              <a:t>коммерциализировала</a:t>
            </a:r>
            <a:r>
              <a:rPr lang="ru-RU" sz="2000" dirty="0" smtClean="0"/>
              <a:t> </a:t>
            </a:r>
            <a:r>
              <a:rPr lang="ru-RU" sz="2000" dirty="0"/>
              <a:t>идею; </a:t>
            </a:r>
            <a:r>
              <a:rPr lang="ru-RU" sz="2000" dirty="0" err="1"/>
              <a:t>Intel</a:t>
            </a:r>
            <a:r>
              <a:rPr lang="ru-RU" sz="2000" dirty="0"/>
              <a:t> была первой на рынке в </a:t>
            </a:r>
            <a:r>
              <a:rPr lang="en-US" sz="2000" dirty="0" smtClean="0"/>
              <a:t>1988 </a:t>
            </a:r>
            <a:endParaRPr lang="en-US" sz="2000" dirty="0"/>
          </a:p>
          <a:p>
            <a:r>
              <a:rPr lang="ru-RU" sz="2000" dirty="0"/>
              <a:t>Рынок </a:t>
            </a:r>
            <a:r>
              <a:rPr lang="ru-RU" sz="2000" dirty="0" smtClean="0"/>
              <a:t>флэш-памяти растет на </a:t>
            </a:r>
            <a:r>
              <a:rPr lang="ru-RU" sz="2000" dirty="0"/>
              <a:t>$ 25 млрд в </a:t>
            </a:r>
            <a:r>
              <a:rPr lang="ru-RU" sz="2000" dirty="0" smtClean="0"/>
              <a:t>год</a:t>
            </a:r>
            <a:endParaRPr lang="en-US" sz="2000" dirty="0"/>
          </a:p>
        </p:txBody>
      </p:sp>
      <p:sp>
        <p:nvSpPr>
          <p:cNvPr id="10270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>
                <a:solidFill>
                  <a:schemeClr val="bg1"/>
                </a:solidFill>
                <a:latin typeface="+mj-lt"/>
              </a:rPr>
              <a:t>Фуджио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400" dirty="0" err="1">
                <a:solidFill>
                  <a:schemeClr val="bg1"/>
                </a:solidFill>
                <a:latin typeface="+mj-lt"/>
              </a:rPr>
              <a:t>Масуока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1944 -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800" y="1016000"/>
            <a:ext cx="2971800" cy="45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06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021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3364407"/>
              </p:ext>
            </p:extLst>
          </p:nvPr>
        </p:nvGraphicFramePr>
        <p:xfrm>
          <a:off x="1225550" y="1947863"/>
          <a:ext cx="3879850" cy="303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26" name="Visio" r:id="rId8" imgW="2120798" imgH="1734922" progId="Visio.Drawing.11">
                  <p:embed/>
                </p:oleObj>
              </mc:Choice>
              <mc:Fallback>
                <p:oleObj name="Visio" r:id="rId8" imgW="2120798" imgH="17349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550" y="1947863"/>
                        <a:ext cx="3879850" cy="303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021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93936267"/>
              </p:ext>
            </p:extLst>
          </p:nvPr>
        </p:nvGraphicFramePr>
        <p:xfrm>
          <a:off x="5105400" y="1905000"/>
          <a:ext cx="3657600" cy="333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27" name="VISIO" r:id="rId10" imgW="1199520" imgH="1095120" progId="Visio.Drawing.6">
                  <p:embed/>
                </p:oleObj>
              </mc:Choice>
              <mc:Fallback>
                <p:oleObj name="VISIO" r:id="rId10" imgW="1199520" imgH="1095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905000"/>
                        <a:ext cx="3657600" cy="333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021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02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8021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Хранение данных в </a:t>
            </a:r>
            <a:r>
              <a:rPr lang="ru-RU" sz="4400" dirty="0">
                <a:solidFill>
                  <a:schemeClr val="bg1"/>
                </a:solidFill>
              </a:rPr>
              <a:t>ПЗУ </a:t>
            </a:r>
            <a:r>
              <a:rPr lang="ru-RU" sz="4400" dirty="0">
                <a:solidFill>
                  <a:schemeClr val="bg1"/>
                </a:solidFill>
              </a:rPr>
              <a:t>(</a:t>
            </a:r>
            <a:r>
              <a:rPr lang="en-US" sz="4400" dirty="0">
                <a:solidFill>
                  <a:schemeClr val="bg1"/>
                </a:solidFill>
              </a:rPr>
              <a:t>ROM</a:t>
            </a:r>
            <a:r>
              <a:rPr lang="ru-RU" sz="4400" dirty="0">
                <a:solidFill>
                  <a:schemeClr val="bg1"/>
                </a:solidFill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4312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123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7647885"/>
              </p:ext>
            </p:extLst>
          </p:nvPr>
        </p:nvGraphicFramePr>
        <p:xfrm>
          <a:off x="1377950" y="1947863"/>
          <a:ext cx="3879850" cy="303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17" name="Visio" r:id="rId10" imgW="2120798" imgH="1734922" progId="Visio.Drawing.11">
                  <p:embed/>
                </p:oleObj>
              </mc:Choice>
              <mc:Fallback>
                <p:oleObj name="Visio" r:id="rId10" imgW="2120798" imgH="173492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7950" y="1947863"/>
                        <a:ext cx="3879850" cy="303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12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123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486400" y="2362200"/>
            <a:ext cx="30480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2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</a:t>
            </a:r>
            <a:r>
              <a:rPr lang="en-US" sz="3200" dirty="0">
                <a:latin typeface="Symbol" pitchFamily="18" charset="2"/>
              </a:rPr>
              <a:t>Å</a:t>
            </a:r>
            <a:r>
              <a:rPr lang="en-US" sz="3200" dirty="0"/>
              <a:t> 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1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+ 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0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</p:txBody>
      </p:sp>
      <p:sp>
        <p:nvSpPr>
          <p:cNvPr id="991240" name="Line 8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6825762" y="3219207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1241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6781800" y="3884613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1242" name="Line 10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315200" y="3884613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144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функции и </a:t>
            </a:r>
            <a:r>
              <a:rPr lang="ru-RU" sz="4400" dirty="0">
                <a:solidFill>
                  <a:schemeClr val="bg1"/>
                </a:solidFill>
              </a:rPr>
              <a:t>ПЗУ </a:t>
            </a:r>
            <a:r>
              <a:rPr lang="ru-RU" sz="4400" dirty="0">
                <a:solidFill>
                  <a:schemeClr val="bg1"/>
                </a:solidFill>
              </a:rPr>
              <a:t>(</a:t>
            </a:r>
            <a:r>
              <a:rPr lang="en-US" sz="4400" dirty="0">
                <a:solidFill>
                  <a:schemeClr val="bg1"/>
                </a:solidFill>
              </a:rPr>
              <a:t>ROM</a:t>
            </a:r>
            <a:r>
              <a:rPr lang="ru-RU" sz="4400" dirty="0">
                <a:solidFill>
                  <a:schemeClr val="bg1"/>
                </a:solidFill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1438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1480" name="Object 8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04924689"/>
              </p:ext>
            </p:extLst>
          </p:nvPr>
        </p:nvGraphicFramePr>
        <p:xfrm>
          <a:off x="3429000" y="2101850"/>
          <a:ext cx="4495800" cy="356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6" name="VISIO" r:id="rId9" imgW="2192040" imgH="1740240" progId="Visio.Drawing.6">
                  <p:embed/>
                </p:oleObj>
              </mc:Choice>
              <mc:Fallback>
                <p:oleObj name="VISIO" r:id="rId9" imgW="2192040" imgH="1740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101850"/>
                        <a:ext cx="4495800" cy="356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1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147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147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1430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Реализовать следующие логические функции,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используя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ПЗУ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400" baseline="30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 B</a:t>
            </a:r>
          </a:p>
        </p:txBody>
      </p:sp>
      <p:sp>
        <p:nvSpPr>
          <p:cNvPr id="1001479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362200" y="274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Логика на основе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ПЗУ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6235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Реализовать следующие логические функции,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используя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ПЗУ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400" baseline="30000" dirty="0" smtClean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 B</a:t>
            </a:r>
          </a:p>
        </p:txBody>
      </p:sp>
      <p:graphicFrame>
        <p:nvGraphicFramePr>
          <p:cNvPr id="1001480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52309239"/>
              </p:ext>
            </p:extLst>
          </p:nvPr>
        </p:nvGraphicFramePr>
        <p:xfrm>
          <a:off x="3429000" y="2101850"/>
          <a:ext cx="4495800" cy="356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65" name="VISIO" r:id="rId9" imgW="2192040" imgH="1740240" progId="Visio.Drawing.6">
                  <p:embed/>
                </p:oleObj>
              </mc:Choice>
              <mc:Fallback>
                <p:oleObj name="VISIO" r:id="rId9" imgW="2192040" imgH="1740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101850"/>
                        <a:ext cx="4495800" cy="356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147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147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1479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362200" y="274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Пример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ru-RU" sz="4400" dirty="0">
                <a:solidFill>
                  <a:schemeClr val="bg1"/>
                </a:solidFill>
              </a:rPr>
              <a:t>Логика на основе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ROM</a:t>
            </a:r>
          </a:p>
        </p:txBody>
      </p:sp>
    </p:spTree>
    <p:extLst>
      <p:ext uri="{BB962C8B-B14F-4D97-AF65-F5344CB8AC3E}">
        <p14:creationId xmlns:p14="http://schemas.microsoft.com/office/powerpoint/2010/main" val="4160570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28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17051368"/>
              </p:ext>
            </p:extLst>
          </p:nvPr>
        </p:nvGraphicFramePr>
        <p:xfrm>
          <a:off x="1447800" y="1143000"/>
          <a:ext cx="6400800" cy="341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88" name="VISIO" r:id="rId11" imgW="4036320" imgH="2255400" progId="Visio.Drawing.6">
                  <p:embed/>
                </p:oleObj>
              </mc:Choice>
              <mc:Fallback>
                <p:oleObj name="VISIO" r:id="rId11" imgW="4036320" imgH="2255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143000"/>
                        <a:ext cx="6400800" cy="341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2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32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328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86000" y="4414897"/>
            <a:ext cx="30480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2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</a:t>
            </a:r>
            <a:r>
              <a:rPr lang="en-US" sz="3200" dirty="0">
                <a:latin typeface="Symbol" pitchFamily="18" charset="2"/>
              </a:rPr>
              <a:t>Å</a:t>
            </a:r>
            <a:r>
              <a:rPr lang="en-US" sz="3200" dirty="0"/>
              <a:t> 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1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+ 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  <a:p>
            <a:pPr>
              <a:spcBef>
                <a:spcPct val="50000"/>
              </a:spcBef>
            </a:pPr>
            <a:r>
              <a:rPr lang="en-US" sz="3200" i="1" dirty="0"/>
              <a:t>Data</a:t>
            </a:r>
            <a:r>
              <a:rPr lang="en-US" sz="3200" baseline="-25000" dirty="0"/>
              <a:t>0</a:t>
            </a:r>
            <a:r>
              <a:rPr lang="en-US" sz="3200" dirty="0"/>
              <a:t> =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i="1" dirty="0"/>
              <a:t>A</a:t>
            </a:r>
            <a:r>
              <a:rPr lang="en-US" sz="3200" baseline="-25000" dirty="0"/>
              <a:t>0</a:t>
            </a:r>
          </a:p>
        </p:txBody>
      </p:sp>
      <p:sp>
        <p:nvSpPr>
          <p:cNvPr id="993287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733800" y="522610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95400" y="177225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Логика </a:t>
            </a:r>
            <a:r>
              <a:rPr lang="ru-RU" sz="3200" dirty="0">
                <a:solidFill>
                  <a:schemeClr val="bg1"/>
                </a:solidFill>
              </a:rPr>
              <a:t>на основе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любой матрицы памяти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733800" y="598810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14800" y="598810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43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4310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Реализовать следующие логические функции, используя</a:t>
            </a:r>
            <a:r>
              <a:rPr lang="en-US" sz="2400" dirty="0">
                <a:latin typeface="Times New Roman" pitchFamily="18" charset="0"/>
                <a:cs typeface="Arial" charset="0"/>
              </a:rPr>
              <a:t> 2</a:t>
            </a:r>
            <a:r>
              <a:rPr lang="en-US" sz="2400" baseline="30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3-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битовую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матрицу памяти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 B</a:t>
            </a:r>
          </a:p>
        </p:txBody>
      </p:sp>
      <p:sp>
        <p:nvSpPr>
          <p:cNvPr id="994311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362200" y="274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Логика на основе</a:t>
            </a:r>
            <a:r>
              <a:rPr lang="ru-RU" sz="3600" dirty="0" smtClean="0">
                <a:solidFill>
                  <a:schemeClr val="bg1"/>
                </a:solidFill>
              </a:rPr>
              <a:t> матрицы памяти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709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4312" name="Object 8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1206460"/>
              </p:ext>
            </p:extLst>
          </p:nvPr>
        </p:nvGraphicFramePr>
        <p:xfrm>
          <a:off x="2362200" y="2233613"/>
          <a:ext cx="6629400" cy="370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12" name="VISIO" r:id="rId8" imgW="3992760" imgH="2233800" progId="Visio.Drawing.6">
                  <p:embed/>
                </p:oleObj>
              </mc:Choice>
              <mc:Fallback>
                <p:oleObj name="VISIO" r:id="rId8" imgW="3992760" imgH="2233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233613"/>
                        <a:ext cx="6629400" cy="3709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430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431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Реализовать следующие логические функции, используя</a:t>
            </a:r>
            <a:r>
              <a:rPr lang="en-US" sz="2400" dirty="0">
                <a:latin typeface="Times New Roman" pitchFamily="18" charset="0"/>
                <a:cs typeface="Arial" charset="0"/>
              </a:rPr>
              <a:t> 2</a:t>
            </a:r>
            <a:r>
              <a:rPr lang="en-US" sz="2400" baseline="30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3-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битовую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матрицу памяти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A B</a:t>
            </a:r>
          </a:p>
        </p:txBody>
      </p:sp>
      <p:sp>
        <p:nvSpPr>
          <p:cNvPr id="994311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362200" y="274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Логика на основе</a:t>
            </a:r>
            <a:r>
              <a:rPr lang="ru-RU" sz="3600" dirty="0" smtClean="0">
                <a:solidFill>
                  <a:schemeClr val="bg1"/>
                </a:solidFill>
              </a:rPr>
              <a:t> матрицы памяти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30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767" name="Object 7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17755514"/>
              </p:ext>
            </p:extLst>
          </p:nvPr>
        </p:nvGraphicFramePr>
        <p:xfrm>
          <a:off x="3048000" y="2128838"/>
          <a:ext cx="5181600" cy="434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6" name="VISIO" r:id="rId7" imgW="2898360" imgH="2431800" progId="Visio.Drawing.6">
                  <p:embed/>
                </p:oleObj>
              </mc:Choice>
              <mc:Fallback>
                <p:oleObj name="VISIO" r:id="rId7" imgW="2898360" imgH="2431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128838"/>
                        <a:ext cx="5181600" cy="434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76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376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90600"/>
            <a:ext cx="8077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Таблицы преобразования (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lookup tables</a:t>
            </a:r>
            <a:r>
              <a:rPr lang="ru-RU" sz="2400" i="1" dirty="0" smtClean="0">
                <a:latin typeface="Times New Roman" pitchFamily="18" charset="0"/>
                <a:cs typeface="Arial" charset="0"/>
              </a:rPr>
              <a:t>,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LUTs)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, каждой входной комбинации соответствует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некоторое состояние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выхода</a:t>
            </a:r>
            <a:endParaRPr lang="ru-RU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Логика на основе </a:t>
            </a:r>
            <a:r>
              <a:rPr lang="ru-RU" sz="3600" dirty="0" smtClean="0">
                <a:solidFill>
                  <a:schemeClr val="bg1"/>
                </a:solidFill>
              </a:rPr>
              <a:t>матрицы памяти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68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840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04106180"/>
              </p:ext>
            </p:extLst>
          </p:nvPr>
        </p:nvGraphicFramePr>
        <p:xfrm>
          <a:off x="2743200" y="3127375"/>
          <a:ext cx="3810000" cy="304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0" name="VISIO" r:id="rId8" imgW="1114560" imgH="931680" progId="Visio.Drawing.6">
                  <p:embed/>
                </p:oleObj>
              </mc:Choice>
              <mc:Fallback>
                <p:oleObj name="VISIO" r:id="rId8" imgW="1114560" imgH="931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127375"/>
                        <a:ext cx="3810000" cy="3044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840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840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840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Порт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4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latin typeface="Times New Roman" pitchFamily="18" charset="0"/>
                <a:cs typeface="Arial" charset="0"/>
              </a:rPr>
              <a:t>пара адрес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/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данные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3-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портовая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память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порта чтения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A1/RD1, A2/RD2)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 записи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(A3/WD3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WE3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разрешает запись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Регистровый файл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многопортовая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память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solidFill>
                  <a:schemeClr val="bg1"/>
                </a:solidFill>
                <a:latin typeface="+mj-lt"/>
              </a:rPr>
              <a:t>Многопортовая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 память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6797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853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2132244"/>
              </p:ext>
            </p:extLst>
          </p:nvPr>
        </p:nvGraphicFramePr>
        <p:xfrm>
          <a:off x="3657600" y="4395788"/>
          <a:ext cx="2743200" cy="200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57" name="VISIO" r:id="rId7" imgW="1050120" imgH="802080" progId="Visio.Drawing.6">
                  <p:embed/>
                </p:oleObj>
              </mc:Choice>
              <mc:Fallback>
                <p:oleObj name="VISIO" r:id="rId7" imgW="1050120" imgH="802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395788"/>
                        <a:ext cx="2743200" cy="200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853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Типы распространения переносов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Последовательный</a:t>
            </a:r>
            <a:r>
              <a:rPr lang="en-US" sz="2600" dirty="0">
                <a:latin typeface="Times New Roman" pitchFamily="18" charset="0"/>
                <a:cs typeface="Arial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медленный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)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Ускоренный групповой</a:t>
            </a:r>
            <a:r>
              <a:rPr lang="en-US" sz="2600" dirty="0">
                <a:latin typeface="Times New Roman" pitchFamily="18" charset="0"/>
                <a:cs typeface="Arial" charset="0"/>
              </a:rPr>
              <a:t>	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быстрый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)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Префиксный</a:t>
            </a:r>
            <a:r>
              <a:rPr lang="en-US" sz="2600" dirty="0">
                <a:latin typeface="Times New Roman" pitchFamily="18" charset="0"/>
                <a:cs typeface="Arial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	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самый быстрый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)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Два последних типа используются для многоразрядных сумматоров, но их реализация требует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дополнительных аппаратных затрат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6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Условное </a:t>
            </a:r>
            <a:b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обозначение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Многоразрядные сумматоры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5722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33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5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44600"/>
            <a:ext cx="78486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10 BT" pitchFamily="49" charset="0"/>
              </a:rPr>
              <a:t>// 256 x 3 </a:t>
            </a:r>
            <a:r>
              <a:rPr lang="ru-RU" sz="1800" dirty="0" smtClean="0">
                <a:latin typeface="Courier10 BT" pitchFamily="49" charset="0"/>
              </a:rPr>
              <a:t>модуль памяти с одним портом чтения/записи</a:t>
            </a:r>
            <a:endParaRPr lang="en-US" sz="1800" dirty="0" smtClean="0">
              <a:latin typeface="Courier10 BT" pitchFamily="49" charset="0"/>
            </a:endParaRPr>
          </a:p>
          <a:p>
            <a:r>
              <a:rPr lang="en-US" sz="1800" dirty="0" smtClean="0">
                <a:latin typeface="Courier10 BT" pitchFamily="49" charset="0"/>
              </a:rPr>
              <a:t>module </a:t>
            </a:r>
            <a:r>
              <a:rPr lang="en-US" sz="1800" dirty="0" err="1" smtClean="0">
                <a:latin typeface="Courier10 BT" pitchFamily="49" charset="0"/>
              </a:rPr>
              <a:t>dmem</a:t>
            </a:r>
            <a:r>
              <a:rPr lang="en-US" sz="1800" dirty="0" smtClean="0">
                <a:latin typeface="Courier10 BT" pitchFamily="49" charset="0"/>
              </a:rPr>
              <a:t>(	input  logic       </a:t>
            </a:r>
            <a:r>
              <a:rPr lang="en-US" sz="1800" dirty="0" err="1" smtClean="0">
                <a:latin typeface="Courier10 BT" pitchFamily="49" charset="0"/>
              </a:rPr>
              <a:t>clk</a:t>
            </a:r>
            <a:r>
              <a:rPr lang="en-US" sz="1800" dirty="0" smtClean="0">
                <a:latin typeface="Courier10 BT" pitchFamily="49" charset="0"/>
              </a:rPr>
              <a:t>, we,</a:t>
            </a:r>
          </a:p>
          <a:p>
            <a:r>
              <a:rPr lang="en-US" sz="1800" dirty="0" smtClean="0">
                <a:latin typeface="Courier10 BT" pitchFamily="49" charset="0"/>
              </a:rPr>
              <a:t>            </a:t>
            </a:r>
            <a:r>
              <a:rPr lang="en-US" sz="1800" dirty="0">
                <a:latin typeface="Courier10 BT" pitchFamily="49" charset="0"/>
              </a:rPr>
              <a:t>	input  </a:t>
            </a:r>
            <a:r>
              <a:rPr lang="en-US" sz="1800" dirty="0" smtClean="0">
                <a:latin typeface="Courier10 BT" pitchFamily="49" charset="0"/>
              </a:rPr>
              <a:t>logic[7:0]  a</a:t>
            </a:r>
            <a:endParaRPr lang="en-US" sz="1800" dirty="0">
              <a:latin typeface="Courier10 BT" pitchFamily="49" charset="0"/>
            </a:endParaRPr>
          </a:p>
          <a:p>
            <a:r>
              <a:rPr lang="en-US" sz="1800" dirty="0">
                <a:latin typeface="Courier10 BT" pitchFamily="49" charset="0"/>
              </a:rPr>
              <a:t>		input  </a:t>
            </a:r>
            <a:r>
              <a:rPr lang="en-US" sz="1800" dirty="0" smtClean="0">
                <a:latin typeface="Courier10 BT" pitchFamily="49" charset="0"/>
              </a:rPr>
              <a:t>logic [2:0</a:t>
            </a:r>
            <a:r>
              <a:rPr lang="en-US" sz="1800" dirty="0">
                <a:latin typeface="Courier10 BT" pitchFamily="49" charset="0"/>
              </a:rPr>
              <a:t>] </a:t>
            </a:r>
            <a:r>
              <a:rPr lang="en-US" sz="1800" dirty="0" err="1" smtClean="0">
                <a:latin typeface="Courier10 BT" pitchFamily="49" charset="0"/>
              </a:rPr>
              <a:t>wd</a:t>
            </a:r>
            <a:r>
              <a:rPr lang="en-US" sz="1800" dirty="0">
                <a:latin typeface="Courier10 BT" pitchFamily="49" charset="0"/>
              </a:rPr>
              <a:t>,</a:t>
            </a:r>
          </a:p>
          <a:p>
            <a:r>
              <a:rPr lang="en-US" sz="1800" dirty="0">
                <a:latin typeface="Courier10 BT" pitchFamily="49" charset="0"/>
              </a:rPr>
              <a:t>            	output </a:t>
            </a:r>
            <a:r>
              <a:rPr lang="en-US" sz="1800" dirty="0" smtClean="0">
                <a:latin typeface="Courier10 BT" pitchFamily="49" charset="0"/>
              </a:rPr>
              <a:t>logic [2:0</a:t>
            </a:r>
            <a:r>
              <a:rPr lang="en-US" sz="1800" dirty="0">
                <a:latin typeface="Courier10 BT" pitchFamily="49" charset="0"/>
              </a:rPr>
              <a:t>] </a:t>
            </a:r>
            <a:r>
              <a:rPr lang="en-US" sz="1800" dirty="0" err="1" smtClean="0">
                <a:latin typeface="Courier10 BT" pitchFamily="49" charset="0"/>
              </a:rPr>
              <a:t>rd</a:t>
            </a:r>
            <a:r>
              <a:rPr lang="en-US" sz="1800" dirty="0">
                <a:latin typeface="Courier10 BT" pitchFamily="49" charset="0"/>
              </a:rPr>
              <a:t>);</a:t>
            </a:r>
          </a:p>
          <a:p>
            <a:endParaRPr lang="en-US" sz="1800" dirty="0">
              <a:latin typeface="Courier10 BT" pitchFamily="49" charset="0"/>
            </a:endParaRPr>
          </a:p>
          <a:p>
            <a:r>
              <a:rPr lang="en-US" sz="1800" dirty="0">
                <a:latin typeface="Courier10 BT" pitchFamily="49" charset="0"/>
              </a:rPr>
              <a:t>  </a:t>
            </a:r>
            <a:r>
              <a:rPr lang="en-US" sz="1800" dirty="0" smtClean="0">
                <a:latin typeface="Courier10 BT" pitchFamily="49" charset="0"/>
              </a:rPr>
              <a:t>logic  </a:t>
            </a:r>
            <a:r>
              <a:rPr lang="en-US" sz="1800" dirty="0">
                <a:latin typeface="Courier10 BT" pitchFamily="49" charset="0"/>
              </a:rPr>
              <a:t>[</a:t>
            </a:r>
            <a:r>
              <a:rPr lang="en-US" sz="1800" dirty="0" smtClean="0">
                <a:latin typeface="Courier10 BT" pitchFamily="49" charset="0"/>
              </a:rPr>
              <a:t>2:0] RAM[255:0</a:t>
            </a:r>
            <a:r>
              <a:rPr lang="en-US" sz="1800" dirty="0">
                <a:latin typeface="Courier10 BT" pitchFamily="49" charset="0"/>
              </a:rPr>
              <a:t>];</a:t>
            </a:r>
          </a:p>
          <a:p>
            <a:endParaRPr lang="en-US" sz="1800" dirty="0">
              <a:latin typeface="Courier10 BT" pitchFamily="49" charset="0"/>
            </a:endParaRPr>
          </a:p>
          <a:p>
            <a:r>
              <a:rPr lang="en-US" sz="1800" dirty="0">
                <a:latin typeface="Courier10 BT" pitchFamily="49" charset="0"/>
              </a:rPr>
              <a:t>  assign </a:t>
            </a:r>
            <a:r>
              <a:rPr lang="en-US" sz="1800" dirty="0" err="1">
                <a:latin typeface="Courier10 BT" pitchFamily="49" charset="0"/>
              </a:rPr>
              <a:t>rd</a:t>
            </a:r>
            <a:r>
              <a:rPr lang="en-US" sz="1800" dirty="0">
                <a:latin typeface="Courier10 BT" pitchFamily="49" charset="0"/>
              </a:rPr>
              <a:t> = RAM[a];</a:t>
            </a:r>
          </a:p>
          <a:p>
            <a:endParaRPr lang="en-US" sz="1800" dirty="0">
              <a:latin typeface="Courier10 BT" pitchFamily="49" charset="0"/>
            </a:endParaRPr>
          </a:p>
          <a:p>
            <a:r>
              <a:rPr lang="en-US" sz="1800" dirty="0">
                <a:latin typeface="Courier10 BT" pitchFamily="49" charset="0"/>
              </a:rPr>
              <a:t>  always @(</a:t>
            </a:r>
            <a:r>
              <a:rPr lang="en-US" sz="1800" dirty="0" err="1">
                <a:latin typeface="Courier10 BT" pitchFamily="49" charset="0"/>
              </a:rPr>
              <a:t>posedge</a:t>
            </a:r>
            <a:r>
              <a:rPr lang="en-US" sz="1800" dirty="0">
                <a:latin typeface="Courier10 BT" pitchFamily="49" charset="0"/>
              </a:rPr>
              <a:t> </a:t>
            </a:r>
            <a:r>
              <a:rPr lang="en-US" sz="1800" dirty="0" err="1">
                <a:latin typeface="Courier10 BT" pitchFamily="49" charset="0"/>
              </a:rPr>
              <a:t>clk</a:t>
            </a:r>
            <a:r>
              <a:rPr lang="en-US" sz="1800" dirty="0">
                <a:latin typeface="Courier10 BT" pitchFamily="49" charset="0"/>
              </a:rPr>
              <a:t>)</a:t>
            </a:r>
          </a:p>
          <a:p>
            <a:r>
              <a:rPr lang="en-US" sz="1800" dirty="0">
                <a:latin typeface="Courier10 BT" pitchFamily="49" charset="0"/>
              </a:rPr>
              <a:t>  </a:t>
            </a:r>
            <a:r>
              <a:rPr lang="en-US" sz="1800" dirty="0" smtClean="0">
                <a:latin typeface="Courier10 BT" pitchFamily="49" charset="0"/>
              </a:rPr>
              <a:t>  if </a:t>
            </a:r>
            <a:r>
              <a:rPr lang="en-US" sz="1800" dirty="0">
                <a:latin typeface="Courier10 BT" pitchFamily="49" charset="0"/>
              </a:rPr>
              <a:t>(we)</a:t>
            </a:r>
          </a:p>
          <a:p>
            <a:r>
              <a:rPr lang="en-US" sz="1800" dirty="0">
                <a:latin typeface="Courier10 BT" pitchFamily="49" charset="0"/>
              </a:rPr>
              <a:t>    </a:t>
            </a:r>
            <a:r>
              <a:rPr lang="en-US" sz="1800" dirty="0" smtClean="0">
                <a:latin typeface="Courier10 BT" pitchFamily="49" charset="0"/>
              </a:rPr>
              <a:t>  RAM[a</a:t>
            </a:r>
            <a:r>
              <a:rPr lang="en-US" sz="1800" dirty="0">
                <a:latin typeface="Courier10 BT" pitchFamily="49" charset="0"/>
              </a:rPr>
              <a:t>] &lt;= </a:t>
            </a:r>
            <a:r>
              <a:rPr lang="en-US" sz="1800" dirty="0" err="1">
                <a:latin typeface="Courier10 BT" pitchFamily="49" charset="0"/>
              </a:rPr>
              <a:t>wd</a:t>
            </a:r>
            <a:r>
              <a:rPr lang="en-US" sz="1800" dirty="0">
                <a:latin typeface="Courier10 BT" pitchFamily="49" charset="0"/>
              </a:rPr>
              <a:t>;</a:t>
            </a:r>
          </a:p>
          <a:p>
            <a:r>
              <a:rPr lang="en-US" sz="1800" dirty="0" err="1">
                <a:latin typeface="Courier10 BT" pitchFamily="49" charset="0"/>
              </a:rPr>
              <a:t>endmodule</a:t>
            </a:r>
            <a:endParaRPr lang="en-US" sz="1800" dirty="0">
              <a:latin typeface="Courier10 BT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матрицы памяти</a:t>
            </a:r>
            <a:endParaRPr lang="en-US" sz="44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6468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06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069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990600"/>
            <a:ext cx="8001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PLAs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ПЛМ,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Programmable </a:t>
            </a:r>
            <a:r>
              <a:rPr lang="en-US" sz="3200" dirty="0">
                <a:latin typeface="Times New Roman" pitchFamily="18" charset="0"/>
                <a:cs typeface="Arial" charset="0"/>
              </a:rPr>
              <a:t>logic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arrays)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 –программируемая </a:t>
            </a:r>
            <a:r>
              <a:rPr lang="ru-RU" sz="3200" dirty="0">
                <a:latin typeface="Times New Roman" pitchFamily="18" charset="0"/>
                <a:cs typeface="Arial" charset="0"/>
              </a:rPr>
              <a:t>логическая матрица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60375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AND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матрица, затем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OR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матрица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460375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  <a:cs typeface="Arial" charset="0"/>
              </a:rPr>
              <a:t>Т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олько комбинационная логика</a:t>
            </a:r>
            <a:endParaRPr lang="en-US" sz="2600" dirty="0" smtClean="0">
              <a:latin typeface="Times New Roman" pitchFamily="18" charset="0"/>
              <a:cs typeface="Arial" charset="0"/>
            </a:endParaRPr>
          </a:p>
          <a:p>
            <a:pPr marL="460375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Фиксированные внутренние соединения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FPGAs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(Field </a:t>
            </a:r>
            <a:r>
              <a:rPr lang="en-US" sz="3200" dirty="0">
                <a:latin typeface="Times New Roman" pitchFamily="18" charset="0"/>
                <a:cs typeface="Arial" charset="0"/>
              </a:rPr>
              <a:t>programmable gate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arrays)</a:t>
            </a:r>
            <a:r>
              <a:rPr lang="ru-RU" sz="3200" dirty="0">
                <a:latin typeface="Times New Roman" pitchFamily="18" charset="0"/>
                <a:cs typeface="Arial" charset="0"/>
              </a:rPr>
              <a:t> – Программируемая пользователем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матрица логических </a:t>
            </a:r>
            <a:r>
              <a:rPr lang="ru-RU" sz="3200" dirty="0">
                <a:latin typeface="Times New Roman" pitchFamily="18" charset="0"/>
                <a:cs typeface="Arial" charset="0"/>
              </a:rPr>
              <a:t>элементов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65125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Массив конфигурируемых логических блоков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CLB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365125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Комбинационная 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последовательностная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логика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365125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Программируемые внутренние соединения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Матрицы логических элементов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95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845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8989112"/>
              </p:ext>
            </p:extLst>
          </p:nvPr>
        </p:nvGraphicFramePr>
        <p:xfrm>
          <a:off x="2209800" y="3581400"/>
          <a:ext cx="4267200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14" name="VISIO" r:id="rId11" imgW="3675960" imgH="2259720" progId="Visio.Drawing.6">
                  <p:embed/>
                </p:oleObj>
              </mc:Choice>
              <mc:Fallback>
                <p:oleObj name="VISIO" r:id="rId11" imgW="3675960" imgH="2259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581400"/>
                        <a:ext cx="4267200" cy="262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8460" name="Object 12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6519943"/>
              </p:ext>
            </p:extLst>
          </p:nvPr>
        </p:nvGraphicFramePr>
        <p:xfrm>
          <a:off x="2667000" y="1828800"/>
          <a:ext cx="3200400" cy="174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15" name="VISIO" r:id="rId13" imgW="2447280" imgH="1335960" progId="Visio.Drawing.6">
                  <p:embed/>
                </p:oleObj>
              </mc:Choice>
              <mc:Fallback>
                <p:oleObj name="VISIO" r:id="rId13" imgW="2447280" imgH="1335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828800"/>
                        <a:ext cx="3200400" cy="174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455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X = ABC + ABC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Y = AB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456" name="Line 8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057400" y="182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57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905000" y="137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58" name="Line 10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133600" y="137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59" name="Line 11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276600" y="137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4400" y="68759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Программируемые логические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матрицы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50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2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1358894"/>
              </p:ext>
            </p:extLst>
          </p:nvPr>
        </p:nvGraphicFramePr>
        <p:xfrm>
          <a:off x="2286000" y="986562"/>
          <a:ext cx="4191000" cy="229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38" name="VISIO" r:id="rId8" imgW="2447280" imgH="1335960" progId="Visio.Drawing.6">
                  <p:embed/>
                </p:oleObj>
              </mc:Choice>
              <mc:Fallback>
                <p:oleObj name="VISIO" r:id="rId8" imgW="2447280" imgH="1335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986562"/>
                        <a:ext cx="4191000" cy="229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2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75391442"/>
              </p:ext>
            </p:extLst>
          </p:nvPr>
        </p:nvGraphicFramePr>
        <p:xfrm>
          <a:off x="1600200" y="3124200"/>
          <a:ext cx="5289638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39" name="VISIO" r:id="rId10" imgW="3590280" imgH="2270880" progId="Visio.Drawing.6">
                  <p:embed/>
                </p:oleObj>
              </mc:Choice>
              <mc:Fallback>
                <p:oleObj name="VISIO" r:id="rId10" imgW="3590280" imgH="2270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124200"/>
                        <a:ext cx="5289638" cy="334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2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3524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PLA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 (ПЛМ)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 Точечная нотация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521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88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1888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1888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Состоит из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LE</a:t>
            </a:r>
            <a:r>
              <a:rPr lang="en-US" sz="2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логических элементов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реализуют логику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IOE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Элементов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ввода/вывода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интерфейс с внешним миром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Programmable interconnection: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программируемые соединения связывают логические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элементы с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элементами ввода/вывода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FPGAs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включают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другие блоки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такие как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умножители и память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RAMs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-76200"/>
            <a:ext cx="82296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20"/>
              </a:lnSpc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FPGA: </a:t>
            </a:r>
            <a:r>
              <a:rPr lang="ru-RU" sz="2400" dirty="0">
                <a:solidFill>
                  <a:schemeClr val="bg1"/>
                </a:solidFill>
                <a:latin typeface="+mj-lt"/>
              </a:rPr>
              <a:t>Программируемая пользователем 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 матрица логических элементов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19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17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17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Обобщенная структура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FPGA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65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469" y="1247774"/>
            <a:ext cx="4716331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160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2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2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12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Состоят из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Таблиц преобразования (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LUT</a:t>
            </a: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реализуют комбинационную логику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Триггеров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реализуют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последовательностную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логику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Мультиплексоров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соединяют таблицы преобразования (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LUT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триггеры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LE: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элементы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2160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6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6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659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90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Altera Cyclone IV 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75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49" y="1117355"/>
            <a:ext cx="6695477" cy="479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375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47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147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1479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Конфигурируемые логические блоки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en-US" sz="3200" dirty="0">
                <a:latin typeface="Times New Roman" pitchFamily="18" charset="0"/>
                <a:cs typeface="Arial" charset="0"/>
              </a:rPr>
              <a:t>CLB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)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Spartan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имеют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четырехвходовую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LUT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регистровый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выход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комбинационный выход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Altera Cyclone IV 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5271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76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07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762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90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07626" name="Rectangl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Arial" charset="0"/>
              </a:rPr>
              <a:t>Покажите, как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сконфигурировать логические блоки </a:t>
            </a:r>
            <a:r>
              <a:rPr lang="ru-RU" sz="2400" dirty="0" err="1" smtClean="0">
                <a:latin typeface="Times New Roman" pitchFamily="18" charset="0"/>
                <a:cs typeface="Arial" charset="0"/>
              </a:rPr>
              <a:t>Cyclone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latin typeface="Times New Roman" pitchFamily="18" charset="0"/>
                <a:cs typeface="Arial" charset="0"/>
              </a:rPr>
              <a:t>IV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latin typeface="Times New Roman" pitchFamily="18" charset="0"/>
                <a:cs typeface="Arial" charset="0"/>
              </a:rPr>
              <a:t>для выполнения следующих 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функций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X = ABC + ABC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Y = AB</a:t>
            </a:r>
          </a:p>
        </p:txBody>
      </p:sp>
      <p:sp>
        <p:nvSpPr>
          <p:cNvPr id="1007627" name="Line 1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2098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28" name="Line 1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4384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29" name="Line 1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3528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630" name="Line 1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362200" y="2438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Конфигурация ЛБ. Пример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1289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8537</TotalTime>
  <Words>3153</Words>
  <Application>Microsoft Office PowerPoint</Application>
  <PresentationFormat>Экран (4:3)</PresentationFormat>
  <Paragraphs>825</Paragraphs>
  <Slides>101</Slides>
  <Notes>100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101</vt:i4>
      </vt:variant>
    </vt:vector>
  </HeadingPairs>
  <TitlesOfParts>
    <vt:vector size="104" baseType="lpstr">
      <vt:lpstr>Office Theme</vt:lpstr>
      <vt:lpstr>VISIO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345</cp:revision>
  <dcterms:created xsi:type="dcterms:W3CDTF">2012-08-07T04:56:47Z</dcterms:created>
  <dcterms:modified xsi:type="dcterms:W3CDTF">2016-08-21T08:24:27Z</dcterms:modified>
</cp:coreProperties>
</file>