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9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7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9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3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31.xml" ContentType="application/vnd.openxmlformats-officedocument.presentationml.notesSlide+xml"/>
  <Override PartName="/ppt/tags/tag77.xml" ContentType="application/vnd.openxmlformats-officedocument.presentationml.tags+xml"/>
  <Override PartName="/ppt/notesSlides/notesSlide32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33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34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35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36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7.xml" ContentType="application/vnd.openxmlformats-officedocument.presentationml.notesSlide+xml"/>
  <Override PartName="/ppt/tags/tag96.xml" ContentType="application/vnd.openxmlformats-officedocument.presentationml.tags+xml"/>
  <Override PartName="/ppt/notesSlides/notesSlide38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39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4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41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42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43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4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45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46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7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48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49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50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5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52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5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54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55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6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57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58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59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60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61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62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63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64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65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66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67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68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69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70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71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72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73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7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75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76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77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78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7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80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81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82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83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84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85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86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87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88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89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90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91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92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93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94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95.xml" ContentType="application/vnd.openxmlformats-officedocument.presentationml.notesSlide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96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97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98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notesSlides/notesSlide99.xml" ContentType="application/vnd.openxmlformats-officedocument.presentationml.notesSlide+xml"/>
  <Override PartName="/ppt/tags/tag319.xml" ContentType="application/vnd.openxmlformats-officedocument.presentationml.tags+xml"/>
  <Override PartName="/ppt/notesSlides/notesSlide100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notesSlides/notesSlide101.xml" ContentType="application/vnd.openxmlformats-officedocument.presentationml.notesSlide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102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103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104.xml" ContentType="application/vnd.openxmlformats-officedocument.presentationml.notesSlide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notesSlides/notesSlide105.xml" ContentType="application/vnd.openxmlformats-officedocument.presentationml.notesSlide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notesSlides/notesSlide106.xml" ContentType="application/vnd.openxmlformats-officedocument.presentationml.notesSlide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notesSlides/notesSlide107.xml" ContentType="application/vnd.openxmlformats-officedocument.presentationml.notesSlide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08.xml" ContentType="application/vnd.openxmlformats-officedocument.presentationml.notesSlide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09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10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111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notesSlides/notesSlide112.xml" ContentType="application/vnd.openxmlformats-officedocument.presentationml.notesSlide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113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114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15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116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17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18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notesSlides/notesSlide119.xml" ContentType="application/vnd.openxmlformats-officedocument.presentationml.notesSlide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120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21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122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notesSlides/notesSlide123.xml" ContentType="application/vnd.openxmlformats-officedocument.presentationml.notesSlide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notesSlides/notesSlide124.xml" ContentType="application/vnd.openxmlformats-officedocument.presentationml.notesSlide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25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notesSlides/notesSlide126.xml" ContentType="application/vnd.openxmlformats-officedocument.presentationml.notesSlide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notesSlides/notesSlide127.xml" ContentType="application/vnd.openxmlformats-officedocument.presentationml.notesSlide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notesSlides/notesSlide128.xml" ContentType="application/vnd.openxmlformats-officedocument.presentationml.notesSlide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notesSlides/notesSlide129.xml" ContentType="application/vnd.openxmlformats-officedocument.presentationml.notesSlid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130.xml" ContentType="application/vnd.openxmlformats-officedocument.presentationml.notesSlide+xml"/>
  <Override PartName="/ppt/tags/tag417.xml" ContentType="application/vnd.openxmlformats-officedocument.presentationml.tags+xml"/>
  <Override PartName="/ppt/notesSlides/notesSlide131.xml" ContentType="application/vnd.openxmlformats-officedocument.presentationml.notesSlide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notesSlides/notesSlide132.xml" ContentType="application/vnd.openxmlformats-officedocument.presentationml.notesSlide+xml"/>
  <Override PartName="/ppt/tags/tag420.xml" ContentType="application/vnd.openxmlformats-officedocument.presentationml.tags+xml"/>
  <Override PartName="/ppt/notesSlides/notesSlide1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6"/>
  </p:notesMasterIdLst>
  <p:sldIdLst>
    <p:sldId id="256" r:id="rId2"/>
    <p:sldId id="257" r:id="rId3"/>
    <p:sldId id="399" r:id="rId4"/>
    <p:sldId id="400" r:id="rId5"/>
    <p:sldId id="401" r:id="rId6"/>
    <p:sldId id="402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17" r:id="rId22"/>
    <p:sldId id="418" r:id="rId23"/>
    <p:sldId id="419" r:id="rId24"/>
    <p:sldId id="420" r:id="rId25"/>
    <p:sldId id="421" r:id="rId26"/>
    <p:sldId id="422" r:id="rId27"/>
    <p:sldId id="423" r:id="rId28"/>
    <p:sldId id="532" r:id="rId29"/>
    <p:sldId id="425" r:id="rId30"/>
    <p:sldId id="426" r:id="rId31"/>
    <p:sldId id="428" r:id="rId32"/>
    <p:sldId id="533" r:id="rId33"/>
    <p:sldId id="429" r:id="rId34"/>
    <p:sldId id="430" r:id="rId35"/>
    <p:sldId id="431" r:id="rId36"/>
    <p:sldId id="433" r:id="rId37"/>
    <p:sldId id="5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2" r:id="rId46"/>
    <p:sldId id="443" r:id="rId47"/>
    <p:sldId id="444" r:id="rId48"/>
    <p:sldId id="445" r:id="rId49"/>
    <p:sldId id="446" r:id="rId50"/>
    <p:sldId id="447" r:id="rId51"/>
    <p:sldId id="448" r:id="rId52"/>
    <p:sldId id="449" r:id="rId53"/>
    <p:sldId id="450" r:id="rId54"/>
    <p:sldId id="451" r:id="rId55"/>
    <p:sldId id="452" r:id="rId56"/>
    <p:sldId id="453" r:id="rId57"/>
    <p:sldId id="454" r:id="rId58"/>
    <p:sldId id="455" r:id="rId59"/>
    <p:sldId id="456" r:id="rId60"/>
    <p:sldId id="457" r:id="rId61"/>
    <p:sldId id="458" r:id="rId62"/>
    <p:sldId id="459" r:id="rId63"/>
    <p:sldId id="460" r:id="rId64"/>
    <p:sldId id="461" r:id="rId65"/>
    <p:sldId id="462" r:id="rId66"/>
    <p:sldId id="463" r:id="rId67"/>
    <p:sldId id="464" r:id="rId68"/>
    <p:sldId id="465" r:id="rId69"/>
    <p:sldId id="467" r:id="rId70"/>
    <p:sldId id="535" r:id="rId71"/>
    <p:sldId id="469" r:id="rId72"/>
    <p:sldId id="470" r:id="rId73"/>
    <p:sldId id="471" r:id="rId74"/>
    <p:sldId id="472" r:id="rId75"/>
    <p:sldId id="473" r:id="rId76"/>
    <p:sldId id="474" r:id="rId77"/>
    <p:sldId id="475" r:id="rId78"/>
    <p:sldId id="476" r:id="rId79"/>
    <p:sldId id="477" r:id="rId80"/>
    <p:sldId id="478" r:id="rId81"/>
    <p:sldId id="479" r:id="rId82"/>
    <p:sldId id="480" r:id="rId83"/>
    <p:sldId id="481" r:id="rId84"/>
    <p:sldId id="482" r:id="rId85"/>
    <p:sldId id="483" r:id="rId86"/>
    <p:sldId id="484" r:id="rId87"/>
    <p:sldId id="485" r:id="rId88"/>
    <p:sldId id="486" r:id="rId89"/>
    <p:sldId id="487" r:id="rId90"/>
    <p:sldId id="488" r:id="rId91"/>
    <p:sldId id="489" r:id="rId92"/>
    <p:sldId id="490" r:id="rId93"/>
    <p:sldId id="491" r:id="rId94"/>
    <p:sldId id="492" r:id="rId95"/>
    <p:sldId id="493" r:id="rId96"/>
    <p:sldId id="494" r:id="rId97"/>
    <p:sldId id="495" r:id="rId98"/>
    <p:sldId id="496" r:id="rId99"/>
    <p:sldId id="497" r:id="rId100"/>
    <p:sldId id="498" r:id="rId101"/>
    <p:sldId id="499" r:id="rId102"/>
    <p:sldId id="536" r:id="rId103"/>
    <p:sldId id="501" r:id="rId104"/>
    <p:sldId id="502" r:id="rId105"/>
    <p:sldId id="503" r:id="rId106"/>
    <p:sldId id="504" r:id="rId107"/>
    <p:sldId id="537" r:id="rId108"/>
    <p:sldId id="505" r:id="rId109"/>
    <p:sldId id="506" r:id="rId110"/>
    <p:sldId id="507" r:id="rId111"/>
    <p:sldId id="508" r:id="rId112"/>
    <p:sldId id="509" r:id="rId113"/>
    <p:sldId id="511" r:id="rId114"/>
    <p:sldId id="510" r:id="rId115"/>
    <p:sldId id="512" r:id="rId116"/>
    <p:sldId id="513" r:id="rId117"/>
    <p:sldId id="514" r:id="rId118"/>
    <p:sldId id="515" r:id="rId119"/>
    <p:sldId id="516" r:id="rId120"/>
    <p:sldId id="517" r:id="rId121"/>
    <p:sldId id="518" r:id="rId122"/>
    <p:sldId id="519" r:id="rId123"/>
    <p:sldId id="520" r:id="rId124"/>
    <p:sldId id="521" r:id="rId125"/>
    <p:sldId id="522" r:id="rId126"/>
    <p:sldId id="523" r:id="rId127"/>
    <p:sldId id="524" r:id="rId128"/>
    <p:sldId id="525" r:id="rId129"/>
    <p:sldId id="526" r:id="rId130"/>
    <p:sldId id="527" r:id="rId131"/>
    <p:sldId id="538" r:id="rId132"/>
    <p:sldId id="529" r:id="rId133"/>
    <p:sldId id="530" r:id="rId134"/>
    <p:sldId id="531" r:id="rId1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1" autoAdjust="0"/>
    <p:restoredTop sz="94142" autoAdjust="0"/>
  </p:normalViewPr>
  <p:slideViewPr>
    <p:cSldViewPr>
      <p:cViewPr varScale="1">
        <p:scale>
          <a:sx n="73" d="100"/>
          <a:sy n="73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4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4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8/30/2012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2DB2-BA90-4463-B0A8-AE12B0A66EE8}" type="slidenum">
              <a:rPr lang="en-US"/>
              <a:pPr/>
              <a:t>11</a:t>
            </a:fld>
            <a:endParaRPr lang="en-US"/>
          </a:p>
        </p:txBody>
      </p:sp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2C5325-BD0A-4DE7-8C01-F5B129B4F7C0}" type="slidenum">
              <a:rPr lang="en-US"/>
              <a:pPr/>
              <a:t>101</a:t>
            </a:fld>
            <a:endParaRPr lang="en-US"/>
          </a:p>
        </p:txBody>
      </p:sp>
      <p:sp>
        <p:nvSpPr>
          <p:cNvPr id="153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102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8793D-B5D1-4153-AB60-8BAB3035712A}" type="slidenum">
              <a:rPr lang="en-US"/>
              <a:pPr/>
              <a:t>103</a:t>
            </a:fld>
            <a:endParaRPr lang="en-US"/>
          </a:p>
        </p:txBody>
      </p:sp>
      <p:sp>
        <p:nvSpPr>
          <p:cNvPr id="145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84BA1-219F-4B11-A353-85AD5E96ACFB}" type="slidenum">
              <a:rPr lang="en-US"/>
              <a:pPr/>
              <a:t>104</a:t>
            </a:fld>
            <a:endParaRPr lang="en-US"/>
          </a:p>
        </p:txBody>
      </p:sp>
      <p:sp>
        <p:nvSpPr>
          <p:cNvPr id="145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9BE6B2-1B9C-4B23-AF73-FDB55FF9BE0C}" type="slidenum">
              <a:rPr lang="en-US"/>
              <a:pPr/>
              <a:t>105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106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361B8-36CE-4106-9A9C-35C780634501}" type="slidenum">
              <a:rPr lang="en-US"/>
              <a:pPr/>
              <a:t>107</a:t>
            </a:fld>
            <a:endParaRPr lang="en-US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119D20-0457-482E-9A4E-BCB05FD318B1}" type="slidenum">
              <a:rPr lang="en-US"/>
              <a:pPr/>
              <a:t>108</a:t>
            </a:fld>
            <a:endParaRPr lang="en-US"/>
          </a:p>
        </p:txBody>
      </p:sp>
      <p:sp>
        <p:nvSpPr>
          <p:cNvPr id="145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B668EB-63C5-4C76-A281-58379F203D36}" type="slidenum">
              <a:rPr lang="en-US"/>
              <a:pPr/>
              <a:t>109</a:t>
            </a:fld>
            <a:endParaRPr lang="en-US"/>
          </a:p>
        </p:txBody>
      </p:sp>
      <p:sp>
        <p:nvSpPr>
          <p:cNvPr id="146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7A051F-ABB8-465D-8C47-801C5CA8FF4F}" type="slidenum">
              <a:rPr lang="en-US"/>
              <a:pPr/>
              <a:t>110</a:t>
            </a:fld>
            <a:endParaRPr lang="en-US"/>
          </a:p>
        </p:txBody>
      </p:sp>
      <p:sp>
        <p:nvSpPr>
          <p:cNvPr id="146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6C829F-7ED2-40C6-BF34-D0B3FCC86EBA}" type="slidenum">
              <a:rPr lang="en-US"/>
              <a:pPr/>
              <a:t>12</a:t>
            </a:fld>
            <a:endParaRPr lang="en-US"/>
          </a:p>
        </p:txBody>
      </p:sp>
      <p:sp>
        <p:nvSpPr>
          <p:cNvPr id="136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93C0D3-DFD6-4E09-8B48-6E05B8829C9D}" type="slidenum">
              <a:rPr lang="en-US"/>
              <a:pPr/>
              <a:t>111</a:t>
            </a:fld>
            <a:endParaRPr lang="en-US"/>
          </a:p>
        </p:txBody>
      </p:sp>
      <p:sp>
        <p:nvSpPr>
          <p:cNvPr id="146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1EB2C-279C-4F34-984B-EA4531D881C7}" type="slidenum">
              <a:rPr lang="en-US"/>
              <a:pPr/>
              <a:t>112</a:t>
            </a:fld>
            <a:endParaRPr lang="en-US"/>
          </a:p>
        </p:txBody>
      </p:sp>
      <p:sp>
        <p:nvSpPr>
          <p:cNvPr id="146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8024C6-87C7-4242-B183-695331F6F3C8}" type="slidenum">
              <a:rPr lang="en-US"/>
              <a:pPr/>
              <a:t>113</a:t>
            </a:fld>
            <a:endParaRPr lang="en-US"/>
          </a:p>
        </p:txBody>
      </p:sp>
      <p:sp>
        <p:nvSpPr>
          <p:cNvPr id="146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AFCA00-4BD3-4213-A01B-A64121EFA4E8}" type="slidenum">
              <a:rPr lang="en-US"/>
              <a:pPr/>
              <a:t>114</a:t>
            </a:fld>
            <a:endParaRPr lang="en-US"/>
          </a:p>
        </p:txBody>
      </p:sp>
      <p:sp>
        <p:nvSpPr>
          <p:cNvPr id="146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5F79E-BEBA-4CA0-97A4-7B0A9455AC73}" type="slidenum">
              <a:rPr lang="en-US"/>
              <a:pPr/>
              <a:t>115</a:t>
            </a:fld>
            <a:endParaRPr lang="en-US"/>
          </a:p>
        </p:txBody>
      </p:sp>
      <p:sp>
        <p:nvSpPr>
          <p:cNvPr id="146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913E8-79FF-4AEB-9A75-85C49707BFC6}" type="slidenum">
              <a:rPr lang="en-US"/>
              <a:pPr/>
              <a:t>116</a:t>
            </a:fld>
            <a:endParaRPr lang="en-US"/>
          </a:p>
        </p:txBody>
      </p:sp>
      <p:sp>
        <p:nvSpPr>
          <p:cNvPr id="146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09B68F-BB09-412A-8618-FB1FAAD0AAC3}" type="slidenum">
              <a:rPr lang="en-US"/>
              <a:pPr/>
              <a:t>117</a:t>
            </a:fld>
            <a:endParaRPr lang="en-US"/>
          </a:p>
        </p:txBody>
      </p:sp>
      <p:sp>
        <p:nvSpPr>
          <p:cNvPr id="147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57A0A-9F8C-4737-A3F9-0D72E38FF074}" type="slidenum">
              <a:rPr lang="en-US"/>
              <a:pPr/>
              <a:t>118</a:t>
            </a:fld>
            <a:endParaRPr lang="en-US"/>
          </a:p>
        </p:txBody>
      </p:sp>
      <p:sp>
        <p:nvSpPr>
          <p:cNvPr id="147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DC253-3114-42E5-87D4-56BA4E1EA771}" type="slidenum">
              <a:rPr lang="en-US"/>
              <a:pPr/>
              <a:t>119</a:t>
            </a:fld>
            <a:endParaRPr lang="en-US"/>
          </a:p>
        </p:txBody>
      </p:sp>
      <p:sp>
        <p:nvSpPr>
          <p:cNvPr id="147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85577E-5C37-4CC8-9CB9-BF0367170214}" type="slidenum">
              <a:rPr lang="en-US"/>
              <a:pPr/>
              <a:t>120</a:t>
            </a:fld>
            <a:endParaRPr lang="en-US"/>
          </a:p>
        </p:txBody>
      </p:sp>
      <p:sp>
        <p:nvSpPr>
          <p:cNvPr id="147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C4C82-1E05-4440-9F7E-6FAEB2EAAE75}" type="slidenum">
              <a:rPr lang="en-US"/>
              <a:pPr/>
              <a:t>13</a:t>
            </a:fld>
            <a:endParaRPr lang="en-US"/>
          </a:p>
        </p:txBody>
      </p:sp>
      <p:sp>
        <p:nvSpPr>
          <p:cNvPr id="136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F70ACA-11B1-4E66-8D91-C65B08C616C7}" type="slidenum">
              <a:rPr lang="en-US"/>
              <a:pPr/>
              <a:t>121</a:t>
            </a:fld>
            <a:endParaRPr lang="en-US"/>
          </a:p>
        </p:txBody>
      </p:sp>
      <p:sp>
        <p:nvSpPr>
          <p:cNvPr id="147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530B4-8073-4B12-B94F-3C40EBFDFC48}" type="slidenum">
              <a:rPr lang="en-US"/>
              <a:pPr/>
              <a:t>122</a:t>
            </a:fld>
            <a:endParaRPr lang="en-US"/>
          </a:p>
        </p:txBody>
      </p:sp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A6A2C7-0542-4912-85FB-E8455F8251AB}" type="slidenum">
              <a:rPr lang="en-US"/>
              <a:pPr/>
              <a:t>123</a:t>
            </a:fld>
            <a:endParaRPr lang="en-US"/>
          </a:p>
        </p:txBody>
      </p:sp>
      <p:sp>
        <p:nvSpPr>
          <p:cNvPr id="147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0B824-E040-4414-AF7F-ED074F5F8E71}" type="slidenum">
              <a:rPr lang="en-US"/>
              <a:pPr/>
              <a:t>124</a:t>
            </a:fld>
            <a:endParaRPr lang="en-US"/>
          </a:p>
        </p:txBody>
      </p:sp>
      <p:sp>
        <p:nvSpPr>
          <p:cNvPr id="147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D97CEA-9E85-442A-887F-380AD7765851}" type="slidenum">
              <a:rPr lang="en-US"/>
              <a:pPr/>
              <a:t>125</a:t>
            </a:fld>
            <a:endParaRPr lang="en-US"/>
          </a:p>
        </p:txBody>
      </p:sp>
      <p:sp>
        <p:nvSpPr>
          <p:cNvPr id="147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764D62-7399-4839-AD1B-04006C7C3824}" type="slidenum">
              <a:rPr lang="en-US"/>
              <a:pPr/>
              <a:t>126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F946A-6720-4E28-BFD2-C4DA39E14602}" type="slidenum">
              <a:rPr lang="en-US"/>
              <a:pPr/>
              <a:t>127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5B3889-2A1B-49B7-8B85-F923DE23B8C1}" type="slidenum">
              <a:rPr lang="en-US"/>
              <a:pPr/>
              <a:t>128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CA80EE-7CC1-4E39-B7FE-BA4CE30C8D0D}" type="slidenum">
              <a:rPr lang="en-US"/>
              <a:pPr/>
              <a:t>129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130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622678-56B4-4083-93DF-293C377DC8BB}" type="slidenum">
              <a:rPr lang="en-US"/>
              <a:pPr/>
              <a:t>14</a:t>
            </a:fld>
            <a:endParaRPr lang="en-US"/>
          </a:p>
        </p:txBody>
      </p:sp>
      <p:sp>
        <p:nvSpPr>
          <p:cNvPr id="136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42F8F-B3B4-4541-A719-73EBA94EF251}" type="slidenum">
              <a:rPr lang="en-US"/>
              <a:pPr/>
              <a:t>131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9B4C39-5F56-48D1-B818-B0BD6B2512E3}" type="slidenum">
              <a:rPr lang="en-US"/>
              <a:pPr/>
              <a:t>132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93AF8E-FB36-42C1-9FD0-E0CF2B653514}" type="slidenum">
              <a:rPr lang="en-US"/>
              <a:pPr/>
              <a:t>133</a:t>
            </a:fld>
            <a:endParaRPr lang="en-US"/>
          </a:p>
        </p:txBody>
      </p:sp>
      <p:sp>
        <p:nvSpPr>
          <p:cNvPr id="148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38E7A-87EA-49C2-97C7-D8E400A9FFA8}" type="slidenum">
              <a:rPr lang="en-US"/>
              <a:pPr/>
              <a:t>134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72405B-27BD-44F4-A341-1CD560017CD2}" type="slidenum">
              <a:rPr lang="en-US"/>
              <a:pPr/>
              <a:t>15</a:t>
            </a:fld>
            <a:endParaRPr lang="en-US"/>
          </a:p>
        </p:txBody>
      </p:sp>
      <p:sp>
        <p:nvSpPr>
          <p:cNvPr id="136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268C7-9330-4FF6-B88E-8F9390C46787}" type="slidenum">
              <a:rPr lang="en-US"/>
              <a:pPr/>
              <a:t>16</a:t>
            </a:fld>
            <a:endParaRPr lang="en-US"/>
          </a:p>
        </p:txBody>
      </p:sp>
      <p:sp>
        <p:nvSpPr>
          <p:cNvPr id="136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004A31-E7AA-49B9-AB13-6ACD4B3FFBA8}" type="slidenum">
              <a:rPr lang="en-US"/>
              <a:pPr/>
              <a:t>17</a:t>
            </a:fld>
            <a:endParaRPr lang="en-US"/>
          </a:p>
        </p:txBody>
      </p:sp>
      <p:sp>
        <p:nvSpPr>
          <p:cNvPr id="137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BCE9A0-E7EE-465F-A9E2-2A09D0577B70}" type="slidenum">
              <a:rPr lang="en-US"/>
              <a:pPr/>
              <a:t>18</a:t>
            </a:fld>
            <a:endParaRPr lang="en-US"/>
          </a:p>
        </p:txBody>
      </p:sp>
      <p:sp>
        <p:nvSpPr>
          <p:cNvPr id="137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A40A60-4161-4AA9-B4A0-BB2E25B9069F}" type="slidenum">
              <a:rPr lang="en-US"/>
              <a:pPr/>
              <a:t>19</a:t>
            </a:fld>
            <a:endParaRPr lang="en-US"/>
          </a:p>
        </p:txBody>
      </p:sp>
      <p:sp>
        <p:nvSpPr>
          <p:cNvPr id="137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B36AC-B89B-4A9D-8A2F-8274ABA61DB6}" type="slidenum">
              <a:rPr lang="en-US"/>
              <a:pPr/>
              <a:t>20</a:t>
            </a:fld>
            <a:endParaRPr lang="en-US"/>
          </a:p>
        </p:txBody>
      </p:sp>
      <p:sp>
        <p:nvSpPr>
          <p:cNvPr id="137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A12898-5B80-4728-A62A-50D6A1DE6BF0}" type="slidenum">
              <a:rPr lang="en-US"/>
              <a:pPr/>
              <a:t>3</a:t>
            </a:fld>
            <a:endParaRPr lang="en-US"/>
          </a:p>
        </p:txBody>
      </p:sp>
      <p:sp>
        <p:nvSpPr>
          <p:cNvPr id="135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9057C-BDDE-4681-B946-256AB01FDE58}" type="slidenum">
              <a:rPr lang="en-US"/>
              <a:pPr/>
              <a:t>21</a:t>
            </a:fld>
            <a:endParaRPr lang="en-US"/>
          </a:p>
        </p:txBody>
      </p:sp>
      <p:sp>
        <p:nvSpPr>
          <p:cNvPr id="137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028B51-CF9E-468C-84F0-CAC51ED7FFBF}" type="slidenum">
              <a:rPr lang="en-US"/>
              <a:pPr/>
              <a:t>22</a:t>
            </a:fld>
            <a:endParaRPr lang="en-US"/>
          </a:p>
        </p:txBody>
      </p:sp>
      <p:sp>
        <p:nvSpPr>
          <p:cNvPr id="137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4F61A6-2541-4277-A2F9-36E5595FA60B}" type="slidenum">
              <a:rPr lang="en-US"/>
              <a:pPr/>
              <a:t>23</a:t>
            </a:fld>
            <a:endParaRPr lang="en-US"/>
          </a:p>
        </p:txBody>
      </p:sp>
      <p:sp>
        <p:nvSpPr>
          <p:cNvPr id="137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43838E-1E82-43E4-B8DE-813DBE74A75D}" type="slidenum">
              <a:rPr lang="en-US"/>
              <a:pPr/>
              <a:t>24</a:t>
            </a:fld>
            <a:endParaRPr lang="en-US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9A03F2-2321-4F48-A899-1BD0031E880D}" type="slidenum">
              <a:rPr lang="en-US"/>
              <a:pPr/>
              <a:t>25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24AF9-8E72-4B4E-8C5A-1E1E37A3B6CF}" type="slidenum">
              <a:rPr lang="en-US"/>
              <a:pPr/>
              <a:t>26</a:t>
            </a:fld>
            <a:endParaRPr lang="en-US"/>
          </a:p>
        </p:txBody>
      </p:sp>
      <p:sp>
        <p:nvSpPr>
          <p:cNvPr id="137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D994F5-F061-44A3-908C-7C3DEF08D5CA}" type="slidenum">
              <a:rPr lang="en-US"/>
              <a:pPr/>
              <a:t>27</a:t>
            </a:fld>
            <a:endParaRPr lang="en-US"/>
          </a:p>
        </p:txBody>
      </p:sp>
      <p:sp>
        <p:nvSpPr>
          <p:cNvPr id="138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B11CED-087E-456E-A6A4-BC02949A7AE6}" type="slidenum">
              <a:rPr lang="en-US"/>
              <a:pPr/>
              <a:t>28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B11CED-087E-456E-A6A4-BC02949A7AE6}" type="slidenum">
              <a:rPr lang="en-US"/>
              <a:pPr/>
              <a:t>29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A920F2-DC38-4F6F-A77B-A47900AD3A10}" type="slidenum">
              <a:rPr lang="en-US"/>
              <a:pPr/>
              <a:t>30</a:t>
            </a:fld>
            <a:endParaRPr lang="en-US"/>
          </a:p>
        </p:txBody>
      </p:sp>
      <p:sp>
        <p:nvSpPr>
          <p:cNvPr id="138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02A9-81E7-4FC0-8A31-24B525F14208}" type="slidenum">
              <a:rPr lang="en-US"/>
              <a:pPr/>
              <a:t>4</a:t>
            </a:fld>
            <a:endParaRPr lang="en-US"/>
          </a:p>
        </p:txBody>
      </p:sp>
      <p:sp>
        <p:nvSpPr>
          <p:cNvPr id="135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7C84D-A971-4CF1-98EF-58C3F19EC904}" type="slidenum">
              <a:rPr lang="en-US"/>
              <a:pPr/>
              <a:t>31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7C84D-A971-4CF1-98EF-58C3F19EC904}" type="slidenum">
              <a:rPr lang="en-US"/>
              <a:pPr/>
              <a:t>32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9DE6C-94EB-4595-8F93-B562C19E80F3}" type="slidenum">
              <a:rPr lang="en-US"/>
              <a:pPr/>
              <a:t>33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7116BC-9845-471E-87D1-5CAE8EC4FE68}" type="slidenum">
              <a:rPr lang="en-US"/>
              <a:pPr/>
              <a:t>34</a:t>
            </a:fld>
            <a:endParaRPr lang="en-US"/>
          </a:p>
        </p:txBody>
      </p:sp>
      <p:sp>
        <p:nvSpPr>
          <p:cNvPr id="138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3AA932-E6E5-4D21-89D3-9B7F63FC33F5}" type="slidenum">
              <a:rPr lang="en-US"/>
              <a:pPr/>
              <a:t>35</a:t>
            </a:fld>
            <a:endParaRPr lang="en-US"/>
          </a:p>
        </p:txBody>
      </p:sp>
      <p:sp>
        <p:nvSpPr>
          <p:cNvPr id="138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36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4D85A-B427-48AE-B378-B47345FE1CD1}" type="slidenum">
              <a:rPr lang="en-US"/>
              <a:pPr/>
              <a:t>37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92480-A986-40A2-BCD8-1F86C64961F0}" type="slidenum">
              <a:rPr lang="en-US"/>
              <a:pPr/>
              <a:t>38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8EF40-91B1-421E-92B6-E19FF298737A}" type="slidenum">
              <a:rPr lang="en-US"/>
              <a:pPr/>
              <a:t>39</a:t>
            </a:fld>
            <a:endParaRPr lang="en-US"/>
          </a:p>
        </p:txBody>
      </p:sp>
      <p:sp>
        <p:nvSpPr>
          <p:cNvPr id="139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78179E-AA07-44A3-8B05-F6226C0FBDE4}" type="slidenum">
              <a:rPr lang="en-US"/>
              <a:pPr/>
              <a:t>40</a:t>
            </a:fld>
            <a:endParaRPr lang="en-US"/>
          </a:p>
        </p:txBody>
      </p:sp>
      <p:sp>
        <p:nvSpPr>
          <p:cNvPr id="139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DC739A-9C17-47CD-9F20-15742CBE6C74}" type="slidenum">
              <a:rPr lang="en-US"/>
              <a:pPr/>
              <a:t>5</a:t>
            </a:fld>
            <a:endParaRPr lang="en-US"/>
          </a:p>
        </p:txBody>
      </p:sp>
      <p:sp>
        <p:nvSpPr>
          <p:cNvPr id="135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0D39A-A66A-40DB-8874-60674FBA9AB5}" type="slidenum">
              <a:rPr lang="en-US"/>
              <a:pPr/>
              <a:t>41</a:t>
            </a:fld>
            <a:endParaRPr lang="en-US"/>
          </a:p>
        </p:txBody>
      </p:sp>
      <p:sp>
        <p:nvSpPr>
          <p:cNvPr id="139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CE023-FBA8-432C-927B-41A14ED06F98}" type="slidenum">
              <a:rPr lang="en-US"/>
              <a:pPr/>
              <a:t>42</a:t>
            </a:fld>
            <a:endParaRPr lang="en-US"/>
          </a:p>
        </p:txBody>
      </p:sp>
      <p:sp>
        <p:nvSpPr>
          <p:cNvPr id="139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0CE31-B9AB-4E8F-85BF-F6B5053178B4}" type="slidenum">
              <a:rPr lang="en-US"/>
              <a:pPr/>
              <a:t>43</a:t>
            </a:fld>
            <a:endParaRPr lang="en-US"/>
          </a:p>
        </p:txBody>
      </p:sp>
      <p:sp>
        <p:nvSpPr>
          <p:cNvPr id="139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76A372-B076-4BD4-8B6B-5EFE102C3D7C}" type="slidenum">
              <a:rPr lang="en-US"/>
              <a:pPr/>
              <a:t>44</a:t>
            </a:fld>
            <a:endParaRPr lang="en-US"/>
          </a:p>
        </p:txBody>
      </p:sp>
      <p:sp>
        <p:nvSpPr>
          <p:cNvPr id="139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C3CF00-53FD-4EC4-AA76-ED57C6ED0CE5}" type="slidenum">
              <a:rPr lang="en-US"/>
              <a:pPr/>
              <a:t>45</a:t>
            </a:fld>
            <a:endParaRPr lang="en-US"/>
          </a:p>
        </p:txBody>
      </p:sp>
      <p:sp>
        <p:nvSpPr>
          <p:cNvPr id="139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C8C5-F143-4EF2-8770-B4CA20903ACA}" type="slidenum">
              <a:rPr lang="en-US"/>
              <a:pPr/>
              <a:t>46</a:t>
            </a:fld>
            <a:endParaRPr lang="en-US"/>
          </a:p>
        </p:txBody>
      </p:sp>
      <p:sp>
        <p:nvSpPr>
          <p:cNvPr id="140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102650-1280-436C-B31C-078740FDD024}" type="slidenum">
              <a:rPr lang="en-US"/>
              <a:pPr/>
              <a:t>47</a:t>
            </a:fld>
            <a:endParaRPr lang="en-US"/>
          </a:p>
        </p:txBody>
      </p:sp>
      <p:sp>
        <p:nvSpPr>
          <p:cNvPr id="140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05E55D-E1B3-4D24-BC5E-4AB59900FF09}" type="slidenum">
              <a:rPr lang="en-US"/>
              <a:pPr/>
              <a:t>48</a:t>
            </a:fld>
            <a:endParaRPr lang="en-US"/>
          </a:p>
        </p:txBody>
      </p:sp>
      <p:sp>
        <p:nvSpPr>
          <p:cNvPr id="140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81BB1-3957-41BF-B808-F5DC72124A2A}" type="slidenum">
              <a:rPr lang="en-US"/>
              <a:pPr/>
              <a:t>49</a:t>
            </a:fld>
            <a:endParaRPr lang="en-US"/>
          </a:p>
        </p:txBody>
      </p:sp>
      <p:sp>
        <p:nvSpPr>
          <p:cNvPr id="140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3F9E9-4C7D-4C8C-B4A2-7798B431B1C8}" type="slidenum">
              <a:rPr lang="en-US"/>
              <a:pPr/>
              <a:t>50</a:t>
            </a:fld>
            <a:endParaRPr lang="en-US"/>
          </a:p>
        </p:txBody>
      </p:sp>
      <p:sp>
        <p:nvSpPr>
          <p:cNvPr id="140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6671D-A8C6-47B3-A75A-9352EA65CFB7}" type="slidenum">
              <a:rPr lang="en-US"/>
              <a:pPr/>
              <a:t>6</a:t>
            </a:fld>
            <a:endParaRPr lang="en-US"/>
          </a:p>
        </p:txBody>
      </p:sp>
      <p:sp>
        <p:nvSpPr>
          <p:cNvPr id="135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76475-67CF-4992-815A-DD875D6A7AC4}" type="slidenum">
              <a:rPr lang="en-US"/>
              <a:pPr/>
              <a:t>51</a:t>
            </a:fld>
            <a:endParaRPr lang="en-US"/>
          </a:p>
        </p:txBody>
      </p:sp>
      <p:sp>
        <p:nvSpPr>
          <p:cNvPr id="140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612F5-24BD-4EFD-9A6D-759B23633A65}" type="slidenum">
              <a:rPr lang="en-US"/>
              <a:pPr/>
              <a:t>52</a:t>
            </a:fld>
            <a:endParaRPr lang="en-US"/>
          </a:p>
        </p:txBody>
      </p:sp>
      <p:sp>
        <p:nvSpPr>
          <p:cNvPr id="140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71284-1B79-4AFD-9A6D-9A8DAC1A8E10}" type="slidenum">
              <a:rPr lang="en-US"/>
              <a:pPr/>
              <a:t>53</a:t>
            </a:fld>
            <a:endParaRPr lang="en-US"/>
          </a:p>
        </p:txBody>
      </p:sp>
      <p:sp>
        <p:nvSpPr>
          <p:cNvPr id="141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490720-7D24-47BC-B4CC-ADBEC2621C87}" type="slidenum">
              <a:rPr lang="en-US"/>
              <a:pPr/>
              <a:t>54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27CD3-8663-475F-9C54-7E46CC622A44}" type="slidenum">
              <a:rPr lang="en-US"/>
              <a:pPr/>
              <a:t>55</a:t>
            </a:fld>
            <a:endParaRPr lang="en-US"/>
          </a:p>
        </p:txBody>
      </p:sp>
      <p:sp>
        <p:nvSpPr>
          <p:cNvPr id="141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2D3AE3-BEA1-4576-93E5-E4729F4CB26F}" type="slidenum">
              <a:rPr lang="en-US"/>
              <a:pPr/>
              <a:t>56</a:t>
            </a:fld>
            <a:endParaRPr lang="en-US"/>
          </a:p>
        </p:txBody>
      </p:sp>
      <p:sp>
        <p:nvSpPr>
          <p:cNvPr id="141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873AFB-06D8-44D8-869F-85B0E026D068}" type="slidenum">
              <a:rPr lang="en-US"/>
              <a:pPr/>
              <a:t>57</a:t>
            </a:fld>
            <a:endParaRPr lang="en-US"/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8E4369-C59B-4132-AEF9-B908C8515B57}" type="slidenum">
              <a:rPr lang="en-US"/>
              <a:pPr/>
              <a:t>58</a:t>
            </a:fld>
            <a:endParaRPr lang="en-US"/>
          </a:p>
        </p:txBody>
      </p:sp>
      <p:sp>
        <p:nvSpPr>
          <p:cNvPr id="141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2A29C2-1754-4C70-A74F-89D7AF981303}" type="slidenum">
              <a:rPr lang="en-US"/>
              <a:pPr/>
              <a:t>59</a:t>
            </a:fld>
            <a:endParaRPr lang="en-US"/>
          </a:p>
        </p:txBody>
      </p:sp>
      <p:sp>
        <p:nvSpPr>
          <p:cNvPr id="141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E090C-9127-4D69-BD1F-73F10E6BFF94}" type="slidenum">
              <a:rPr lang="en-US"/>
              <a:pPr/>
              <a:t>60</a:t>
            </a:fld>
            <a:endParaRPr lang="en-US"/>
          </a:p>
        </p:txBody>
      </p:sp>
      <p:sp>
        <p:nvSpPr>
          <p:cNvPr id="141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A1A6FD-BBE4-472C-9682-C83E0F98297A}" type="slidenum">
              <a:rPr lang="en-US"/>
              <a:pPr/>
              <a:t>7</a:t>
            </a:fld>
            <a:endParaRPr lang="en-US"/>
          </a:p>
        </p:txBody>
      </p:sp>
      <p:sp>
        <p:nvSpPr>
          <p:cNvPr id="135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43E8E-3198-4483-8CE5-D7EA68858CBD}" type="slidenum">
              <a:rPr lang="en-US"/>
              <a:pPr/>
              <a:t>61</a:t>
            </a:fld>
            <a:endParaRPr lang="en-US"/>
          </a:p>
        </p:txBody>
      </p:sp>
      <p:sp>
        <p:nvSpPr>
          <p:cNvPr id="141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7937B-67E4-4A18-8020-062B046C5AE8}" type="slidenum">
              <a:rPr lang="en-US"/>
              <a:pPr/>
              <a:t>62</a:t>
            </a:fld>
            <a:endParaRPr lang="en-US"/>
          </a:p>
        </p:txBody>
      </p:sp>
      <p:sp>
        <p:nvSpPr>
          <p:cNvPr id="141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00EB5-F414-42B8-9E69-B057DE5BC989}" type="slidenum">
              <a:rPr lang="en-US"/>
              <a:pPr/>
              <a:t>63</a:t>
            </a:fld>
            <a:endParaRPr lang="en-US"/>
          </a:p>
        </p:txBody>
      </p:sp>
      <p:sp>
        <p:nvSpPr>
          <p:cNvPr id="142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349C43-1199-4F71-BC7B-6A4E9346E921}" type="slidenum">
              <a:rPr lang="en-US"/>
              <a:pPr/>
              <a:t>64</a:t>
            </a:fld>
            <a:endParaRPr lang="en-US"/>
          </a:p>
        </p:txBody>
      </p:sp>
      <p:sp>
        <p:nvSpPr>
          <p:cNvPr id="151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6E1A18-7F52-4A81-B492-26613CD9EBDF}" type="slidenum">
              <a:rPr lang="en-US"/>
              <a:pPr/>
              <a:t>65</a:t>
            </a:fld>
            <a:endParaRPr lang="en-US"/>
          </a:p>
        </p:txBody>
      </p:sp>
      <p:sp>
        <p:nvSpPr>
          <p:cNvPr id="142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B4A452-600B-4266-A186-5B72F9BB75FD}" type="slidenum">
              <a:rPr lang="en-US"/>
              <a:pPr/>
              <a:t>66</a:t>
            </a:fld>
            <a:endParaRPr lang="en-US"/>
          </a:p>
        </p:txBody>
      </p:sp>
      <p:sp>
        <p:nvSpPr>
          <p:cNvPr id="142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17798-D3EE-48B6-AB9B-E3071B702F06}" type="slidenum">
              <a:rPr lang="en-US"/>
              <a:pPr/>
              <a:t>67</a:t>
            </a:fld>
            <a:endParaRPr lang="en-US"/>
          </a:p>
        </p:txBody>
      </p:sp>
      <p:sp>
        <p:nvSpPr>
          <p:cNvPr id="152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8B08-792C-4BB4-9021-8F53B11D9C7E}" type="slidenum">
              <a:rPr lang="en-US"/>
              <a:pPr/>
              <a:t>68</a:t>
            </a:fld>
            <a:endParaRPr lang="en-US"/>
          </a:p>
        </p:txBody>
      </p:sp>
      <p:sp>
        <p:nvSpPr>
          <p:cNvPr id="142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52CE4E-D4E8-4018-AB00-F83A89CFFEF1}" type="slidenum">
              <a:rPr lang="en-US"/>
              <a:pPr/>
              <a:t>69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70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5DF1D-A0E9-436D-A100-376B78C97228}" type="slidenum">
              <a:rPr lang="en-US"/>
              <a:pPr/>
              <a:t>8</a:t>
            </a:fld>
            <a:endParaRPr lang="en-US"/>
          </a:p>
        </p:txBody>
      </p:sp>
      <p:sp>
        <p:nvSpPr>
          <p:cNvPr id="136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6CD9A-0FD0-4841-981D-F74740CD1FBE}" type="slidenum">
              <a:rPr lang="en-US"/>
              <a:pPr/>
              <a:t>71</a:t>
            </a:fld>
            <a:endParaRPr lang="en-US"/>
          </a:p>
        </p:txBody>
      </p:sp>
      <p:sp>
        <p:nvSpPr>
          <p:cNvPr id="150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DD7850-26B2-439F-A874-4E5393F43965}" type="slidenum">
              <a:rPr lang="en-US"/>
              <a:pPr/>
              <a:t>72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3AB241-4624-4805-B92C-889AAA23DCA3}" type="slidenum">
              <a:rPr lang="en-US"/>
              <a:pPr/>
              <a:t>73</a:t>
            </a:fld>
            <a:endParaRPr lang="en-US"/>
          </a:p>
        </p:txBody>
      </p:sp>
      <p:sp>
        <p:nvSpPr>
          <p:cNvPr id="151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19199-2BA6-44F8-9B63-5818E3605CC8}" type="slidenum">
              <a:rPr lang="en-US"/>
              <a:pPr/>
              <a:t>74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75EFB-AF6B-42D6-BF33-9B8AFEE1E3AD}" type="slidenum">
              <a:rPr lang="en-US"/>
              <a:pPr/>
              <a:t>75</a:t>
            </a:fld>
            <a:endParaRPr lang="en-US"/>
          </a:p>
        </p:txBody>
      </p:sp>
      <p:sp>
        <p:nvSpPr>
          <p:cNvPr id="142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82694D-31F9-4D20-B041-DD5A132283FB}" type="slidenum">
              <a:rPr lang="en-US"/>
              <a:pPr/>
              <a:t>76</a:t>
            </a:fld>
            <a:endParaRPr lang="en-US"/>
          </a:p>
        </p:txBody>
      </p:sp>
      <p:sp>
        <p:nvSpPr>
          <p:cNvPr id="142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13C2A-3FE9-4C28-9AA5-0A2689172120}" type="slidenum">
              <a:rPr lang="en-US"/>
              <a:pPr/>
              <a:t>77</a:t>
            </a:fld>
            <a:endParaRPr lang="en-US"/>
          </a:p>
        </p:txBody>
      </p:sp>
      <p:sp>
        <p:nvSpPr>
          <p:cNvPr id="142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C497D-BAAF-4663-94BD-869D41A91B61}" type="slidenum">
              <a:rPr lang="en-US"/>
              <a:pPr/>
              <a:t>78</a:t>
            </a:fld>
            <a:endParaRPr lang="en-US"/>
          </a:p>
        </p:txBody>
      </p:sp>
      <p:sp>
        <p:nvSpPr>
          <p:cNvPr id="143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6BCA3-1859-43AB-8F11-EED879A75AE8}" type="slidenum">
              <a:rPr lang="en-US"/>
              <a:pPr/>
              <a:t>79</a:t>
            </a:fld>
            <a:endParaRPr lang="en-US"/>
          </a:p>
        </p:txBody>
      </p:sp>
      <p:sp>
        <p:nvSpPr>
          <p:cNvPr id="143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1E2FF9-E030-419D-B53F-CD75372687CF}" type="slidenum">
              <a:rPr lang="en-US"/>
              <a:pPr/>
              <a:t>80</a:t>
            </a:fld>
            <a:endParaRPr lang="en-US"/>
          </a:p>
        </p:txBody>
      </p:sp>
      <p:sp>
        <p:nvSpPr>
          <p:cNvPr id="143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25141-5B24-4BAE-9559-A86E56479F27}" type="slidenum">
              <a:rPr lang="en-US"/>
              <a:pPr/>
              <a:t>9</a:t>
            </a:fld>
            <a:endParaRPr lang="en-US"/>
          </a:p>
        </p:txBody>
      </p:sp>
      <p:sp>
        <p:nvSpPr>
          <p:cNvPr id="136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ACA88-61E7-4A1A-9B15-4E2D88276536}" type="slidenum">
              <a:rPr lang="en-US"/>
              <a:pPr/>
              <a:t>81</a:t>
            </a:fld>
            <a:endParaRPr lang="en-US"/>
          </a:p>
        </p:txBody>
      </p:sp>
      <p:sp>
        <p:nvSpPr>
          <p:cNvPr id="143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54DEA3-25D5-4603-B984-4A488CC8E538}" type="slidenum">
              <a:rPr lang="en-US"/>
              <a:pPr/>
              <a:t>82</a:t>
            </a:fld>
            <a:endParaRPr lang="en-US"/>
          </a:p>
        </p:txBody>
      </p:sp>
      <p:sp>
        <p:nvSpPr>
          <p:cNvPr id="143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66E8A-C797-4C9B-9D3A-7827445D777A}" type="slidenum">
              <a:rPr lang="en-US"/>
              <a:pPr/>
              <a:t>83</a:t>
            </a:fld>
            <a:endParaRPr lang="en-US"/>
          </a:p>
        </p:txBody>
      </p:sp>
      <p:sp>
        <p:nvSpPr>
          <p:cNvPr id="143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D43F-D11A-439E-A2E3-AE659895A2EF}" type="slidenum">
              <a:rPr lang="en-US"/>
              <a:pPr/>
              <a:t>84</a:t>
            </a:fld>
            <a:endParaRPr lang="en-US"/>
          </a:p>
        </p:txBody>
      </p:sp>
      <p:sp>
        <p:nvSpPr>
          <p:cNvPr id="143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3316F-328F-418C-A7E2-87315872C0A5}" type="slidenum">
              <a:rPr lang="en-US"/>
              <a:pPr/>
              <a:t>85</a:t>
            </a:fld>
            <a:endParaRPr lang="en-US"/>
          </a:p>
        </p:txBody>
      </p:sp>
      <p:sp>
        <p:nvSpPr>
          <p:cNvPr id="143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BD0BD1-CD86-4E00-AFFB-63A734364820}" type="slidenum">
              <a:rPr lang="en-US"/>
              <a:pPr/>
              <a:t>86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0542-134F-4852-BDAD-DE7B33690EED}" type="slidenum">
              <a:rPr lang="en-US"/>
              <a:pPr/>
              <a:t>87</a:t>
            </a:fld>
            <a:endParaRPr lang="en-US"/>
          </a:p>
        </p:txBody>
      </p:sp>
      <p:sp>
        <p:nvSpPr>
          <p:cNvPr id="143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BD2598-CECF-4725-8E73-E6498698778A}" type="slidenum">
              <a:rPr lang="en-US"/>
              <a:pPr/>
              <a:t>88</a:t>
            </a:fld>
            <a:endParaRPr lang="en-US"/>
          </a:p>
        </p:txBody>
      </p:sp>
      <p:sp>
        <p:nvSpPr>
          <p:cNvPr id="144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785B7C-AE28-4ABF-BE59-E2307A14CF19}" type="slidenum">
              <a:rPr lang="en-US"/>
              <a:pPr/>
              <a:t>89</a:t>
            </a:fld>
            <a:endParaRPr lang="en-US"/>
          </a:p>
        </p:txBody>
      </p:sp>
      <p:sp>
        <p:nvSpPr>
          <p:cNvPr id="144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4F83D-A788-465D-8F6C-62F60A745528}" type="slidenum">
              <a:rPr lang="en-US"/>
              <a:pPr/>
              <a:t>90</a:t>
            </a:fld>
            <a:endParaRPr lang="en-US"/>
          </a:p>
        </p:txBody>
      </p:sp>
      <p:sp>
        <p:nvSpPr>
          <p:cNvPr id="144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377D0-3401-4DB7-96DB-6B7BE03ABE96}" type="slidenum">
              <a:rPr lang="en-US"/>
              <a:pPr/>
              <a:t>10</a:t>
            </a:fld>
            <a:endParaRPr lang="en-US"/>
          </a:p>
        </p:txBody>
      </p:sp>
      <p:sp>
        <p:nvSpPr>
          <p:cNvPr id="136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32D8E-8CD6-4B81-97F7-5F8D03F2A0A0}" type="slidenum">
              <a:rPr lang="en-US"/>
              <a:pPr/>
              <a:t>91</a:t>
            </a:fld>
            <a:endParaRPr lang="en-US"/>
          </a:p>
        </p:txBody>
      </p:sp>
      <p:sp>
        <p:nvSpPr>
          <p:cNvPr id="144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F58592-DAED-4876-A72F-034A0267A593}" type="slidenum">
              <a:rPr lang="en-US"/>
              <a:pPr/>
              <a:t>92</a:t>
            </a:fld>
            <a:endParaRPr lang="en-US"/>
          </a:p>
        </p:txBody>
      </p:sp>
      <p:sp>
        <p:nvSpPr>
          <p:cNvPr id="144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AC8A15-5C55-4C19-A80A-2C645E237EC7}" type="slidenum">
              <a:rPr lang="en-US"/>
              <a:pPr/>
              <a:t>93</a:t>
            </a:fld>
            <a:endParaRPr lang="en-US"/>
          </a:p>
        </p:txBody>
      </p:sp>
      <p:sp>
        <p:nvSpPr>
          <p:cNvPr id="144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BB637E-3FF7-41F8-95B0-D3B7E8B88F14}" type="slidenum">
              <a:rPr lang="en-US"/>
              <a:pPr/>
              <a:t>94</a:t>
            </a:fld>
            <a:endParaRPr lang="en-US"/>
          </a:p>
        </p:txBody>
      </p:sp>
      <p:sp>
        <p:nvSpPr>
          <p:cNvPr id="144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D39D0-D4B0-4B8C-A8B4-DE8BCCF45BB8}" type="slidenum">
              <a:rPr lang="en-US"/>
              <a:pPr/>
              <a:t>95</a:t>
            </a:fld>
            <a:endParaRPr lang="en-US"/>
          </a:p>
        </p:txBody>
      </p:sp>
      <p:sp>
        <p:nvSpPr>
          <p:cNvPr id="144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3F203-F709-4960-A969-872A2BAAFE69}" type="slidenum">
              <a:rPr lang="en-US"/>
              <a:pPr/>
              <a:t>96</a:t>
            </a:fld>
            <a:endParaRPr lang="en-US"/>
          </a:p>
        </p:txBody>
      </p:sp>
      <p:sp>
        <p:nvSpPr>
          <p:cNvPr id="144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4698CA-D6BC-41F2-A1B8-7182405279B1}" type="slidenum">
              <a:rPr lang="en-US"/>
              <a:pPr/>
              <a:t>97</a:t>
            </a:fld>
            <a:endParaRPr lang="en-US"/>
          </a:p>
        </p:txBody>
      </p:sp>
      <p:sp>
        <p:nvSpPr>
          <p:cNvPr id="144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9A9FA-A004-47EE-B412-8DE89CB4D3B3}" type="slidenum">
              <a:rPr lang="en-US"/>
              <a:pPr/>
              <a:t>98</a:t>
            </a:fld>
            <a:endParaRPr lang="en-US"/>
          </a:p>
        </p:txBody>
      </p:sp>
      <p:sp>
        <p:nvSpPr>
          <p:cNvPr id="145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5B29BC-53BE-4854-9FA4-43C191B99F90}" type="slidenum">
              <a:rPr lang="en-US"/>
              <a:pPr/>
              <a:t>99</a:t>
            </a:fld>
            <a:endParaRPr lang="en-US"/>
          </a:p>
        </p:txBody>
      </p:sp>
      <p:sp>
        <p:nvSpPr>
          <p:cNvPr id="145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5A5EB-E028-4EAE-92E1-035091BEBA5E}" type="slidenum">
              <a:rPr lang="en-US"/>
              <a:pPr/>
              <a:t>100</a:t>
            </a:fld>
            <a:endParaRPr lang="en-US"/>
          </a:p>
        </p:txBody>
      </p:sp>
      <p:sp>
        <p:nvSpPr>
          <p:cNvPr id="145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638800" y="6477000"/>
            <a:ext cx="190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7 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71516" y="2870780"/>
            <a:ext cx="6512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MICROArchitecture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Chapter 7 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 rot="16200000">
            <a:off x="-2870778" y="2870780"/>
            <a:ext cx="6512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MICROArchitecture</a:t>
            </a:r>
            <a:endParaRPr lang="en-US" sz="5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5.wmf"/><Relationship Id="rId2" Type="http://schemas.openxmlformats.org/officeDocument/2006/relationships/tags" Target="../tags/tag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316.xml"/><Relationship Id="rId7" Type="http://schemas.openxmlformats.org/officeDocument/2006/relationships/notesSlide" Target="../notesSlides/notesSlide99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5" Type="http://schemas.openxmlformats.org/officeDocument/2006/relationships/notesSlide" Target="../notesSlides/notesSlide101.xml"/><Relationship Id="rId4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5" Type="http://schemas.openxmlformats.org/officeDocument/2006/relationships/notesSlide" Target="../notesSlides/notesSlide102.xml"/><Relationship Id="rId4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5" Type="http://schemas.openxmlformats.org/officeDocument/2006/relationships/notesSlide" Target="../notesSlides/notesSlide103.xml"/><Relationship Id="rId4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5" Type="http://schemas.openxmlformats.org/officeDocument/2006/relationships/notesSlide" Target="../notesSlides/notesSlide104.xml"/><Relationship Id="rId4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5" Type="http://schemas.openxmlformats.org/officeDocument/2006/relationships/notesSlide" Target="../notesSlides/notesSlide105.xml"/><Relationship Id="rId4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5" Type="http://schemas.openxmlformats.org/officeDocument/2006/relationships/notesSlide" Target="../notesSlides/notesSlide106.xml"/><Relationship Id="rId4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Relationship Id="rId5" Type="http://schemas.openxmlformats.org/officeDocument/2006/relationships/notesSlide" Target="../notesSlides/notesSlide107.xml"/><Relationship Id="rId4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image" Target="../media/image72.png"/><Relationship Id="rId5" Type="http://schemas.openxmlformats.org/officeDocument/2006/relationships/notesSlide" Target="../notesSlides/notesSlide108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6.wmf"/><Relationship Id="rId2" Type="http://schemas.openxmlformats.org/officeDocument/2006/relationships/tags" Target="../tags/tag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tags" Target="../tags/tag345.xml"/><Relationship Id="rId7" Type="http://schemas.openxmlformats.org/officeDocument/2006/relationships/notesSlide" Target="../notesSlides/notesSlide109.xml"/><Relationship Id="rId2" Type="http://schemas.openxmlformats.org/officeDocument/2006/relationships/tags" Target="../tags/tag344.xml"/><Relationship Id="rId1" Type="http://schemas.openxmlformats.org/officeDocument/2006/relationships/vmlDrawing" Target="../drawings/vmlDrawing6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9" Type="http://schemas.openxmlformats.org/officeDocument/2006/relationships/image" Target="../media/image73.w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notesSlide" Target="../notesSlides/notesSlide1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1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tags" Target="../tags/tag353.xml"/><Relationship Id="rId7" Type="http://schemas.openxmlformats.org/officeDocument/2006/relationships/oleObject" Target="../embeddings/oleObject75.bin"/><Relationship Id="rId2" Type="http://schemas.openxmlformats.org/officeDocument/2006/relationships/tags" Target="../tags/tag352.xml"/><Relationship Id="rId1" Type="http://schemas.openxmlformats.org/officeDocument/2006/relationships/vmlDrawing" Target="../drawings/vmlDrawing70.vml"/><Relationship Id="rId6" Type="http://schemas.openxmlformats.org/officeDocument/2006/relationships/notesSlide" Target="../notesSlides/notesSlide1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4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tags" Target="../tags/tag356.xml"/><Relationship Id="rId7" Type="http://schemas.openxmlformats.org/officeDocument/2006/relationships/oleObject" Target="../embeddings/oleObject76.bin"/><Relationship Id="rId2" Type="http://schemas.openxmlformats.org/officeDocument/2006/relationships/tags" Target="../tags/tag355.xml"/><Relationship Id="rId1" Type="http://schemas.openxmlformats.org/officeDocument/2006/relationships/vmlDrawing" Target="../drawings/vmlDrawing71.vml"/><Relationship Id="rId6" Type="http://schemas.openxmlformats.org/officeDocument/2006/relationships/notesSlide" Target="../notesSlides/notesSlide1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7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tags" Target="../tags/tag359.xml"/><Relationship Id="rId7" Type="http://schemas.openxmlformats.org/officeDocument/2006/relationships/oleObject" Target="../embeddings/oleObject77.bin"/><Relationship Id="rId2" Type="http://schemas.openxmlformats.org/officeDocument/2006/relationships/tags" Target="../tags/tag358.xml"/><Relationship Id="rId1" Type="http://schemas.openxmlformats.org/officeDocument/2006/relationships/vmlDrawing" Target="../drawings/vmlDrawing72.vml"/><Relationship Id="rId6" Type="http://schemas.openxmlformats.org/officeDocument/2006/relationships/notesSlide" Target="../notesSlides/notesSlide1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notesSlide" Target="../notesSlides/notesSlide1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5" Type="http://schemas.openxmlformats.org/officeDocument/2006/relationships/notesSlide" Target="../notesSlides/notesSlide115.xml"/><Relationship Id="rId4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notesSlide" Target="../notesSlides/notesSlide116.xml"/><Relationship Id="rId4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5" Type="http://schemas.openxmlformats.org/officeDocument/2006/relationships/notesSlide" Target="../notesSlides/notesSlide117.xml"/><Relationship Id="rId4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5" Type="http://schemas.openxmlformats.org/officeDocument/2006/relationships/notesSlide" Target="../notesSlides/notesSlide118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7.wmf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tags" Target="../tags/tag378.xml"/><Relationship Id="rId7" Type="http://schemas.openxmlformats.org/officeDocument/2006/relationships/notesSlide" Target="../notesSlides/notesSlide119.xml"/><Relationship Id="rId2" Type="http://schemas.openxmlformats.org/officeDocument/2006/relationships/tags" Target="../tags/tag377.xml"/><Relationship Id="rId1" Type="http://schemas.openxmlformats.org/officeDocument/2006/relationships/vmlDrawing" Target="../drawings/vmlDrawing7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9" Type="http://schemas.openxmlformats.org/officeDocument/2006/relationships/image" Target="../media/image77.wmf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tags" Target="../tags/tag382.xml"/><Relationship Id="rId7" Type="http://schemas.openxmlformats.org/officeDocument/2006/relationships/oleObject" Target="../embeddings/oleObject79.bin"/><Relationship Id="rId2" Type="http://schemas.openxmlformats.org/officeDocument/2006/relationships/tags" Target="../tags/tag381.xml"/><Relationship Id="rId1" Type="http://schemas.openxmlformats.org/officeDocument/2006/relationships/vmlDrawing" Target="../drawings/vmlDrawing74.vml"/><Relationship Id="rId6" Type="http://schemas.openxmlformats.org/officeDocument/2006/relationships/notesSlide" Target="../notesSlides/notesSlide1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3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tags" Target="../tags/tag385.xml"/><Relationship Id="rId7" Type="http://schemas.openxmlformats.org/officeDocument/2006/relationships/notesSlide" Target="../notesSlides/notesSlide121.xml"/><Relationship Id="rId2" Type="http://schemas.openxmlformats.org/officeDocument/2006/relationships/tags" Target="../tags/tag384.xml"/><Relationship Id="rId1" Type="http://schemas.openxmlformats.org/officeDocument/2006/relationships/vmlDrawing" Target="../drawings/vmlDrawing7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9" Type="http://schemas.openxmlformats.org/officeDocument/2006/relationships/image" Target="../media/image79.wmf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tags" Target="../tags/tag389.xml"/><Relationship Id="rId7" Type="http://schemas.openxmlformats.org/officeDocument/2006/relationships/notesSlide" Target="../notesSlides/notesSlide122.xml"/><Relationship Id="rId2" Type="http://schemas.openxmlformats.org/officeDocument/2006/relationships/tags" Target="../tags/tag388.xml"/><Relationship Id="rId1" Type="http://schemas.openxmlformats.org/officeDocument/2006/relationships/vmlDrawing" Target="../drawings/vmlDrawing7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9" Type="http://schemas.openxmlformats.org/officeDocument/2006/relationships/image" Target="../media/image80.w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6" Type="http://schemas.openxmlformats.org/officeDocument/2006/relationships/notesSlide" Target="../notesSlides/notesSlide1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notesSlide" Target="../notesSlides/notesSlide1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9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5.xml"/><Relationship Id="rId3" Type="http://schemas.openxmlformats.org/officeDocument/2006/relationships/tags" Target="../tags/tag40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00.xml"/><Relationship Id="rId1" Type="http://schemas.openxmlformats.org/officeDocument/2006/relationships/vmlDrawing" Target="../drawings/vmlDrawing77.v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10" Type="http://schemas.openxmlformats.org/officeDocument/2006/relationships/image" Target="../media/image81.wmf"/><Relationship Id="rId4" Type="http://schemas.openxmlformats.org/officeDocument/2006/relationships/tags" Target="../tags/tag402.xml"/><Relationship Id="rId9" Type="http://schemas.openxmlformats.org/officeDocument/2006/relationships/oleObject" Target="../embeddings/oleObject82.bin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tags" Target="../tags/tag406.xml"/><Relationship Id="rId7" Type="http://schemas.openxmlformats.org/officeDocument/2006/relationships/image" Target="../media/image82.wmf"/><Relationship Id="rId2" Type="http://schemas.openxmlformats.org/officeDocument/2006/relationships/tags" Target="../tags/tag405.xml"/><Relationship Id="rId1" Type="http://schemas.openxmlformats.org/officeDocument/2006/relationships/vmlDrawing" Target="../drawings/vmlDrawing78.vml"/><Relationship Id="rId6" Type="http://schemas.openxmlformats.org/officeDocument/2006/relationships/oleObject" Target="../embeddings/oleObject83.bin"/><Relationship Id="rId5" Type="http://schemas.openxmlformats.org/officeDocument/2006/relationships/notesSlide" Target="../notesSlides/notesSlide126.xml"/><Relationship Id="rId4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7" Type="http://schemas.openxmlformats.org/officeDocument/2006/relationships/image" Target="../media/image83.wmf"/><Relationship Id="rId2" Type="http://schemas.openxmlformats.org/officeDocument/2006/relationships/tags" Target="../tags/tag407.xml"/><Relationship Id="rId1" Type="http://schemas.openxmlformats.org/officeDocument/2006/relationships/vmlDrawing" Target="../drawings/vmlDrawing79.vml"/><Relationship Id="rId6" Type="http://schemas.openxmlformats.org/officeDocument/2006/relationships/oleObject" Target="../embeddings/oleObject84.bin"/><Relationship Id="rId5" Type="http://schemas.openxmlformats.org/officeDocument/2006/relationships/notesSlide" Target="../notesSlides/notesSlide127.xml"/><Relationship Id="rId4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notesSlide" Target="../notesSlides/notesSlide1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8.wmf"/><Relationship Id="rId2" Type="http://schemas.openxmlformats.org/officeDocument/2006/relationships/tags" Target="../tags/tag1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4" Type="http://schemas.openxmlformats.org/officeDocument/2006/relationships/notesSlide" Target="../notesSlides/notesSlide12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4" Type="http://schemas.openxmlformats.org/officeDocument/2006/relationships/notesSlide" Target="../notesSlides/notesSlide13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4" Type="http://schemas.openxmlformats.org/officeDocument/2006/relationships/notesSlide" Target="../notesSlides/notesSlide13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9.wmf"/><Relationship Id="rId2" Type="http://schemas.openxmlformats.org/officeDocument/2006/relationships/tags" Target="../tags/tag1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0.wmf"/><Relationship Id="rId2" Type="http://schemas.openxmlformats.org/officeDocument/2006/relationships/tags" Target="../tags/tag2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11.wmf"/><Relationship Id="rId2" Type="http://schemas.openxmlformats.org/officeDocument/2006/relationships/tags" Target="../tags/tag2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12.wmf"/><Relationship Id="rId2" Type="http://schemas.openxmlformats.org/officeDocument/2006/relationships/tags" Target="../tags/tag2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3.wmf"/><Relationship Id="rId2" Type="http://schemas.openxmlformats.org/officeDocument/2006/relationships/tags" Target="../tags/tag2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tags" Target="../tags/tag29.xml"/><Relationship Id="rId7" Type="http://schemas.openxmlformats.org/officeDocument/2006/relationships/oleObject" Target="../embeddings/oleObject12.bin"/><Relationship Id="rId2" Type="http://schemas.openxmlformats.org/officeDocument/2006/relationships/tags" Target="../tags/tag28.xml"/><Relationship Id="rId1" Type="http://schemas.openxmlformats.org/officeDocument/2006/relationships/vmlDrawing" Target="../drawings/vmlDrawing12.v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tags" Target="../tags/tag32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31.xml"/><Relationship Id="rId1" Type="http://schemas.openxmlformats.org/officeDocument/2006/relationships/vmlDrawing" Target="../drawings/vmlDrawing1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tags" Target="../tags/tag36.xml"/><Relationship Id="rId7" Type="http://schemas.openxmlformats.org/officeDocument/2006/relationships/oleObject" Target="../embeddings/oleObject14.bin"/><Relationship Id="rId2" Type="http://schemas.openxmlformats.org/officeDocument/2006/relationships/tags" Target="../tags/tag35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17.wmf"/><Relationship Id="rId2" Type="http://schemas.openxmlformats.org/officeDocument/2006/relationships/tags" Target="../tags/tag3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4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16.v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10" Type="http://schemas.openxmlformats.org/officeDocument/2006/relationships/image" Target="../media/image14.wmf"/><Relationship Id="rId4" Type="http://schemas.openxmlformats.org/officeDocument/2006/relationships/tags" Target="../tags/tag47.xml"/><Relationship Id="rId9" Type="http://schemas.openxmlformats.org/officeDocument/2006/relationships/oleObject" Target="../embeddings/oleObject1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18.wmf"/><Relationship Id="rId2" Type="http://schemas.openxmlformats.org/officeDocument/2006/relationships/tags" Target="../tags/tag5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.bin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tags" Target="../tags/tag56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55.xml"/><Relationship Id="rId1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1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68.xml"/><Relationship Id="rId7" Type="http://schemas.openxmlformats.org/officeDocument/2006/relationships/oleObject" Target="../embeddings/oleObject19.bin"/><Relationship Id="rId2" Type="http://schemas.openxmlformats.org/officeDocument/2006/relationships/tags" Target="../tags/tag67.xml"/><Relationship Id="rId1" Type="http://schemas.openxmlformats.org/officeDocument/2006/relationships/vmlDrawing" Target="../drawings/vmlDrawing19.v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79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78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9" Type="http://schemas.openxmlformats.org/officeDocument/2006/relationships/image" Target="../media/image2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tags" Target="../tags/tag98.xml"/><Relationship Id="rId7" Type="http://schemas.openxmlformats.org/officeDocument/2006/relationships/oleObject" Target="../embeddings/oleObject21.bin"/><Relationship Id="rId2" Type="http://schemas.openxmlformats.org/officeDocument/2006/relationships/tags" Target="../tags/tag97.xml"/><Relationship Id="rId1" Type="http://schemas.openxmlformats.org/officeDocument/2006/relationships/vmlDrawing" Target="../drawings/vmlDrawing21.vml"/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tags" Target="../tags/tag101.xml"/><Relationship Id="rId7" Type="http://schemas.openxmlformats.org/officeDocument/2006/relationships/notesSlide" Target="../notesSlides/notesSlide40.xml"/><Relationship Id="rId2" Type="http://schemas.openxmlformats.org/officeDocument/2006/relationships/tags" Target="../tags/tag100.xm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22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tags" Target="../tags/tag105.xml"/><Relationship Id="rId7" Type="http://schemas.openxmlformats.org/officeDocument/2006/relationships/notesSlide" Target="../notesSlides/notesSlide41.xml"/><Relationship Id="rId2" Type="http://schemas.openxmlformats.org/officeDocument/2006/relationships/tags" Target="../tags/tag104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9" Type="http://schemas.openxmlformats.org/officeDocument/2006/relationships/image" Target="../media/image23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109.xml"/><Relationship Id="rId7" Type="http://schemas.openxmlformats.org/officeDocument/2006/relationships/notesSlide" Target="../notesSlides/notesSlide42.xml"/><Relationship Id="rId2" Type="http://schemas.openxmlformats.org/officeDocument/2006/relationships/tags" Target="../tags/tag108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image" Target="../media/image24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113.xml"/><Relationship Id="rId7" Type="http://schemas.openxmlformats.org/officeDocument/2006/relationships/notesSlide" Target="../notesSlides/notesSlide43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2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tags" Target="../tags/tag117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16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26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tags" Target="../tags/tag121.xml"/><Relationship Id="rId7" Type="http://schemas.openxmlformats.org/officeDocument/2006/relationships/notesSlide" Target="../notesSlides/notesSlide45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9" Type="http://schemas.openxmlformats.org/officeDocument/2006/relationships/image" Target="../media/image27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tags" Target="../tags/tag125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24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9" Type="http://schemas.openxmlformats.org/officeDocument/2006/relationships/image" Target="../media/image28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129.xml"/><Relationship Id="rId7" Type="http://schemas.openxmlformats.org/officeDocument/2006/relationships/notesSlide" Target="../notesSlides/notesSlide47.xml"/><Relationship Id="rId2" Type="http://schemas.openxmlformats.org/officeDocument/2006/relationships/tags" Target="../tags/tag128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29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tags" Target="../tags/tag133.xml"/><Relationship Id="rId7" Type="http://schemas.openxmlformats.org/officeDocument/2006/relationships/notesSlide" Target="../notesSlides/notesSlide48.xml"/><Relationship Id="rId2" Type="http://schemas.openxmlformats.org/officeDocument/2006/relationships/tags" Target="../tags/tag132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9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tags" Target="../tags/tag137.xml"/><Relationship Id="rId7" Type="http://schemas.openxmlformats.org/officeDocument/2006/relationships/oleObject" Target="../embeddings/oleObject31.bin"/><Relationship Id="rId2" Type="http://schemas.openxmlformats.org/officeDocument/2006/relationships/tags" Target="../tags/tag136.xml"/><Relationship Id="rId1" Type="http://schemas.openxmlformats.org/officeDocument/2006/relationships/vmlDrawing" Target="../drawings/vmlDrawing31.v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tags" Target="../tags/tag140.xml"/><Relationship Id="rId7" Type="http://schemas.openxmlformats.org/officeDocument/2006/relationships/oleObject" Target="../embeddings/oleObject32.bin"/><Relationship Id="rId2" Type="http://schemas.openxmlformats.org/officeDocument/2006/relationships/tags" Target="../tags/tag139.xml"/><Relationship Id="rId1" Type="http://schemas.openxmlformats.org/officeDocument/2006/relationships/vmlDrawing" Target="../drawings/vmlDrawing32.v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tags" Target="../tags/tag143.xml"/><Relationship Id="rId7" Type="http://schemas.openxmlformats.org/officeDocument/2006/relationships/oleObject" Target="../embeddings/oleObject33.bin"/><Relationship Id="rId2" Type="http://schemas.openxmlformats.org/officeDocument/2006/relationships/tags" Target="../tags/tag142.xml"/><Relationship Id="rId1" Type="http://schemas.openxmlformats.org/officeDocument/2006/relationships/vmlDrawing" Target="../drawings/vmlDrawing33.v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tags" Target="../tags/tag146.xml"/><Relationship Id="rId7" Type="http://schemas.openxmlformats.org/officeDocument/2006/relationships/oleObject" Target="../embeddings/oleObject34.bin"/><Relationship Id="rId2" Type="http://schemas.openxmlformats.org/officeDocument/2006/relationships/tags" Target="../tags/tag145.xml"/><Relationship Id="rId1" Type="http://schemas.openxmlformats.org/officeDocument/2006/relationships/vmlDrawing" Target="../drawings/vmlDrawing34.vml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wmf"/><Relationship Id="rId4" Type="http://schemas.openxmlformats.org/officeDocument/2006/relationships/tags" Target="../tags/tag147.xml"/><Relationship Id="rId9" Type="http://schemas.openxmlformats.org/officeDocument/2006/relationships/oleObject" Target="../embeddings/oleObject35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tags" Target="../tags/tag149.xml"/><Relationship Id="rId7" Type="http://schemas.openxmlformats.org/officeDocument/2006/relationships/oleObject" Target="../embeddings/oleObject36.bin"/><Relationship Id="rId2" Type="http://schemas.openxmlformats.org/officeDocument/2006/relationships/tags" Target="../tags/tag148.xml"/><Relationship Id="rId1" Type="http://schemas.openxmlformats.org/officeDocument/2006/relationships/vmlDrawing" Target="../drawings/vmlDrawing35.v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6.wmf"/><Relationship Id="rId4" Type="http://schemas.openxmlformats.org/officeDocument/2006/relationships/tags" Target="../tags/tag150.xml"/><Relationship Id="rId9" Type="http://schemas.openxmlformats.org/officeDocument/2006/relationships/oleObject" Target="../embeddings/oleObject37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tags" Target="../tags/tag152.xml"/><Relationship Id="rId7" Type="http://schemas.openxmlformats.org/officeDocument/2006/relationships/oleObject" Target="../embeddings/oleObject38.bin"/><Relationship Id="rId2" Type="http://schemas.openxmlformats.org/officeDocument/2006/relationships/tags" Target="../tags/tag151.xml"/><Relationship Id="rId1" Type="http://schemas.openxmlformats.org/officeDocument/2006/relationships/vmlDrawing" Target="../drawings/vmlDrawing36.v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8.wmf"/><Relationship Id="rId4" Type="http://schemas.openxmlformats.org/officeDocument/2006/relationships/tags" Target="../tags/tag153.xml"/><Relationship Id="rId9" Type="http://schemas.openxmlformats.org/officeDocument/2006/relationships/oleObject" Target="../embeddings/oleObject39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tags" Target="../tags/tag155.xml"/><Relationship Id="rId7" Type="http://schemas.openxmlformats.org/officeDocument/2006/relationships/oleObject" Target="../embeddings/oleObject40.bin"/><Relationship Id="rId2" Type="http://schemas.openxmlformats.org/officeDocument/2006/relationships/tags" Target="../tags/tag154.xml"/><Relationship Id="rId1" Type="http://schemas.openxmlformats.org/officeDocument/2006/relationships/vmlDrawing" Target="../drawings/vmlDrawing37.vml"/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wmf"/><Relationship Id="rId4" Type="http://schemas.openxmlformats.org/officeDocument/2006/relationships/tags" Target="../tags/tag156.xml"/><Relationship Id="rId9" Type="http://schemas.openxmlformats.org/officeDocument/2006/relationships/oleObject" Target="../embeddings/oleObject41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tags" Target="../tags/tag158.xml"/><Relationship Id="rId7" Type="http://schemas.openxmlformats.org/officeDocument/2006/relationships/oleObject" Target="../embeddings/oleObject42.bin"/><Relationship Id="rId2" Type="http://schemas.openxmlformats.org/officeDocument/2006/relationships/tags" Target="../tags/tag157.xml"/><Relationship Id="rId1" Type="http://schemas.openxmlformats.org/officeDocument/2006/relationships/vmlDrawing" Target="../drawings/vmlDrawing38.vml"/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wmf"/><Relationship Id="rId4" Type="http://schemas.openxmlformats.org/officeDocument/2006/relationships/tags" Target="../tags/tag159.xml"/><Relationship Id="rId9" Type="http://schemas.openxmlformats.org/officeDocument/2006/relationships/oleObject" Target="../embeddings/oleObject43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image" Target="../media/image42.wmf"/><Relationship Id="rId2" Type="http://schemas.openxmlformats.org/officeDocument/2006/relationships/tags" Target="../tags/tag160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44.bin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43.wmf"/><Relationship Id="rId2" Type="http://schemas.openxmlformats.org/officeDocument/2006/relationships/tags" Target="../tags/tag16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45.bin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image" Target="../media/image44.wmf"/><Relationship Id="rId2" Type="http://schemas.openxmlformats.org/officeDocument/2006/relationships/tags" Target="../tags/tag164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46.bin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45.wmf"/><Relationship Id="rId2" Type="http://schemas.openxmlformats.org/officeDocument/2006/relationships/tags" Target="../tags/tag166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47.bin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tags" Target="../tags/tag169.xml"/><Relationship Id="rId7" Type="http://schemas.openxmlformats.org/officeDocument/2006/relationships/oleObject" Target="../embeddings/oleObject48.bin"/><Relationship Id="rId2" Type="http://schemas.openxmlformats.org/officeDocument/2006/relationships/tags" Target="../tags/tag168.xml"/><Relationship Id="rId1" Type="http://schemas.openxmlformats.org/officeDocument/2006/relationships/vmlDrawing" Target="../drawings/vmlDrawing43.vml"/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0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tags" Target="../tags/tag172.xml"/><Relationship Id="rId7" Type="http://schemas.openxmlformats.org/officeDocument/2006/relationships/oleObject" Target="../embeddings/oleObject49.bin"/><Relationship Id="rId2" Type="http://schemas.openxmlformats.org/officeDocument/2006/relationships/tags" Target="../tags/tag171.xml"/><Relationship Id="rId1" Type="http://schemas.openxmlformats.org/officeDocument/2006/relationships/vmlDrawing" Target="../drawings/vmlDrawing44.vml"/><Relationship Id="rId6" Type="http://schemas.openxmlformats.org/officeDocument/2006/relationships/notesSlide" Target="../notesSlides/notesSlide6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tags" Target="../tags/tag175.xml"/><Relationship Id="rId7" Type="http://schemas.openxmlformats.org/officeDocument/2006/relationships/oleObject" Target="../embeddings/oleObject50.bin"/><Relationship Id="rId2" Type="http://schemas.openxmlformats.org/officeDocument/2006/relationships/tags" Target="../tags/tag174.xml"/><Relationship Id="rId1" Type="http://schemas.openxmlformats.org/officeDocument/2006/relationships/vmlDrawing" Target="../drawings/vmlDrawing45.vml"/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tags" Target="../tags/tag178.xml"/><Relationship Id="rId7" Type="http://schemas.openxmlformats.org/officeDocument/2006/relationships/oleObject" Target="../embeddings/oleObject51.bin"/><Relationship Id="rId2" Type="http://schemas.openxmlformats.org/officeDocument/2006/relationships/tags" Target="../tags/tag177.xml"/><Relationship Id="rId1" Type="http://schemas.openxmlformats.org/officeDocument/2006/relationships/vmlDrawing" Target="../drawings/vmlDrawing46.v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9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tags" Target="../tags/tag181.xml"/><Relationship Id="rId7" Type="http://schemas.openxmlformats.org/officeDocument/2006/relationships/oleObject" Target="../embeddings/oleObject52.bin"/><Relationship Id="rId2" Type="http://schemas.openxmlformats.org/officeDocument/2006/relationships/tags" Target="../tags/tag180.xml"/><Relationship Id="rId1" Type="http://schemas.openxmlformats.org/officeDocument/2006/relationships/vmlDrawing" Target="../drawings/vmlDrawing47.vml"/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tags" Target="../tags/tag184.xml"/><Relationship Id="rId7" Type="http://schemas.openxmlformats.org/officeDocument/2006/relationships/oleObject" Target="../embeddings/oleObject53.bin"/><Relationship Id="rId2" Type="http://schemas.openxmlformats.org/officeDocument/2006/relationships/tags" Target="../tags/tag183.xml"/><Relationship Id="rId1" Type="http://schemas.openxmlformats.org/officeDocument/2006/relationships/vmlDrawing" Target="../drawings/vmlDrawing48.vml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4" Type="http://schemas.openxmlformats.org/officeDocument/2006/relationships/notesSlide" Target="../notesSlides/notesSlide6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tags" Target="../tags/tag189.xml"/><Relationship Id="rId7" Type="http://schemas.openxmlformats.org/officeDocument/2006/relationships/notesSlide" Target="../notesSlides/notesSlide68.xml"/><Relationship Id="rId2" Type="http://schemas.openxmlformats.org/officeDocument/2006/relationships/tags" Target="../tags/tag188.xml"/><Relationship Id="rId1" Type="http://schemas.openxmlformats.org/officeDocument/2006/relationships/vmlDrawing" Target="../drawings/vmlDrawing4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9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7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notesSlide" Target="../notesSlides/notesSlide71.xml"/><Relationship Id="rId4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notesSlide" Target="../notesSlides/notesSlide72.xml"/><Relationship Id="rId4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notesSlide" Target="../notesSlides/notesSlide73.xml"/><Relationship Id="rId4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tags" Target="../tags/tag210.xml"/><Relationship Id="rId7" Type="http://schemas.openxmlformats.org/officeDocument/2006/relationships/oleObject" Target="../embeddings/oleObject55.bin"/><Relationship Id="rId2" Type="http://schemas.openxmlformats.org/officeDocument/2006/relationships/tags" Target="../tags/tag209.xml"/><Relationship Id="rId1" Type="http://schemas.openxmlformats.org/officeDocument/2006/relationships/vmlDrawing" Target="../drawings/vmlDrawing50.vml"/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tags" Target="../tags/tag213.xml"/><Relationship Id="rId7" Type="http://schemas.openxmlformats.org/officeDocument/2006/relationships/oleObject" Target="../embeddings/oleObject56.bin"/><Relationship Id="rId2" Type="http://schemas.openxmlformats.org/officeDocument/2006/relationships/tags" Target="../tags/tag212.xml"/><Relationship Id="rId1" Type="http://schemas.openxmlformats.org/officeDocument/2006/relationships/vmlDrawing" Target="../drawings/vmlDrawing51.vml"/><Relationship Id="rId6" Type="http://schemas.openxmlformats.org/officeDocument/2006/relationships/notesSlide" Target="../notesSlides/notesSlide7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notesSlide" Target="../notesSlides/notesSlide76.xml"/><Relationship Id="rId4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tags" Target="../tags/tag219.xml"/><Relationship Id="rId7" Type="http://schemas.openxmlformats.org/officeDocument/2006/relationships/oleObject" Target="../embeddings/oleObject57.bin"/><Relationship Id="rId2" Type="http://schemas.openxmlformats.org/officeDocument/2006/relationships/tags" Target="../tags/tag218.xml"/><Relationship Id="rId1" Type="http://schemas.openxmlformats.org/officeDocument/2006/relationships/vmlDrawing" Target="../drawings/vmlDrawing52.vml"/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tags" Target="../tags/tag222.xml"/><Relationship Id="rId7" Type="http://schemas.openxmlformats.org/officeDocument/2006/relationships/oleObject" Target="../embeddings/oleObject58.bin"/><Relationship Id="rId2" Type="http://schemas.openxmlformats.org/officeDocument/2006/relationships/tags" Target="../tags/tag221.xml"/><Relationship Id="rId1" Type="http://schemas.openxmlformats.org/officeDocument/2006/relationships/vmlDrawing" Target="../drawings/vmlDrawing53.v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tags" Target="../tags/tag225.xml"/><Relationship Id="rId7" Type="http://schemas.openxmlformats.org/officeDocument/2006/relationships/oleObject" Target="../embeddings/oleObject59.bin"/><Relationship Id="rId2" Type="http://schemas.openxmlformats.org/officeDocument/2006/relationships/tags" Target="../tags/tag224.xml"/><Relationship Id="rId1" Type="http://schemas.openxmlformats.org/officeDocument/2006/relationships/vmlDrawing" Target="../drawings/vmlDrawing54.vml"/><Relationship Id="rId6" Type="http://schemas.openxmlformats.org/officeDocument/2006/relationships/notesSlide" Target="../notesSlides/notesSlide7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6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tags" Target="../tags/tag228.xml"/><Relationship Id="rId7" Type="http://schemas.openxmlformats.org/officeDocument/2006/relationships/notesSlide" Target="../notesSlides/notesSlide80.xml"/><Relationship Id="rId2" Type="http://schemas.openxmlformats.org/officeDocument/2006/relationships/tags" Target="../tags/tag227.xml"/><Relationship Id="rId1" Type="http://schemas.openxmlformats.org/officeDocument/2006/relationships/vmlDrawing" Target="../drawings/vmlDrawing5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9" Type="http://schemas.openxmlformats.org/officeDocument/2006/relationships/image" Target="../media/image58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tags" Target="../tags/tag232.xml"/><Relationship Id="rId7" Type="http://schemas.openxmlformats.org/officeDocument/2006/relationships/notesSlide" Target="../notesSlides/notesSlide81.xml"/><Relationship Id="rId2" Type="http://schemas.openxmlformats.org/officeDocument/2006/relationships/tags" Target="../tags/tag231.xml"/><Relationship Id="rId1" Type="http://schemas.openxmlformats.org/officeDocument/2006/relationships/vmlDrawing" Target="../drawings/vmlDrawing5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9" Type="http://schemas.openxmlformats.org/officeDocument/2006/relationships/image" Target="../media/image59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notesSlide" Target="../notesSlides/notesSlide8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240.xml"/><Relationship Id="rId7" Type="http://schemas.openxmlformats.org/officeDocument/2006/relationships/notesSlide" Target="../notesSlides/notesSlide83.xml"/><Relationship Id="rId2" Type="http://schemas.openxmlformats.org/officeDocument/2006/relationships/tags" Target="../tags/tag239.xml"/><Relationship Id="rId1" Type="http://schemas.openxmlformats.org/officeDocument/2006/relationships/vmlDrawing" Target="../drawings/vmlDrawing5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9" Type="http://schemas.openxmlformats.org/officeDocument/2006/relationships/image" Target="../media/image60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notesSlide" Target="../notesSlides/notesSlide8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5.xml"/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7.xml"/><Relationship Id="rId1" Type="http://schemas.openxmlformats.org/officeDocument/2006/relationships/vmlDrawing" Target="../drawings/vmlDrawing58.v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10" Type="http://schemas.openxmlformats.org/officeDocument/2006/relationships/image" Target="../media/image61.wmf"/><Relationship Id="rId4" Type="http://schemas.openxmlformats.org/officeDocument/2006/relationships/tags" Target="../tags/tag249.xml"/><Relationship Id="rId9" Type="http://schemas.openxmlformats.org/officeDocument/2006/relationships/oleObject" Target="../embeddings/oleObject63.bin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tags" Target="../tags/tag253.xml"/><Relationship Id="rId7" Type="http://schemas.openxmlformats.org/officeDocument/2006/relationships/notesSlide" Target="../notesSlides/notesSlide86.xml"/><Relationship Id="rId2" Type="http://schemas.openxmlformats.org/officeDocument/2006/relationships/tags" Target="../tags/tag252.xml"/><Relationship Id="rId1" Type="http://schemas.openxmlformats.org/officeDocument/2006/relationships/vmlDrawing" Target="../drawings/vmlDrawing5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9" Type="http://schemas.openxmlformats.org/officeDocument/2006/relationships/image" Target="../media/image62.w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tags" Target="../tags/tag257.xml"/><Relationship Id="rId7" Type="http://schemas.openxmlformats.org/officeDocument/2006/relationships/notesSlide" Target="../notesSlides/notesSlide87.xml"/><Relationship Id="rId2" Type="http://schemas.openxmlformats.org/officeDocument/2006/relationships/tags" Target="../tags/tag256.xml"/><Relationship Id="rId1" Type="http://schemas.openxmlformats.org/officeDocument/2006/relationships/vmlDrawing" Target="../drawings/vmlDrawing6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9" Type="http://schemas.openxmlformats.org/officeDocument/2006/relationships/image" Target="../media/image63.w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9.xml"/><Relationship Id="rId3" Type="http://schemas.openxmlformats.org/officeDocument/2006/relationships/tags" Target="../tags/tag26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3.xml"/><Relationship Id="rId1" Type="http://schemas.openxmlformats.org/officeDocument/2006/relationships/vmlDrawing" Target="../drawings/vmlDrawing61.v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10" Type="http://schemas.openxmlformats.org/officeDocument/2006/relationships/image" Target="../media/image64.wmf"/><Relationship Id="rId4" Type="http://schemas.openxmlformats.org/officeDocument/2006/relationships/tags" Target="../tags/tag265.xml"/><Relationship Id="rId9" Type="http://schemas.openxmlformats.org/officeDocument/2006/relationships/oleObject" Target="../embeddings/oleObject66.bin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0.xml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8.xml"/><Relationship Id="rId1" Type="http://schemas.openxmlformats.org/officeDocument/2006/relationships/vmlDrawing" Target="../drawings/vmlDrawing62.v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10" Type="http://schemas.openxmlformats.org/officeDocument/2006/relationships/image" Target="../media/image65.wmf"/><Relationship Id="rId4" Type="http://schemas.openxmlformats.org/officeDocument/2006/relationships/tags" Target="../tags/tag270.xml"/><Relationship Id="rId9" Type="http://schemas.openxmlformats.org/officeDocument/2006/relationships/oleObject" Target="../embeddings/oleObject67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1.xml"/><Relationship Id="rId3" Type="http://schemas.openxmlformats.org/officeDocument/2006/relationships/tags" Target="../tags/tag27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3.xml"/><Relationship Id="rId1" Type="http://schemas.openxmlformats.org/officeDocument/2006/relationships/vmlDrawing" Target="../drawings/vmlDrawing63.v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10" Type="http://schemas.openxmlformats.org/officeDocument/2006/relationships/image" Target="../media/image66.wmf"/><Relationship Id="rId4" Type="http://schemas.openxmlformats.org/officeDocument/2006/relationships/tags" Target="../tags/tag275.xml"/><Relationship Id="rId9" Type="http://schemas.openxmlformats.org/officeDocument/2006/relationships/oleObject" Target="../embeddings/oleObject68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7" Type="http://schemas.openxmlformats.org/officeDocument/2006/relationships/notesSlide" Target="../notesSlides/notesSlide92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7" Type="http://schemas.openxmlformats.org/officeDocument/2006/relationships/notesSlide" Target="../notesSlides/notesSlide93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7.xml"/><Relationship Id="rId4" Type="http://schemas.openxmlformats.org/officeDocument/2006/relationships/tags" Target="../tags/tag286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4.xml"/><Relationship Id="rId3" Type="http://schemas.openxmlformats.org/officeDocument/2006/relationships/tags" Target="../tags/tag28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88.xml"/><Relationship Id="rId1" Type="http://schemas.openxmlformats.org/officeDocument/2006/relationships/vmlDrawing" Target="../drawings/vmlDrawing64.v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10" Type="http://schemas.openxmlformats.org/officeDocument/2006/relationships/image" Target="../media/image67.wmf"/><Relationship Id="rId4" Type="http://schemas.openxmlformats.org/officeDocument/2006/relationships/tags" Target="../tags/tag290.xml"/><Relationship Id="rId9" Type="http://schemas.openxmlformats.org/officeDocument/2006/relationships/oleObject" Target="../embeddings/oleObject69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5.xml"/><Relationship Id="rId3" Type="http://schemas.openxmlformats.org/officeDocument/2006/relationships/tags" Target="../tags/tag29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93.xml"/><Relationship Id="rId1" Type="http://schemas.openxmlformats.org/officeDocument/2006/relationships/vmlDrawing" Target="../drawings/vmlDrawing65.v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10" Type="http://schemas.openxmlformats.org/officeDocument/2006/relationships/image" Target="../media/image68.wmf"/><Relationship Id="rId4" Type="http://schemas.openxmlformats.org/officeDocument/2006/relationships/tags" Target="../tags/tag295.xml"/><Relationship Id="rId9" Type="http://schemas.openxmlformats.org/officeDocument/2006/relationships/oleObject" Target="../embeddings/oleObject70.bin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9.xml"/><Relationship Id="rId7" Type="http://schemas.openxmlformats.org/officeDocument/2006/relationships/tags" Target="../tags/tag303.xml"/><Relationship Id="rId2" Type="http://schemas.openxmlformats.org/officeDocument/2006/relationships/tags" Target="../tags/tag298.xml"/><Relationship Id="rId1" Type="http://schemas.openxmlformats.org/officeDocument/2006/relationships/vmlDrawing" Target="../drawings/vmlDrawing66.vml"/><Relationship Id="rId6" Type="http://schemas.openxmlformats.org/officeDocument/2006/relationships/tags" Target="../tags/tag302.xml"/><Relationship Id="rId11" Type="http://schemas.openxmlformats.org/officeDocument/2006/relationships/image" Target="../media/image69.wmf"/><Relationship Id="rId5" Type="http://schemas.openxmlformats.org/officeDocument/2006/relationships/tags" Target="../tags/tag301.xml"/><Relationship Id="rId10" Type="http://schemas.openxmlformats.org/officeDocument/2006/relationships/oleObject" Target="../embeddings/oleObject71.bin"/><Relationship Id="rId4" Type="http://schemas.openxmlformats.org/officeDocument/2006/relationships/tags" Target="../tags/tag300.xml"/><Relationship Id="rId9" Type="http://schemas.openxmlformats.org/officeDocument/2006/relationships/notesSlide" Target="../notesSlides/notesSlide96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7.xml"/><Relationship Id="rId3" Type="http://schemas.openxmlformats.org/officeDocument/2006/relationships/tags" Target="../tags/tag30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4.xml"/><Relationship Id="rId1" Type="http://schemas.openxmlformats.org/officeDocument/2006/relationships/vmlDrawing" Target="../drawings/vmlDrawing67.v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10" Type="http://schemas.openxmlformats.org/officeDocument/2006/relationships/image" Target="../media/image70.wmf"/><Relationship Id="rId4" Type="http://schemas.openxmlformats.org/officeDocument/2006/relationships/tags" Target="../tags/tag306.xml"/><Relationship Id="rId9" Type="http://schemas.openxmlformats.org/officeDocument/2006/relationships/oleObject" Target="../embeddings/oleObject72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8.xml"/><Relationship Id="rId3" Type="http://schemas.openxmlformats.org/officeDocument/2006/relationships/tags" Target="../tags/tag3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9.xml"/><Relationship Id="rId1" Type="http://schemas.openxmlformats.org/officeDocument/2006/relationships/vmlDrawing" Target="../drawings/vmlDrawing68.v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10" Type="http://schemas.openxmlformats.org/officeDocument/2006/relationships/image" Target="../media/image71.wmf"/><Relationship Id="rId4" Type="http://schemas.openxmlformats.org/officeDocument/2006/relationships/tags" Target="../tags/tag311.xml"/><Relationship Id="rId9" Type="http://schemas.openxmlformats.org/officeDocument/2006/relationships/oleObject" Target="../embeddings/oleObject7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7543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/>
              <a:t>Digital Design and Computer Architecture</a:t>
            </a:r>
            <a:r>
              <a:rPr lang="en-US" sz="2600" b="1" dirty="0" smtClean="0"/>
              <a:t>, 2</a:t>
            </a:r>
            <a:r>
              <a:rPr lang="en-US" sz="2600" b="1" baseline="30000" dirty="0" smtClean="0"/>
              <a:t>nd</a:t>
            </a:r>
            <a:r>
              <a:rPr lang="en-US" sz="2600" b="1" dirty="0" smtClean="0"/>
              <a:t> Edition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90600" y="2778443"/>
            <a:ext cx="76962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7695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David Money Harris and Sarah L. Harris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9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</a:t>
            </a:r>
            <a:r>
              <a:rPr lang="en-US" b="1" dirty="0">
                <a:solidFill>
                  <a:schemeClr val="accent1"/>
                </a:solidFill>
              </a:rPr>
              <a:t>1: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Fetch instruction</a:t>
            </a:r>
          </a:p>
        </p:txBody>
      </p:sp>
      <p:graphicFrame>
        <p:nvGraphicFramePr>
          <p:cNvPr id="1313796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08492304"/>
              </p:ext>
            </p:extLst>
          </p:nvPr>
        </p:nvGraphicFramePr>
        <p:xfrm>
          <a:off x="914401" y="2645992"/>
          <a:ext cx="8153399" cy="1773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89" name="VISIO" r:id="rId6" imgW="4344480" imgH="943920" progId="Visio.Drawing.6">
                  <p:embed/>
                </p:oleObj>
              </mc:Choice>
              <mc:Fallback>
                <p:oleObj name="VISIO" r:id="rId6" imgW="4344480" imgH="94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1" y="2645992"/>
                        <a:ext cx="8153399" cy="17736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846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91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001000" cy="4953000"/>
          </a:xfrm>
        </p:spPr>
        <p:txBody>
          <a:bodyPr/>
          <a:lstStyle/>
          <a:p>
            <a:r>
              <a:rPr lang="en-US" b="1" dirty="0"/>
              <a:t>Forwarding logic:</a:t>
            </a:r>
          </a:p>
          <a:p>
            <a:pPr>
              <a:buFontTx/>
              <a:buNone/>
            </a:pPr>
            <a:r>
              <a:rPr lang="en-US" sz="1800" dirty="0">
                <a:solidFill>
                  <a:schemeClr val="accent2"/>
                </a:solidFill>
                <a:latin typeface="Courier New" pitchFamily="49" charset="0"/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ForwardAD</a:t>
            </a:r>
            <a:r>
              <a:rPr lang="en-US" sz="1600" dirty="0">
                <a:latin typeface="Courier New" pitchFamily="49" charset="0"/>
              </a:rPr>
              <a:t> = (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!=0) AND (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) AND </a:t>
            </a:r>
            <a:r>
              <a:rPr lang="en-US" sz="1600" i="1" dirty="0" err="1">
                <a:latin typeface="Courier New" pitchFamily="49" charset="0"/>
              </a:rPr>
              <a:t>RegWriteM</a:t>
            </a:r>
            <a:endParaRPr lang="en-US" sz="1600" i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i="1" dirty="0">
                <a:latin typeface="Courier New" pitchFamily="49" charset="0"/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ForwardBD</a:t>
            </a:r>
            <a:r>
              <a:rPr lang="en-US" sz="1600" dirty="0">
                <a:latin typeface="Courier New" pitchFamily="49" charset="0"/>
              </a:rPr>
              <a:t> = (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 !=0) AND (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) AND </a:t>
            </a:r>
            <a:r>
              <a:rPr lang="en-US" sz="1600" i="1" dirty="0" err="1">
                <a:latin typeface="Courier New" pitchFamily="49" charset="0"/>
              </a:rPr>
              <a:t>RegWriteM</a:t>
            </a:r>
            <a:endParaRPr lang="en-US" sz="1600" i="1" dirty="0">
              <a:latin typeface="Courier New" pitchFamily="49" charset="0"/>
            </a:endParaRPr>
          </a:p>
          <a:p>
            <a:pPr algn="just">
              <a:buFontTx/>
              <a:buNone/>
            </a:pPr>
            <a:endParaRPr lang="en-US" sz="1800" i="1" dirty="0">
              <a:solidFill>
                <a:schemeClr val="accent2"/>
              </a:solidFill>
              <a:latin typeface="Courier New" pitchFamily="49" charset="0"/>
            </a:endParaRPr>
          </a:p>
          <a:p>
            <a:r>
              <a:rPr lang="en-US" b="1" dirty="0"/>
              <a:t>Stalling logic:</a:t>
            </a:r>
            <a:endParaRPr lang="en-US" sz="2400" b="1" i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000" i="1" dirty="0">
                <a:solidFill>
                  <a:schemeClr val="accent2"/>
                </a:solidFill>
              </a:rPr>
              <a:t>	</a:t>
            </a:r>
            <a:r>
              <a:rPr lang="en-US" sz="1600" b="1" i="1" dirty="0" err="1">
                <a:latin typeface="Courier New" pitchFamily="49" charset="0"/>
              </a:rPr>
              <a:t>branchstall</a:t>
            </a:r>
            <a:r>
              <a:rPr lang="en-US" sz="1600" b="1" dirty="0">
                <a:latin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</a:rPr>
              <a:t>= </a:t>
            </a:r>
            <a:r>
              <a:rPr lang="en-US" sz="1600" i="1" dirty="0" err="1">
                <a:latin typeface="Courier New" pitchFamily="49" charset="0"/>
              </a:rPr>
              <a:t>BranchD</a:t>
            </a:r>
            <a:r>
              <a:rPr lang="en-US" sz="1600" dirty="0">
                <a:latin typeface="Courier New" pitchFamily="49" charset="0"/>
              </a:rPr>
              <a:t> AND </a:t>
            </a:r>
            <a:r>
              <a:rPr lang="en-US" sz="1600" i="1" dirty="0" err="1">
                <a:latin typeface="Courier New" pitchFamily="49" charset="0"/>
              </a:rPr>
              <a:t>RegWriteE</a:t>
            </a:r>
            <a:r>
              <a:rPr lang="en-US" sz="1600" dirty="0">
                <a:latin typeface="Courier New" pitchFamily="49" charset="0"/>
              </a:rPr>
              <a:t> AND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 (</a:t>
            </a:r>
            <a:r>
              <a:rPr lang="en-US" sz="1600" i="1" dirty="0" err="1">
                <a:latin typeface="Courier New" pitchFamily="49" charset="0"/>
              </a:rPr>
              <a:t>WriteRegE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OR </a:t>
            </a:r>
            <a:r>
              <a:rPr lang="en-US" sz="1600" i="1" dirty="0" err="1">
                <a:latin typeface="Courier New" pitchFamily="49" charset="0"/>
              </a:rPr>
              <a:t>WriteRegE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)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OR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			  </a:t>
            </a:r>
            <a:r>
              <a:rPr lang="en-US" sz="1600" i="1" dirty="0" err="1">
                <a:latin typeface="Courier New" pitchFamily="49" charset="0"/>
              </a:rPr>
              <a:t>BranchD</a:t>
            </a:r>
            <a:r>
              <a:rPr lang="en-US" sz="1600" dirty="0">
                <a:latin typeface="Courier New" pitchFamily="49" charset="0"/>
              </a:rPr>
              <a:t> AND </a:t>
            </a:r>
            <a:r>
              <a:rPr lang="en-US" sz="1600" i="1" dirty="0" err="1">
                <a:latin typeface="Courier New" pitchFamily="49" charset="0"/>
              </a:rPr>
              <a:t>MemtoRegM</a:t>
            </a:r>
            <a:r>
              <a:rPr lang="en-US" sz="1600" dirty="0">
                <a:latin typeface="Courier New" pitchFamily="49" charset="0"/>
              </a:rPr>
              <a:t> AND </a:t>
            </a:r>
          </a:p>
          <a:p>
            <a:pPr>
              <a:buFontTx/>
              <a:buNone/>
            </a:pPr>
            <a:r>
              <a:rPr lang="en-US" sz="1600" dirty="0">
                <a:latin typeface="Courier New" pitchFamily="49" charset="0"/>
              </a:rPr>
              <a:t>                   (</a:t>
            </a:r>
            <a:r>
              <a:rPr lang="en-US" sz="1600" i="1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rsD</a:t>
            </a:r>
            <a:r>
              <a:rPr lang="en-US" sz="1600" dirty="0">
                <a:latin typeface="Courier New" pitchFamily="49" charset="0"/>
              </a:rPr>
              <a:t> OR </a:t>
            </a:r>
            <a:r>
              <a:rPr lang="en-US" sz="1600" i="1" dirty="0" err="1">
                <a:latin typeface="Courier New" pitchFamily="49" charset="0"/>
              </a:rPr>
              <a:t>WriteRegM</a:t>
            </a:r>
            <a:r>
              <a:rPr lang="en-US" sz="1600" dirty="0">
                <a:latin typeface="Courier New" pitchFamily="49" charset="0"/>
              </a:rPr>
              <a:t> == </a:t>
            </a:r>
            <a:r>
              <a:rPr lang="en-US" sz="1600" i="1" dirty="0" err="1">
                <a:latin typeface="Courier New" pitchFamily="49" charset="0"/>
              </a:rPr>
              <a:t>rtD</a:t>
            </a:r>
            <a:r>
              <a:rPr lang="en-US" sz="1600" dirty="0">
                <a:latin typeface="Courier New" pitchFamily="49" charset="0"/>
              </a:rPr>
              <a:t>)</a:t>
            </a:r>
          </a:p>
          <a:p>
            <a:endParaRPr lang="en-US" sz="16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600" i="1" dirty="0">
                <a:latin typeface="Courier New" pitchFamily="49" charset="0"/>
              </a:rPr>
              <a:t>	</a:t>
            </a:r>
            <a:r>
              <a:rPr lang="en-US" sz="1600" i="1" dirty="0" err="1">
                <a:latin typeface="Courier New" pitchFamily="49" charset="0"/>
              </a:rPr>
              <a:t>StallF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StallD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FlushE</a:t>
            </a:r>
            <a:r>
              <a:rPr lang="en-US" sz="1600" dirty="0">
                <a:latin typeface="Courier New" pitchFamily="49" charset="0"/>
              </a:rPr>
              <a:t> = </a:t>
            </a:r>
            <a:r>
              <a:rPr lang="en-US" sz="1600" i="1" dirty="0" err="1">
                <a:latin typeface="Courier New" pitchFamily="49" charset="0"/>
              </a:rPr>
              <a:t>lwstall</a:t>
            </a:r>
            <a:r>
              <a:rPr lang="en-US" sz="1600" dirty="0">
                <a:latin typeface="Courier New" pitchFamily="49" charset="0"/>
              </a:rPr>
              <a:t> OR </a:t>
            </a:r>
            <a:r>
              <a:rPr lang="en-US" sz="1600" i="1" dirty="0" err="1">
                <a:latin typeface="Courier New" pitchFamily="49" charset="0"/>
              </a:rPr>
              <a:t>branchstall</a:t>
            </a:r>
            <a:endParaRPr lang="en-US" sz="1600" i="1" dirty="0">
              <a:latin typeface="Courier New" pitchFamily="49" charset="0"/>
            </a:endParaRPr>
          </a:p>
          <a:p>
            <a:endParaRPr lang="en-US" sz="1600" dirty="0">
              <a:solidFill>
                <a:schemeClr val="accent2"/>
              </a:solidFill>
              <a:latin typeface="Courier New" pitchFamily="49" charset="0"/>
            </a:endParaRPr>
          </a:p>
        </p:txBody>
      </p:sp>
      <p:sp>
        <p:nvSpPr>
          <p:cNvPr id="132198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1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199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Control Forwarding &amp; Stalling Logic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0032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88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r>
              <a:rPr lang="en-US" dirty="0"/>
              <a:t>Guess whether branch will be taken</a:t>
            </a:r>
          </a:p>
          <a:p>
            <a:pPr lvl="1"/>
            <a:r>
              <a:rPr lang="en-US" dirty="0"/>
              <a:t>Backward branches are usually taken (loops)</a:t>
            </a:r>
          </a:p>
          <a:p>
            <a:pPr lvl="1"/>
            <a:r>
              <a:rPr lang="en-US" dirty="0" smtClean="0"/>
              <a:t>Consider </a:t>
            </a:r>
            <a:r>
              <a:rPr lang="en-US" dirty="0"/>
              <a:t>history </a:t>
            </a:r>
            <a:r>
              <a:rPr lang="en-US" dirty="0" smtClean="0"/>
              <a:t>to </a:t>
            </a:r>
            <a:r>
              <a:rPr lang="en-US" dirty="0"/>
              <a:t>improve </a:t>
            </a:r>
            <a:r>
              <a:rPr lang="en-US" dirty="0" smtClean="0"/>
              <a:t>guess</a:t>
            </a:r>
            <a:endParaRPr lang="en-US" dirty="0"/>
          </a:p>
          <a:p>
            <a:r>
              <a:rPr lang="en-US" dirty="0"/>
              <a:t>Good prediction reduces </a:t>
            </a:r>
            <a:r>
              <a:rPr lang="en-US" dirty="0" smtClean="0"/>
              <a:t>fraction </a:t>
            </a:r>
            <a:r>
              <a:rPr lang="en-US" dirty="0"/>
              <a:t>of branches requiring a flush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619393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30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52%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of branches </a:t>
            </a:r>
            <a:r>
              <a:rPr lang="en-US" sz="1800" dirty="0" err="1">
                <a:latin typeface="Times New Roman" pitchFamily="18" charset="0"/>
                <a:cs typeface="Arial" charset="0"/>
              </a:rPr>
              <a:t>mispredicted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All jumps flush next instruction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What is the average CPI</a:t>
            </a:r>
            <a:r>
              <a:rPr lang="en-US" sz="2000" b="1" dirty="0" smtClean="0">
                <a:latin typeface="Times New Roman" pitchFamily="18" charset="0"/>
                <a:cs typeface="Arial" charset="0"/>
              </a:rPr>
              <a:t>?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1963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30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301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52% R-type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  <a:cs typeface="Arial" charset="0"/>
              </a:rPr>
              <a:t>Suppose: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40% of loads used by next instruction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25% of branches </a:t>
            </a:r>
            <a:r>
              <a:rPr lang="en-US" sz="1800" dirty="0" err="1">
                <a:latin typeface="Times New Roman" pitchFamily="18" charset="0"/>
                <a:cs typeface="Arial" charset="0"/>
              </a:rPr>
              <a:t>mispredicted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All jumps flush next instruction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>
                <a:latin typeface="Times New Roman" pitchFamily="18" charset="0"/>
                <a:cs typeface="Arial" charset="0"/>
              </a:rPr>
              <a:t>What is the average CPI?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Load/Branch CPI = 1 when no stalling, 2 when </a:t>
            </a:r>
            <a:r>
              <a:rPr lang="en-US" sz="1800" dirty="0" smtClean="0">
                <a:latin typeface="Times New Roman" pitchFamily="18" charset="0"/>
                <a:cs typeface="Arial" charset="0"/>
              </a:rPr>
              <a:t>stalling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err="1">
                <a:latin typeface="Times New Roman" pitchFamily="18" charset="0"/>
                <a:cs typeface="Arial" charset="0"/>
              </a:rPr>
              <a:t>CPI</a:t>
            </a:r>
            <a:r>
              <a:rPr lang="en-US" sz="1800" baseline="-25000" dirty="0" err="1">
                <a:latin typeface="Times New Roman" pitchFamily="18" charset="0"/>
                <a:cs typeface="Arial" charset="0"/>
              </a:rPr>
              <a:t>lw</a:t>
            </a:r>
            <a:r>
              <a:rPr lang="en-US" sz="1800" dirty="0">
                <a:latin typeface="Times New Roman" pitchFamily="18" charset="0"/>
                <a:cs typeface="Arial" charset="0"/>
              </a:rPr>
              <a:t> = 1(0.6) + 2(0.4) = 1.4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dirty="0" err="1">
                <a:latin typeface="Times New Roman" pitchFamily="18" charset="0"/>
                <a:cs typeface="Arial" charset="0"/>
              </a:rPr>
              <a:t>CPI</a:t>
            </a:r>
            <a:r>
              <a:rPr lang="en-US" sz="1800" baseline="-25000" dirty="0" err="1">
                <a:latin typeface="Times New Roman" pitchFamily="18" charset="0"/>
                <a:cs typeface="Arial" charset="0"/>
              </a:rPr>
              <a:t>beq</a:t>
            </a:r>
            <a:r>
              <a:rPr lang="en-US" sz="1800" dirty="0">
                <a:latin typeface="Times New Roman" pitchFamily="18" charset="0"/>
                <a:cs typeface="Arial" charset="0"/>
              </a:rPr>
              <a:t> = 1(0.75) + 2(0.25) = 1.25</a:t>
            </a: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00" b="1" dirty="0" smtClean="0">
              <a:latin typeface="Times New Roman" pitchFamily="18" charset="0"/>
              <a:cs typeface="Arial" charset="0"/>
            </a:endParaRP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latin typeface="Times New Roman" pitchFamily="18" charset="0"/>
                <a:cs typeface="Arial" charset="0"/>
              </a:rPr>
              <a:t>Average </a:t>
            </a:r>
            <a:r>
              <a:rPr lang="en-US" sz="1800" b="1" dirty="0">
                <a:latin typeface="Times New Roman" pitchFamily="18" charset="0"/>
                <a:cs typeface="Arial" charset="0"/>
              </a:rPr>
              <a:t>CPI = </a:t>
            </a:r>
            <a:r>
              <a:rPr lang="en-US" sz="1800" dirty="0">
                <a:latin typeface="Times New Roman" pitchFamily="18" charset="0"/>
                <a:cs typeface="Arial" charset="0"/>
              </a:rPr>
              <a:t>(0.25)(1.4) + (0.1)(1) + (0.11)(1.25) + (0.02)(2) + (0.52)(1)     </a:t>
            </a:r>
          </a:p>
          <a:p>
            <a:pPr marL="742950" lvl="1" indent="-28575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Times New Roman" pitchFamily="18" charset="0"/>
                <a:cs typeface="Arial" charset="0"/>
              </a:rPr>
              <a:t>                       = 1.15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02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3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40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403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Pipelined processor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	= max {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2(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RFread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eq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AND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)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baseline="-250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ALU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memwrite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    2(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RFwrite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) 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5933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5141" name="Group 8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0426193"/>
              </p:ext>
            </p:extLst>
          </p:nvPr>
        </p:nvGraphicFramePr>
        <p:xfrm>
          <a:off x="1371600" y="1066800"/>
          <a:ext cx="6934200" cy="4312920"/>
        </p:xfrm>
        <a:graphic>
          <a:graphicData uri="http://schemas.openxmlformats.org/drawingml/2006/table">
            <a:tbl>
              <a:tblPr/>
              <a:tblGrid>
                <a:gridCol w="3276600"/>
                <a:gridCol w="1676400"/>
                <a:gridCol w="1981200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  <a:endParaRPr kumimoji="0" lang="en-US" sz="17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Equality comparator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eq</a:t>
                      </a:r>
                      <a:endParaRPr kumimoji="0" lang="en-US" sz="17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 gate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write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17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17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write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 </a:t>
                      </a:r>
                      <a:r>
                        <a:rPr kumimoji="0" lang="en-US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5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5142" name="Rectangle 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548640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err="1" smtClean="0">
                <a:latin typeface="Times New Roman" pitchFamily="18" charset="0"/>
                <a:cs typeface="Arial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2(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i="1" baseline="-25000" dirty="0" err="1">
                <a:latin typeface="Times New Roman" pitchFamily="18" charset="0"/>
                <a:cs typeface="Arial" charset="0"/>
              </a:rPr>
              <a:t>RFread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eq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AND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aseline="-25000" dirty="0" err="1">
                <a:latin typeface="Times New Roman" pitchFamily="18" charset="0"/>
                <a:cs typeface="Arial" charset="0"/>
              </a:rPr>
              <a:t>setup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dirty="0">
                <a:latin typeface="Times New Roman" pitchFamily="18" charset="0"/>
                <a:cs typeface="Arial" charset="0"/>
              </a:rPr>
              <a:t>)</a:t>
            </a:r>
            <a:endParaRPr lang="en-US" sz="28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latin typeface="Times New Roman" pitchFamily="18" charset="0"/>
                <a:cs typeface="Arial" charset="0"/>
              </a:rPr>
              <a:t>    </a:t>
            </a:r>
            <a:r>
              <a:rPr lang="en-US" sz="2800" dirty="0">
                <a:latin typeface="Times New Roman" pitchFamily="18" charset="0"/>
                <a:cs typeface="Arial" charset="0"/>
              </a:rPr>
              <a:t>= 2[150 + 25 + 40 + 15 + 25 + 20] </a:t>
            </a:r>
            <a:r>
              <a:rPr lang="en-US" sz="28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800" baseline="-25000" dirty="0">
                <a:latin typeface="Times New Roman" pitchFamily="18" charset="0"/>
                <a:cs typeface="Arial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= 550 </a:t>
            </a:r>
            <a:r>
              <a:rPr lang="en-US" sz="2800" b="1" dirty="0" err="1">
                <a:latin typeface="Times New Roman" pitchFamily="18" charset="0"/>
                <a:cs typeface="Arial" charset="0"/>
              </a:rPr>
              <a:t>ps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8753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6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Program with </a:t>
            </a:r>
            <a:r>
              <a:rPr lang="en-US" sz="3200" dirty="0">
                <a:latin typeface="Times New Roman" pitchFamily="18" charset="0"/>
                <a:cs typeface="Arial" charset="0"/>
              </a:rPr>
              <a:t>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Execution Time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(# instructions)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3200" dirty="0">
                <a:latin typeface="Times New Roman" pitchFamily="18" charset="0"/>
                <a:cs typeface="Arial" charset="0"/>
              </a:rPr>
              <a:t>CPI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3200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 err="1">
                <a:latin typeface="Times New Roman" pitchFamily="18" charset="0"/>
                <a:cs typeface="Arial" charset="0"/>
              </a:rPr>
              <a:t>c</a:t>
            </a:r>
            <a:endParaRPr lang="en-US" sz="32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  <a:cs typeface="Arial" charset="0"/>
              </a:rPr>
              <a:t>)(1.15)(550 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= 63 seconds</a:t>
            </a:r>
            <a:endParaRPr lang="en-US" sz="32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4441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6133" name="Group 53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8641717"/>
              </p:ext>
            </p:extLst>
          </p:nvPr>
        </p:nvGraphicFramePr>
        <p:xfrm>
          <a:off x="1066800" y="1305441"/>
          <a:ext cx="7848600" cy="3266559"/>
        </p:xfrm>
        <a:graphic>
          <a:graphicData uri="http://schemas.openxmlformats.org/drawingml/2006/table">
            <a:tbl>
              <a:tblPr/>
              <a:tblGrid>
                <a:gridCol w="1981200"/>
                <a:gridCol w="1925461"/>
                <a:gridCol w="3941939"/>
              </a:tblGrid>
              <a:tr h="1160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Processor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Execution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(seconds)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Speedup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(single-cycle as baseline)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Single-cycle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92.5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Multicycle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Pipelined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60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60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Processor Performance Comparison</a:t>
            </a:r>
            <a:endParaRPr lang="en-US" sz="4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882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41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41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19200"/>
            <a:ext cx="8458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Unscheduled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function call </a:t>
            </a:r>
            <a:r>
              <a:rPr lang="en-US" sz="3200" dirty="0">
                <a:latin typeface="Times New Roman" pitchFamily="18" charset="0"/>
                <a:cs typeface="Arial" charset="0"/>
              </a:rPr>
              <a:t>to </a:t>
            </a:r>
            <a:r>
              <a:rPr lang="en-US" sz="3200" i="1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handler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Caused </a:t>
            </a:r>
            <a:r>
              <a:rPr lang="en-US" sz="3200" dirty="0">
                <a:latin typeface="Times New Roman" pitchFamily="18" charset="0"/>
                <a:cs typeface="Arial" charset="0"/>
              </a:rPr>
              <a:t>by: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Hardware, also called an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interrupt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e.g. keyboard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Software, also called 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traps</a:t>
            </a:r>
            <a:r>
              <a:rPr lang="en-US" sz="2600" dirty="0">
                <a:latin typeface="Times New Roman" pitchFamily="18" charset="0"/>
                <a:cs typeface="Arial" charset="0"/>
              </a:rPr>
              <a:t>, e.g. undefined instruction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When exception occurs, the processor: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Records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cause </a:t>
            </a:r>
            <a:r>
              <a:rPr lang="en-US" sz="2600" dirty="0">
                <a:latin typeface="Times New Roman" pitchFamily="18" charset="0"/>
                <a:cs typeface="Arial" charset="0"/>
              </a:rPr>
              <a:t>of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(</a:t>
            </a:r>
            <a:r>
              <a:rPr lang="en-US" sz="2600" dirty="0">
                <a:latin typeface="Courier New" pitchFamily="49" charset="0"/>
                <a:cs typeface="Arial" charset="0"/>
              </a:rPr>
              <a:t>Cause</a:t>
            </a:r>
            <a:r>
              <a:rPr lang="en-US" sz="2600" dirty="0">
                <a:latin typeface="Times New Roman" pitchFamily="18" charset="0"/>
                <a:cs typeface="Arial" charset="0"/>
              </a:rPr>
              <a:t> register)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Jumps to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exception </a:t>
            </a:r>
            <a:r>
              <a:rPr lang="en-US" sz="2600" dirty="0">
                <a:latin typeface="Times New Roman" pitchFamily="18" charset="0"/>
                <a:cs typeface="Arial" charset="0"/>
              </a:rPr>
              <a:t>handler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(0x80000180)</a:t>
            </a:r>
            <a:endParaRPr lang="en-US" sz="2600" i="1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Returns to program (</a:t>
            </a:r>
            <a:r>
              <a:rPr lang="en-US" sz="2600" dirty="0">
                <a:latin typeface="Courier New" pitchFamily="49" charset="0"/>
                <a:cs typeface="Arial" charset="0"/>
              </a:rPr>
              <a:t>EPC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register)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Exceptions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585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92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89221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37" y="1219200"/>
            <a:ext cx="8242663" cy="460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Example Exception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027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2: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Read source operands from </a:t>
            </a:r>
            <a:r>
              <a:rPr lang="en-US" dirty="0" smtClean="0"/>
              <a:t>RF</a:t>
            </a:r>
            <a:endParaRPr lang="en-US" dirty="0"/>
          </a:p>
        </p:txBody>
      </p:sp>
      <p:graphicFrame>
        <p:nvGraphicFramePr>
          <p:cNvPr id="117248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36799995"/>
              </p:ext>
            </p:extLst>
          </p:nvPr>
        </p:nvGraphicFramePr>
        <p:xfrm>
          <a:off x="914400" y="2655888"/>
          <a:ext cx="8153400" cy="1773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2" name="VISIO" r:id="rId6" imgW="4344480" imgH="943920" progId="Visio.Drawing.6">
                  <p:embed/>
                </p:oleObj>
              </mc:Choice>
              <mc:Fallback>
                <p:oleObj name="VISIO" r:id="rId6" imgW="4344480" imgH="94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55888"/>
                        <a:ext cx="8153400" cy="1773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Register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41789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97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914400"/>
            <a:ext cx="7772400" cy="4953000"/>
          </a:xfrm>
        </p:spPr>
        <p:txBody>
          <a:bodyPr>
            <a:noAutofit/>
          </a:bodyPr>
          <a:lstStyle/>
          <a:p>
            <a:r>
              <a:rPr lang="en-US" sz="2800" dirty="0"/>
              <a:t>Not part of </a:t>
            </a:r>
            <a:r>
              <a:rPr lang="en-US" sz="2800" dirty="0" smtClean="0"/>
              <a:t>register file</a:t>
            </a:r>
            <a:endParaRPr lang="en-US" sz="2800" dirty="0"/>
          </a:p>
          <a:p>
            <a:pPr lvl="1"/>
            <a:r>
              <a:rPr lang="en-US" sz="2400" dirty="0">
                <a:latin typeface="Courier New" pitchFamily="49" charset="0"/>
              </a:rPr>
              <a:t>Cause</a:t>
            </a:r>
          </a:p>
          <a:p>
            <a:pPr lvl="2"/>
            <a:r>
              <a:rPr lang="en-US" dirty="0"/>
              <a:t>Records </a:t>
            </a:r>
            <a:r>
              <a:rPr lang="en-US" dirty="0" smtClean="0"/>
              <a:t>cause </a:t>
            </a:r>
            <a:r>
              <a:rPr lang="en-US" dirty="0"/>
              <a:t>of </a:t>
            </a:r>
            <a:r>
              <a:rPr lang="en-US" dirty="0" smtClean="0"/>
              <a:t>exception</a:t>
            </a:r>
            <a:endParaRPr lang="en-US" dirty="0"/>
          </a:p>
          <a:p>
            <a:pPr lvl="2"/>
            <a:r>
              <a:rPr lang="en-US" dirty="0"/>
              <a:t>Coprocessor 0 register 13</a:t>
            </a:r>
          </a:p>
          <a:p>
            <a:pPr lvl="1"/>
            <a:r>
              <a:rPr lang="en-US" sz="2400" dirty="0">
                <a:latin typeface="Courier New" pitchFamily="49" charset="0"/>
              </a:rPr>
              <a:t>EPC</a:t>
            </a:r>
            <a:r>
              <a:rPr lang="en-US" sz="2400" dirty="0"/>
              <a:t> (Exception PC)</a:t>
            </a:r>
          </a:p>
          <a:p>
            <a:pPr lvl="2"/>
            <a:r>
              <a:rPr lang="en-US" dirty="0"/>
              <a:t>Records </a:t>
            </a:r>
            <a:r>
              <a:rPr lang="en-US" dirty="0" smtClean="0"/>
              <a:t>PC </a:t>
            </a:r>
            <a:r>
              <a:rPr lang="en-US" dirty="0"/>
              <a:t>where </a:t>
            </a:r>
            <a:r>
              <a:rPr lang="en-US" dirty="0" smtClean="0"/>
              <a:t>exception </a:t>
            </a:r>
            <a:r>
              <a:rPr lang="en-US" dirty="0"/>
              <a:t>occurred</a:t>
            </a:r>
          </a:p>
          <a:p>
            <a:pPr lvl="2"/>
            <a:r>
              <a:rPr lang="en-US" dirty="0"/>
              <a:t>Coprocessor 0 register 14</a:t>
            </a:r>
          </a:p>
          <a:p>
            <a:r>
              <a:rPr lang="en-US" sz="2800" dirty="0"/>
              <a:t>Move from Coprocessor 0</a:t>
            </a:r>
          </a:p>
          <a:p>
            <a:pPr lvl="1"/>
            <a:r>
              <a:rPr lang="en-US" sz="2400" dirty="0">
                <a:latin typeface="Courier New" pitchFamily="49" charset="0"/>
              </a:rPr>
              <a:t>mfc0 $t0, Cause</a:t>
            </a:r>
          </a:p>
          <a:p>
            <a:pPr lvl="1"/>
            <a:r>
              <a:rPr lang="en-US" sz="2400" dirty="0"/>
              <a:t>Moves </a:t>
            </a:r>
            <a:r>
              <a:rPr lang="en-US" sz="2400" dirty="0" smtClean="0"/>
              <a:t>contents </a:t>
            </a:r>
            <a:r>
              <a:rPr lang="en-US" sz="2400" dirty="0"/>
              <a:t>of </a:t>
            </a:r>
            <a:r>
              <a:rPr lang="en-US" sz="2400" dirty="0">
                <a:latin typeface="Courier New" pitchFamily="49" charset="0"/>
              </a:rPr>
              <a:t>Cause</a:t>
            </a:r>
            <a:r>
              <a:rPr lang="en-US" sz="2400" dirty="0"/>
              <a:t> into </a:t>
            </a:r>
            <a:r>
              <a:rPr lang="en-US" sz="2400" dirty="0">
                <a:latin typeface="Courier New" pitchFamily="49" charset="0"/>
              </a:rPr>
              <a:t>$t0</a:t>
            </a:r>
          </a:p>
          <a:p>
            <a:pPr>
              <a:buFontTx/>
              <a:buNone/>
            </a:pPr>
            <a:endParaRPr lang="en-US" dirty="0">
              <a:latin typeface="Courier New" pitchFamily="49" charset="0"/>
            </a:endParaRPr>
          </a:p>
        </p:txBody>
      </p:sp>
      <p:graphicFrame>
        <p:nvGraphicFramePr>
          <p:cNvPr id="1288200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5845360"/>
              </p:ext>
            </p:extLst>
          </p:nvPr>
        </p:nvGraphicFramePr>
        <p:xfrm>
          <a:off x="1752600" y="5410200"/>
          <a:ext cx="4495800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6" name="VISIO" r:id="rId8" imgW="2089800" imgH="558360" progId="Visio.Drawing.6">
                  <p:embed/>
                </p:oleObj>
              </mc:Choice>
              <mc:Fallback>
                <p:oleObj name="VISIO" r:id="rId8" imgW="2089800" imgH="558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410200"/>
                        <a:ext cx="4495800" cy="120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819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8196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Registers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8598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6149" name="Group 5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59743"/>
              </p:ext>
            </p:extLst>
          </p:nvPr>
        </p:nvGraphicFramePr>
        <p:xfrm>
          <a:off x="1333500" y="1143000"/>
          <a:ext cx="7124700" cy="3955872"/>
        </p:xfrm>
        <a:graphic>
          <a:graphicData uri="http://schemas.openxmlformats.org/drawingml/2006/table">
            <a:tbl>
              <a:tblPr/>
              <a:tblGrid>
                <a:gridCol w="4442460"/>
                <a:gridCol w="2682240"/>
              </a:tblGrid>
              <a:tr h="659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Exception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Cause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Hardware Interrupt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System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Breakpoint / Divide by 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Undefined Instruction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3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Arithmetic Overflow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0x00000030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861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61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6172" name="Text Box 2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5257800"/>
            <a:ext cx="6324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chemeClr val="accent2"/>
                </a:solidFill>
              </a:rPr>
              <a:t>Extend </a:t>
            </a:r>
            <a:r>
              <a:rPr lang="en-US" sz="2400" b="1" dirty="0" err="1" smtClean="0">
                <a:solidFill>
                  <a:schemeClr val="accent2"/>
                </a:solidFill>
              </a:rPr>
              <a:t>multicycle</a:t>
            </a:r>
            <a:r>
              <a:rPr 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sz="2400" b="1" dirty="0">
                <a:solidFill>
                  <a:schemeClr val="accent2"/>
                </a:solidFill>
              </a:rPr>
              <a:t>MIPS processor to handle </a:t>
            </a:r>
            <a:r>
              <a:rPr lang="en-US" sz="2400" b="1" dirty="0" smtClean="0">
                <a:solidFill>
                  <a:schemeClr val="accent2"/>
                </a:solidFill>
              </a:rPr>
              <a:t>last </a:t>
            </a:r>
            <a:r>
              <a:rPr lang="en-US" sz="2400" b="1" dirty="0">
                <a:solidFill>
                  <a:schemeClr val="accent2"/>
                </a:solidFill>
              </a:rPr>
              <a:t>two types of </a:t>
            </a:r>
            <a:r>
              <a:rPr lang="en-US" sz="2400" b="1" dirty="0" smtClean="0">
                <a:solidFill>
                  <a:schemeClr val="accent2"/>
                </a:solidFill>
              </a:rPr>
              <a:t>exceptions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Causes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1243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898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801188"/>
              </p:ext>
            </p:extLst>
          </p:nvPr>
        </p:nvGraphicFramePr>
        <p:xfrm>
          <a:off x="762000" y="1371600"/>
          <a:ext cx="8382000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0" name="VISIO" r:id="rId7" imgW="6029280" imgH="3015720" progId="Visio.Drawing.6">
                  <p:embed/>
                </p:oleObj>
              </mc:Choice>
              <mc:Fallback>
                <p:oleObj name="VISIO" r:id="rId7" imgW="6029280" imgH="301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71600"/>
                        <a:ext cx="8382000" cy="419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89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789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chemeClr val="bg1"/>
                </a:solidFill>
                <a:latin typeface="+mj-lt"/>
              </a:rPr>
              <a:t>Exception Hardware: </a:t>
            </a:r>
            <a:r>
              <a:rPr lang="en-US" sz="41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EPC</a:t>
            </a:r>
            <a:r>
              <a:rPr lang="en-US" sz="4100" dirty="0" smtClean="0">
                <a:solidFill>
                  <a:schemeClr val="bg1"/>
                </a:solidFill>
                <a:latin typeface="+mj-lt"/>
              </a:rPr>
              <a:t> &amp; </a:t>
            </a:r>
            <a:r>
              <a:rPr lang="en-US" sz="41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Cause</a:t>
            </a:r>
            <a:endParaRPr lang="en-US" sz="41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174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102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8051473"/>
              </p:ext>
            </p:extLst>
          </p:nvPr>
        </p:nvGraphicFramePr>
        <p:xfrm>
          <a:off x="1487487" y="1008898"/>
          <a:ext cx="5980113" cy="550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8" name="VISIO" r:id="rId7" imgW="4950360" imgH="4552560" progId="Visio.Drawing.6">
                  <p:embed/>
                </p:oleObj>
              </mc:Choice>
              <mc:Fallback>
                <p:oleObj name="VISIO" r:id="rId7" imgW="4950360" imgH="4552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7" y="1008898"/>
                        <a:ext cx="5980113" cy="5501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102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102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FSM with Exceptions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9756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205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18610032"/>
              </p:ext>
            </p:extLst>
          </p:nvPr>
        </p:nvGraphicFramePr>
        <p:xfrm>
          <a:off x="838200" y="1408113"/>
          <a:ext cx="8458200" cy="423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44" name="VISIO" r:id="rId7" imgW="6029280" imgH="3015720" progId="Visio.Drawing.6">
                  <p:embed/>
                </p:oleObj>
              </mc:Choice>
              <mc:Fallback>
                <p:oleObj name="VISIO" r:id="rId7" imgW="6029280" imgH="301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408113"/>
                        <a:ext cx="8458200" cy="423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20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820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Exception Hardware: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mfc0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712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27463" y="1219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Deep Pipelining</a:t>
            </a:r>
          </a:p>
          <a:p>
            <a:r>
              <a:rPr lang="en-US" dirty="0"/>
              <a:t>Branch Prediction</a:t>
            </a:r>
          </a:p>
          <a:p>
            <a:r>
              <a:rPr lang="en-US" dirty="0"/>
              <a:t>Superscalar Processors</a:t>
            </a:r>
          </a:p>
          <a:p>
            <a:r>
              <a:rPr lang="en-US" dirty="0"/>
              <a:t>Out of Order Processors</a:t>
            </a:r>
          </a:p>
          <a:p>
            <a:r>
              <a:rPr lang="en-US" dirty="0"/>
              <a:t>Register Renaming</a:t>
            </a:r>
          </a:p>
          <a:p>
            <a:r>
              <a:rPr lang="en-US" dirty="0"/>
              <a:t>SIMD</a:t>
            </a:r>
          </a:p>
          <a:p>
            <a:r>
              <a:rPr lang="en-US" dirty="0"/>
              <a:t>Multithreading</a:t>
            </a:r>
          </a:p>
          <a:p>
            <a:r>
              <a:rPr lang="en-US" dirty="0"/>
              <a:t>Multiprocessors</a:t>
            </a:r>
          </a:p>
        </p:txBody>
      </p:sp>
      <p:sp>
        <p:nvSpPr>
          <p:cNvPr id="13281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81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81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Advanced 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2051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89037"/>
            <a:ext cx="8229600" cy="4525963"/>
          </a:xfrm>
        </p:spPr>
        <p:txBody>
          <a:bodyPr/>
          <a:lstStyle/>
          <a:p>
            <a:r>
              <a:rPr lang="en-US" dirty="0"/>
              <a:t>10-20 stages typical</a:t>
            </a:r>
          </a:p>
          <a:p>
            <a:r>
              <a:rPr lang="en-US" dirty="0"/>
              <a:t>Number of stages limited by:</a:t>
            </a:r>
          </a:p>
          <a:p>
            <a:pPr lvl="1"/>
            <a:r>
              <a:rPr lang="en-US" dirty="0"/>
              <a:t>Pipeline hazards</a:t>
            </a:r>
          </a:p>
          <a:p>
            <a:pPr lvl="1"/>
            <a:r>
              <a:rPr lang="en-US" dirty="0"/>
              <a:t>Sequencing overhead</a:t>
            </a:r>
          </a:p>
          <a:p>
            <a:pPr lvl="1"/>
            <a:r>
              <a:rPr lang="en-US" dirty="0"/>
              <a:t>Power</a:t>
            </a:r>
          </a:p>
          <a:p>
            <a:pPr lvl="1"/>
            <a:r>
              <a:rPr lang="en-US" dirty="0"/>
              <a:t>Cost</a:t>
            </a:r>
          </a:p>
          <a:p>
            <a:endParaRPr lang="en-US" dirty="0"/>
          </a:p>
        </p:txBody>
      </p:sp>
      <p:sp>
        <p:nvSpPr>
          <p:cNvPr id="13332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325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Deep Pipelining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4454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77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Ideal pipelined processor: CPI = 1</a:t>
            </a:r>
          </a:p>
          <a:p>
            <a:r>
              <a:rPr lang="en-US" dirty="0"/>
              <a:t>Branch </a:t>
            </a:r>
            <a:r>
              <a:rPr lang="en-US" dirty="0" err="1"/>
              <a:t>misprediction</a:t>
            </a:r>
            <a:r>
              <a:rPr lang="en-US" dirty="0"/>
              <a:t> increases CPI</a:t>
            </a:r>
          </a:p>
          <a:p>
            <a:r>
              <a:rPr lang="en-US" b="1" dirty="0"/>
              <a:t>Static branch prediction:</a:t>
            </a:r>
          </a:p>
          <a:p>
            <a:pPr lvl="1"/>
            <a:r>
              <a:rPr lang="en-US" dirty="0"/>
              <a:t>Check direction of branch (forward or backward)</a:t>
            </a:r>
          </a:p>
          <a:p>
            <a:pPr lvl="1"/>
            <a:r>
              <a:rPr lang="en-US" dirty="0"/>
              <a:t>If backward, predict taken</a:t>
            </a:r>
          </a:p>
          <a:p>
            <a:pPr lvl="1"/>
            <a:r>
              <a:rPr lang="en-US" dirty="0" smtClean="0"/>
              <a:t>Else, </a:t>
            </a:r>
            <a:r>
              <a:rPr lang="en-US" dirty="0"/>
              <a:t>predict not taken</a:t>
            </a:r>
          </a:p>
          <a:p>
            <a:r>
              <a:rPr lang="en-US" b="1" dirty="0"/>
              <a:t>Dynamic branch prediction:</a:t>
            </a:r>
          </a:p>
          <a:p>
            <a:pPr lvl="1"/>
            <a:r>
              <a:rPr lang="en-US" dirty="0"/>
              <a:t>Keep history of last (several hundred) branches </a:t>
            </a:r>
            <a:r>
              <a:rPr lang="en-US" dirty="0" smtClean="0"/>
              <a:t>in </a:t>
            </a:r>
            <a:r>
              <a:rPr lang="en-US" i="1" dirty="0"/>
              <a:t>branch target </a:t>
            </a:r>
            <a:r>
              <a:rPr lang="en-US" i="1" dirty="0" smtClean="0"/>
              <a:t>buffer</a:t>
            </a:r>
            <a:r>
              <a:rPr lang="en-US" dirty="0" smtClean="0"/>
              <a:t>, record:</a:t>
            </a:r>
            <a:endParaRPr lang="en-US" dirty="0"/>
          </a:p>
          <a:p>
            <a:pPr lvl="2"/>
            <a:r>
              <a:rPr lang="en-US" dirty="0"/>
              <a:t>Branch destination</a:t>
            </a:r>
          </a:p>
          <a:p>
            <a:pPr lvl="2"/>
            <a:r>
              <a:rPr lang="en-US" dirty="0"/>
              <a:t>Whether branch was taken</a:t>
            </a:r>
          </a:p>
          <a:p>
            <a:endParaRPr lang="en-US" dirty="0"/>
          </a:p>
        </p:txBody>
      </p:sp>
      <p:sp>
        <p:nvSpPr>
          <p:cNvPr id="133427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4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0915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25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1817" y="129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$s1, $0, $0      # sum = 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$s0, $0, $0      #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  = 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$t0, $0, 10      # $t0 = 10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for: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beq</a:t>
            </a:r>
            <a:r>
              <a:rPr lang="en-US" sz="2000" dirty="0">
                <a:latin typeface="Courier New" pitchFamily="49" charset="0"/>
              </a:rPr>
              <a:t>  $s0, $t0, done   # if </a:t>
            </a:r>
            <a:r>
              <a:rPr lang="en-US" sz="2000" dirty="0" err="1">
                <a:latin typeface="Courier New" pitchFamily="49" charset="0"/>
              </a:rPr>
              <a:t>i</a:t>
            </a:r>
            <a:r>
              <a:rPr lang="en-US" sz="2000" dirty="0">
                <a:latin typeface="Courier New" pitchFamily="49" charset="0"/>
              </a:rPr>
              <a:t> == 10, branch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add  $s1, $s1, $s0    # sum = sum +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$s0, $s0, 1      # increment </a:t>
            </a:r>
            <a:r>
              <a:rPr lang="en-US" sz="2000" dirty="0" err="1">
                <a:latin typeface="Courier New" pitchFamily="49" charset="0"/>
              </a:rPr>
              <a:t>i</a:t>
            </a: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  j    for</a:t>
            </a: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</p:txBody>
      </p:sp>
      <p:sp>
        <p:nvSpPr>
          <p:cNvPr id="13363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6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Branch Prediction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470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01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Remembers whether branch was taken the last time and does the same thing</a:t>
            </a:r>
          </a:p>
          <a:p>
            <a:r>
              <a:rPr lang="en-US" dirty="0" err="1"/>
              <a:t>Mispredicts</a:t>
            </a:r>
            <a:r>
              <a:rPr lang="en-US" dirty="0"/>
              <a:t> first and last branch of loop</a:t>
            </a:r>
          </a:p>
        </p:txBody>
      </p:sp>
      <p:sp>
        <p:nvSpPr>
          <p:cNvPr id="133529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5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1-Bit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930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3: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Sign-extend the immediate</a:t>
            </a:r>
          </a:p>
        </p:txBody>
      </p:sp>
      <p:graphicFrame>
        <p:nvGraphicFramePr>
          <p:cNvPr id="1173509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71773362"/>
              </p:ext>
            </p:extLst>
          </p:nvPr>
        </p:nvGraphicFramePr>
        <p:xfrm>
          <a:off x="838200" y="2641600"/>
          <a:ext cx="80010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36" name="VISIO" r:id="rId6" imgW="4344480" imgH="1585440" progId="Visio.Drawing.6">
                  <p:embed/>
                </p:oleObj>
              </mc:Choice>
              <mc:Fallback>
                <p:oleObj name="VISIO" r:id="rId6" imgW="4344480" imgH="1585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41600"/>
                        <a:ext cx="8001000" cy="292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Immediate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59707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49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828800" y="4038600"/>
            <a:ext cx="63246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Only </a:t>
            </a:r>
            <a:r>
              <a:rPr lang="en-US" b="1" dirty="0" err="1"/>
              <a:t>mispredicts</a:t>
            </a:r>
            <a:r>
              <a:rPr lang="en-US" b="1" dirty="0"/>
              <a:t> last branch of loop</a:t>
            </a:r>
          </a:p>
        </p:txBody>
      </p:sp>
      <p:graphicFrame>
        <p:nvGraphicFramePr>
          <p:cNvPr id="1337350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3816692"/>
              </p:ext>
            </p:extLst>
          </p:nvPr>
        </p:nvGraphicFramePr>
        <p:xfrm>
          <a:off x="914400" y="1524000"/>
          <a:ext cx="8458200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92" name="VISIO" r:id="rId8" imgW="4943520" imgH="918000" progId="Visio.Drawing.6">
                  <p:embed/>
                </p:oleObj>
              </mc:Choice>
              <mc:Fallback>
                <p:oleObj name="VISIO" r:id="rId8" imgW="4943520" imgH="918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524000"/>
                        <a:ext cx="8458200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34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7348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2-Bit Branch Predictor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78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8153400" cy="4953000"/>
          </a:xfrm>
        </p:spPr>
        <p:txBody>
          <a:bodyPr>
            <a:normAutofit/>
          </a:bodyPr>
          <a:lstStyle/>
          <a:p>
            <a:r>
              <a:rPr lang="en-US" dirty="0"/>
              <a:t>Multiple copies of </a:t>
            </a:r>
            <a:r>
              <a:rPr lang="en-US" dirty="0" err="1"/>
              <a:t>datapath</a:t>
            </a:r>
            <a:r>
              <a:rPr lang="en-US" dirty="0"/>
              <a:t> execute multiple instructions at once</a:t>
            </a:r>
          </a:p>
          <a:p>
            <a:r>
              <a:rPr lang="en-US" dirty="0"/>
              <a:t>Dependencies make it tricky to issue multiple instructions at once</a:t>
            </a:r>
          </a:p>
        </p:txBody>
      </p:sp>
      <p:graphicFrame>
        <p:nvGraphicFramePr>
          <p:cNvPr id="13291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40509243"/>
              </p:ext>
            </p:extLst>
          </p:nvPr>
        </p:nvGraphicFramePr>
        <p:xfrm>
          <a:off x="1066800" y="3352800"/>
          <a:ext cx="7696200" cy="245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16" name="VISIO" r:id="rId7" imgW="4701600" imgH="1572480" progId="Visio.Drawing.6">
                  <p:embed/>
                </p:oleObj>
              </mc:Choice>
              <mc:Fallback>
                <p:oleObj name="VISIO" r:id="rId7" imgW="4701600" imgH="1572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352800"/>
                        <a:ext cx="7696200" cy="2459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91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9767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4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6962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		</a:t>
            </a:r>
            <a:endParaRPr lang="en-US" sz="2000" b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	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		 </a:t>
            </a:r>
            <a:r>
              <a:rPr lang="en-US" sz="2000" b="1" dirty="0">
                <a:solidFill>
                  <a:schemeClr val="accent1"/>
                </a:solidFill>
              </a:rPr>
              <a:t>Actual IPC: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1448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68984739"/>
              </p:ext>
            </p:extLst>
          </p:nvPr>
        </p:nvGraphicFramePr>
        <p:xfrm>
          <a:off x="1905000" y="3101975"/>
          <a:ext cx="7391400" cy="329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0" name="VISIO" r:id="rId8" imgW="4943520" imgH="2206440" progId="Visio.Drawing.6">
                  <p:embed/>
                </p:oleObj>
              </mc:Choice>
              <mc:Fallback>
                <p:oleObj name="VISIO" r:id="rId8" imgW="4943520" imgH="220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101975"/>
                        <a:ext cx="7391400" cy="329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44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144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8914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68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76962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		</a:t>
            </a:r>
            <a:endParaRPr lang="en-US" sz="20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		</a:t>
            </a:r>
            <a:endParaRPr lang="en-US" sz="2000" b="1" dirty="0"/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</a:t>
            </a:r>
            <a:r>
              <a:rPr lang="en-US" sz="2000" dirty="0"/>
              <a:t>	</a:t>
            </a:r>
            <a:r>
              <a:rPr lang="en-US" sz="2000" dirty="0">
                <a:latin typeface="Courier New" pitchFamily="49" charset="0"/>
              </a:rPr>
              <a:t>	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		 </a:t>
            </a:r>
            <a:r>
              <a:rPr lang="en-US" sz="2000" b="1" dirty="0">
                <a:solidFill>
                  <a:schemeClr val="accent1"/>
                </a:solidFill>
              </a:rPr>
              <a:t>Actual IPC:	6/5 = 1.17</a:t>
            </a:r>
            <a:endParaRPr lang="en-US" sz="20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 algn="just"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2471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29857061"/>
              </p:ext>
            </p:extLst>
          </p:nvPr>
        </p:nvGraphicFramePr>
        <p:xfrm>
          <a:off x="2209800" y="3124200"/>
          <a:ext cx="6172200" cy="317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4" name="VISIO" r:id="rId8" imgW="5397120" imgH="2777760" progId="Visio.Drawing.6">
                  <p:embed/>
                </p:oleObj>
              </mc:Choice>
              <mc:Fallback>
                <p:oleObj name="VISIO" r:id="rId8" imgW="5397120" imgH="2777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124200"/>
                        <a:ext cx="6172200" cy="317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246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24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Superscalar with Dependencies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8746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80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066800"/>
            <a:ext cx="7924800" cy="4953000"/>
          </a:xfrm>
        </p:spPr>
        <p:txBody>
          <a:bodyPr>
            <a:noAutofit/>
          </a:bodyPr>
          <a:lstStyle/>
          <a:p>
            <a:r>
              <a:rPr lang="en-US" sz="2800" dirty="0"/>
              <a:t>Looks ahead across multiple </a:t>
            </a:r>
            <a:r>
              <a:rPr lang="en-US" sz="2800" dirty="0" smtClean="0"/>
              <a:t>instructions</a:t>
            </a:r>
          </a:p>
          <a:p>
            <a:r>
              <a:rPr lang="en-US" sz="2800" dirty="0" smtClean="0"/>
              <a:t>Issues </a:t>
            </a:r>
            <a:r>
              <a:rPr lang="en-US" sz="2800" dirty="0"/>
              <a:t>as many </a:t>
            </a:r>
            <a:r>
              <a:rPr lang="en-US" sz="2800" dirty="0" smtClean="0"/>
              <a:t>instructions as </a:t>
            </a:r>
            <a:r>
              <a:rPr lang="en-US" sz="2800" dirty="0"/>
              <a:t>possible at once</a:t>
            </a:r>
          </a:p>
          <a:p>
            <a:r>
              <a:rPr lang="en-US" sz="2800" dirty="0"/>
              <a:t>Issues instructions out of order </a:t>
            </a:r>
            <a:r>
              <a:rPr lang="en-US" sz="2800" dirty="0" smtClean="0"/>
              <a:t>(as </a:t>
            </a:r>
            <a:r>
              <a:rPr lang="en-US" sz="2800" dirty="0"/>
              <a:t>long as no </a:t>
            </a:r>
            <a:r>
              <a:rPr lang="en-US" sz="2800" dirty="0" smtClean="0"/>
              <a:t>dependencies)</a:t>
            </a:r>
            <a:endParaRPr lang="en-US" sz="2800" dirty="0"/>
          </a:p>
          <a:p>
            <a:r>
              <a:rPr lang="en-US" sz="2800" b="1" dirty="0"/>
              <a:t>Dependencies:</a:t>
            </a:r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RAW</a:t>
            </a:r>
            <a:r>
              <a:rPr lang="en-US" sz="2400" dirty="0"/>
              <a:t> (read after write): one instruction writes, </a:t>
            </a:r>
            <a:r>
              <a:rPr lang="en-US" sz="2400" dirty="0" smtClean="0"/>
              <a:t>later </a:t>
            </a:r>
            <a:r>
              <a:rPr lang="en-US" sz="2400" dirty="0"/>
              <a:t>instruction reads a register</a:t>
            </a:r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WAR</a:t>
            </a:r>
            <a:r>
              <a:rPr lang="en-US" sz="2400" dirty="0"/>
              <a:t> (write after read): one instruction reads, </a:t>
            </a:r>
            <a:r>
              <a:rPr lang="en-US" sz="2400" dirty="0" smtClean="0"/>
              <a:t>later </a:t>
            </a:r>
            <a:r>
              <a:rPr lang="en-US" sz="2400" dirty="0"/>
              <a:t>instruction writes a </a:t>
            </a:r>
            <a:r>
              <a:rPr lang="en-US" sz="2400" dirty="0" smtClean="0"/>
              <a:t>register</a:t>
            </a:r>
            <a:endParaRPr lang="en-US" sz="2400" dirty="0"/>
          </a:p>
          <a:p>
            <a:pPr lvl="1"/>
            <a:r>
              <a:rPr lang="en-US" sz="2400" b="1" dirty="0">
                <a:solidFill>
                  <a:schemeClr val="accent1"/>
                </a:solidFill>
              </a:rPr>
              <a:t>WAW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(write after write): one instruction writes, </a:t>
            </a:r>
            <a:r>
              <a:rPr lang="en-US" sz="2400" dirty="0" smtClean="0"/>
              <a:t>later </a:t>
            </a:r>
            <a:r>
              <a:rPr lang="en-US" sz="2400" dirty="0"/>
              <a:t>instruction writes a </a:t>
            </a:r>
            <a:r>
              <a:rPr lang="en-US" sz="2400" dirty="0" smtClean="0"/>
              <a:t>register</a:t>
            </a:r>
            <a:endParaRPr lang="en-US" sz="2400" dirty="0"/>
          </a:p>
        </p:txBody>
      </p:sp>
      <p:sp>
        <p:nvSpPr>
          <p:cNvPr id="133017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01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01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7088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6" name="Rectangle 4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>
            <a:normAutofit/>
          </a:bodyPr>
          <a:lstStyle/>
          <a:p>
            <a:r>
              <a:rPr lang="en-US" b="1" dirty="0"/>
              <a:t>Instruction level </a:t>
            </a:r>
            <a:r>
              <a:rPr lang="en-US" b="1" dirty="0" smtClean="0"/>
              <a:t>parallelism (ILP): </a:t>
            </a:r>
            <a:r>
              <a:rPr lang="en-US" dirty="0" smtClean="0"/>
              <a:t>number </a:t>
            </a:r>
            <a:r>
              <a:rPr lang="en-US" dirty="0"/>
              <a:t>of  instruction that can be issued simultaneously </a:t>
            </a:r>
            <a:r>
              <a:rPr lang="en-US" dirty="0" smtClean="0"/>
              <a:t>(average </a:t>
            </a:r>
            <a:r>
              <a:rPr lang="en-US" dirty="0"/>
              <a:t>&lt; 3)</a:t>
            </a:r>
          </a:p>
          <a:p>
            <a:r>
              <a:rPr lang="en-US" b="1" dirty="0"/>
              <a:t>Scoreboard:</a:t>
            </a:r>
            <a:r>
              <a:rPr lang="en-US" dirty="0"/>
              <a:t> table that keeps track of:</a:t>
            </a:r>
          </a:p>
          <a:p>
            <a:pPr lvl="1"/>
            <a:r>
              <a:rPr lang="en-US" sz="3200" dirty="0"/>
              <a:t>Instructions waiting to issue</a:t>
            </a:r>
          </a:p>
          <a:p>
            <a:pPr lvl="1"/>
            <a:r>
              <a:rPr lang="en-US" sz="3200" dirty="0"/>
              <a:t>Available functional units</a:t>
            </a:r>
          </a:p>
          <a:p>
            <a:pPr lvl="1"/>
            <a:r>
              <a:rPr lang="en-US" sz="3200" dirty="0"/>
              <a:t>Dependencies</a:t>
            </a:r>
          </a:p>
        </p:txBody>
      </p:sp>
      <p:sp>
        <p:nvSpPr>
          <p:cNvPr id="13445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45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45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9188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42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6705600" cy="49530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$t0, 40($s0)		</a:t>
            </a:r>
            <a:endParaRPr lang="en-US" sz="1800" b="1" dirty="0">
              <a:solidFill>
                <a:schemeClr val="accent2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add $t1, $t0, $s1		</a:t>
            </a:r>
            <a:endParaRPr lang="en-US" sz="1800" b="1" dirty="0"/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sub $t0, $s2, $s3</a:t>
            </a:r>
            <a:r>
              <a:rPr lang="en-US" sz="1800" dirty="0"/>
              <a:t>	</a:t>
            </a:r>
            <a:r>
              <a:rPr lang="en-US" sz="1800" dirty="0">
                <a:latin typeface="Courier New" pitchFamily="49" charset="0"/>
              </a:rPr>
              <a:t>	 </a:t>
            </a:r>
            <a:r>
              <a:rPr lang="en-US" sz="1800" b="1" dirty="0">
                <a:solidFill>
                  <a:schemeClr val="accent1"/>
                </a:solidFill>
              </a:rPr>
              <a:t>Ideal IPC: 	2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and $t2, $s4, $t0		 </a:t>
            </a:r>
            <a:r>
              <a:rPr lang="en-US" sz="1800" b="1" dirty="0">
                <a:solidFill>
                  <a:schemeClr val="accent1"/>
                </a:solidFill>
              </a:rPr>
              <a:t>Actual IPC:	6/4 = 1.5</a:t>
            </a:r>
            <a:endParaRPr lang="en-US" sz="1800" dirty="0">
              <a:solidFill>
                <a:schemeClr val="accent1"/>
              </a:solidFill>
              <a:latin typeface="Courier New" pitchFamily="49" charset="0"/>
            </a:endParaRPr>
          </a:p>
          <a:p>
            <a:pPr algn="just">
              <a:buFontTx/>
              <a:buNone/>
            </a:pPr>
            <a:r>
              <a:rPr lang="en-US" sz="1800" dirty="0">
                <a:latin typeface="Courier New" pitchFamily="49" charset="0"/>
              </a:rPr>
              <a:t>or  $t3, $s5, $s6</a:t>
            </a:r>
          </a:p>
          <a:p>
            <a:pPr algn="just">
              <a:buFontTx/>
              <a:buNone/>
            </a:pPr>
            <a:r>
              <a:rPr lang="en-US" sz="1800" dirty="0" err="1">
                <a:latin typeface="Courier New" pitchFamily="49" charset="0"/>
              </a:rPr>
              <a:t>sw</a:t>
            </a:r>
            <a:r>
              <a:rPr lang="en-US" sz="1800" dirty="0">
                <a:latin typeface="Courier New" pitchFamily="49" charset="0"/>
              </a:rPr>
              <a:t>  $s7, 80($t3)</a:t>
            </a:r>
          </a:p>
        </p:txBody>
      </p:sp>
      <p:graphicFrame>
        <p:nvGraphicFramePr>
          <p:cNvPr id="1340423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59477270"/>
              </p:ext>
            </p:extLst>
          </p:nvPr>
        </p:nvGraphicFramePr>
        <p:xfrm>
          <a:off x="1905000" y="2819400"/>
          <a:ext cx="6477000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88" name="VISIO" r:id="rId9" imgW="5182920" imgH="2777760" progId="Visio.Drawing.6">
                  <p:embed/>
                </p:oleObj>
              </mc:Choice>
              <mc:Fallback>
                <p:oleObj name="VISIO" r:id="rId9" imgW="5182920" imgH="2777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819400"/>
                        <a:ext cx="6477000" cy="347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41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04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042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Out of Order Processor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9517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9400" name="Object 8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2096057"/>
              </p:ext>
            </p:extLst>
          </p:nvPr>
        </p:nvGraphicFramePr>
        <p:xfrm>
          <a:off x="1447800" y="3048000"/>
          <a:ext cx="7086600" cy="333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2" name="VISIO" r:id="rId6" imgW="4686480" imgH="2206440" progId="Visio.Drawing.6">
                  <p:embed/>
                </p:oleObj>
              </mc:Choice>
              <mc:Fallback>
                <p:oleObj name="VISIO" r:id="rId6" imgW="4686480" imgH="220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048000"/>
                        <a:ext cx="7086600" cy="333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403" name="Rectangle 11"/>
          <p:cNvSpPr>
            <a:spLocks noGrp="1" noChangeArrowheads="1"/>
          </p:cNvSpPr>
          <p:nvPr>
            <p:ph sz="half" idx="4294967295"/>
            <p:custDataLst>
              <p:tags r:id="rId3"/>
            </p:custDataLst>
          </p:nvPr>
        </p:nvSpPr>
        <p:spPr>
          <a:xfrm>
            <a:off x="914400" y="1219200"/>
            <a:ext cx="6705600" cy="49530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 $t0, 40($s0)</a:t>
            </a:r>
            <a:r>
              <a:rPr lang="en-US" sz="2000" dirty="0"/>
              <a:t>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add $t1, $t0, $s1</a:t>
            </a:r>
            <a:r>
              <a:rPr lang="en-US" sz="2000" dirty="0"/>
              <a:t>		</a:t>
            </a:r>
            <a:endParaRPr lang="en-US" sz="2000" b="1" dirty="0"/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sub $t0, $s2, $s3</a:t>
            </a:r>
            <a:r>
              <a:rPr lang="en-US" sz="2000" dirty="0"/>
              <a:t>		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b="1" dirty="0">
                <a:solidFill>
                  <a:schemeClr val="accent1"/>
                </a:solidFill>
              </a:rPr>
              <a:t>Ideal IPC: 	2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and $t2, $s4, $t0</a:t>
            </a:r>
            <a:r>
              <a:rPr lang="en-US" sz="2000" dirty="0"/>
              <a:t>		 </a:t>
            </a:r>
            <a:r>
              <a:rPr lang="en-US" sz="2000" b="1" dirty="0">
                <a:solidFill>
                  <a:schemeClr val="accent1"/>
                </a:solidFill>
              </a:rPr>
              <a:t>Actual IPC:	6/3 = 2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sz="2000" dirty="0">
                <a:latin typeface="Courier New" pitchFamily="49" charset="0"/>
              </a:rPr>
              <a:t>or  $t3, $s5, $s6</a:t>
            </a:r>
          </a:p>
          <a:p>
            <a:pPr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 $s7, 80($t3)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Register Renaming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7121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91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8001000" cy="4953000"/>
          </a:xfrm>
        </p:spPr>
        <p:txBody>
          <a:bodyPr>
            <a:noAutofit/>
          </a:bodyPr>
          <a:lstStyle/>
          <a:p>
            <a:r>
              <a:rPr lang="en-US" dirty="0"/>
              <a:t>Single Instruction Multiple Data (SIMD)</a:t>
            </a:r>
          </a:p>
          <a:p>
            <a:pPr lvl="1"/>
            <a:r>
              <a:rPr lang="en-US" sz="2400" dirty="0"/>
              <a:t>Single instruction acts on multiple pieces of data at once</a:t>
            </a:r>
          </a:p>
          <a:p>
            <a:pPr lvl="1"/>
            <a:r>
              <a:rPr lang="en-US" sz="2400" dirty="0"/>
              <a:t>Common application: graphics</a:t>
            </a:r>
          </a:p>
          <a:p>
            <a:pPr lvl="1"/>
            <a:r>
              <a:rPr lang="en-US" sz="2400" dirty="0"/>
              <a:t>Perform short arithmetic operations (also called </a:t>
            </a:r>
            <a:r>
              <a:rPr lang="en-US" sz="2400" i="1" dirty="0"/>
              <a:t>packed arithmetic</a:t>
            </a:r>
            <a:r>
              <a:rPr lang="en-US" sz="2400" dirty="0"/>
              <a:t>)</a:t>
            </a:r>
          </a:p>
          <a:p>
            <a:r>
              <a:rPr lang="en-US" dirty="0"/>
              <a:t>For example, add four 8-bit </a:t>
            </a:r>
            <a:r>
              <a:rPr lang="en-US" dirty="0" smtClean="0"/>
              <a:t>elements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1343492" name="Object 4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97161956"/>
              </p:ext>
            </p:extLst>
          </p:nvPr>
        </p:nvGraphicFramePr>
        <p:xfrm>
          <a:off x="2362200" y="4191000"/>
          <a:ext cx="4495800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6" name="VISIO" r:id="rId6" imgW="2657520" imgH="1266480" progId="Visio.Drawing.6">
                  <p:embed/>
                </p:oleObj>
              </mc:Choice>
              <mc:Fallback>
                <p:oleObj name="VISIO" r:id="rId6" imgW="2657520" imgH="1266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91000"/>
                        <a:ext cx="4495800" cy="204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SIMD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8416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/>
          <a:lstStyle/>
          <a:p>
            <a:r>
              <a:rPr lang="en-US" b="1" dirty="0"/>
              <a:t>Multithreading</a:t>
            </a:r>
          </a:p>
          <a:p>
            <a:pPr lvl="1"/>
            <a:r>
              <a:rPr lang="en-US" dirty="0" err="1"/>
              <a:t>Wordprocessor</a:t>
            </a:r>
            <a:r>
              <a:rPr lang="en-US" dirty="0"/>
              <a:t>: thread for typing, spell checking, </a:t>
            </a:r>
            <a:r>
              <a:rPr lang="en-US" dirty="0" smtClean="0"/>
              <a:t>printing</a:t>
            </a:r>
            <a:endParaRPr lang="en-US" dirty="0"/>
          </a:p>
          <a:p>
            <a:r>
              <a:rPr lang="en-US" b="1" dirty="0"/>
              <a:t>Multiprocessors</a:t>
            </a:r>
          </a:p>
          <a:p>
            <a:pPr lvl="1"/>
            <a:r>
              <a:rPr lang="en-US" dirty="0"/>
              <a:t>Multiple processors (cores) on a single chip</a:t>
            </a:r>
          </a:p>
          <a:p>
            <a:endParaRPr lang="en-US" dirty="0"/>
          </a:p>
        </p:txBody>
      </p:sp>
      <p:sp>
        <p:nvSpPr>
          <p:cNvPr id="13312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312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2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Advanced Architecture Techniques</a:t>
            </a:r>
            <a:endParaRPr lang="en-US" sz="4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874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4:</a:t>
            </a:r>
            <a:r>
              <a:rPr lang="en-US" dirty="0"/>
              <a:t> Compute the memory address</a:t>
            </a:r>
          </a:p>
        </p:txBody>
      </p:sp>
      <p:graphicFrame>
        <p:nvGraphicFramePr>
          <p:cNvPr id="117453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46735193"/>
              </p:ext>
            </p:extLst>
          </p:nvPr>
        </p:nvGraphicFramePr>
        <p:xfrm>
          <a:off x="838200" y="2286000"/>
          <a:ext cx="8077200" cy="329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0" name="VISIO" r:id="rId6" imgW="4344480" imgH="1770840" progId="Visio.Drawing.6">
                  <p:embed/>
                </p:oleObj>
              </mc:Choice>
              <mc:Fallback>
                <p:oleObj name="VISIO" r:id="rId6" imgW="4344480" imgH="1770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86000"/>
                        <a:ext cx="8077200" cy="3290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3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3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587697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8077200" cy="495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Process: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program running on a computer</a:t>
            </a:r>
          </a:p>
          <a:p>
            <a:pPr lvl="1"/>
            <a:r>
              <a:rPr lang="en-US" dirty="0"/>
              <a:t>Multiple processes can run at once: e.g., surfing Web, playing music, writing a paper</a:t>
            </a:r>
          </a:p>
          <a:p>
            <a:r>
              <a:rPr lang="en-US" b="1" dirty="0">
                <a:solidFill>
                  <a:schemeClr val="accent1"/>
                </a:solidFill>
              </a:rPr>
              <a:t>Thread:</a:t>
            </a:r>
            <a:r>
              <a:rPr lang="en-US" dirty="0"/>
              <a:t> part of a program</a:t>
            </a:r>
          </a:p>
          <a:p>
            <a:pPr lvl="1"/>
            <a:r>
              <a:rPr lang="en-US" dirty="0"/>
              <a:t>Each process has multiple threads: e.g., a word processor may have threads for typing, spell checking, </a:t>
            </a:r>
            <a:r>
              <a:rPr lang="en-US" dirty="0" smtClean="0"/>
              <a:t>printing</a:t>
            </a:r>
            <a:endParaRPr lang="en-US" dirty="0"/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hreading: Definitions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296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8077200" cy="4953000"/>
          </a:xfrm>
        </p:spPr>
        <p:txBody>
          <a:bodyPr>
            <a:noAutofit/>
          </a:bodyPr>
          <a:lstStyle/>
          <a:p>
            <a:r>
              <a:rPr lang="en-US" dirty="0" smtClean="0"/>
              <a:t>One </a:t>
            </a:r>
            <a:r>
              <a:rPr lang="en-US" dirty="0"/>
              <a:t>thread runs at </a:t>
            </a:r>
            <a:r>
              <a:rPr lang="en-US" dirty="0" smtClean="0"/>
              <a:t>once</a:t>
            </a:r>
          </a:p>
          <a:p>
            <a:r>
              <a:rPr lang="en-US" dirty="0"/>
              <a:t>When one thread stalls (for example, waiting for memory):</a:t>
            </a:r>
          </a:p>
          <a:p>
            <a:pPr lvl="1"/>
            <a:r>
              <a:rPr lang="en-US" sz="2600" dirty="0" smtClean="0"/>
              <a:t>Architectural </a:t>
            </a:r>
            <a:r>
              <a:rPr lang="en-US" sz="2600" dirty="0"/>
              <a:t>state of that thread </a:t>
            </a:r>
            <a:r>
              <a:rPr lang="en-US" sz="2600" dirty="0" smtClean="0"/>
              <a:t>stored</a:t>
            </a:r>
            <a:endParaRPr lang="en-US" sz="2600" dirty="0"/>
          </a:p>
          <a:p>
            <a:pPr lvl="1"/>
            <a:r>
              <a:rPr lang="en-US" sz="2600" dirty="0"/>
              <a:t>Architectural state of waiting thread </a:t>
            </a:r>
            <a:r>
              <a:rPr lang="en-US" sz="2600" dirty="0" smtClean="0"/>
              <a:t>loaded </a:t>
            </a:r>
            <a:r>
              <a:rPr lang="en-US" sz="2600" dirty="0"/>
              <a:t>into processor </a:t>
            </a:r>
            <a:r>
              <a:rPr lang="en-US" sz="2600" dirty="0" smtClean="0"/>
              <a:t>and </a:t>
            </a:r>
            <a:r>
              <a:rPr lang="en-US" sz="2600" dirty="0"/>
              <a:t>it runs</a:t>
            </a:r>
          </a:p>
          <a:p>
            <a:pPr lvl="1"/>
            <a:r>
              <a:rPr lang="en-US" sz="2600" dirty="0"/>
              <a:t>Called </a:t>
            </a:r>
            <a:r>
              <a:rPr lang="en-US" sz="2600" b="1" dirty="0">
                <a:solidFill>
                  <a:schemeClr val="accent1"/>
                </a:solidFill>
              </a:rPr>
              <a:t>context switching</a:t>
            </a:r>
          </a:p>
          <a:p>
            <a:r>
              <a:rPr lang="en-US" dirty="0" smtClean="0"/>
              <a:t>Appears </a:t>
            </a:r>
            <a:r>
              <a:rPr lang="en-US" dirty="0"/>
              <a:t>to user like all threads running simultaneously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345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Threads in Conventional Processor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5042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8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copies of architectural state</a:t>
            </a:r>
          </a:p>
          <a:p>
            <a:r>
              <a:rPr lang="en-US" dirty="0"/>
              <a:t>Multiple threads </a:t>
            </a:r>
            <a:r>
              <a:rPr lang="en-US" b="1" dirty="0">
                <a:solidFill>
                  <a:schemeClr val="accent1"/>
                </a:solidFill>
              </a:rPr>
              <a:t>active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at once:</a:t>
            </a:r>
          </a:p>
          <a:p>
            <a:pPr lvl="1"/>
            <a:r>
              <a:rPr lang="en-US" sz="2600" dirty="0"/>
              <a:t>When one thread stalls, another runs </a:t>
            </a:r>
            <a:r>
              <a:rPr lang="en-US" sz="2600" dirty="0" smtClean="0"/>
              <a:t>immediately</a:t>
            </a:r>
            <a:endParaRPr lang="en-US" sz="2600" dirty="0"/>
          </a:p>
          <a:p>
            <a:pPr lvl="1"/>
            <a:r>
              <a:rPr lang="en-US" sz="2600" dirty="0"/>
              <a:t>If one thread can’t keep all execution units busy, another thread can use them</a:t>
            </a:r>
          </a:p>
          <a:p>
            <a:r>
              <a:rPr lang="en-US" dirty="0"/>
              <a:t>Does not increase instruction-level parallelism (ILP) of single thread, but </a:t>
            </a:r>
            <a:r>
              <a:rPr lang="en-US" dirty="0" smtClean="0"/>
              <a:t>increases </a:t>
            </a:r>
            <a:r>
              <a:rPr lang="en-US" dirty="0"/>
              <a:t>throughput </a:t>
            </a:r>
            <a:endParaRPr lang="en-US" dirty="0" smtClean="0"/>
          </a:p>
          <a:p>
            <a:endParaRPr lang="en-US" sz="1000" dirty="0"/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	Intel calls this “</a:t>
            </a:r>
            <a:r>
              <a:rPr lang="en-US" b="1" dirty="0" err="1" smtClean="0">
                <a:solidFill>
                  <a:schemeClr val="accent1"/>
                </a:solidFill>
              </a:rPr>
              <a:t>hyperthreading</a:t>
            </a:r>
            <a:r>
              <a:rPr lang="en-US" b="1" dirty="0" smtClean="0">
                <a:solidFill>
                  <a:schemeClr val="accent1"/>
                </a:solidFill>
              </a:rPr>
              <a:t>”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Multithreading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3041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64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dirty="0"/>
              <a:t>Multiple processors (cores) with a method of communication between them</a:t>
            </a:r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sz="2600" b="1" dirty="0" smtClean="0">
                <a:solidFill>
                  <a:schemeClr val="accent1"/>
                </a:solidFill>
              </a:rPr>
              <a:t>Homogeneous</a:t>
            </a:r>
            <a:r>
              <a:rPr lang="en-US" sz="2600" dirty="0" smtClean="0">
                <a:solidFill>
                  <a:schemeClr val="accent1"/>
                </a:solidFill>
              </a:rPr>
              <a:t>:</a:t>
            </a:r>
            <a:r>
              <a:rPr lang="en-US" sz="2600" dirty="0" smtClean="0"/>
              <a:t> </a:t>
            </a:r>
            <a:r>
              <a:rPr lang="en-US" sz="2600" dirty="0"/>
              <a:t>multiple cores with </a:t>
            </a:r>
            <a:r>
              <a:rPr lang="en-US" sz="2600" dirty="0" smtClean="0"/>
              <a:t>shared </a:t>
            </a:r>
            <a:r>
              <a:rPr lang="en-US" sz="2600" dirty="0"/>
              <a:t>memory</a:t>
            </a:r>
          </a:p>
          <a:p>
            <a:pPr lvl="1"/>
            <a:r>
              <a:rPr lang="en-US" sz="2600" b="1" dirty="0" smtClean="0">
                <a:solidFill>
                  <a:schemeClr val="accent1"/>
                </a:solidFill>
              </a:rPr>
              <a:t>Heterogeneous:</a:t>
            </a:r>
            <a:r>
              <a:rPr lang="en-US" sz="2600" dirty="0" smtClean="0">
                <a:solidFill>
                  <a:schemeClr val="accent1"/>
                </a:solidFill>
              </a:rPr>
              <a:t> </a:t>
            </a:r>
            <a:r>
              <a:rPr lang="en-US" sz="2600" dirty="0"/>
              <a:t>separate cores for different tasks (for example, DSP and CPU in cell phone)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Clusters:</a:t>
            </a:r>
            <a:r>
              <a:rPr lang="en-US" sz="2600" dirty="0"/>
              <a:t> each core </a:t>
            </a:r>
            <a:r>
              <a:rPr lang="en-US" sz="2600" dirty="0" smtClean="0"/>
              <a:t>has </a:t>
            </a:r>
            <a:r>
              <a:rPr lang="en-US" sz="2600" dirty="0"/>
              <a:t>own memory system</a:t>
            </a:r>
          </a:p>
          <a:p>
            <a:pPr lvl="1"/>
            <a:endParaRPr lang="en-US" sz="3200" dirty="0"/>
          </a:p>
          <a:p>
            <a:endParaRPr lang="en-US" dirty="0"/>
          </a:p>
        </p:txBody>
      </p:sp>
      <p:sp>
        <p:nvSpPr>
          <p:cNvPr id="134656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Multiprocessors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1239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3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305800" cy="4525963"/>
          </a:xfrm>
          <a:noFill/>
          <a:ln/>
        </p:spPr>
        <p:txBody>
          <a:bodyPr/>
          <a:lstStyle/>
          <a:p>
            <a:r>
              <a:rPr lang="en-US" dirty="0"/>
              <a:t>Patterson &amp; Hennessy’s: </a:t>
            </a:r>
            <a:r>
              <a:rPr lang="en-US" i="1" dirty="0"/>
              <a:t>Computer Architecture: A Quantitative Approach</a:t>
            </a:r>
            <a:endParaRPr lang="en-US" dirty="0"/>
          </a:p>
          <a:p>
            <a:r>
              <a:rPr lang="en-US" dirty="0"/>
              <a:t>Conferences:</a:t>
            </a:r>
          </a:p>
          <a:p>
            <a:pPr lvl="1"/>
            <a:r>
              <a:rPr lang="en-US" sz="2600" dirty="0"/>
              <a:t>www.cs.wisc.edu/~arch/www/</a:t>
            </a:r>
          </a:p>
          <a:p>
            <a:pPr lvl="1"/>
            <a:r>
              <a:rPr lang="en-US" sz="2600" dirty="0"/>
              <a:t>ISCA (International Symposium on Computer Architecture)</a:t>
            </a:r>
          </a:p>
          <a:p>
            <a:pPr lvl="1"/>
            <a:r>
              <a:rPr lang="en-US" sz="2600" dirty="0"/>
              <a:t>HPCA (International Symposium on High Performance Computer Architecture)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Other Resources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731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5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STEP 5: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Read data from memory and write it back to register file</a:t>
            </a:r>
          </a:p>
        </p:txBody>
      </p:sp>
      <p:graphicFrame>
        <p:nvGraphicFramePr>
          <p:cNvPr id="1175557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75469936"/>
              </p:ext>
            </p:extLst>
          </p:nvPr>
        </p:nvGraphicFramePr>
        <p:xfrm>
          <a:off x="990600" y="2309813"/>
          <a:ext cx="7848600" cy="340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83" name="VISIO" r:id="rId6" imgW="4843440" imgH="2101320" progId="Visio.Drawing.6">
                  <p:embed/>
                </p:oleObj>
              </mc:Choice>
              <mc:Fallback>
                <p:oleObj name="VISIO" r:id="rId6" imgW="4843440" imgH="2101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09813"/>
                        <a:ext cx="7848600" cy="340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0767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9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848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STEP 6:</a:t>
            </a:r>
            <a:r>
              <a:rPr lang="en-US" dirty="0"/>
              <a:t> Determine </a:t>
            </a:r>
            <a:r>
              <a:rPr lang="en-US" dirty="0" smtClean="0"/>
              <a:t>address </a:t>
            </a:r>
            <a:r>
              <a:rPr lang="en-US" dirty="0"/>
              <a:t>of </a:t>
            </a:r>
            <a:r>
              <a:rPr lang="en-US" dirty="0" smtClean="0"/>
              <a:t>next </a:t>
            </a:r>
            <a:r>
              <a:rPr lang="en-US" dirty="0"/>
              <a:t>instruction</a:t>
            </a:r>
          </a:p>
        </p:txBody>
      </p:sp>
      <p:graphicFrame>
        <p:nvGraphicFramePr>
          <p:cNvPr id="1176581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38705024"/>
              </p:ext>
            </p:extLst>
          </p:nvPr>
        </p:nvGraphicFramePr>
        <p:xfrm>
          <a:off x="1066800" y="2076450"/>
          <a:ext cx="7848600" cy="333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07" name="VISIO" r:id="rId6" imgW="5044320" imgH="2143080" progId="Visio.Drawing.6">
                  <p:embed/>
                </p:oleObj>
              </mc:Choice>
              <mc:Fallback>
                <p:oleObj name="VISIO" r:id="rId6" imgW="504432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076450"/>
                        <a:ext cx="7848600" cy="333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36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6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 PC Increment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8624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Write data in </a:t>
            </a:r>
            <a:r>
              <a:rPr lang="en-US" dirty="0" err="1">
                <a:latin typeface="Courier New" pitchFamily="49" charset="0"/>
              </a:rPr>
              <a:t>rt</a:t>
            </a:r>
            <a:r>
              <a:rPr lang="en-US" dirty="0"/>
              <a:t> to memory</a:t>
            </a:r>
          </a:p>
        </p:txBody>
      </p:sp>
      <p:graphicFrame>
        <p:nvGraphicFramePr>
          <p:cNvPr id="117760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4587300"/>
              </p:ext>
            </p:extLst>
          </p:nvPr>
        </p:nvGraphicFramePr>
        <p:xfrm>
          <a:off x="990600" y="2163763"/>
          <a:ext cx="8001000" cy="339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1" name="VISIO" r:id="rId6" imgW="5044320" imgH="2143080" progId="Visio.Drawing.6">
                  <p:embed/>
                </p:oleObj>
              </mc:Choice>
              <mc:Fallback>
                <p:oleObj name="VISIO" r:id="rId6" imgW="504432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163763"/>
                        <a:ext cx="8001000" cy="339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3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3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3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2512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7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Read from </a:t>
            </a:r>
            <a:r>
              <a:rPr lang="en-US" sz="2400" dirty="0" err="1">
                <a:latin typeface="Courier New" pitchFamily="49" charset="0"/>
              </a:rPr>
              <a:t>rs</a:t>
            </a:r>
            <a:r>
              <a:rPr lang="en-US" sz="2400" dirty="0"/>
              <a:t> and </a:t>
            </a:r>
            <a:r>
              <a:rPr lang="en-US" sz="2400" dirty="0" err="1">
                <a:latin typeface="Courier New" pitchFamily="49" charset="0"/>
              </a:rPr>
              <a:t>rt</a:t>
            </a:r>
            <a:endParaRPr lang="en-US" sz="2400" dirty="0">
              <a:latin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Write </a:t>
            </a:r>
            <a:r>
              <a:rPr lang="en-US" sz="2400" i="1" dirty="0" err="1"/>
              <a:t>ALUResult</a:t>
            </a:r>
            <a:r>
              <a:rPr lang="en-US" sz="2400" dirty="0"/>
              <a:t> to register file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Write to </a:t>
            </a:r>
            <a:r>
              <a:rPr lang="en-US" sz="2400" dirty="0" err="1">
                <a:latin typeface="Courier New" pitchFamily="49" charset="0"/>
              </a:rPr>
              <a:t>rd</a:t>
            </a:r>
            <a:r>
              <a:rPr lang="en-US" sz="2400" dirty="0"/>
              <a:t> (instead of </a:t>
            </a:r>
            <a:r>
              <a:rPr lang="en-US" sz="2400" dirty="0" err="1">
                <a:latin typeface="Courier New" pitchFamily="49" charset="0"/>
              </a:rPr>
              <a:t>rt</a:t>
            </a:r>
            <a:r>
              <a:rPr lang="en-US" sz="2400" dirty="0"/>
              <a:t>)</a:t>
            </a:r>
          </a:p>
        </p:txBody>
      </p:sp>
      <p:graphicFrame>
        <p:nvGraphicFramePr>
          <p:cNvPr id="1178629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22034808"/>
              </p:ext>
            </p:extLst>
          </p:nvPr>
        </p:nvGraphicFramePr>
        <p:xfrm>
          <a:off x="990600" y="2549525"/>
          <a:ext cx="8077200" cy="339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6" name="VISIO" r:id="rId6" imgW="5101560" imgH="2143080" progId="Visio.Drawing.6">
                  <p:embed/>
                </p:oleObj>
              </mc:Choice>
              <mc:Fallback>
                <p:oleObj name="VISIO" r:id="rId6" imgW="5101560" imgH="214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49525"/>
                        <a:ext cx="8077200" cy="339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676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51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Determine whether values in </a:t>
            </a:r>
            <a:r>
              <a:rPr lang="en-US" sz="2400" dirty="0" err="1">
                <a:latin typeface="Courier New" pitchFamily="49" charset="0"/>
              </a:rPr>
              <a:t>rs</a:t>
            </a:r>
            <a:r>
              <a:rPr lang="en-US" sz="2400" dirty="0"/>
              <a:t> and </a:t>
            </a:r>
            <a:r>
              <a:rPr lang="en-US" sz="2400" dirty="0" err="1">
                <a:latin typeface="Courier New" pitchFamily="49" charset="0"/>
              </a:rPr>
              <a:t>rt</a:t>
            </a:r>
            <a:r>
              <a:rPr lang="en-US" sz="2400" dirty="0"/>
              <a:t> are equal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Calculate branch target address: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        BTA = (sign-extended immediate &lt;&lt; 2) + (PC+4)</a:t>
            </a:r>
          </a:p>
        </p:txBody>
      </p:sp>
      <p:graphicFrame>
        <p:nvGraphicFramePr>
          <p:cNvPr id="1179653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83569639"/>
              </p:ext>
            </p:extLst>
          </p:nvPr>
        </p:nvGraphicFramePr>
        <p:xfrm>
          <a:off x="990600" y="2514600"/>
          <a:ext cx="7772400" cy="344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0" name="VISIO" r:id="rId6" imgW="5216040" imgH="2314440" progId="Visio.Drawing.6">
                  <p:embed/>
                </p:oleObj>
              </mc:Choice>
              <mc:Fallback>
                <p:oleObj name="VISIO" r:id="rId6" imgW="5216040" imgH="2314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7772400" cy="344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94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37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03365677"/>
              </p:ext>
            </p:extLst>
          </p:nvPr>
        </p:nvGraphicFramePr>
        <p:xfrm>
          <a:off x="838200" y="1149350"/>
          <a:ext cx="8382000" cy="466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04" name="VISIO" r:id="rId7" imgW="5158800" imgH="2873520" progId="Visio.Drawing.6">
                  <p:embed/>
                </p:oleObj>
              </mc:Choice>
              <mc:Fallback>
                <p:oleObj name="VISIO" r:id="rId7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9350"/>
                        <a:ext cx="8382000" cy="466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374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705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7389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Introduction</a:t>
            </a:r>
            <a:endParaRPr lang="en-US" dirty="0" smtClean="0"/>
          </a:p>
          <a:p>
            <a:r>
              <a:rPr lang="en-US" b="1" dirty="0" smtClean="0"/>
              <a:t>Performance Analysis</a:t>
            </a:r>
          </a:p>
          <a:p>
            <a:r>
              <a:rPr lang="en-US" b="1" dirty="0" smtClean="0"/>
              <a:t>Single-Cycle Processor</a:t>
            </a:r>
          </a:p>
          <a:p>
            <a:r>
              <a:rPr lang="en-US" b="1" dirty="0" err="1" smtClean="0"/>
              <a:t>Multicycle</a:t>
            </a:r>
            <a:r>
              <a:rPr lang="en-US" b="1" dirty="0" smtClean="0"/>
              <a:t> Processor</a:t>
            </a:r>
          </a:p>
          <a:p>
            <a:r>
              <a:rPr lang="en-US" b="1" dirty="0" smtClean="0"/>
              <a:t>Pipelined Processor</a:t>
            </a:r>
          </a:p>
          <a:p>
            <a:r>
              <a:rPr lang="en-US" b="1" dirty="0" smtClean="0"/>
              <a:t>Exceptions</a:t>
            </a:r>
          </a:p>
          <a:p>
            <a:r>
              <a:rPr lang="en-US" b="1" dirty="0" smtClean="0"/>
              <a:t>Advanced Microarchitecture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138" y="1102387"/>
            <a:ext cx="1719062" cy="468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7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78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187846" name="Object 6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443777342"/>
              </p:ext>
            </p:extLst>
          </p:nvPr>
        </p:nvGraphicFramePr>
        <p:xfrm>
          <a:off x="2057400" y="1219200"/>
          <a:ext cx="5029200" cy="4991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28" name="Visio" r:id="rId8" imgW="1823176" imgH="1810804" progId="Visio.Drawing.11">
                  <p:embed/>
                </p:oleObj>
              </mc:Choice>
              <mc:Fallback>
                <p:oleObj name="Visio" r:id="rId8" imgW="1823176" imgH="18108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19200"/>
                        <a:ext cx="5029200" cy="49913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643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5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1226756" name="Object 4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90413133"/>
              </p:ext>
            </p:extLst>
          </p:nvPr>
        </p:nvGraphicFramePr>
        <p:xfrm>
          <a:off x="1527175" y="1752600"/>
          <a:ext cx="296862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52" name="VISIO" r:id="rId7" imgW="640440" imgH="707040" progId="Visio.Drawing.6">
                  <p:embed/>
                </p:oleObj>
              </mc:Choice>
              <mc:Fallback>
                <p:oleObj name="VISIO" r:id="rId7" imgW="640440" imgH="707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752600"/>
                        <a:ext cx="2968625" cy="327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6757" name="Group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5140284"/>
              </p:ext>
            </p:extLst>
          </p:nvPr>
        </p:nvGraphicFramePr>
        <p:xfrm>
          <a:off x="5486400" y="1371600"/>
          <a:ext cx="2743200" cy="4286250"/>
        </p:xfrm>
        <a:graphic>
          <a:graphicData uri="http://schemas.openxmlformats.org/drawingml/2006/table">
            <a:tbl>
              <a:tblPr/>
              <a:tblGrid>
                <a:gridCol w="1066800"/>
                <a:gridCol w="1676400"/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&amp;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+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&amp; ~B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| ~B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 -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941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7780" name="Object 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6021116"/>
              </p:ext>
            </p:extLst>
          </p:nvPr>
        </p:nvGraphicFramePr>
        <p:xfrm>
          <a:off x="2438400" y="914400"/>
          <a:ext cx="5181600" cy="54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77" name="VISIO" r:id="rId6" imgW="2663640" imgH="2794320" progId="Visio.Drawing.6">
                  <p:embed/>
                </p:oleObj>
              </mc:Choice>
              <mc:Fallback>
                <p:oleObj name="VISIO" r:id="rId6" imgW="2663640" imgH="2794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914400"/>
                        <a:ext cx="5181600" cy="5434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777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ALU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3817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8928" name="Group 64"/>
          <p:cNvGraphicFramePr>
            <a:graphicFrameLocks noGrp="1"/>
          </p:cNvGraphicFramePr>
          <p:nvPr>
            <p:ph sz="half"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0760407"/>
              </p:ext>
            </p:extLst>
          </p:nvPr>
        </p:nvGraphicFramePr>
        <p:xfrm>
          <a:off x="2819400" y="1066800"/>
          <a:ext cx="3429000" cy="1981200"/>
        </p:xfrm>
        <a:graphic>
          <a:graphicData uri="http://schemas.openxmlformats.org/drawingml/2006/table">
            <a:tbl>
              <a:tblPr/>
              <a:tblGrid>
                <a:gridCol w="1439863"/>
                <a:gridCol w="198913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Add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Subtract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Look at Funct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Not Used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88890" name="Group 26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71300025"/>
              </p:ext>
            </p:extLst>
          </p:nvPr>
        </p:nvGraphicFramePr>
        <p:xfrm>
          <a:off x="1790700" y="3230880"/>
          <a:ext cx="5562600" cy="3169920"/>
        </p:xfrm>
        <a:graphic>
          <a:graphicData uri="http://schemas.openxmlformats.org/drawingml/2006/table">
            <a:tbl>
              <a:tblPr/>
              <a:tblGrid>
                <a:gridCol w="1295400"/>
                <a:gridCol w="2057400"/>
                <a:gridCol w="2209800"/>
              </a:tblGrid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ALUOp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Funct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ALUControl</a:t>
                      </a:r>
                      <a:r>
                        <a:rPr kumimoji="0" lang="en-US" sz="20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2:0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 (Add)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 (Subtract)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100000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add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010 (Add)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100010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sub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 (Subtract)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100100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and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000 (And)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100101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or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001 (Or)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101010 (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slt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111 (SLT)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88887" name="Rectangle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8888" name="Rectangl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8889" name="Rectangle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ALU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898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9976" name="Group 88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170406"/>
              </p:ext>
            </p:extLst>
          </p:nvPr>
        </p:nvGraphicFramePr>
        <p:xfrm>
          <a:off x="914400" y="1219200"/>
          <a:ext cx="8153400" cy="218440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838200"/>
                <a:gridCol w="806450"/>
                <a:gridCol w="901700"/>
                <a:gridCol w="806450"/>
                <a:gridCol w="990600"/>
                <a:gridCol w="914400"/>
                <a:gridCol w="914400"/>
              </a:tblGrid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89961" name="Object 73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66673733"/>
              </p:ext>
            </p:extLst>
          </p:nvPr>
        </p:nvGraphicFramePr>
        <p:xfrm>
          <a:off x="1905000" y="3429000"/>
          <a:ext cx="5562600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0" name="VISIO" r:id="rId9" imgW="5158800" imgH="2873520" progId="Visio.Drawing.6">
                  <p:embed/>
                </p:oleObj>
              </mc:Choice>
              <mc:Fallback>
                <p:oleObj name="VISIO" r:id="rId9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429000"/>
                        <a:ext cx="5562600" cy="309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9891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219200"/>
            <a:ext cx="8077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9892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9893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7512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787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5030672"/>
              </p:ext>
            </p:extLst>
          </p:nvPr>
        </p:nvGraphicFramePr>
        <p:xfrm>
          <a:off x="838200" y="1675756"/>
          <a:ext cx="8229600" cy="2225684"/>
        </p:xfrm>
        <a:graphic>
          <a:graphicData uri="http://schemas.openxmlformats.org/drawingml/2006/table">
            <a:tbl>
              <a:tblPr/>
              <a:tblGrid>
                <a:gridCol w="914400"/>
                <a:gridCol w="1066800"/>
                <a:gridCol w="914400"/>
                <a:gridCol w="914400"/>
                <a:gridCol w="762000"/>
                <a:gridCol w="914400"/>
                <a:gridCol w="914400"/>
                <a:gridCol w="914400"/>
                <a:gridCol w="914400"/>
              </a:tblGrid>
              <a:tr h="39688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787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878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4876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013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08736338"/>
              </p:ext>
            </p:extLst>
          </p:nvPr>
        </p:nvGraphicFramePr>
        <p:xfrm>
          <a:off x="914400" y="1370013"/>
          <a:ext cx="8229600" cy="4652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4" name="VISIO" r:id="rId6" imgW="5216400" imgH="2949120" progId="Visio.Drawing.6">
                  <p:embed/>
                </p:oleObj>
              </mc:Choice>
              <mc:Fallback>
                <p:oleObj name="VISIO" r:id="rId6" imgW="5216400" imgH="2949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370013"/>
                        <a:ext cx="8229600" cy="4652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013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or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547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092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39086771"/>
              </p:ext>
            </p:extLst>
          </p:nvPr>
        </p:nvGraphicFramePr>
        <p:xfrm>
          <a:off x="762000" y="1219200"/>
          <a:ext cx="8382000" cy="466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8" name="VISIO" r:id="rId8" imgW="5158800" imgH="2873520" progId="Visio.Drawing.6">
                  <p:embed/>
                </p:oleObj>
              </mc:Choice>
              <mc:Fallback>
                <p:oleObj name="VISIO" r:id="rId8" imgW="5158800" imgH="28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8382000" cy="466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091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4600" y="5791200"/>
            <a:ext cx="5105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No change to </a:t>
            </a:r>
            <a:r>
              <a:rPr lang="en-US" sz="3200" b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datapath</a:t>
            </a:r>
            <a:endParaRPr lang="en-US" sz="32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909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091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696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4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6024965"/>
              </p:ext>
            </p:extLst>
          </p:nvPr>
        </p:nvGraphicFramePr>
        <p:xfrm>
          <a:off x="914402" y="1397503"/>
          <a:ext cx="8133804" cy="3835902"/>
        </p:xfrm>
        <a:graphic>
          <a:graphicData uri="http://schemas.openxmlformats.org/drawingml/2006/table">
            <a:tbl>
              <a:tblPr/>
              <a:tblGrid>
                <a:gridCol w="990598"/>
                <a:gridCol w="990600"/>
                <a:gridCol w="838200"/>
                <a:gridCol w="795626"/>
                <a:gridCol w="903756"/>
                <a:gridCol w="903756"/>
                <a:gridCol w="903756"/>
                <a:gridCol w="903756"/>
                <a:gridCol w="903756"/>
              </a:tblGrid>
              <a:tr h="39897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urier New" pitchFamily="49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0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50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50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311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4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5240190"/>
              </p:ext>
            </p:extLst>
          </p:nvPr>
        </p:nvGraphicFramePr>
        <p:xfrm>
          <a:off x="914402" y="1397503"/>
          <a:ext cx="8133804" cy="3835902"/>
        </p:xfrm>
        <a:graphic>
          <a:graphicData uri="http://schemas.openxmlformats.org/drawingml/2006/table">
            <a:tbl>
              <a:tblPr/>
              <a:tblGrid>
                <a:gridCol w="990598"/>
                <a:gridCol w="990600"/>
                <a:gridCol w="838200"/>
                <a:gridCol w="795626"/>
                <a:gridCol w="903756"/>
                <a:gridCol w="903756"/>
                <a:gridCol w="903756"/>
                <a:gridCol w="903756"/>
                <a:gridCol w="903756"/>
              </a:tblGrid>
              <a:tr h="39897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addi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urier New" pitchFamily="49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001000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04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50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50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344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51816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/>
              <a:t>Microarchitecture: </a:t>
            </a:r>
            <a:r>
              <a:rPr lang="en-US" dirty="0"/>
              <a:t>how to implement an architecture in hardware</a:t>
            </a:r>
          </a:p>
          <a:p>
            <a:pPr>
              <a:lnSpc>
                <a:spcPct val="90000"/>
              </a:lnSpc>
            </a:pPr>
            <a:r>
              <a:rPr lang="en-US" dirty="0"/>
              <a:t>Processor:</a:t>
            </a:r>
          </a:p>
          <a:p>
            <a:pPr lvl="1">
              <a:lnSpc>
                <a:spcPct val="90000"/>
              </a:lnSpc>
            </a:pPr>
            <a:r>
              <a:rPr lang="en-US" sz="2600" b="1" dirty="0" err="1">
                <a:solidFill>
                  <a:schemeClr val="accent1"/>
                </a:solidFill>
              </a:rPr>
              <a:t>Datapath</a:t>
            </a:r>
            <a:r>
              <a:rPr lang="en-US" sz="2600" b="1" dirty="0">
                <a:solidFill>
                  <a:schemeClr val="accent1"/>
                </a:solidFill>
              </a:rPr>
              <a:t>: </a:t>
            </a:r>
            <a:r>
              <a:rPr lang="en-US" sz="2600" dirty="0"/>
              <a:t>functional blocks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chemeClr val="accent1"/>
                </a:solidFill>
              </a:rPr>
              <a:t>Control: </a:t>
            </a:r>
            <a:r>
              <a:rPr lang="en-US" sz="2600" dirty="0"/>
              <a:t>control signals</a:t>
            </a:r>
          </a:p>
        </p:txBody>
      </p:sp>
      <p:graphicFrame>
        <p:nvGraphicFramePr>
          <p:cNvPr id="75776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6921500" y="1219200"/>
          <a:ext cx="222250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9" name="VISIO" r:id="rId6" imgW="1866600" imgH="4161600" progId="Visio.Drawing.6">
                  <p:embed/>
                </p:oleObj>
              </mc:Choice>
              <mc:Fallback>
                <p:oleObj name="VISIO" r:id="rId6" imgW="1866600" imgH="4161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1219200"/>
                        <a:ext cx="2222500" cy="495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Introduction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85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2968" name="Object 8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52081358"/>
              </p:ext>
            </p:extLst>
          </p:nvPr>
        </p:nvGraphicFramePr>
        <p:xfrm>
          <a:off x="990600" y="1447800"/>
          <a:ext cx="8077200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2" name="VISIO" r:id="rId7" imgW="5587200" imgH="3225240" progId="Visio.Drawing.6">
                  <p:embed/>
                </p:oleObj>
              </mc:Choice>
              <mc:Fallback>
                <p:oleObj name="VISIO" r:id="rId7" imgW="5587200" imgH="3225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47800"/>
                        <a:ext cx="8077200" cy="466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296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2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214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7184" name="Group 9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229411"/>
              </p:ext>
            </p:extLst>
          </p:nvPr>
        </p:nvGraphicFramePr>
        <p:xfrm>
          <a:off x="914401" y="1447801"/>
          <a:ext cx="8153399" cy="3886198"/>
        </p:xfrm>
        <a:graphic>
          <a:graphicData uri="http://schemas.openxmlformats.org/drawingml/2006/table">
            <a:tbl>
              <a:tblPr/>
              <a:tblGrid>
                <a:gridCol w="922110"/>
                <a:gridCol w="982889"/>
                <a:gridCol w="914400"/>
                <a:gridCol w="674914"/>
                <a:gridCol w="696686"/>
                <a:gridCol w="686480"/>
                <a:gridCol w="913720"/>
                <a:gridCol w="906236"/>
                <a:gridCol w="873579"/>
                <a:gridCol w="582385"/>
              </a:tblGrid>
              <a:tr h="4484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Jump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709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709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709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4219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7184" name="Group 9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0215078"/>
              </p:ext>
            </p:extLst>
          </p:nvPr>
        </p:nvGraphicFramePr>
        <p:xfrm>
          <a:off x="914401" y="1447801"/>
          <a:ext cx="8153399" cy="3886198"/>
        </p:xfrm>
        <a:graphic>
          <a:graphicData uri="http://schemas.openxmlformats.org/drawingml/2006/table">
            <a:tbl>
              <a:tblPr/>
              <a:tblGrid>
                <a:gridCol w="922110"/>
                <a:gridCol w="982889"/>
                <a:gridCol w="914400"/>
                <a:gridCol w="674914"/>
                <a:gridCol w="696686"/>
                <a:gridCol w="686480"/>
                <a:gridCol w="913720"/>
                <a:gridCol w="906236"/>
                <a:gridCol w="873579"/>
                <a:gridCol w="582385"/>
              </a:tblGrid>
              <a:tr h="4484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RegDst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AluSrc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Branch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MemWrite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MemtoReg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ALUOp</a:t>
                      </a:r>
                      <a:r>
                        <a:rPr kumimoji="0" lang="en-US" sz="1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1:0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Jump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R-type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lw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sw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beq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5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urier New" pitchFamily="49" charset="0"/>
                          <a:cs typeface="Times New Roman" pitchFamily="18" charset="0"/>
                        </a:rPr>
                        <a:t>j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000100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70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70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Unit: Main Decoder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562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97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8229600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b="1" dirty="0" smtClean="0"/>
              <a:t>Program </a:t>
            </a:r>
            <a:r>
              <a:rPr lang="en-US" b="1" dirty="0"/>
              <a:t>Execution Time </a:t>
            </a:r>
          </a:p>
          <a:p>
            <a:pPr>
              <a:buFontTx/>
              <a:buNone/>
            </a:pPr>
            <a:r>
              <a:rPr lang="en-US" sz="2800" b="1" dirty="0" smtClean="0"/>
              <a:t>      = (#instructions</a:t>
            </a:r>
            <a:r>
              <a:rPr lang="en-US" sz="2800" b="1" dirty="0"/>
              <a:t>)(cycles/instruction)(seconds/cycle)</a:t>
            </a:r>
          </a:p>
          <a:p>
            <a:pPr>
              <a:buFontTx/>
              <a:buNone/>
            </a:pPr>
            <a:r>
              <a:rPr lang="en-US" sz="2800" b="1" dirty="0" smtClean="0"/>
              <a:t>      = </a:t>
            </a:r>
            <a:r>
              <a:rPr lang="en-US" sz="2800" b="1" dirty="0"/>
              <a:t># instructions x CPI x </a:t>
            </a:r>
            <a:r>
              <a:rPr lang="en-US" sz="2800" b="1" i="1" dirty="0"/>
              <a:t>T</a:t>
            </a:r>
            <a:r>
              <a:rPr lang="en-US" sz="2800" b="1" i="1" baseline="-25000" dirty="0"/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23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4098" name="Object 114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00513662"/>
              </p:ext>
            </p:extLst>
          </p:nvPr>
        </p:nvGraphicFramePr>
        <p:xfrm>
          <a:off x="914400" y="914400"/>
          <a:ext cx="7924800" cy="442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6" name="VISIO" r:id="rId8" imgW="5173200" imgH="2891160" progId="Visio.Drawing.6">
                  <p:embed/>
                </p:oleObj>
              </mc:Choice>
              <mc:Fallback>
                <p:oleObj name="VISIO" r:id="rId8" imgW="5173200" imgH="28911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914400"/>
                        <a:ext cx="7924800" cy="442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398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939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398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52600" y="5448300"/>
            <a:ext cx="6553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200" b="1" i="1" baseline="-25000" dirty="0">
                <a:latin typeface="Times New Roman" pitchFamily="18" charset="0"/>
                <a:cs typeface="Arial" charset="0"/>
              </a:rPr>
              <a:t>C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Arial" charset="0"/>
              </a:rPr>
              <a:t>limited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by </a:t>
            </a:r>
            <a:r>
              <a:rPr lang="en-US" sz="3200" b="1" dirty="0" smtClean="0">
                <a:latin typeface="Times New Roman" pitchFamily="18" charset="0"/>
                <a:cs typeface="Arial" charset="0"/>
              </a:rPr>
              <a:t>critical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path (</a:t>
            </a:r>
            <a:r>
              <a:rPr lang="en-US" sz="3200" b="1" dirty="0" err="1">
                <a:latin typeface="Courier New" pitchFamily="49" charset="0"/>
                <a:cs typeface="Arial" charset="0"/>
              </a:rPr>
              <a:t>lw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b="1" i="1" dirty="0">
                <a:latin typeface="Times New Roman" pitchFamily="18" charset="0"/>
                <a:cs typeface="Arial" charset="0"/>
              </a:rPr>
              <a:t>  	</a:t>
            </a:r>
            <a:endParaRPr lang="en-US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1713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00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00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Single-cycle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 dirty="0">
                <a:latin typeface="Times New Roman" pitchFamily="18" charset="0"/>
                <a:cs typeface="Arial" charset="0"/>
              </a:rPr>
              <a:t>  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max(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 smtClean="0">
                <a:latin typeface="Times New Roman" pitchFamily="18" charset="0"/>
                <a:cs typeface="Arial" charset="0"/>
              </a:rPr>
              <a:t>sext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)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 smtClean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 smtClean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Typically, </a:t>
            </a:r>
            <a:r>
              <a:rPr lang="en-US" sz="3200" dirty="0">
                <a:latin typeface="Times New Roman" pitchFamily="18" charset="0"/>
                <a:cs typeface="Arial" charset="0"/>
              </a:rPr>
              <a:t>limiting paths are: 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memory, ALU, register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file 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11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24685231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0292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5350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8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7381129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5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5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029200"/>
            <a:ext cx="7696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+ 2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read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RF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[30 + 2(250) + 150 + 25 + 200 + 20]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925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477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991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991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Program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32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b="1" dirty="0">
                <a:latin typeface="Times New Roman" pitchFamily="18" charset="0"/>
                <a:cs typeface="Arial" charset="0"/>
              </a:rPr>
              <a:t>Execution Time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# instructions x CPI x </a:t>
            </a:r>
            <a:r>
              <a:rPr lang="en-US" sz="3200" i="1" dirty="0">
                <a:latin typeface="Times New Roman" pitchFamily="18" charset="0"/>
                <a:cs typeface="Arial" charset="0"/>
              </a:rPr>
              <a:t>T</a:t>
            </a:r>
            <a:r>
              <a:rPr lang="en-US" sz="3200" i="1" baseline="-25000" dirty="0">
                <a:latin typeface="Times New Roman" pitchFamily="18" charset="0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           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3200" dirty="0">
                <a:latin typeface="Times New Roman" pitchFamily="18" charset="0"/>
                <a:cs typeface="Arial" charset="0"/>
              </a:rPr>
              <a:t>)(1)(925 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3200" baseline="30000" dirty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en-US" sz="3200" dirty="0">
                <a:latin typeface="Times New Roman" pitchFamily="18" charset="0"/>
                <a:cs typeface="Arial" charset="0"/>
              </a:rPr>
              <a:t>s)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		            = 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92.5 seconds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chemeClr val="bg1"/>
                </a:solidFill>
                <a:latin typeface="+mj-lt"/>
              </a:rPr>
              <a:t>Single-Cycle Performance Example</a:t>
            </a:r>
            <a:endParaRPr lang="en-US" sz="4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2684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19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/>
              <a:t>Single-cycle: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</a:t>
            </a:r>
            <a:r>
              <a:rPr lang="en-US" sz="2600" dirty="0" smtClean="0"/>
              <a:t>simple</a:t>
            </a:r>
            <a:endParaRPr lang="en-US" sz="2600" dirty="0"/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/>
              <a:t>cycle time limited by longest instruction (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)</a:t>
            </a:r>
          </a:p>
          <a:p>
            <a:pPr lvl="1">
              <a:lnSpc>
                <a:spcPct val="90000"/>
              </a:lnSpc>
              <a:buFontTx/>
              <a:buChar char="-"/>
            </a:pPr>
            <a:r>
              <a:rPr lang="en-US" sz="2600" dirty="0" smtClean="0"/>
              <a:t>2 adders/ALUs &amp; 2 memories</a:t>
            </a:r>
            <a:endParaRPr lang="en-US" sz="2600" dirty="0"/>
          </a:p>
          <a:p>
            <a:pPr>
              <a:lnSpc>
                <a:spcPct val="90000"/>
              </a:lnSpc>
            </a:pPr>
            <a:r>
              <a:rPr lang="en-US" b="1" dirty="0" err="1" smtClean="0"/>
              <a:t>Multicycle</a:t>
            </a:r>
            <a:r>
              <a:rPr lang="en-US" b="1" dirty="0" smtClean="0"/>
              <a:t>:</a:t>
            </a:r>
            <a:endParaRPr lang="en-US" b="1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higher clock speed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simpler instructions run faster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+ reuse expensive hardware on multiple cycles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600" dirty="0"/>
              <a:t>-  sequencing overhead paid many times</a:t>
            </a:r>
          </a:p>
          <a:p>
            <a:pPr>
              <a:lnSpc>
                <a:spcPct val="90000"/>
              </a:lnSpc>
            </a:pPr>
            <a:r>
              <a:rPr lang="en-US" b="1" dirty="0"/>
              <a:t>Same design steps: </a:t>
            </a:r>
            <a:r>
              <a:rPr lang="en-US" b="1" dirty="0" err="1"/>
              <a:t>datapath</a:t>
            </a:r>
            <a:r>
              <a:rPr lang="en-US" b="1" dirty="0"/>
              <a:t> &amp; control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1174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Multiple implementations for a single architecture: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Single-cycle:</a:t>
            </a:r>
            <a:r>
              <a:rPr lang="en-US" dirty="0" smtClean="0"/>
              <a:t> Each </a:t>
            </a:r>
            <a:r>
              <a:rPr lang="en-US" dirty="0"/>
              <a:t>instruction executes in a single cycle</a:t>
            </a:r>
          </a:p>
          <a:p>
            <a:pPr lvl="1">
              <a:lnSpc>
                <a:spcPct val="90000"/>
              </a:lnSpc>
            </a:pPr>
            <a:r>
              <a:rPr lang="en-US" b="1" dirty="0" err="1" smtClean="0">
                <a:solidFill>
                  <a:schemeClr val="accent1"/>
                </a:solidFill>
              </a:rPr>
              <a:t>Multicycle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  <a:r>
              <a:rPr lang="en-US" dirty="0" smtClean="0"/>
              <a:t> Each </a:t>
            </a:r>
            <a:r>
              <a:rPr lang="en-US" dirty="0"/>
              <a:t>instruction is broken </a:t>
            </a:r>
            <a:r>
              <a:rPr lang="en-US" dirty="0" smtClean="0"/>
              <a:t>into </a:t>
            </a:r>
            <a:r>
              <a:rPr lang="en-US" dirty="0"/>
              <a:t>series of shorter steps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Pipelined:</a:t>
            </a:r>
            <a:r>
              <a:rPr lang="en-US" dirty="0" smtClean="0"/>
              <a:t> Each instruction </a:t>
            </a:r>
            <a:r>
              <a:rPr lang="en-US" dirty="0"/>
              <a:t>broken up </a:t>
            </a:r>
            <a:r>
              <a:rPr lang="en-US" dirty="0" smtClean="0"/>
              <a:t>into </a:t>
            </a:r>
            <a:r>
              <a:rPr lang="en-US" dirty="0"/>
              <a:t>series of </a:t>
            </a:r>
            <a:r>
              <a:rPr lang="en-US" dirty="0" smtClean="0"/>
              <a:t>steps &amp; multiple </a:t>
            </a:r>
            <a:r>
              <a:rPr lang="en-US" dirty="0"/>
              <a:t>instructions execute at </a:t>
            </a:r>
            <a:r>
              <a:rPr lang="en-US" dirty="0" smtClean="0"/>
              <a:t>once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Microarchitecture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21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1520550"/>
              </p:ext>
            </p:extLst>
          </p:nvPr>
        </p:nvGraphicFramePr>
        <p:xfrm>
          <a:off x="1385702" y="2209800"/>
          <a:ext cx="844409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1" name="VISIO" r:id="rId7" imgW="3258360" imgH="1058400" progId="Visio.Drawing.6">
                  <p:embed/>
                </p:oleObj>
              </mc:Choice>
              <mc:Fallback>
                <p:oleObj name="VISIO" r:id="rId7" imgW="3258360" imgH="1058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702" y="2209800"/>
                        <a:ext cx="8444098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2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2191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924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Replace Instruction and Data memories with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a single </a:t>
            </a:r>
            <a:r>
              <a:rPr lang="en-US" sz="3200" dirty="0">
                <a:latin typeface="Times New Roman" pitchFamily="18" charset="0"/>
                <a:cs typeface="Arial" charset="0"/>
              </a:rPr>
              <a:t>unified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memory – more realistic</a:t>
            </a: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0355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320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0065801"/>
              </p:ext>
            </p:extLst>
          </p:nvPr>
        </p:nvGraphicFramePr>
        <p:xfrm>
          <a:off x="1066800" y="2286000"/>
          <a:ext cx="7772400" cy="261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45" name="VISIO" r:id="rId8" imgW="3864600" imgH="1358280" progId="Visio.Drawing.6">
                  <p:embed/>
                </p:oleObj>
              </mc:Choice>
              <mc:Fallback>
                <p:oleObj name="VISIO" r:id="rId8" imgW="3864600" imgH="135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86000"/>
                        <a:ext cx="7772400" cy="261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32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3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320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STEP </a:t>
            </a:r>
            <a:r>
              <a:rPr lang="en-US" sz="32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1: </a:t>
            </a:r>
            <a:r>
              <a:rPr lang="en-US" sz="3200" dirty="0">
                <a:latin typeface="Times New Roman" pitchFamily="18" charset="0"/>
                <a:cs typeface="Arial" charset="0"/>
              </a:rPr>
              <a:t>Fetch instruction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I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nstruction Fetch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6390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5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4977269"/>
              </p:ext>
            </p:extLst>
          </p:nvPr>
        </p:nvGraphicFramePr>
        <p:xfrm>
          <a:off x="1066800" y="2263775"/>
          <a:ext cx="7772400" cy="261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70" name="VISIO" r:id="rId8" imgW="3864600" imgH="1358280" progId="Visio.Drawing.6">
                  <p:embed/>
                </p:oleObj>
              </mc:Choice>
              <mc:Fallback>
                <p:oleObj name="VISIO" r:id="rId8" imgW="3864600" imgH="1358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63775"/>
                        <a:ext cx="7772400" cy="261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52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5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>
                <a:solidFill>
                  <a:schemeClr val="bg1"/>
                </a:solidFill>
                <a:latin typeface="+mj-lt"/>
              </a:rPr>
              <a:t>R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egister Read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2a: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Read source operands from RF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118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627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75757887"/>
              </p:ext>
            </p:extLst>
          </p:nvPr>
        </p:nvGraphicFramePr>
        <p:xfrm>
          <a:off x="990600" y="1828800"/>
          <a:ext cx="7772400" cy="362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93" name="VISIO" r:id="rId8" imgW="3864600" imgH="1885320" progId="Visio.Drawing.6">
                  <p:embed/>
                </p:oleObj>
              </mc:Choice>
              <mc:Fallback>
                <p:oleObj name="VISIO" r:id="rId8" imgW="3864600" imgH="188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828800"/>
                        <a:ext cx="7772400" cy="362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62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627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Immediate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2b:</a:t>
            </a:r>
            <a:r>
              <a:rPr lang="en-US" dirty="0" smtClean="0"/>
              <a:t> Sign-extend the immediate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818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2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1298968"/>
              </p:ext>
            </p:extLst>
          </p:nvPr>
        </p:nvGraphicFramePr>
        <p:xfrm>
          <a:off x="1143000" y="2435225"/>
          <a:ext cx="7772400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16" name="VISIO" r:id="rId8" imgW="5557680" imgH="1885320" progId="Visio.Drawing.6">
                  <p:embed/>
                </p:oleObj>
              </mc:Choice>
              <mc:Fallback>
                <p:oleObj name="VISIO" r:id="rId8" imgW="5557680" imgH="188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435225"/>
                        <a:ext cx="7772400" cy="2519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832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9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Address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3:</a:t>
            </a:r>
            <a:r>
              <a:rPr lang="en-US" dirty="0" smtClean="0"/>
              <a:t> Compute the memory address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45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934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56996085"/>
              </p:ext>
            </p:extLst>
          </p:nvPr>
        </p:nvGraphicFramePr>
        <p:xfrm>
          <a:off x="1066800" y="2406650"/>
          <a:ext cx="7772400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40" name="VISIO" r:id="rId8" imgW="5557680" imgH="1929600" progId="Visio.Drawing.6">
                  <p:embed/>
                </p:oleObj>
              </mc:Choice>
              <mc:Fallback>
                <p:oleObj name="VISIO" r:id="rId8" imgW="5557680" imgH="1929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406650"/>
                        <a:ext cx="7772400" cy="257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93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09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8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Memory Read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4:</a:t>
            </a:r>
            <a:r>
              <a:rPr lang="en-US" dirty="0" smtClean="0"/>
              <a:t> Read data from memory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6099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037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8788732"/>
              </p:ext>
            </p:extLst>
          </p:nvPr>
        </p:nvGraphicFramePr>
        <p:xfrm>
          <a:off x="1066800" y="2406650"/>
          <a:ext cx="7772400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64" name="VISIO" r:id="rId8" imgW="5557680" imgH="1929600" progId="Visio.Drawing.6">
                  <p:embed/>
                </p:oleObj>
              </mc:Choice>
              <mc:Fallback>
                <p:oleObj name="VISIO" r:id="rId8" imgW="5557680" imgH="1929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406650"/>
                        <a:ext cx="7772400" cy="257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03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03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8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38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r>
              <a:rPr lang="en-US" sz="3800" dirty="0" smtClean="0">
                <a:solidFill>
                  <a:schemeClr val="bg1"/>
                </a:solidFill>
                <a:latin typeface="+mj-lt"/>
              </a:rPr>
              <a:t> Write Register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5:</a:t>
            </a:r>
            <a:r>
              <a:rPr lang="en-US" dirty="0" smtClean="0"/>
              <a:t> Write data back to register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69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139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86524817"/>
              </p:ext>
            </p:extLst>
          </p:nvPr>
        </p:nvGraphicFramePr>
        <p:xfrm>
          <a:off x="990600" y="2370138"/>
          <a:ext cx="7772400" cy="264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88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70138"/>
                        <a:ext cx="7772400" cy="2649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13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13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9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3900" dirty="0" smtClean="0">
                <a:solidFill>
                  <a:schemeClr val="bg1"/>
                </a:solidFill>
                <a:latin typeface="+mj-lt"/>
              </a:rPr>
              <a:t>: Increment PC</a:t>
            </a:r>
            <a:endParaRPr lang="en-US" sz="3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914400" y="11430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STEP 6:</a:t>
            </a:r>
            <a:r>
              <a:rPr lang="en-US" dirty="0" smtClean="0"/>
              <a:t> Increment 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209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24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1392733"/>
              </p:ext>
            </p:extLst>
          </p:nvPr>
        </p:nvGraphicFramePr>
        <p:xfrm>
          <a:off x="820394" y="2446338"/>
          <a:ext cx="8247406" cy="281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13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394" y="2446338"/>
                        <a:ext cx="8247406" cy="281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24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24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242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data in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3200" dirty="0">
                <a:latin typeface="Times New Roman" pitchFamily="18" charset="0"/>
                <a:cs typeface="Arial" charset="0"/>
              </a:rPr>
              <a:t> to memory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91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446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76301155"/>
              </p:ext>
            </p:extLst>
          </p:nvPr>
        </p:nvGraphicFramePr>
        <p:xfrm>
          <a:off x="838200" y="2836863"/>
          <a:ext cx="8219464" cy="280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7" name="VISIO" r:id="rId8" imgW="5730120" imgH="2044080" progId="Visio.Drawing.6">
                  <p:embed/>
                </p:oleObj>
              </mc:Choice>
              <mc:Fallback>
                <p:oleObj name="VISIO" r:id="rId8" imgW="5730120" imgH="2044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836863"/>
                        <a:ext cx="8219464" cy="280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44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144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447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Read from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rs</a:t>
            </a:r>
            <a:r>
              <a:rPr lang="en-US" sz="3200" dirty="0">
                <a:latin typeface="Times New Roman" pitchFamily="18" charset="0"/>
                <a:cs typeface="Arial" charset="0"/>
              </a:rPr>
              <a:t> and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endParaRPr lang="en-US" sz="3200" dirty="0">
              <a:latin typeface="Courier New" pitchFamily="49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</a:t>
            </a:r>
            <a:r>
              <a:rPr lang="en-US" sz="3200" i="1" dirty="0" err="1">
                <a:latin typeface="Times New Roman" pitchFamily="18" charset="0"/>
                <a:cs typeface="Arial" charset="0"/>
              </a:rPr>
              <a:t>ALUResult</a:t>
            </a:r>
            <a:r>
              <a:rPr lang="en-US" sz="3200" dirty="0">
                <a:latin typeface="Times New Roman" pitchFamily="18" charset="0"/>
                <a:cs typeface="Arial" charset="0"/>
              </a:rPr>
              <a:t> to register file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Write to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rd</a:t>
            </a:r>
            <a:r>
              <a:rPr lang="en-US" sz="3200" dirty="0">
                <a:latin typeface="Times New Roman" pitchFamily="18" charset="0"/>
                <a:cs typeface="Arial" charset="0"/>
              </a:rPr>
              <a:t> (instead of </a:t>
            </a:r>
            <a:r>
              <a:rPr lang="en-US" sz="3200" dirty="0" err="1">
                <a:latin typeface="Courier New" pitchFamily="49" charset="0"/>
                <a:cs typeface="Arial" charset="0"/>
              </a:rPr>
              <a:t>rt</a:t>
            </a:r>
            <a:r>
              <a:rPr lang="en-US" sz="3200" dirty="0"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015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971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924800" cy="4953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500" dirty="0"/>
              <a:t>Program execution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 smtClean="0">
                <a:solidFill>
                  <a:schemeClr val="accent1"/>
                </a:solidFill>
              </a:rPr>
              <a:t>Execution </a:t>
            </a:r>
            <a:r>
              <a:rPr lang="en-US" sz="2400" b="1" dirty="0">
                <a:solidFill>
                  <a:schemeClr val="accent1"/>
                </a:solidFill>
              </a:rPr>
              <a:t>Time = </a:t>
            </a:r>
            <a:r>
              <a:rPr lang="en-US" sz="2400" b="1" dirty="0" smtClean="0">
                <a:solidFill>
                  <a:schemeClr val="accent1"/>
                </a:solidFill>
              </a:rPr>
              <a:t>(#instructions</a:t>
            </a:r>
            <a:r>
              <a:rPr lang="en-US" sz="2400" b="1" dirty="0">
                <a:solidFill>
                  <a:schemeClr val="accent1"/>
                </a:solidFill>
              </a:rPr>
              <a:t>)(cycles/instruction)(seconds/cycle)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4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3500" dirty="0"/>
              <a:t>Definitions: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CPI: Cycles/instruction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clock period: seconds/cycle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smtClean="0"/>
              <a:t>IPC: instructions/cycle = IPC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sz="3500" dirty="0"/>
              <a:t>Challenge is to satisfy constraints of: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Cost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Power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Performance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440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54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63989599"/>
              </p:ext>
            </p:extLst>
          </p:nvPr>
        </p:nvGraphicFramePr>
        <p:xfrm>
          <a:off x="762000" y="2209800"/>
          <a:ext cx="8534400" cy="3030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1" name="VISIO" r:id="rId7" imgW="5886360" imgH="2187000" progId="Visio.Drawing.6">
                  <p:embed/>
                </p:oleObj>
              </mc:Choice>
              <mc:Fallback>
                <p:oleObj name="VISIO" r:id="rId7" imgW="5886360" imgH="2187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09800"/>
                        <a:ext cx="8534400" cy="3030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549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>
                <a:latin typeface="Courier New" pitchFamily="49" charset="0"/>
                <a:cs typeface="Arial" charset="0"/>
              </a:rPr>
              <a:t>rs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 == </a:t>
            </a:r>
            <a:r>
              <a:rPr lang="en-US" sz="3200" dirty="0" err="1" smtClean="0">
                <a:latin typeface="Courier New" pitchFamily="49" charset="0"/>
                <a:cs typeface="Arial" charset="0"/>
              </a:rPr>
              <a:t>rt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?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atin typeface="Times New Roman" pitchFamily="18" charset="0"/>
                <a:cs typeface="Arial" charset="0"/>
              </a:rPr>
              <a:t>BTA </a:t>
            </a:r>
            <a:r>
              <a:rPr lang="en-US" sz="3200" dirty="0">
                <a:latin typeface="Times New Roman" pitchFamily="18" charset="0"/>
                <a:cs typeface="Arial" charset="0"/>
              </a:rPr>
              <a:t>= </a:t>
            </a:r>
            <a:r>
              <a:rPr lang="en-US" sz="2900" dirty="0">
                <a:latin typeface="Times New Roman" pitchFamily="18" charset="0"/>
                <a:cs typeface="Arial" charset="0"/>
              </a:rPr>
              <a:t>(sign-extended </a:t>
            </a:r>
            <a:r>
              <a:rPr lang="en-US" sz="2900" dirty="0" smtClean="0">
                <a:latin typeface="Times New Roman" pitchFamily="18" charset="0"/>
                <a:cs typeface="Arial" charset="0"/>
              </a:rPr>
              <a:t>immediate &lt;&lt; 2) + (</a:t>
            </a:r>
            <a:r>
              <a:rPr lang="en-US" sz="2900" dirty="0">
                <a:latin typeface="Times New Roman" pitchFamily="18" charset="0"/>
                <a:cs typeface="Arial" charset="0"/>
              </a:rPr>
              <a:t>PC+4)</a:t>
            </a:r>
          </a:p>
        </p:txBody>
      </p:sp>
      <p:sp>
        <p:nvSpPr>
          <p:cNvPr id="121549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798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061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0572704"/>
              </p:ext>
            </p:extLst>
          </p:nvPr>
        </p:nvGraphicFramePr>
        <p:xfrm>
          <a:off x="709230" y="1371600"/>
          <a:ext cx="8358570" cy="422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85" name="VISIO" r:id="rId7" imgW="5743440" imgH="2904480" progId="Visio.Drawing.6">
                  <p:embed/>
                </p:oleObj>
              </mc:Choice>
              <mc:Fallback>
                <p:oleObj name="VISIO" r:id="rId7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30" y="1371600"/>
                        <a:ext cx="8358570" cy="422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06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06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490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266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40956771"/>
              </p:ext>
            </p:extLst>
          </p:nvPr>
        </p:nvGraphicFramePr>
        <p:xfrm>
          <a:off x="1905000" y="1174750"/>
          <a:ext cx="5562600" cy="5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09" name="VISIO" r:id="rId7" imgW="2135880" imgH="1990080" progId="Visio.Drawing.6">
                  <p:embed/>
                </p:oleObj>
              </mc:Choice>
              <mc:Fallback>
                <p:oleObj name="VISIO" r:id="rId7" imgW="2135880" imgH="1990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174750"/>
                        <a:ext cx="5562600" cy="518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265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2266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817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3687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0784770"/>
              </p:ext>
            </p:extLst>
          </p:nvPr>
        </p:nvGraphicFramePr>
        <p:xfrm>
          <a:off x="2362200" y="2422525"/>
          <a:ext cx="6781800" cy="344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48" name="VISIO" r:id="rId7" imgW="5743440" imgH="2916720" progId="Visio.Drawing.6">
                  <p:embed/>
                </p:oleObj>
              </mc:Choice>
              <mc:Fallback>
                <p:oleObj name="VISIO" r:id="rId7" imgW="5743440" imgH="2916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22525"/>
                        <a:ext cx="6781800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368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1293595"/>
              </p:ext>
            </p:extLst>
          </p:nvPr>
        </p:nvGraphicFramePr>
        <p:xfrm>
          <a:off x="685800" y="1295400"/>
          <a:ext cx="19050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49" name="VISIO" r:id="rId9" imgW="1066320" imgH="837720" progId="Visio.Drawing.6">
                  <p:embed/>
                </p:oleObj>
              </mc:Choice>
              <mc:Fallback>
                <p:oleObj name="VISIO" r:id="rId9" imgW="10663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95400"/>
                        <a:ext cx="1905000" cy="149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368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4929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3476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0290468"/>
              </p:ext>
            </p:extLst>
          </p:nvPr>
        </p:nvGraphicFramePr>
        <p:xfrm>
          <a:off x="2362200" y="2346325"/>
          <a:ext cx="6781800" cy="344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72" name="VISIO" r:id="rId7" imgW="5743440" imgH="2916720" progId="Visio.Drawing.6">
                  <p:embed/>
                </p:oleObj>
              </mc:Choice>
              <mc:Fallback>
                <p:oleObj name="VISIO" r:id="rId7" imgW="5743440" imgH="2916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346325"/>
                        <a:ext cx="6781800" cy="344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3477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2122573"/>
              </p:ext>
            </p:extLst>
          </p:nvPr>
        </p:nvGraphicFramePr>
        <p:xfrm>
          <a:off x="685800" y="1322387"/>
          <a:ext cx="1905000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73" name="VISIO" r:id="rId9" imgW="1066320" imgH="837720" progId="Visio.Drawing.6">
                  <p:embed/>
                </p:oleObj>
              </mc:Choice>
              <mc:Fallback>
                <p:oleObj name="VISIO" r:id="rId9" imgW="10663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22387"/>
                        <a:ext cx="1905000" cy="149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347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Fetch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5873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4166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97874378"/>
              </p:ext>
            </p:extLst>
          </p:nvPr>
        </p:nvGraphicFramePr>
        <p:xfrm>
          <a:off x="762000" y="1152525"/>
          <a:ext cx="3581400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96" name="VISIO" r:id="rId7" imgW="1980720" imgH="837720" progId="Visio.Drawing.6">
                  <p:embed/>
                </p:oleObj>
              </mc:Choice>
              <mc:Fallback>
                <p:oleObj name="VISIO" r:id="rId7" imgW="1980720" imgH="837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52525"/>
                        <a:ext cx="3581400" cy="151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4168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04460034"/>
              </p:ext>
            </p:extLst>
          </p:nvPr>
        </p:nvGraphicFramePr>
        <p:xfrm>
          <a:off x="1219200" y="2817813"/>
          <a:ext cx="6781800" cy="343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97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17813"/>
                        <a:ext cx="6781800" cy="343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416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Decode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0188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5190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4910756"/>
              </p:ext>
            </p:extLst>
          </p:nvPr>
        </p:nvGraphicFramePr>
        <p:xfrm>
          <a:off x="685800" y="1066800"/>
          <a:ext cx="3810000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0" name="VISIO" r:id="rId7" imgW="2381040" imgH="1866600" progId="Visio.Drawing.6">
                  <p:embed/>
                </p:oleObj>
              </mc:Choice>
              <mc:Fallback>
                <p:oleObj name="VISIO" r:id="rId7" imgW="2381040" imgH="1866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066800"/>
                        <a:ext cx="3810000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5191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93213147"/>
              </p:ext>
            </p:extLst>
          </p:nvPr>
        </p:nvGraphicFramePr>
        <p:xfrm>
          <a:off x="1600200" y="2700337"/>
          <a:ext cx="7315200" cy="370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1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700337"/>
                        <a:ext cx="7315200" cy="370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51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702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2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97804029"/>
              </p:ext>
            </p:extLst>
          </p:nvPr>
        </p:nvGraphicFramePr>
        <p:xfrm>
          <a:off x="762000" y="1066800"/>
          <a:ext cx="3810000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44" name="VISIO" r:id="rId7" imgW="2381040" imgH="1866600" progId="Visio.Drawing.6">
                  <p:embed/>
                </p:oleObj>
              </mc:Choice>
              <mc:Fallback>
                <p:oleObj name="VISIO" r:id="rId7" imgW="2381040" imgH="1866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066800"/>
                        <a:ext cx="3810000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525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9612185"/>
              </p:ext>
            </p:extLst>
          </p:nvPr>
        </p:nvGraphicFramePr>
        <p:xfrm>
          <a:off x="1752600" y="2547937"/>
          <a:ext cx="7315200" cy="370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45" name="VISIO" r:id="rId9" imgW="5743440" imgH="2904480" progId="Visio.Drawing.6">
                  <p:embed/>
                </p:oleObj>
              </mc:Choice>
              <mc:Fallback>
                <p:oleObj name="VISIO" r:id="rId9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547937"/>
                        <a:ext cx="7315200" cy="370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2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Address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6337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6214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9327812"/>
              </p:ext>
            </p:extLst>
          </p:nvPr>
        </p:nvGraphicFramePr>
        <p:xfrm>
          <a:off x="1905000" y="1047750"/>
          <a:ext cx="5562600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3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047750"/>
                        <a:ext cx="5562600" cy="520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621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lw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075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8261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80753142"/>
              </p:ext>
            </p:extLst>
          </p:nvPr>
        </p:nvGraphicFramePr>
        <p:xfrm>
          <a:off x="1855574" y="1066800"/>
          <a:ext cx="5459626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7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574" y="1066800"/>
                        <a:ext cx="5459626" cy="510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825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sw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3647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7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Consider subset </a:t>
            </a:r>
            <a:r>
              <a:rPr lang="en-US" dirty="0"/>
              <a:t>of MIPS instructions: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R-type instructions: </a:t>
            </a:r>
            <a:r>
              <a:rPr lang="en-US" sz="2600" dirty="0">
                <a:latin typeface="Courier New" pitchFamily="49" charset="0"/>
              </a:rPr>
              <a:t>and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or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add</a:t>
            </a:r>
            <a:r>
              <a:rPr lang="en-US" sz="2600" dirty="0"/>
              <a:t>, </a:t>
            </a:r>
            <a:r>
              <a:rPr lang="en-US" sz="2600" dirty="0">
                <a:latin typeface="Courier New" pitchFamily="49" charset="0"/>
              </a:rPr>
              <a:t>sub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slt</a:t>
            </a:r>
            <a:endParaRPr lang="en-US" sz="2600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dirty="0"/>
              <a:t>Memory instructions: </a:t>
            </a:r>
            <a:r>
              <a:rPr lang="en-US" sz="2600" dirty="0" err="1">
                <a:latin typeface="Courier New" pitchFamily="49" charset="0"/>
              </a:rPr>
              <a:t>lw</a:t>
            </a:r>
            <a:r>
              <a:rPr lang="en-US" sz="2600" dirty="0"/>
              <a:t>, </a:t>
            </a:r>
            <a:r>
              <a:rPr lang="en-US" sz="2600" dirty="0" err="1">
                <a:latin typeface="Courier New" pitchFamily="49" charset="0"/>
              </a:rPr>
              <a:t>sw</a:t>
            </a:r>
            <a:endParaRPr lang="en-US" sz="2600" dirty="0">
              <a:latin typeface="Courier New" pitchFamily="49" charset="0"/>
            </a:endParaRPr>
          </a:p>
          <a:p>
            <a:pPr lvl="1">
              <a:lnSpc>
                <a:spcPct val="90000"/>
              </a:lnSpc>
            </a:pPr>
            <a:r>
              <a:rPr lang="en-US" sz="2600" dirty="0"/>
              <a:t>Branch instructions: </a:t>
            </a:r>
            <a:r>
              <a:rPr lang="en-US" sz="2600" dirty="0" err="1">
                <a:latin typeface="Courier New" pitchFamily="49" charset="0"/>
              </a:rPr>
              <a:t>beq</a:t>
            </a:r>
            <a:endParaRPr lang="en-US" sz="2600" dirty="0">
              <a:latin typeface="Courier New" pitchFamily="49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dirty="0">
              <a:latin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34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85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9573479"/>
              </p:ext>
            </p:extLst>
          </p:nvPr>
        </p:nvGraphicFramePr>
        <p:xfrm>
          <a:off x="1752600" y="1204913"/>
          <a:ext cx="5638800" cy="527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1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204913"/>
                        <a:ext cx="5638800" cy="5272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28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R-Type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063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0309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20236279"/>
              </p:ext>
            </p:extLst>
          </p:nvPr>
        </p:nvGraphicFramePr>
        <p:xfrm>
          <a:off x="1295400" y="1138238"/>
          <a:ext cx="5791200" cy="541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25" name="VISIO" r:id="rId6" imgW="4035960" imgH="3773520" progId="Visio.Drawing.6">
                  <p:embed/>
                </p:oleObj>
              </mc:Choice>
              <mc:Fallback>
                <p:oleObj name="VISIO" r:id="rId6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138238"/>
                        <a:ext cx="5791200" cy="541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030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beq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915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11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7551967"/>
              </p:ext>
            </p:extLst>
          </p:nvPr>
        </p:nvGraphicFramePr>
        <p:xfrm>
          <a:off x="1295400" y="995005"/>
          <a:ext cx="5943600" cy="555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49" name="VISIO" r:id="rId7" imgW="4035960" imgH="3773520" progId="Visio.Drawing.6">
                  <p:embed/>
                </p:oleObj>
              </mc:Choice>
              <mc:Fallback>
                <p:oleObj name="VISIO" r:id="rId7" imgW="40359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995005"/>
                        <a:ext cx="5943600" cy="55581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11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421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Controller FSM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0378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133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02635252"/>
              </p:ext>
            </p:extLst>
          </p:nvPr>
        </p:nvGraphicFramePr>
        <p:xfrm>
          <a:off x="1219200" y="1219200"/>
          <a:ext cx="6781800" cy="517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3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81800" cy="517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13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13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600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757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81014749"/>
              </p:ext>
            </p:extLst>
          </p:nvPr>
        </p:nvGraphicFramePr>
        <p:xfrm>
          <a:off x="1219200" y="1219200"/>
          <a:ext cx="6781800" cy="517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97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81800" cy="517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757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1757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addi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302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235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3996478"/>
              </p:ext>
            </p:extLst>
          </p:nvPr>
        </p:nvGraphicFramePr>
        <p:xfrm>
          <a:off x="838200" y="1676400"/>
          <a:ext cx="8305800" cy="324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21" name="VISIO" r:id="rId7" imgW="5886360" imgH="2301120" progId="Visio.Drawing.6">
                  <p:embed/>
                </p:oleObj>
              </mc:Choice>
              <mc:Fallback>
                <p:oleObj name="VISIO" r:id="rId7" imgW="5886360" imgH="2301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676400"/>
                        <a:ext cx="8305800" cy="324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23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235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Extended Functionality: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615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338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27813722"/>
              </p:ext>
            </p:extLst>
          </p:nvPr>
        </p:nvGraphicFramePr>
        <p:xfrm>
          <a:off x="1219200" y="1219200"/>
          <a:ext cx="6754812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45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54812" cy="5148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33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533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818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96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07795696"/>
              </p:ext>
            </p:extLst>
          </p:nvPr>
        </p:nvGraphicFramePr>
        <p:xfrm>
          <a:off x="1219200" y="1219200"/>
          <a:ext cx="6754812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68" name="VISIO" r:id="rId7" imgW="4950360" imgH="3773520" progId="Visio.Drawing.6">
                  <p:embed/>
                </p:oleObj>
              </mc:Choice>
              <mc:Fallback>
                <p:oleObj name="VISIO" r:id="rId7" imgW="4950360" imgH="3773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219200"/>
                        <a:ext cx="6754812" cy="5148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96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196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Main Controller FSM: </a:t>
            </a:r>
            <a:r>
              <a:rPr lang="en-US" sz="4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</a:t>
            </a:r>
            <a:endParaRPr lang="en-US" sz="4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321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0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440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Instructions take different number of cycles: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3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cycles: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Arial" charset="0"/>
              </a:rPr>
              <a:t>beq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>
                <a:latin typeface="Courier New" pitchFamily="49" charset="0"/>
                <a:cs typeface="Arial" charset="0"/>
              </a:rPr>
              <a:t>j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4 cycles: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R-Type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sw</a:t>
            </a:r>
            <a:r>
              <a:rPr lang="en-US" sz="2400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dirty="0" err="1">
                <a:latin typeface="Courier New" pitchFamily="49" charset="0"/>
                <a:cs typeface="Arial" charset="0"/>
              </a:rPr>
              <a:t>addi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5 cycles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Arial" charset="0"/>
              </a:rPr>
              <a:t>lw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CPI is weighted average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Times New Roman" pitchFamily="18" charset="0"/>
                <a:cs typeface="Arial" charset="0"/>
              </a:rPr>
              <a:t>SPECINT2000 benchmark: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25% loads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10% stores 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11% branches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2% jumps</a:t>
            </a:r>
          </a:p>
          <a:p>
            <a:pPr marL="742950" lvl="1" indent="-285750" algn="just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52%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R-type</a:t>
            </a:r>
            <a:endParaRPr lang="en-US" sz="2000" dirty="0"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endParaRPr lang="en-US" sz="1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000" b="1" dirty="0" smtClean="0">
                <a:latin typeface="Times New Roman" pitchFamily="18" charset="0"/>
                <a:cs typeface="Arial" charset="0"/>
              </a:rPr>
              <a:t>Average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CPI = </a:t>
            </a:r>
            <a:r>
              <a:rPr lang="en-US" sz="2000" dirty="0">
                <a:latin typeface="Times New Roman" pitchFamily="18" charset="0"/>
                <a:cs typeface="Arial" charset="0"/>
              </a:rPr>
              <a:t>(0.11 + 0.2)(3) + (0.52 + 0.10)(4) + (0.25)(5) </a:t>
            </a:r>
            <a:r>
              <a:rPr lang="en-US" sz="2000" b="1" dirty="0">
                <a:latin typeface="Times New Roman" pitchFamily="18" charset="0"/>
                <a:cs typeface="Arial" charset="0"/>
              </a:rPr>
              <a:t>= 4.12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955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167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2534913"/>
              </p:ext>
            </p:extLst>
          </p:nvPr>
        </p:nvGraphicFramePr>
        <p:xfrm>
          <a:off x="762000" y="2393950"/>
          <a:ext cx="7772400" cy="393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7" name="VISIO" r:id="rId8" imgW="5743440" imgH="2904480" progId="Visio.Drawing.6">
                  <p:embed/>
                </p:oleObj>
              </mc:Choice>
              <mc:Fallback>
                <p:oleObj name="VISIO" r:id="rId8" imgW="5743440" imgH="2904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393950"/>
                        <a:ext cx="7772400" cy="393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16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16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16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 err="1">
                <a:latin typeface="Times New Roman" pitchFamily="18" charset="0"/>
                <a:cs typeface="Arial" charset="0"/>
              </a:rPr>
              <a:t>Multicycle</a:t>
            </a:r>
            <a:r>
              <a:rPr lang="en-US" sz="3200" dirty="0">
                <a:latin typeface="Times New Roman" pitchFamily="18" charset="0"/>
                <a:cs typeface="Arial" charset="0"/>
              </a:rPr>
              <a:t> critical path: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i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 	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800" b="1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) + </a:t>
            </a:r>
            <a:r>
              <a:rPr lang="en-US" sz="28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 Performance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1044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219200"/>
            <a:ext cx="76962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Determines everything about a processor: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PC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3</a:t>
            </a:r>
            <a:r>
              <a:rPr lang="en-US" dirty="0" smtClean="0"/>
              <a:t>2 </a:t>
            </a:r>
            <a:r>
              <a:rPr lang="en-US" dirty="0"/>
              <a:t>registers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Memory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Architectural State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11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323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8842123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32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48006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smtClean="0">
                <a:latin typeface="Times New Roman" pitchFamily="18" charset="0"/>
                <a:cs typeface="Arial" charset="0"/>
              </a:rPr>
              <a:t>?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5849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3238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0422855"/>
              </p:ext>
            </p:extLst>
          </p:nvPr>
        </p:nvGraphicFramePr>
        <p:xfrm>
          <a:off x="1676400" y="1143000"/>
          <a:ext cx="6248400" cy="3561398"/>
        </p:xfrm>
        <a:graphic>
          <a:graphicData uri="http://schemas.openxmlformats.org/drawingml/2006/table">
            <a:tbl>
              <a:tblPr/>
              <a:tblGrid>
                <a:gridCol w="2286000"/>
                <a:gridCol w="1879600"/>
                <a:gridCol w="2082800"/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Element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Parameter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Delay (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ps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clock-to-Q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pcq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_PC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Multiplexer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Memory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read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Register file setup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RF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setup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323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323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323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4800600"/>
            <a:ext cx="6934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i="1" dirty="0">
                <a:latin typeface="Times New Roman" pitchFamily="18" charset="0"/>
                <a:cs typeface="Arial" charset="0"/>
              </a:rPr>
              <a:t>	</a:t>
            </a:r>
            <a:r>
              <a:rPr lang="en-US" sz="2600" b="1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="1" i="1" baseline="-25000" dirty="0" err="1">
                <a:latin typeface="Times New Roman" pitchFamily="18" charset="0"/>
                <a:cs typeface="Arial" charset="0"/>
              </a:rPr>
              <a:t>c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max(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ALU</a:t>
            </a:r>
            <a:r>
              <a:rPr lang="en-US" sz="2600" baseline="-250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dirty="0">
                <a:latin typeface="Times New Roman" pitchFamily="18" charset="0"/>
                <a:cs typeface="Arial" charset="0"/>
              </a:rPr>
              <a:t>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)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pcq_PC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mux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mem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[30 + 25 + 250 + 20]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endParaRPr lang="en-US" sz="2600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   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325 </a:t>
            </a:r>
            <a:r>
              <a:rPr lang="en-US" sz="2600" b="1" dirty="0" err="1">
                <a:latin typeface="Times New Roman" pitchFamily="18" charset="0"/>
                <a:cs typeface="Arial" charset="0"/>
              </a:rPr>
              <a:t>ps</a:t>
            </a:r>
            <a:endParaRPr lang="en-US" sz="2600" b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0223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9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93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>
                <a:latin typeface="Times New Roman" pitchFamily="18" charset="0"/>
                <a:cs typeface="Arial" charset="0"/>
              </a:rPr>
              <a:t>For a program with 100 billion instructions executing on a multicycle MIPS 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>
                <a:latin typeface="Times New Roman" pitchFamily="18" charset="0"/>
                <a:cs typeface="Arial" charset="0"/>
              </a:rPr>
              <a:t>CPI = 4.12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i="1">
                <a:latin typeface="Times New Roman" pitchFamily="18" charset="0"/>
                <a:cs typeface="Arial" charset="0"/>
              </a:rPr>
              <a:t>T</a:t>
            </a:r>
            <a:r>
              <a:rPr lang="en-US" sz="1800" i="1" baseline="-25000">
                <a:latin typeface="Times New Roman" pitchFamily="18" charset="0"/>
                <a:cs typeface="Arial" charset="0"/>
              </a:rPr>
              <a:t>c</a:t>
            </a:r>
            <a:r>
              <a:rPr lang="en-US" sz="1800">
                <a:latin typeface="Times New Roman" pitchFamily="18" charset="0"/>
                <a:cs typeface="Arial" charset="0"/>
              </a:rPr>
              <a:t> = 325 ps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i="1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>
                <a:latin typeface="Times New Roman" pitchFamily="18" charset="0"/>
                <a:cs typeface="Arial" charset="0"/>
              </a:rPr>
              <a:t>Execution Time 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Chapter 7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0761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4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114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1142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>
                <a:latin typeface="Times New Roman" pitchFamily="18" charset="0"/>
                <a:cs typeface="Arial" charset="0"/>
              </a:rPr>
              <a:t>For a program with 100 billion instructions executing on a multicycle MIPS processor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>
                <a:latin typeface="Times New Roman" pitchFamily="18" charset="0"/>
                <a:cs typeface="Arial" charset="0"/>
              </a:rPr>
              <a:t>CPI = 4.12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1800" i="1">
                <a:latin typeface="Times New Roman" pitchFamily="18" charset="0"/>
                <a:cs typeface="Arial" charset="0"/>
              </a:rPr>
              <a:t>T</a:t>
            </a:r>
            <a:r>
              <a:rPr lang="en-US" sz="1800" i="1" baseline="-25000">
                <a:latin typeface="Times New Roman" pitchFamily="18" charset="0"/>
                <a:cs typeface="Arial" charset="0"/>
              </a:rPr>
              <a:t>c</a:t>
            </a:r>
            <a:r>
              <a:rPr lang="en-US" sz="1800">
                <a:latin typeface="Times New Roman" pitchFamily="18" charset="0"/>
                <a:cs typeface="Arial" charset="0"/>
              </a:rPr>
              <a:t> = 325 ps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000" i="1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>
                <a:latin typeface="Times New Roman" pitchFamily="18" charset="0"/>
                <a:cs typeface="Arial" charset="0"/>
              </a:rPr>
              <a:t>Execution Time = (# instructions)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000">
                <a:latin typeface="Times New Roman" pitchFamily="18" charset="0"/>
                <a:cs typeface="Arial" charset="0"/>
              </a:rPr>
              <a:t>CPI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2000">
                <a:latin typeface="Times New Roman" pitchFamily="18" charset="0"/>
                <a:cs typeface="Arial" charset="0"/>
              </a:rPr>
              <a:t> </a:t>
            </a:r>
            <a:r>
              <a:rPr lang="en-US" sz="2000" i="1">
                <a:latin typeface="Times New Roman" pitchFamily="18" charset="0"/>
                <a:cs typeface="Arial" charset="0"/>
              </a:rPr>
              <a:t>T</a:t>
            </a:r>
            <a:r>
              <a:rPr lang="en-US" sz="2000" i="1" baseline="-25000">
                <a:latin typeface="Times New Roman" pitchFamily="18" charset="0"/>
                <a:cs typeface="Arial" charset="0"/>
              </a:rPr>
              <a:t>c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 i="1">
                <a:latin typeface="Times New Roman" pitchFamily="18" charset="0"/>
                <a:cs typeface="Arial" charset="0"/>
              </a:rPr>
              <a:t>		            </a:t>
            </a:r>
            <a:r>
              <a:rPr lang="en-US" sz="2000">
                <a:latin typeface="Times New Roman" pitchFamily="18" charset="0"/>
                <a:cs typeface="Arial" charset="0"/>
              </a:rPr>
              <a:t>= (100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000" baseline="3000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">
                <a:latin typeface="Times New Roman" pitchFamily="18" charset="0"/>
                <a:cs typeface="Arial" charset="0"/>
              </a:rPr>
              <a:t>)(4.12)(325 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000" baseline="3000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200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000">
                <a:latin typeface="Times New Roman" pitchFamily="18" charset="0"/>
                <a:cs typeface="Arial" charset="0"/>
              </a:rPr>
              <a:t>		            = 133.9 seconds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i="1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>
                <a:latin typeface="Times New Roman" pitchFamily="18" charset="0"/>
                <a:cs typeface="Arial" charset="0"/>
              </a:rPr>
              <a:t>This is </a:t>
            </a:r>
            <a:r>
              <a:rPr lang="en-US" sz="200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slower</a:t>
            </a:r>
            <a:r>
              <a:rPr lang="en-US" sz="2000">
                <a:latin typeface="Times New Roman" pitchFamily="18" charset="0"/>
                <a:cs typeface="Arial" charset="0"/>
              </a:rPr>
              <a:t> than the single-cycle processor (92.5 seconds). Why?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881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33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073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0733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2954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P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rogram </a:t>
            </a:r>
            <a:r>
              <a:rPr lang="en-US" sz="3200" dirty="0">
                <a:latin typeface="Times New Roman" pitchFamily="18" charset="0"/>
                <a:cs typeface="Arial" charset="0"/>
              </a:rPr>
              <a:t>with 100 billion 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instructions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Execution Time = </a:t>
            </a:r>
            <a:r>
              <a:rPr lang="en-US" sz="2600" dirty="0">
                <a:latin typeface="Times New Roman" pitchFamily="18" charset="0"/>
                <a:cs typeface="Arial" charset="0"/>
              </a:rPr>
              <a:t>(# instructions)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2600" dirty="0">
                <a:latin typeface="Times New Roman" pitchFamily="18" charset="0"/>
                <a:cs typeface="Arial" charset="0"/>
              </a:rPr>
              <a:t>CPI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2600" dirty="0">
                <a:latin typeface="Times New Roman" pitchFamily="18" charset="0"/>
                <a:cs typeface="Arial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c</a:t>
            </a:r>
            <a:endParaRPr lang="en-US" sz="2600" i="1" baseline="-25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i="1" dirty="0">
                <a:latin typeface="Times New Roman" pitchFamily="18" charset="0"/>
                <a:cs typeface="Arial" charset="0"/>
              </a:rPr>
              <a:t>		</a:t>
            </a:r>
            <a:r>
              <a:rPr lang="en-US" sz="2600" i="1" dirty="0">
                <a:latin typeface="Times New Roman" pitchFamily="18" charset="0"/>
                <a:cs typeface="Arial" charset="0"/>
              </a:rPr>
              <a:t>            </a:t>
            </a:r>
            <a:r>
              <a:rPr lang="en-US" sz="2600" dirty="0">
                <a:latin typeface="Times New Roman" pitchFamily="18" charset="0"/>
                <a:cs typeface="Arial" charset="0"/>
              </a:rPr>
              <a:t>= (100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600" dirty="0">
                <a:latin typeface="Times New Roman" pitchFamily="18" charset="0"/>
                <a:cs typeface="Arial" charset="0"/>
              </a:rPr>
              <a:t>)(4.12)(325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× 10</a:t>
            </a:r>
            <a:r>
              <a:rPr lang="en-US" sz="2600" baseline="30000" dirty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600" dirty="0">
                <a:latin typeface="Times New Roman" pitchFamily="18" charset="0"/>
                <a:cs typeface="Arial" charset="0"/>
              </a:rPr>
              <a:t>		           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133.9 seconds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1000" i="1" dirty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This is 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slower</a:t>
            </a:r>
            <a:r>
              <a:rPr lang="en-US" sz="3200" dirty="0">
                <a:latin typeface="Times New Roman" pitchFamily="18" charset="0"/>
                <a:cs typeface="Arial" charset="0"/>
              </a:rPr>
              <a:t> than the single-cycle processor (92.5 seconds). Why?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Not all steps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same </a:t>
            </a:r>
            <a:r>
              <a:rPr lang="en-US" sz="2600" dirty="0">
                <a:latin typeface="Times New Roman" pitchFamily="18" charset="0"/>
                <a:cs typeface="Arial" charset="0"/>
              </a:rPr>
              <a:t>length</a:t>
            </a:r>
          </a:p>
          <a:p>
            <a:pPr marL="285750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Sequencing overhead for each step (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Arial" charset="0"/>
              </a:rPr>
              <a:t>pcq</a:t>
            </a:r>
            <a:r>
              <a:rPr lang="en-US" sz="2600" dirty="0">
                <a:latin typeface="Times New Roman" pitchFamily="18" charset="0"/>
                <a:cs typeface="Arial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Arial" charset="0"/>
              </a:rPr>
              <a:t>setup</a:t>
            </a:r>
            <a:r>
              <a:rPr lang="en-US" sz="2600" dirty="0">
                <a:latin typeface="Times New Roman" pitchFamily="18" charset="0"/>
                <a:cs typeface="Arial" charset="0"/>
              </a:rPr>
              <a:t>= 50 </a:t>
            </a:r>
            <a:r>
              <a:rPr lang="en-US" sz="2600" dirty="0" err="1">
                <a:latin typeface="Times New Roman" pitchFamily="18" charset="0"/>
                <a:cs typeface="Arial" charset="0"/>
              </a:rPr>
              <a:t>ps</a:t>
            </a:r>
            <a:r>
              <a:rPr lang="en-US" sz="2600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Performance Example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2859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8613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21034447"/>
              </p:ext>
            </p:extLst>
          </p:nvPr>
        </p:nvGraphicFramePr>
        <p:xfrm>
          <a:off x="838200" y="1143000"/>
          <a:ext cx="8458200" cy="488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41" name="VISIO" r:id="rId7" imgW="5587200" imgH="3225240" progId="Visio.Drawing.6">
                  <p:embed/>
                </p:oleObj>
              </mc:Choice>
              <mc:Fallback>
                <p:oleObj name="VISIO" r:id="rId7" imgW="5587200" imgH="3225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3000"/>
                        <a:ext cx="8458200" cy="488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86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86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Single-Cycle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903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963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61655588"/>
              </p:ext>
            </p:extLst>
          </p:nvPr>
        </p:nvGraphicFramePr>
        <p:xfrm>
          <a:off x="838200" y="1219200"/>
          <a:ext cx="8001000" cy="460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65" name="VISIO" r:id="rId7" imgW="5844600" imgH="3361680" progId="Visio.Drawing.6">
                  <p:embed/>
                </p:oleObj>
              </mc:Choice>
              <mc:Fallback>
                <p:oleObj name="VISIO" r:id="rId7" imgW="5844600" imgH="3361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219200"/>
                        <a:ext cx="8001000" cy="460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96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96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Review: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Multicycle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0198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277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277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Temporal parallelism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Divide single-cycle processor into 5 stages: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Fetch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Decode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Execute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Times New Roman" pitchFamily="18" charset="0"/>
                <a:cs typeface="Arial" charset="0"/>
              </a:rPr>
              <a:t>Memory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dirty="0" err="1">
                <a:latin typeface="Times New Roman" pitchFamily="18" charset="0"/>
                <a:cs typeface="Arial" charset="0"/>
              </a:rPr>
              <a:t>Writeback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Add pipeline registers between stages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339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5846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03370943"/>
              </p:ext>
            </p:extLst>
          </p:nvPr>
        </p:nvGraphicFramePr>
        <p:xfrm>
          <a:off x="819680" y="1219200"/>
          <a:ext cx="8324320" cy="46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9" name="VISIO" r:id="rId7" imgW="4961520" imgH="2768400" progId="Visio.Drawing.6">
                  <p:embed/>
                </p:oleObj>
              </mc:Choice>
              <mc:Fallback>
                <p:oleObj name="VISIO" r:id="rId7" imgW="4961520" imgH="2768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680" y="1219200"/>
                        <a:ext cx="8324320" cy="464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58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584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vs. Pipelined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6544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536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71066754"/>
              </p:ext>
            </p:extLst>
          </p:nvPr>
        </p:nvGraphicFramePr>
        <p:xfrm>
          <a:off x="914400" y="1295400"/>
          <a:ext cx="8077200" cy="346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13" name="VISIO" r:id="rId7" imgW="5682960" imgH="2439720" progId="Visio.Drawing.6">
                  <p:embed/>
                </p:oleObj>
              </mc:Choice>
              <mc:Fallback>
                <p:oleObj name="VISIO" r:id="rId7" imgW="568296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95400"/>
                        <a:ext cx="8077200" cy="346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536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536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Abstraction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9060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65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0271436"/>
              </p:ext>
            </p:extLst>
          </p:nvPr>
        </p:nvGraphicFramePr>
        <p:xfrm>
          <a:off x="762000" y="2026340"/>
          <a:ext cx="8534400" cy="239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64" name="VISIO" r:id="rId5" imgW="3486240" imgH="978840" progId="Visio.Drawing.6">
                  <p:embed/>
                </p:oleObj>
              </mc:Choice>
              <mc:Fallback>
                <p:oleObj name="VISIO" r:id="rId5" imgW="3486240" imgH="978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026340"/>
                        <a:ext cx="8534400" cy="239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MIPS State Elements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560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6389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27458931"/>
              </p:ext>
            </p:extLst>
          </p:nvPr>
        </p:nvGraphicFramePr>
        <p:xfrm>
          <a:off x="1066800" y="1066800"/>
          <a:ext cx="6824663" cy="533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37" name="VISIO" r:id="rId7" imgW="5572080" imgH="4357800" progId="Visio.Drawing.6">
                  <p:embed/>
                </p:oleObj>
              </mc:Choice>
              <mc:Fallback>
                <p:oleObj name="VISIO" r:id="rId7" imgW="5572080" imgH="4357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066800"/>
                        <a:ext cx="6824663" cy="533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638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638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&amp;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4801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741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27817608"/>
              </p:ext>
            </p:extLst>
          </p:nvPr>
        </p:nvGraphicFramePr>
        <p:xfrm>
          <a:off x="685800" y="1423987"/>
          <a:ext cx="8458200" cy="360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61" name="VISIO" r:id="rId8" imgW="5530320" imgH="2357280" progId="Visio.Drawing.6">
                  <p:embed/>
                </p:oleObj>
              </mc:Choice>
              <mc:Fallback>
                <p:oleObj name="VISIO" r:id="rId8" imgW="5530320" imgH="2357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423987"/>
                        <a:ext cx="8458200" cy="3605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74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74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7415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53721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000" b="1" i="1" dirty="0" err="1">
                <a:latin typeface="Times New Roman" pitchFamily="18" charset="0"/>
                <a:cs typeface="Arial" charset="0"/>
              </a:rPr>
              <a:t>WriteReg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 must arrive at 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same </a:t>
            </a:r>
            <a:r>
              <a:rPr lang="en-US" sz="3000" b="1" dirty="0">
                <a:latin typeface="Times New Roman" pitchFamily="18" charset="0"/>
                <a:cs typeface="Arial" charset="0"/>
              </a:rPr>
              <a:t>time as </a:t>
            </a:r>
            <a:r>
              <a:rPr lang="en-US" sz="3000" b="1" i="1" dirty="0">
                <a:latin typeface="Times New Roman" pitchFamily="18" charset="0"/>
                <a:cs typeface="Arial" charset="0"/>
              </a:rPr>
              <a:t>Result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Corrected Pipelined </a:t>
            </a:r>
            <a:r>
              <a:rPr lang="en-US" sz="4400" dirty="0" err="1" smtClean="0">
                <a:solidFill>
                  <a:schemeClr val="bg1"/>
                </a:solidFill>
                <a:latin typeface="+mj-lt"/>
              </a:rPr>
              <a:t>Datapath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2103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8437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0914221"/>
              </p:ext>
            </p:extLst>
          </p:nvPr>
        </p:nvGraphicFramePr>
        <p:xfrm>
          <a:off x="914400" y="1143000"/>
          <a:ext cx="8077200" cy="449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85" name="VISIO" r:id="rId8" imgW="5530320" imgH="3074760" progId="Visio.Drawing.6">
                  <p:embed/>
                </p:oleObj>
              </mc:Choice>
              <mc:Fallback>
                <p:oleObj name="VISIO" r:id="rId8" imgW="5530320" imgH="3074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143000"/>
                        <a:ext cx="8077200" cy="4490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84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2984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8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6800" y="5562600"/>
            <a:ext cx="7162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/>
              <a:t>Same control unit as single-cycle processor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/>
              <a:t>Control delayed to proper pipeline stage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Pipelined Processor Control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7369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229600" cy="4525963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hen an instruction </a:t>
            </a:r>
            <a:r>
              <a:rPr lang="en-US" dirty="0"/>
              <a:t>depends on </a:t>
            </a:r>
            <a:r>
              <a:rPr lang="en-US" dirty="0" smtClean="0"/>
              <a:t>result </a:t>
            </a:r>
            <a:r>
              <a:rPr lang="en-US" dirty="0"/>
              <a:t>from </a:t>
            </a:r>
            <a:r>
              <a:rPr lang="en-US" dirty="0" smtClean="0"/>
              <a:t>instruction </a:t>
            </a:r>
            <a:r>
              <a:rPr lang="en-US" dirty="0"/>
              <a:t>that hasn’t </a:t>
            </a:r>
            <a:r>
              <a:rPr lang="en-US" dirty="0" smtClean="0"/>
              <a:t>completed</a:t>
            </a:r>
            <a:endParaRPr lang="en-US" dirty="0"/>
          </a:p>
          <a:p>
            <a:r>
              <a:rPr lang="en-US" dirty="0" smtClean="0"/>
              <a:t>Types: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Data hazard:</a:t>
            </a:r>
            <a:r>
              <a:rPr lang="en-US" dirty="0"/>
              <a:t> register value not </a:t>
            </a:r>
            <a:r>
              <a:rPr lang="en-US" dirty="0" smtClean="0"/>
              <a:t>yet written </a:t>
            </a:r>
            <a:r>
              <a:rPr lang="en-US" dirty="0"/>
              <a:t>back to register </a:t>
            </a:r>
            <a:r>
              <a:rPr lang="en-US" dirty="0" smtClean="0"/>
              <a:t>file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Control hazard: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next instruction not decided yet (caused by branches)</a:t>
            </a:r>
          </a:p>
        </p:txBody>
      </p:sp>
      <p:sp>
        <p:nvSpPr>
          <p:cNvPr id="13004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04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4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Pipeline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1106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687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77033394"/>
              </p:ext>
            </p:extLst>
          </p:nvPr>
        </p:nvGraphicFramePr>
        <p:xfrm>
          <a:off x="1143000" y="1371600"/>
          <a:ext cx="7772400" cy="263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09" name="VISIO" r:id="rId8" imgW="4943520" imgH="1753920" progId="Visio.Drawing.6">
                  <p:embed/>
                </p:oleObj>
              </mc:Choice>
              <mc:Fallback>
                <p:oleObj name="VISIO" r:id="rId8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371600"/>
                        <a:ext cx="7772400" cy="2636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68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68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68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Hazard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0143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6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/>
              <a:t>Insert </a:t>
            </a:r>
            <a:r>
              <a:rPr lang="en-US" dirty="0" err="1">
                <a:latin typeface="Courier New" pitchFamily="49" charset="0"/>
              </a:rPr>
              <a:t>nop</a:t>
            </a:r>
            <a:r>
              <a:rPr lang="en-US" dirty="0" err="1"/>
              <a:t>s</a:t>
            </a:r>
            <a:r>
              <a:rPr lang="en-US" dirty="0"/>
              <a:t> in code at compile time</a:t>
            </a:r>
          </a:p>
          <a:p>
            <a:r>
              <a:rPr lang="en-US" dirty="0"/>
              <a:t>Rearrange code at compile time</a:t>
            </a:r>
          </a:p>
          <a:p>
            <a:r>
              <a:rPr lang="en-US" dirty="0"/>
              <a:t>Forward data at run time</a:t>
            </a:r>
          </a:p>
          <a:p>
            <a:r>
              <a:rPr lang="en-US" dirty="0"/>
              <a:t>Stall the processor at run time</a:t>
            </a:r>
          </a:p>
        </p:txBody>
      </p:sp>
      <p:sp>
        <p:nvSpPr>
          <p:cNvPr id="1320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20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20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730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884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32641552"/>
              </p:ext>
            </p:extLst>
          </p:nvPr>
        </p:nvGraphicFramePr>
        <p:xfrm>
          <a:off x="1066800" y="2362200"/>
          <a:ext cx="7772400" cy="327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3" name="VISIO" r:id="rId9" imgW="5783040" imgH="2439720" progId="Visio.Drawing.6">
                  <p:embed/>
                </p:oleObj>
              </mc:Choice>
              <mc:Fallback>
                <p:oleObj name="VISIO" r:id="rId9" imgW="578304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362200"/>
                        <a:ext cx="7772400" cy="327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88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5288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28842" name="Rectangl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2192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Insert enough </a:t>
            </a:r>
            <a:r>
              <a:rPr lang="en-US" sz="3000" dirty="0" err="1">
                <a:latin typeface="Courier New" pitchFamily="49" charset="0"/>
                <a:cs typeface="Arial" charset="0"/>
              </a:rPr>
              <a:t>nop</a:t>
            </a:r>
            <a:r>
              <a:rPr lang="en-US" sz="3000" dirty="0" err="1">
                <a:latin typeface="Times New Roman" pitchFamily="18" charset="0"/>
                <a:cs typeface="Arial" charset="0"/>
              </a:rPr>
              <a:t>s</a:t>
            </a:r>
            <a:r>
              <a:rPr lang="en-US" sz="3000" dirty="0">
                <a:latin typeface="Times New Roman" pitchFamily="18" charset="0"/>
                <a:cs typeface="Arial" charset="0"/>
              </a:rPr>
              <a:t> for result to be ready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Times New Roman" pitchFamily="18" charset="0"/>
                <a:cs typeface="Arial" charset="0"/>
              </a:rPr>
              <a:t>Or move independent useful instructions forward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Compile-Time Hazard Elimination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9660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151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87100976"/>
              </p:ext>
            </p:extLst>
          </p:nvPr>
        </p:nvGraphicFramePr>
        <p:xfrm>
          <a:off x="914400" y="1600200"/>
          <a:ext cx="8229600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7" name="VISIO" r:id="rId8" imgW="4943520" imgH="1753920" progId="Visio.Drawing.6">
                  <p:embed/>
                </p:oleObj>
              </mc:Choice>
              <mc:Fallback>
                <p:oleObj name="VISIO" r:id="rId8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0200"/>
                        <a:ext cx="8229600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15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15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15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7392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253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7586373"/>
              </p:ext>
            </p:extLst>
          </p:nvPr>
        </p:nvGraphicFramePr>
        <p:xfrm>
          <a:off x="838200" y="1147763"/>
          <a:ext cx="81534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1" name="VISIO" r:id="rId8" imgW="6961320" imgH="4155480" progId="Visio.Drawing.6">
                  <p:embed/>
                </p:oleObj>
              </mc:Choice>
              <mc:Fallback>
                <p:oleObj name="VISIO" r:id="rId8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7763"/>
                        <a:ext cx="8153400" cy="486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25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25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253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4410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95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382000" cy="4525963"/>
          </a:xfrm>
        </p:spPr>
        <p:txBody>
          <a:bodyPr>
            <a:noAutofit/>
          </a:bodyPr>
          <a:lstStyle/>
          <a:p>
            <a:r>
              <a:rPr lang="en-US" dirty="0"/>
              <a:t>Forward to Execute stage from either:</a:t>
            </a:r>
          </a:p>
          <a:p>
            <a:pPr lvl="1"/>
            <a:r>
              <a:rPr lang="en-US" sz="2600" dirty="0"/>
              <a:t>Memory stage or</a:t>
            </a:r>
          </a:p>
          <a:p>
            <a:pPr lvl="1"/>
            <a:r>
              <a:rPr lang="en-US" sz="2600" dirty="0" err="1"/>
              <a:t>Writeback</a:t>
            </a:r>
            <a:r>
              <a:rPr lang="en-US" sz="2600" dirty="0"/>
              <a:t> </a:t>
            </a:r>
            <a:r>
              <a:rPr lang="en-US" sz="2600" dirty="0" smtClean="0"/>
              <a:t>stage</a:t>
            </a:r>
            <a:endParaRPr lang="en-US" sz="3200" dirty="0"/>
          </a:p>
          <a:p>
            <a:r>
              <a:rPr lang="en-US" dirty="0"/>
              <a:t>Forwarding logic for </a:t>
            </a:r>
            <a:r>
              <a:rPr lang="en-US" i="1" dirty="0" err="1"/>
              <a:t>ForwardAE</a:t>
            </a:r>
            <a:r>
              <a:rPr lang="en-US" dirty="0"/>
              <a:t>: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sz="1800" b="1" dirty="0">
                <a:latin typeface="Courier New" pitchFamily="49" charset="0"/>
              </a:rPr>
              <a:t>if </a:t>
            </a:r>
            <a:r>
              <a:rPr lang="en-US" sz="1800" b="1" dirty="0" smtClean="0">
                <a:latin typeface="Courier New" pitchFamily="49" charset="0"/>
              </a:rPr>
              <a:t>     ((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!= 0) AND 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== </a:t>
            </a:r>
            <a:r>
              <a:rPr lang="en-US" sz="1800" b="1" i="1" dirty="0" err="1">
                <a:latin typeface="Courier New" pitchFamily="49" charset="0"/>
              </a:rPr>
              <a:t>WriteRegM</a:t>
            </a:r>
            <a:r>
              <a:rPr lang="en-US" sz="1800" b="1" dirty="0">
                <a:latin typeface="Courier New" pitchFamily="49" charset="0"/>
              </a:rPr>
              <a:t>) AND </a:t>
            </a:r>
            <a:r>
              <a:rPr lang="en-US" sz="1800" b="1" i="1" dirty="0" err="1">
                <a:latin typeface="Courier New" pitchFamily="49" charset="0"/>
              </a:rPr>
              <a:t>RegWriteM</a:t>
            </a:r>
            <a:r>
              <a:rPr lang="en-US" sz="1800" b="1" dirty="0">
                <a:latin typeface="Courier New" pitchFamily="49" charset="0"/>
              </a:rPr>
              <a:t>)     </a:t>
            </a: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		then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10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	</a:t>
            </a:r>
            <a:r>
              <a:rPr lang="en-US" sz="1800" b="1" dirty="0">
                <a:latin typeface="Courier New" pitchFamily="49" charset="0"/>
              </a:rPr>
              <a:t>else if ((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!= 0) AND (</a:t>
            </a:r>
            <a:r>
              <a:rPr lang="en-US" sz="1800" b="1" i="1" dirty="0" err="1">
                <a:latin typeface="Courier New" pitchFamily="49" charset="0"/>
              </a:rPr>
              <a:t>rsE</a:t>
            </a:r>
            <a:r>
              <a:rPr lang="en-US" sz="1800" b="1" dirty="0">
                <a:latin typeface="Courier New" pitchFamily="49" charset="0"/>
              </a:rPr>
              <a:t> == </a:t>
            </a:r>
            <a:r>
              <a:rPr lang="en-US" sz="1800" b="1" i="1" dirty="0" err="1">
                <a:latin typeface="Courier New" pitchFamily="49" charset="0"/>
              </a:rPr>
              <a:t>WriteRegW</a:t>
            </a:r>
            <a:r>
              <a:rPr lang="en-US" sz="1800" b="1" dirty="0">
                <a:latin typeface="Courier New" pitchFamily="49" charset="0"/>
              </a:rPr>
              <a:t>) AND </a:t>
            </a:r>
            <a:r>
              <a:rPr lang="en-US" sz="1800" b="1" i="1" dirty="0" err="1">
                <a:latin typeface="Courier New" pitchFamily="49" charset="0"/>
              </a:rPr>
              <a:t>RegWriteW</a:t>
            </a:r>
            <a:r>
              <a:rPr lang="en-US" sz="1800" b="1" dirty="0">
                <a:latin typeface="Courier New" pitchFamily="49" charset="0"/>
              </a:rPr>
              <a:t>) </a:t>
            </a: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		then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01</a:t>
            </a:r>
          </a:p>
          <a:p>
            <a:pPr>
              <a:buFontTx/>
              <a:buNone/>
            </a:pP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	</a:t>
            </a:r>
            <a:r>
              <a:rPr lang="en-US" sz="1800" b="1" dirty="0">
                <a:latin typeface="Courier New" pitchFamily="49" charset="0"/>
              </a:rPr>
              <a:t>else	 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  	</a:t>
            </a:r>
            <a:r>
              <a:rPr lang="en-US" sz="1800" b="1" i="1" dirty="0" err="1">
                <a:solidFill>
                  <a:schemeClr val="accent1"/>
                </a:solidFill>
                <a:latin typeface="Courier New" pitchFamily="49" charset="0"/>
              </a:rPr>
              <a:t>ForwardAE</a:t>
            </a:r>
            <a:r>
              <a:rPr lang="en-US" sz="1800" b="1" dirty="0">
                <a:solidFill>
                  <a:schemeClr val="accent1"/>
                </a:solidFill>
                <a:latin typeface="Courier New" pitchFamily="49" charset="0"/>
              </a:rPr>
              <a:t> = 00</a:t>
            </a:r>
          </a:p>
          <a:p>
            <a:pPr marL="0" indent="0">
              <a:buNone/>
            </a:pPr>
            <a:endParaRPr lang="en-US" sz="20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2400" b="1" dirty="0" smtClean="0"/>
              <a:t>Forwarding </a:t>
            </a:r>
            <a:r>
              <a:rPr lang="en-US" sz="2400" b="1" dirty="0"/>
              <a:t>logic for </a:t>
            </a:r>
            <a:r>
              <a:rPr lang="en-US" sz="2400" b="1" i="1" dirty="0" err="1"/>
              <a:t>ForwardBE</a:t>
            </a:r>
            <a:r>
              <a:rPr lang="en-US" sz="2400" b="1" dirty="0"/>
              <a:t> same, but replace </a:t>
            </a:r>
            <a:r>
              <a:rPr lang="en-US" sz="2400" b="1" i="1" dirty="0" err="1"/>
              <a:t>rsE</a:t>
            </a:r>
            <a:r>
              <a:rPr lang="en-US" sz="2400" b="1" dirty="0"/>
              <a:t> with </a:t>
            </a:r>
            <a:r>
              <a:rPr lang="en-US" sz="2400" b="1" i="1" dirty="0" err="1"/>
              <a:t>rtE</a:t>
            </a:r>
            <a:endParaRPr lang="en-US" sz="2400" b="1" dirty="0"/>
          </a:p>
        </p:txBody>
      </p:sp>
      <p:sp>
        <p:nvSpPr>
          <p:cNvPr id="13178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78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Data Forwarding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4143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143000"/>
            <a:ext cx="76962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err="1"/>
              <a:t>Datapath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Control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Single-Cycle MIPS Processor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14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3559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</p:nvPr>
        </p:nvGraphicFramePr>
        <p:xfrm>
          <a:off x="914400" y="1600200"/>
          <a:ext cx="82296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04" name="VISIO" r:id="rId9" imgW="4943520" imgH="1753920" progId="Visio.Drawing.6">
                  <p:embed/>
                </p:oleObj>
              </mc:Choice>
              <mc:Fallback>
                <p:oleObj name="VISIO" r:id="rId9" imgW="494352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0200"/>
                        <a:ext cx="8229600" cy="292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355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355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355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6250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4583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1834271"/>
              </p:ext>
            </p:extLst>
          </p:nvPr>
        </p:nvGraphicFramePr>
        <p:xfrm>
          <a:off x="914400" y="1676400"/>
          <a:ext cx="8153400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29" name="VISIO" r:id="rId9" imgW="5225760" imgH="1753920" progId="Visio.Drawing.6">
                  <p:embed/>
                </p:oleObj>
              </mc:Choice>
              <mc:Fallback>
                <p:oleObj name="VISIO" r:id="rId9" imgW="5225760" imgH="1753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8153400" cy="273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45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45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458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8167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56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3661493"/>
              </p:ext>
            </p:extLst>
          </p:nvPr>
        </p:nvGraphicFramePr>
        <p:xfrm>
          <a:off x="914400" y="1295400"/>
          <a:ext cx="8001000" cy="477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53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95400"/>
                        <a:ext cx="8001000" cy="477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56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56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560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Hardware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8662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20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1143000" y="1219200"/>
            <a:ext cx="8001000" cy="4953000"/>
          </a:xfrm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</a:pPr>
            <a:r>
              <a:rPr lang="en-US" sz="2400" b="1" i="1" dirty="0" err="1" smtClean="0">
                <a:latin typeface="Courier New" pitchFamily="49" charset="0"/>
              </a:rPr>
              <a:t>lwstall</a:t>
            </a:r>
            <a:r>
              <a:rPr lang="en-US" sz="2400" b="1" i="1" dirty="0" smtClean="0">
                <a:latin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</a:rPr>
              <a:t>=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2400" b="1" dirty="0">
                <a:latin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</a:rPr>
              <a:t> ((</a:t>
            </a:r>
            <a:r>
              <a:rPr lang="en-US" sz="2400" b="1" i="1" dirty="0" err="1" smtClean="0">
                <a:latin typeface="Courier New" pitchFamily="49" charset="0"/>
              </a:rPr>
              <a:t>rsD</a:t>
            </a:r>
            <a:r>
              <a:rPr lang="en-US" sz="2400" b="1" dirty="0" smtClean="0">
                <a:latin typeface="Courier New" pitchFamily="49" charset="0"/>
              </a:rPr>
              <a:t>==</a:t>
            </a:r>
            <a:r>
              <a:rPr lang="en-US" sz="2400" b="1" i="1" dirty="0" err="1" smtClean="0">
                <a:latin typeface="Courier New" pitchFamily="49" charset="0"/>
              </a:rPr>
              <a:t>rtE</a:t>
            </a:r>
            <a:r>
              <a:rPr lang="en-US" sz="2400" b="1" dirty="0">
                <a:latin typeface="Courier New" pitchFamily="49" charset="0"/>
              </a:rPr>
              <a:t>) OR (</a:t>
            </a:r>
            <a:r>
              <a:rPr lang="en-US" sz="2400" b="1" i="1" dirty="0" err="1" smtClean="0">
                <a:latin typeface="Courier New" pitchFamily="49" charset="0"/>
              </a:rPr>
              <a:t>rtD</a:t>
            </a:r>
            <a:r>
              <a:rPr lang="en-US" sz="2400" b="1" dirty="0" smtClean="0">
                <a:latin typeface="Courier New" pitchFamily="49" charset="0"/>
              </a:rPr>
              <a:t>==</a:t>
            </a:r>
            <a:r>
              <a:rPr lang="en-US" sz="2400" b="1" i="1" dirty="0" err="1" smtClean="0">
                <a:latin typeface="Courier New" pitchFamily="49" charset="0"/>
              </a:rPr>
              <a:t>rtE</a:t>
            </a:r>
            <a:r>
              <a:rPr lang="en-US" sz="2400" b="1" dirty="0" smtClean="0">
                <a:latin typeface="Courier New" pitchFamily="49" charset="0"/>
              </a:rPr>
              <a:t>)) AND </a:t>
            </a:r>
            <a:r>
              <a:rPr lang="en-US" sz="2400" b="1" i="1" dirty="0" err="1">
                <a:latin typeface="Courier New" pitchFamily="49" charset="0"/>
              </a:rPr>
              <a:t>MemtoRegE</a:t>
            </a:r>
            <a:endParaRPr lang="en-US" sz="2400" b="1" i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2400" b="1" dirty="0">
                <a:latin typeface="Courier New" pitchFamily="49" charset="0"/>
              </a:rPr>
              <a:t>	</a:t>
            </a:r>
          </a:p>
          <a:p>
            <a:pPr>
              <a:buFontTx/>
              <a:buNone/>
            </a:pPr>
            <a:r>
              <a:rPr lang="en-US" sz="2400" b="1" i="1" dirty="0" err="1" smtClean="0">
                <a:latin typeface="Courier New" pitchFamily="49" charset="0"/>
              </a:rPr>
              <a:t>StallF</a:t>
            </a:r>
            <a:r>
              <a:rPr lang="en-US" sz="2400" b="1" dirty="0" smtClean="0">
                <a:latin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</a:rPr>
              <a:t>= </a:t>
            </a:r>
            <a:r>
              <a:rPr lang="en-US" sz="2400" b="1" i="1" dirty="0" err="1">
                <a:latin typeface="Courier New" pitchFamily="49" charset="0"/>
              </a:rPr>
              <a:t>StallD</a:t>
            </a:r>
            <a:r>
              <a:rPr lang="en-US" sz="2400" b="1" dirty="0">
                <a:latin typeface="Courier New" pitchFamily="49" charset="0"/>
              </a:rPr>
              <a:t> = </a:t>
            </a:r>
            <a:r>
              <a:rPr lang="en-US" sz="2400" b="1" i="1" dirty="0" err="1">
                <a:latin typeface="Courier New" pitchFamily="49" charset="0"/>
              </a:rPr>
              <a:t>FlushE</a:t>
            </a:r>
            <a:r>
              <a:rPr lang="en-US" sz="2400" b="1" dirty="0">
                <a:latin typeface="Courier New" pitchFamily="49" charset="0"/>
              </a:rPr>
              <a:t> = </a:t>
            </a:r>
            <a:r>
              <a:rPr lang="en-US" sz="2400" b="1" i="1" dirty="0" err="1">
                <a:latin typeface="Courier New" pitchFamily="49" charset="0"/>
              </a:rPr>
              <a:t>lwstall</a:t>
            </a:r>
            <a:endParaRPr lang="en-US" sz="2400" b="1" i="1" dirty="0">
              <a:latin typeface="Courier New" pitchFamily="49" charset="0"/>
            </a:endParaRPr>
          </a:p>
          <a:p>
            <a:endParaRPr lang="en-US" sz="2400" dirty="0"/>
          </a:p>
        </p:txBody>
      </p:sp>
      <p:sp>
        <p:nvSpPr>
          <p:cNvPr id="1318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8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89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Stalling Logic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7159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32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86097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latin typeface="Courier New" pitchFamily="49" charset="0"/>
              </a:rPr>
              <a:t>beq</a:t>
            </a:r>
            <a:r>
              <a:rPr lang="en-US" b="1" dirty="0" smtClean="0"/>
              <a:t>: </a:t>
            </a:r>
            <a:endParaRPr lang="en-US" b="1" dirty="0"/>
          </a:p>
          <a:p>
            <a:pPr lvl="1"/>
            <a:r>
              <a:rPr lang="en-US" sz="2600" dirty="0"/>
              <a:t>branch </a:t>
            </a:r>
            <a:r>
              <a:rPr lang="en-US" sz="2600" dirty="0" smtClean="0"/>
              <a:t>not </a:t>
            </a:r>
            <a:r>
              <a:rPr lang="en-US" sz="2600" dirty="0"/>
              <a:t>determined until </a:t>
            </a:r>
            <a:r>
              <a:rPr lang="en-US" sz="2600" dirty="0" smtClean="0"/>
              <a:t>4</a:t>
            </a:r>
            <a:r>
              <a:rPr lang="en-US" sz="2600" baseline="30000" dirty="0" smtClean="0"/>
              <a:t>th</a:t>
            </a:r>
            <a:r>
              <a:rPr lang="en-US" sz="2600" dirty="0" smtClean="0"/>
              <a:t> stage </a:t>
            </a:r>
            <a:r>
              <a:rPr lang="en-US" sz="2600" dirty="0"/>
              <a:t>of </a:t>
            </a:r>
            <a:r>
              <a:rPr lang="en-US" sz="2600" dirty="0" smtClean="0"/>
              <a:t>pipeline</a:t>
            </a:r>
            <a:endParaRPr lang="en-US" sz="2600" dirty="0"/>
          </a:p>
          <a:p>
            <a:pPr lvl="1"/>
            <a:r>
              <a:rPr lang="en-US" sz="2600" dirty="0"/>
              <a:t>Instructions after </a:t>
            </a:r>
            <a:r>
              <a:rPr lang="en-US" sz="2600" dirty="0" smtClean="0"/>
              <a:t>branch fetched </a:t>
            </a:r>
            <a:r>
              <a:rPr lang="en-US" sz="2600" dirty="0"/>
              <a:t>before branch occurs</a:t>
            </a:r>
          </a:p>
          <a:p>
            <a:pPr lvl="1"/>
            <a:r>
              <a:rPr lang="en-US" sz="2600" dirty="0"/>
              <a:t>These instructions must be flushed if </a:t>
            </a:r>
            <a:r>
              <a:rPr lang="en-US" sz="2600" dirty="0" smtClean="0"/>
              <a:t>branch </a:t>
            </a:r>
            <a:r>
              <a:rPr lang="en-US" sz="2600" dirty="0"/>
              <a:t>happens</a:t>
            </a:r>
          </a:p>
          <a:p>
            <a:r>
              <a:rPr lang="en-US" b="1" dirty="0"/>
              <a:t>Branch </a:t>
            </a:r>
            <a:r>
              <a:rPr lang="en-US" b="1" dirty="0" err="1"/>
              <a:t>misprediction</a:t>
            </a:r>
            <a:r>
              <a:rPr lang="en-US" b="1" dirty="0"/>
              <a:t> penalty</a:t>
            </a:r>
          </a:p>
          <a:p>
            <a:pPr lvl="1"/>
            <a:r>
              <a:rPr lang="en-US" sz="2600" dirty="0"/>
              <a:t>number of instruction flushed when branch is taken</a:t>
            </a:r>
          </a:p>
          <a:p>
            <a:pPr lvl="1"/>
            <a:r>
              <a:rPr lang="en-US" sz="2600" dirty="0"/>
              <a:t>May be reduced by determining branch earlier</a:t>
            </a:r>
          </a:p>
        </p:txBody>
      </p:sp>
      <p:sp>
        <p:nvSpPr>
          <p:cNvPr id="130662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66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663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1042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9943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0432074"/>
              </p:ext>
            </p:extLst>
          </p:nvPr>
        </p:nvGraphicFramePr>
        <p:xfrm>
          <a:off x="821541" y="1143000"/>
          <a:ext cx="8322459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77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541" y="1143000"/>
                        <a:ext cx="8322459" cy="4968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993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994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994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994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Hazards: Original Pipeline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2220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7655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0920716"/>
              </p:ext>
            </p:extLst>
          </p:nvPr>
        </p:nvGraphicFramePr>
        <p:xfrm>
          <a:off x="1066800" y="1181100"/>
          <a:ext cx="80010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01" name="VISIO" r:id="rId9" imgW="5629320" imgH="2439720" progId="Visio.Drawing.6">
                  <p:embed/>
                </p:oleObj>
              </mc:Choice>
              <mc:Fallback>
                <p:oleObj name="VISIO" r:id="rId9" imgW="562932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181100"/>
                        <a:ext cx="8001000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76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76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76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7654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618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868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6037557"/>
              </p:ext>
            </p:extLst>
          </p:nvPr>
        </p:nvGraphicFramePr>
        <p:xfrm>
          <a:off x="990600" y="1219200"/>
          <a:ext cx="7848600" cy="468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25" name="VISIO" r:id="rId10" imgW="6961320" imgH="4155480" progId="Visio.Drawing.6">
                  <p:embed/>
                </p:oleObj>
              </mc:Choice>
              <mc:Fallback>
                <p:oleObj name="VISIO" r:id="rId10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19200"/>
                        <a:ext cx="7848600" cy="468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867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867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867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867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308681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2600" y="6019800"/>
            <a:ext cx="5791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accent2"/>
                </a:solidFill>
              </a:rPr>
              <a:t>Introduced another data hazard in Decode stage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5423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9703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77665503"/>
              </p:ext>
            </p:extLst>
          </p:nvPr>
        </p:nvGraphicFramePr>
        <p:xfrm>
          <a:off x="990600" y="1295400"/>
          <a:ext cx="7848600" cy="340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49" name="VISIO" r:id="rId9" imgW="5629320" imgH="2439720" progId="Visio.Drawing.6">
                  <p:embed/>
                </p:oleObj>
              </mc:Choice>
              <mc:Fallback>
                <p:oleObj name="VISIO" r:id="rId9" imgW="5629320" imgH="243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7848600" cy="340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969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0970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970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970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Early Branch Resolution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5046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27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14543536"/>
              </p:ext>
            </p:extLst>
          </p:nvPr>
        </p:nvGraphicFramePr>
        <p:xfrm>
          <a:off x="918095" y="1031875"/>
          <a:ext cx="8225905" cy="491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73" name="VISIO" r:id="rId9" imgW="6961320" imgH="4155480" progId="Visio.Drawing.6">
                  <p:embed/>
                </p:oleObj>
              </mc:Choice>
              <mc:Fallback>
                <p:oleObj name="VISIO" r:id="rId9" imgW="6961320" imgH="415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095" y="1031875"/>
                        <a:ext cx="8225905" cy="491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1072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072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072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Handling Data &amp; Control Hazards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507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7043</TotalTime>
  <Words>3010</Words>
  <Application>Microsoft Office PowerPoint</Application>
  <PresentationFormat>On-screen Show (4:3)</PresentationFormat>
  <Paragraphs>1196</Paragraphs>
  <Slides>134</Slides>
  <Notes>133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134</vt:i4>
      </vt:variant>
    </vt:vector>
  </HeadingPairs>
  <TitlesOfParts>
    <vt:vector size="137" baseType="lpstr"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sharris</cp:lastModifiedBy>
  <cp:revision>97</cp:revision>
  <dcterms:created xsi:type="dcterms:W3CDTF">2012-08-07T04:56:47Z</dcterms:created>
  <dcterms:modified xsi:type="dcterms:W3CDTF">2012-08-30T08:22:11Z</dcterms:modified>
</cp:coreProperties>
</file>