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16" Type="http://schemas.openxmlformats.org/officeDocument/2006/relationships/slide" Target="slides/slide12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00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" name="Shape 2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" name="Shape 3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5" name="Shape 4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" name="Shape 5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Shape 57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/>
          <p:nvPr>
            <p:ph idx="2" type="sldImg"/>
          </p:nvPr>
        </p:nvSpPr>
        <p:spPr>
          <a:xfrm>
            <a:off x="381187" y="685800"/>
            <a:ext cx="6096299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Shape 7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3" name="Shape 13"/>
          <p:cNvSpPr txBox="1"/>
          <p:nvPr>
            <p:ph idx="1" type="body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hape 15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1" type="body"/>
          </p:nvPr>
        </p:nvSpPr>
        <p:spPr>
          <a:xfrm>
            <a:off x="457200" y="1200150"/>
            <a:ext cx="3994525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7" name="Shape 17"/>
          <p:cNvSpPr txBox="1"/>
          <p:nvPr>
            <p:ph idx="2" type="body"/>
          </p:nvPr>
        </p:nvSpPr>
        <p:spPr>
          <a:xfrm>
            <a:off x="4692273" y="1200150"/>
            <a:ext cx="3994525" cy="372568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Shape 19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4406309"/>
            <a:ext cx="8229600" cy="51952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360"/>
              </a:spcBef>
              <a:buSzPct val="100000"/>
              <a:buNone/>
              <a:defRPr sz="1800"/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8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00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hape 27"/>
          <p:cNvSpPr txBox="1"/>
          <p:nvPr>
            <p:ph type="ctrTitle"/>
          </p:nvPr>
        </p:nvSpPr>
        <p:spPr>
          <a:xfrm>
            <a:off x="685800" y="1583342"/>
            <a:ext cx="7772400" cy="1159856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Lecture 3. Assembly</a:t>
            </a:r>
          </a:p>
        </p:txBody>
      </p:sp>
      <p:sp>
        <p:nvSpPr>
          <p:cNvPr id="28" name="Shape 28"/>
          <p:cNvSpPr txBox="1"/>
          <p:nvPr>
            <p:ph idx="1" type="subTitle"/>
          </p:nvPr>
        </p:nvSpPr>
        <p:spPr>
          <a:xfrm>
            <a:off x="685800" y="2840053"/>
            <a:ext cx="7772400" cy="784737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Syntax and selected directives</a:t>
            </a:r>
          </a:p>
        </p:txBody>
      </p:sp>
      <p:sp>
        <p:nvSpPr>
          <p:cNvPr id="29" name="Shape 29"/>
          <p:cNvSpPr txBox="1"/>
          <p:nvPr>
            <p:ph idx="1" type="subTitle"/>
          </p:nvPr>
        </p:nvSpPr>
        <p:spPr>
          <a:xfrm>
            <a:off x="685800" y="3624803"/>
            <a:ext cx="7772400" cy="7847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2400"/>
              <a:t>Yuri Panchul, 2014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Compile-time error directive</a:t>
            </a:r>
          </a:p>
        </p:txBody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.err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.error </a:t>
            </a:r>
            <a:r>
              <a:rPr i="1" lang="en"/>
              <a:t>“string”</a:t>
            </a:r>
          </a:p>
          <a:p>
            <a:pPr indent="-228600" lvl="0" marL="457200">
              <a:spcBef>
                <a:spcPts val="0"/>
              </a:spcBef>
            </a:pPr>
            <a:r>
              <a:rPr lang="en"/>
              <a:t>They are useful for conditional compilation when preprocessor is used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Special: “Small” memory support</a:t>
            </a:r>
          </a:p>
        </p:txBody>
      </p:sp>
      <p:sp>
        <p:nvSpPr>
          <p:cNvPr id="90" name="Shape 90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gp - “global pointer”, register $28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gp-relative addressing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A convention to quickly access “global” 64K memory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In addition to accessing memory in “normal” way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Saves 1 instruction to load upper part of the address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Assembly support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.sdata section for grouping “small” memory variables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%gp_rel macro: lw t0, %gp_rel (my_variable) (gp)</a:t>
            </a:r>
          </a:p>
          <a:p>
            <a:pPr indent="-228600" lvl="1" marL="914400">
              <a:spcBef>
                <a:spcPts val="0"/>
              </a:spcBef>
            </a:pPr>
            <a:r>
              <a:rPr lang="en"/>
              <a:t>.extern should be with size: .extern my_variable, 4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/>
          <p:nvPr>
            <p:ph type="ctrTitle"/>
          </p:nvPr>
        </p:nvSpPr>
        <p:spPr>
          <a:xfrm>
            <a:off x="685800" y="1583342"/>
            <a:ext cx="7772400" cy="11597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Thank you!</a:t>
            </a:r>
          </a:p>
        </p:txBody>
      </p:sp>
      <p:sp>
        <p:nvSpPr>
          <p:cNvPr id="96" name="Shape 96"/>
          <p:cNvSpPr txBox="1"/>
          <p:nvPr>
            <p:ph idx="1" type="subTitle"/>
          </p:nvPr>
        </p:nvSpPr>
        <p:spPr>
          <a:xfrm>
            <a:off x="685800" y="2840053"/>
            <a:ext cx="7772400" cy="7847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Microchip MPLAB X tools flow</a:t>
            </a:r>
          </a:p>
        </p:txBody>
      </p:sp>
      <p:pic>
        <p:nvPicPr>
          <p:cNvPr id="35" name="Shape 3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2331500" y="1228699"/>
            <a:ext cx="4338699" cy="3767824"/>
          </a:xfrm>
          <a:prstGeom prst="rect">
            <a:avLst/>
          </a:prstGeom>
          <a:noFill/>
          <a:ln>
            <a:noFill/>
          </a:ln>
        </p:spPr>
      </p:pic>
      <p:sp>
        <p:nvSpPr>
          <p:cNvPr id="36" name="Shape 36"/>
          <p:cNvSpPr txBox="1"/>
          <p:nvPr/>
        </p:nvSpPr>
        <p:spPr>
          <a:xfrm>
            <a:off x="7318800" y="4353850"/>
            <a:ext cx="1368000" cy="64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800"/>
              <a:t>From  Microchip Technology MPLAB-ASMLINK32-User-Guide.pdf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Symbols, numbers and expressions</a:t>
            </a:r>
          </a:p>
        </p:txBody>
      </p:sp>
      <p:sp>
        <p:nvSpPr>
          <p:cNvPr id="42" name="Shape 42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Symbols use letters, digits, underscore ‘_’ and period ‘.’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Symbols may not begin with a digit</a:t>
            </a:r>
          </a:p>
          <a:p>
            <a:pPr indent="-4191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</a:pPr>
            <a:r>
              <a:rPr lang="en"/>
              <a:t>Numbers - like in C, but also has binary numbers - 0b01010101</a:t>
            </a:r>
          </a:p>
          <a:p>
            <a:pPr indent="-2286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</a:pPr>
            <a:r>
              <a:rPr lang="en"/>
              <a:t>Expressions - like in C</a:t>
            </a:r>
          </a:p>
          <a:p>
            <a:pPr indent="-2286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</a:pPr>
            <a:r>
              <a:rPr lang="en"/>
              <a:t>Special symbol “.” for program counter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Local labels for branches</a:t>
            </a:r>
          </a:p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Special case - local labels “0:”, “1:”, … “9:”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Used in branch instructions with suffix “f” (“forward”) and “b” (“backward”)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indent="457200" lvl="0" rtl="0">
              <a:spcBef>
                <a:spcPts val="0"/>
              </a:spcBef>
              <a:buNone/>
            </a:pPr>
            <a:r>
              <a:rPr lang="en"/>
              <a:t>1:	b	1f; nop</a:t>
            </a:r>
          </a:p>
          <a:p>
            <a:pPr indent="457200" lvl="0" rtl="0">
              <a:spcBef>
                <a:spcPts val="0"/>
              </a:spcBef>
              <a:buNone/>
            </a:pPr>
            <a:r>
              <a:rPr lang="en"/>
              <a:t>2:	b	1b; nop</a:t>
            </a:r>
          </a:p>
          <a:p>
            <a:pPr indent="457200" lvl="0" rtl="0">
              <a:spcBef>
                <a:spcPts val="0"/>
              </a:spcBef>
              <a:buNone/>
            </a:pPr>
            <a:r>
              <a:rPr lang="en"/>
              <a:t>1:	b	2b; nop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Directives: Sections </a:t>
            </a:r>
          </a:p>
        </p:txBody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.text - program code section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.data - initialized data section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.rodata - initialized read-only data section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Used to place C const variables: const int a = 3;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.bss - uninitialized data section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Initialized with zeroes by boot code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.sdata - “small data” for use with gp register</a:t>
            </a:r>
          </a:p>
          <a:p>
            <a:pPr indent="-228600" lvl="0" marL="457200">
              <a:spcBef>
                <a:spcPts val="0"/>
              </a:spcBef>
            </a:pPr>
            <a:r>
              <a:rPr lang="en"/>
              <a:t>.sbss - also for use with gp register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Directives: Initialization</a:t>
            </a:r>
          </a:p>
        </p:txBody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Characters: .ascii </a:t>
            </a:r>
            <a:r>
              <a:rPr i="1" lang="en"/>
              <a:t>“string</a:t>
            </a:r>
            <a:r>
              <a:rPr baseline="-25000" i="1" lang="en"/>
              <a:t>1</a:t>
            </a:r>
            <a:r>
              <a:rPr i="1" lang="en"/>
              <a:t>” [, …, “string</a:t>
            </a:r>
            <a:r>
              <a:rPr baseline="-25000" i="1" lang="en"/>
              <a:t>n</a:t>
            </a:r>
            <a:r>
              <a:rPr i="1" lang="en"/>
              <a:t>”]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Zero-terminated: .asciz </a:t>
            </a:r>
            <a:r>
              <a:rPr i="1" lang="en"/>
              <a:t>“string</a:t>
            </a:r>
            <a:r>
              <a:rPr baseline="-25000" i="1" lang="en"/>
              <a:t>1</a:t>
            </a:r>
            <a:r>
              <a:rPr i="1" lang="en"/>
              <a:t>” [, …,“string</a:t>
            </a:r>
            <a:r>
              <a:rPr baseline="-25000" i="1" lang="en"/>
              <a:t>n</a:t>
            </a:r>
            <a:r>
              <a:rPr i="1" lang="en"/>
              <a:t>”]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Bytes: .byte </a:t>
            </a:r>
            <a:r>
              <a:rPr i="1" lang="en"/>
              <a:t>expr</a:t>
            </a:r>
            <a:r>
              <a:rPr baseline="-25000" i="1" lang="en"/>
              <a:t>1</a:t>
            </a:r>
            <a:r>
              <a:rPr i="1" lang="en"/>
              <a:t> [, …,expr</a:t>
            </a:r>
            <a:r>
              <a:rPr baseline="-25000" i="1" lang="en"/>
              <a:t>n</a:t>
            </a:r>
            <a:r>
              <a:rPr i="1" lang="en"/>
              <a:t>]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2-byte halfword: .hword </a:t>
            </a:r>
            <a:r>
              <a:rPr i="1" lang="en"/>
              <a:t>expr</a:t>
            </a:r>
            <a:r>
              <a:rPr baseline="-25000" i="1" lang="en"/>
              <a:t>1</a:t>
            </a:r>
            <a:r>
              <a:rPr i="1" lang="en"/>
              <a:t> [, …,expr</a:t>
            </a:r>
            <a:r>
              <a:rPr baseline="-25000" i="1" lang="en"/>
              <a:t>n</a:t>
            </a:r>
            <a:r>
              <a:rPr i="1" lang="en"/>
              <a:t>]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4-byte word: .word </a:t>
            </a:r>
            <a:r>
              <a:rPr i="1" lang="en"/>
              <a:t>expr</a:t>
            </a:r>
            <a:r>
              <a:rPr baseline="-25000" i="1" lang="en"/>
              <a:t>1</a:t>
            </a:r>
            <a:r>
              <a:rPr i="1" lang="en"/>
              <a:t> [, …,expr</a:t>
            </a:r>
            <a:r>
              <a:rPr baseline="-25000" i="1" lang="en"/>
              <a:t>n</a:t>
            </a:r>
            <a:r>
              <a:rPr i="1" lang="en"/>
              <a:t>]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8-byte doubleword: .dword </a:t>
            </a:r>
            <a:r>
              <a:rPr i="1" lang="en"/>
              <a:t>expr</a:t>
            </a:r>
            <a:r>
              <a:rPr baseline="-25000" i="1" lang="en"/>
              <a:t>1</a:t>
            </a:r>
            <a:r>
              <a:rPr i="1" lang="en"/>
              <a:t> [, …,expr</a:t>
            </a:r>
            <a:r>
              <a:rPr baseline="-25000" i="1" lang="en"/>
              <a:t>n</a:t>
            </a:r>
            <a:r>
              <a:rPr i="1" lang="en"/>
              <a:t>]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double float: .double </a:t>
            </a:r>
            <a:r>
              <a:rPr i="1" lang="en"/>
              <a:t>value</a:t>
            </a:r>
            <a:r>
              <a:rPr baseline="-25000" i="1" lang="en"/>
              <a:t>1</a:t>
            </a:r>
            <a:r>
              <a:rPr i="1" lang="en"/>
              <a:t> [, …,value</a:t>
            </a:r>
            <a:r>
              <a:rPr baseline="-25000" i="1" lang="en"/>
              <a:t>n</a:t>
            </a:r>
            <a:r>
              <a:rPr i="1" lang="en"/>
              <a:t>]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Other data-related directives</a:t>
            </a:r>
          </a:p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.global </a:t>
            </a:r>
            <a:r>
              <a:rPr i="1" lang="en"/>
              <a:t>symbol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.extern </a:t>
            </a:r>
            <a:r>
              <a:rPr i="1" lang="en"/>
              <a:t>symbol [, size]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.align </a:t>
            </a:r>
            <a:r>
              <a:rPr i="1" lang="en"/>
              <a:t>[align [, fill]]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.space </a:t>
            </a:r>
            <a:r>
              <a:rPr i="1" lang="en"/>
              <a:t>size [, fill]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Directives to repeat code sequences</a:t>
            </a:r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.rept </a:t>
            </a:r>
            <a:r>
              <a:rPr i="1" lang="en"/>
              <a:t>count</a:t>
            </a:r>
            <a:r>
              <a:rPr lang="en"/>
              <a:t> … .endr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.irp </a:t>
            </a:r>
            <a:r>
              <a:rPr i="1" lang="en"/>
              <a:t>symbol value</a:t>
            </a:r>
            <a:r>
              <a:rPr baseline="-25000" i="1" lang="en"/>
              <a:t>1</a:t>
            </a:r>
            <a:r>
              <a:rPr i="1" lang="en"/>
              <a:t> [, …,value</a:t>
            </a:r>
            <a:r>
              <a:rPr baseline="-25000" i="1" lang="en"/>
              <a:t>n</a:t>
            </a:r>
            <a:r>
              <a:rPr i="1" lang="en"/>
              <a:t>]</a:t>
            </a:r>
            <a:r>
              <a:rPr lang="en"/>
              <a:t> … .endr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.irpc </a:t>
            </a:r>
            <a:r>
              <a:rPr i="1" lang="en"/>
              <a:t>symbol value</a:t>
            </a:r>
            <a:r>
              <a:rPr lang="en"/>
              <a:t> … .endr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	.irp reg, 0, 1, 2, 3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	lw	$\reg, 1024 + \reg * 4 (sp)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	.endr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Controlling code generation</a:t>
            </a:r>
          </a:p>
        </p:txBody>
      </p:sp>
      <p:sp>
        <p:nvSpPr>
          <p:cNvPr id="78" name="Shape 78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.set noat - assembler must not use </a:t>
            </a:r>
            <a:r>
              <a:rPr i="1" lang="en"/>
              <a:t>at </a:t>
            </a:r>
            <a:r>
              <a:rPr lang="en"/>
              <a:t>($1) register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.set noreorder - assembler must not move instructions inside branch delay slots</a:t>
            </a:r>
          </a:p>
          <a:p>
            <a:pPr indent="-228600" lvl="0" marL="457200">
              <a:spcBef>
                <a:spcPts val="0"/>
              </a:spcBef>
            </a:pPr>
            <a:r>
              <a:rPr lang="en"/>
              <a:t>.set nomacro - generate warnings for so-called synthesized instructions that are expanded into multiple machine instructions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