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>
  <p:sldMasterIdLst>
    <p:sldMasterId id="2147483656" r:id="rId1"/>
  </p:sldMasterIdLst>
  <p:notesMasterIdLst>
    <p:notesMasterId r:id="rId35"/>
  </p:notesMasterIdLst>
  <p:handoutMasterIdLst>
    <p:handoutMasterId r:id="rId36"/>
  </p:handoutMasterIdLst>
  <p:sldIdLst>
    <p:sldId id="2055" r:id="rId2"/>
    <p:sldId id="2058" r:id="rId3"/>
    <p:sldId id="2059" r:id="rId4"/>
    <p:sldId id="2074" r:id="rId5"/>
    <p:sldId id="2075" r:id="rId6"/>
    <p:sldId id="2079" r:id="rId7"/>
    <p:sldId id="2048" r:id="rId8"/>
    <p:sldId id="2049" r:id="rId9"/>
    <p:sldId id="2051" r:id="rId10"/>
    <p:sldId id="2052" r:id="rId11"/>
    <p:sldId id="2053" r:id="rId12"/>
    <p:sldId id="2080" r:id="rId13"/>
    <p:sldId id="2054" r:id="rId14"/>
    <p:sldId id="2070" r:id="rId15"/>
    <p:sldId id="2061" r:id="rId16"/>
    <p:sldId id="2062" r:id="rId17"/>
    <p:sldId id="2063" r:id="rId18"/>
    <p:sldId id="2064" r:id="rId19"/>
    <p:sldId id="2066" r:id="rId20"/>
    <p:sldId id="2065" r:id="rId21"/>
    <p:sldId id="2067" r:id="rId22"/>
    <p:sldId id="2069" r:id="rId23"/>
    <p:sldId id="2073" r:id="rId24"/>
    <p:sldId id="2076" r:id="rId25"/>
    <p:sldId id="2078" r:id="rId26"/>
    <p:sldId id="2077" r:id="rId27"/>
    <p:sldId id="2081" r:id="rId28"/>
    <p:sldId id="2083" r:id="rId29"/>
    <p:sldId id="2084" r:id="rId30"/>
    <p:sldId id="2086" r:id="rId31"/>
    <p:sldId id="2087" r:id="rId32"/>
    <p:sldId id="2088" r:id="rId33"/>
    <p:sldId id="2072" r:id="rId34"/>
  </p:sldIdLst>
  <p:sldSz cx="9144000" cy="5143500" type="screen16x9"/>
  <p:notesSz cx="7010400" cy="9296400"/>
  <p:embeddedFontLst>
    <p:embeddedFont>
      <p:font typeface="Wingdings 3" pitchFamily="18" charset="2"/>
      <p:regular r:id="rId37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rgbClr val="000099"/>
        </a:solidFill>
        <a:latin typeface="Arial" pitchFamily="34" charset="0"/>
        <a:ea typeface="+mn-ea"/>
        <a:cs typeface="Arial" pitchFamily="34" charset="0"/>
      </a:defRPr>
    </a:lvl1pPr>
    <a:lvl2pPr marL="457096" algn="l" rtl="0" fontAlgn="base">
      <a:spcBef>
        <a:spcPct val="0"/>
      </a:spcBef>
      <a:spcAft>
        <a:spcPct val="0"/>
      </a:spcAft>
      <a:defRPr sz="2800" b="1" kern="1200">
        <a:solidFill>
          <a:srgbClr val="000099"/>
        </a:solidFill>
        <a:latin typeface="Arial" pitchFamily="34" charset="0"/>
        <a:ea typeface="+mn-ea"/>
        <a:cs typeface="Arial" pitchFamily="34" charset="0"/>
      </a:defRPr>
    </a:lvl2pPr>
    <a:lvl3pPr marL="914192" algn="l" rtl="0" fontAlgn="base">
      <a:spcBef>
        <a:spcPct val="0"/>
      </a:spcBef>
      <a:spcAft>
        <a:spcPct val="0"/>
      </a:spcAft>
      <a:defRPr sz="2800" b="1" kern="1200">
        <a:solidFill>
          <a:srgbClr val="000099"/>
        </a:solidFill>
        <a:latin typeface="Arial" pitchFamily="34" charset="0"/>
        <a:ea typeface="+mn-ea"/>
        <a:cs typeface="Arial" pitchFamily="34" charset="0"/>
      </a:defRPr>
    </a:lvl3pPr>
    <a:lvl4pPr marL="1371288" algn="l" rtl="0" fontAlgn="base">
      <a:spcBef>
        <a:spcPct val="0"/>
      </a:spcBef>
      <a:spcAft>
        <a:spcPct val="0"/>
      </a:spcAft>
      <a:defRPr sz="2800" b="1" kern="1200">
        <a:solidFill>
          <a:srgbClr val="000099"/>
        </a:solidFill>
        <a:latin typeface="Arial" pitchFamily="34" charset="0"/>
        <a:ea typeface="+mn-ea"/>
        <a:cs typeface="Arial" pitchFamily="34" charset="0"/>
      </a:defRPr>
    </a:lvl4pPr>
    <a:lvl5pPr marL="1828384" algn="l" rtl="0" fontAlgn="base">
      <a:spcBef>
        <a:spcPct val="0"/>
      </a:spcBef>
      <a:spcAft>
        <a:spcPct val="0"/>
      </a:spcAft>
      <a:defRPr sz="2800" b="1" kern="1200">
        <a:solidFill>
          <a:srgbClr val="000099"/>
        </a:solidFill>
        <a:latin typeface="Arial" pitchFamily="34" charset="0"/>
        <a:ea typeface="+mn-ea"/>
        <a:cs typeface="Arial" pitchFamily="34" charset="0"/>
      </a:defRPr>
    </a:lvl5pPr>
    <a:lvl6pPr marL="2285480" algn="l" defTabSz="914192" rtl="0" eaLnBrk="1" latinLnBrk="0" hangingPunct="1">
      <a:defRPr sz="2800" b="1" kern="1200">
        <a:solidFill>
          <a:srgbClr val="000099"/>
        </a:solidFill>
        <a:latin typeface="Arial" pitchFamily="34" charset="0"/>
        <a:ea typeface="+mn-ea"/>
        <a:cs typeface="Arial" pitchFamily="34" charset="0"/>
      </a:defRPr>
    </a:lvl6pPr>
    <a:lvl7pPr marL="2742576" algn="l" defTabSz="914192" rtl="0" eaLnBrk="1" latinLnBrk="0" hangingPunct="1">
      <a:defRPr sz="2800" b="1" kern="1200">
        <a:solidFill>
          <a:srgbClr val="000099"/>
        </a:solidFill>
        <a:latin typeface="Arial" pitchFamily="34" charset="0"/>
        <a:ea typeface="+mn-ea"/>
        <a:cs typeface="Arial" pitchFamily="34" charset="0"/>
      </a:defRPr>
    </a:lvl7pPr>
    <a:lvl8pPr marL="3199672" algn="l" defTabSz="914192" rtl="0" eaLnBrk="1" latinLnBrk="0" hangingPunct="1">
      <a:defRPr sz="2800" b="1" kern="1200">
        <a:solidFill>
          <a:srgbClr val="000099"/>
        </a:solidFill>
        <a:latin typeface="Arial" pitchFamily="34" charset="0"/>
        <a:ea typeface="+mn-ea"/>
        <a:cs typeface="Arial" pitchFamily="34" charset="0"/>
      </a:defRPr>
    </a:lvl8pPr>
    <a:lvl9pPr marL="3656768" algn="l" defTabSz="914192" rtl="0" eaLnBrk="1" latinLnBrk="0" hangingPunct="1">
      <a:defRPr sz="2800" b="1" kern="1200">
        <a:solidFill>
          <a:srgbClr val="000099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339933"/>
    <a:srgbClr val="00CC99"/>
    <a:srgbClr val="BEBEBE"/>
    <a:srgbClr val="B41E8C"/>
    <a:srgbClr val="72166B"/>
    <a:srgbClr val="5A5A5A"/>
    <a:srgbClr val="FFFFFF"/>
    <a:srgbClr val="B71A8B"/>
    <a:srgbClr val="B41E5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24" autoAdjust="0"/>
    <p:restoredTop sz="95504" autoAdjust="0"/>
  </p:normalViewPr>
  <p:slideViewPr>
    <p:cSldViewPr>
      <p:cViewPr>
        <p:scale>
          <a:sx n="98" d="100"/>
          <a:sy n="98" d="100"/>
        </p:scale>
        <p:origin x="-384" y="-6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896"/>
    </p:cViewPr>
  </p:sorterViewPr>
  <p:notesViewPr>
    <p:cSldViewPr>
      <p:cViewPr varScale="1">
        <p:scale>
          <a:sx n="78" d="100"/>
          <a:sy n="78" d="100"/>
        </p:scale>
        <p:origin x="-4086" y="-102"/>
      </p:cViewPr>
      <p:guideLst>
        <p:guide orient="horz" pos="2927"/>
        <p:guide pos="2208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ChangeArrowheads="1"/>
          </p:cNvSpPr>
          <p:nvPr/>
        </p:nvSpPr>
        <p:spPr bwMode="auto">
          <a:xfrm>
            <a:off x="3159754" y="8952970"/>
            <a:ext cx="640143" cy="227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901" tIns="50765" rIns="97901" bIns="50765">
            <a:spAutoFit/>
          </a:bodyPr>
          <a:lstStyle/>
          <a:p>
            <a:pPr algn="ctr" defTabSz="950913" eaLnBrk="0" hangingPunct="0">
              <a:lnSpc>
                <a:spcPct val="90000"/>
              </a:lnSpc>
            </a:pPr>
            <a:r>
              <a:rPr lang="en-US" sz="900" b="0">
                <a:solidFill>
                  <a:schemeClr val="tx1"/>
                </a:solidFill>
              </a:rPr>
              <a:t>Page </a:t>
            </a:r>
            <a:fld id="{0B0986BB-C9A5-4925-94CC-B59B68A5812C}" type="slidenum">
              <a:rPr lang="en-US" sz="900" b="0">
                <a:solidFill>
                  <a:schemeClr val="tx1"/>
                </a:solidFill>
              </a:rPr>
              <a:pPr algn="ctr" defTabSz="950913" eaLnBrk="0" hangingPunct="0">
                <a:lnSpc>
                  <a:spcPct val="90000"/>
                </a:lnSpc>
              </a:pPr>
              <a:t>‹#›</a:t>
            </a:fld>
            <a:endParaRPr lang="en-US" sz="9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15061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135" cy="501022"/>
          </a:xfrm>
          <a:prstGeom prst="rect">
            <a:avLst/>
          </a:prstGeom>
          <a:noFill/>
          <a:ln w="12700" cap="rnd">
            <a:noFill/>
            <a:miter lim="800000"/>
            <a:headEnd/>
            <a:tailEnd/>
          </a:ln>
        </p:spPr>
        <p:txBody>
          <a:bodyPr vert="horz" wrap="square" lIns="54844" tIns="46435" rIns="54844" bIns="46435" numCol="1" anchor="t" anchorCtr="1" compatLnSpc="1">
            <a:prstTxWarp prst="textNoShape">
              <a:avLst/>
            </a:prstTxWarp>
          </a:bodyPr>
          <a:lstStyle>
            <a:lvl1pPr defTabSz="927100" eaLnBrk="0" hangingPunct="0">
              <a:spcBef>
                <a:spcPct val="20000"/>
              </a:spcBef>
              <a:defRPr sz="1200">
                <a:solidFill>
                  <a:srgbClr val="00008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3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7062" y="0"/>
            <a:ext cx="3014046" cy="501022"/>
          </a:xfrm>
          <a:prstGeom prst="rect">
            <a:avLst/>
          </a:prstGeom>
          <a:noFill/>
          <a:ln w="12700" cap="rnd">
            <a:noFill/>
            <a:miter lim="800000"/>
            <a:headEnd/>
            <a:tailEnd/>
          </a:ln>
        </p:spPr>
        <p:txBody>
          <a:bodyPr vert="horz" wrap="square" lIns="54844" tIns="46435" rIns="54844" bIns="46435" numCol="1" anchor="t" anchorCtr="1" compatLnSpc="1">
            <a:prstTxWarp prst="textNoShape">
              <a:avLst/>
            </a:prstTxWarp>
          </a:bodyPr>
          <a:lstStyle>
            <a:lvl1pPr algn="r" defTabSz="927100" eaLnBrk="0" hangingPunct="0">
              <a:spcBef>
                <a:spcPct val="20000"/>
              </a:spcBef>
              <a:defRPr sz="1200">
                <a:solidFill>
                  <a:srgbClr val="00008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9CBA912C-9E15-4C2F-9AA8-07CEC648C820}" type="datetimeFigureOut">
              <a:rPr lang="en-GB"/>
              <a:pPr>
                <a:defRPr/>
              </a:pPr>
              <a:t>01/05/2016</a:t>
            </a:fld>
            <a:endParaRPr lang="en-GB"/>
          </a:p>
        </p:txBody>
      </p:sp>
      <p:sp>
        <p:nvSpPr>
          <p:cNvPr id="1269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15925" y="715963"/>
            <a:ext cx="6224588" cy="35004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43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9564" y="4434857"/>
            <a:ext cx="5148928" cy="4144949"/>
          </a:xfrm>
          <a:prstGeom prst="rect">
            <a:avLst/>
          </a:prstGeom>
          <a:noFill/>
          <a:ln w="12700" cap="rnd">
            <a:noFill/>
            <a:miter lim="800000"/>
            <a:headEnd/>
            <a:tailEnd/>
          </a:ln>
        </p:spPr>
        <p:txBody>
          <a:bodyPr vert="horz" wrap="square" lIns="54844" tIns="46435" rIns="54844" bIns="46435" numCol="1" anchor="t" anchorCtr="1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43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95378"/>
            <a:ext cx="3009135" cy="501022"/>
          </a:xfrm>
          <a:prstGeom prst="rect">
            <a:avLst/>
          </a:prstGeom>
          <a:noFill/>
          <a:ln w="12700" cap="rnd">
            <a:noFill/>
            <a:miter lim="800000"/>
            <a:headEnd/>
            <a:tailEnd/>
          </a:ln>
        </p:spPr>
        <p:txBody>
          <a:bodyPr vert="horz" wrap="square" lIns="54844" tIns="46435" rIns="54844" bIns="46435" numCol="1" anchor="b" anchorCtr="0" compatLnSpc="1">
            <a:prstTxWarp prst="textNoShape">
              <a:avLst/>
            </a:prstTxWarp>
          </a:bodyPr>
          <a:lstStyle>
            <a:lvl1pPr defTabSz="927100" eaLnBrk="0" hangingPunct="0">
              <a:spcBef>
                <a:spcPct val="20000"/>
              </a:spcBef>
              <a:defRPr sz="1200">
                <a:solidFill>
                  <a:srgbClr val="00008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3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7062" y="8795378"/>
            <a:ext cx="3014046" cy="501022"/>
          </a:xfrm>
          <a:prstGeom prst="rect">
            <a:avLst/>
          </a:prstGeom>
          <a:noFill/>
          <a:ln w="12700" cap="rnd">
            <a:noFill/>
            <a:miter lim="800000"/>
            <a:headEnd/>
            <a:tailEnd/>
          </a:ln>
        </p:spPr>
        <p:txBody>
          <a:bodyPr vert="horz" wrap="square" lIns="54844" tIns="46435" rIns="54844" bIns="46435" numCol="1" anchor="b" anchorCtr="0" compatLnSpc="1">
            <a:prstTxWarp prst="textNoShape">
              <a:avLst/>
            </a:prstTxWarp>
          </a:bodyPr>
          <a:lstStyle>
            <a:lvl1pPr algn="r" defTabSz="927100" eaLnBrk="0" hangingPunct="0">
              <a:spcBef>
                <a:spcPct val="20000"/>
              </a:spcBef>
              <a:defRPr sz="1200">
                <a:solidFill>
                  <a:srgbClr val="00008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9C04214C-F4C1-4658-9DE3-F5D9FED72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34388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792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45986" algn="l" defTabSz="8792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896734" algn="l" defTabSz="8792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42720" algn="l" defTabSz="8792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793467" algn="l" defTabSz="8792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5480" algn="l" defTabSz="9141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76" algn="l" defTabSz="9141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72" algn="l" defTabSz="9141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68" algn="l" defTabSz="9141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and divider">
    <p:bg>
      <p:bgPr>
        <a:solidFill>
          <a:srgbClr val="7216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796" name="Rectangle 1028"/>
          <p:cNvSpPr>
            <a:spLocks noGrp="1" noChangeArrowheads="1"/>
          </p:cNvSpPr>
          <p:nvPr>
            <p:ph type="subTitle" idx="1"/>
          </p:nvPr>
        </p:nvSpPr>
        <p:spPr>
          <a:xfrm>
            <a:off x="2347428" y="4460084"/>
            <a:ext cx="4572000" cy="511832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1500" b="0" baseline="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Click to edit Master subtitle </a:t>
            </a:r>
            <a:r>
              <a:rPr lang="en-GB" dirty="0" smtClean="0"/>
              <a:t>style</a:t>
            </a:r>
          </a:p>
          <a:p>
            <a:r>
              <a:rPr lang="en-GB" dirty="0" err="1" smtClean="0"/>
              <a:t>xxth</a:t>
            </a:r>
            <a:r>
              <a:rPr lang="en-GB" dirty="0" smtClean="0"/>
              <a:t> Month, 20xx</a:t>
            </a:r>
            <a:endParaRPr lang="en-GB" dirty="0"/>
          </a:p>
        </p:txBody>
      </p:sp>
      <p:sp>
        <p:nvSpPr>
          <p:cNvPr id="1057795" name="Rectangle 1027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42553" y="3831890"/>
            <a:ext cx="6381750" cy="599598"/>
          </a:xfrm>
        </p:spPr>
        <p:txBody>
          <a:bodyPr wrap="square" tIns="46026" bIns="46026" anchor="ctr"/>
          <a:lstStyle>
            <a:lvl1pPr algn="ctr"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Click to edit Master title </a:t>
            </a:r>
            <a:r>
              <a:rPr lang="en-GB" dirty="0" smtClean="0"/>
              <a:t>style</a:t>
            </a:r>
            <a:br>
              <a:rPr lang="en-GB" dirty="0" smtClean="0"/>
            </a:br>
            <a:r>
              <a:rPr lang="en-GB" dirty="0" smtClean="0"/>
              <a:t>Line 2</a:t>
            </a:r>
            <a:endParaRPr lang="en-GB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7488000" y="4716000"/>
            <a:ext cx="1629508" cy="323143"/>
          </a:xfrm>
          <a:prstGeom prst="rect">
            <a:avLst/>
          </a:prstGeom>
          <a:noFill/>
        </p:spPr>
        <p:txBody>
          <a:bodyPr wrap="none" lIns="91420" tIns="45709" rIns="91420" bIns="45709" rtlCol="0">
            <a:spAutoFit/>
          </a:bodyPr>
          <a:lstStyle/>
          <a:p>
            <a:r>
              <a:rPr lang="en-GB" sz="1500" b="0" dirty="0" smtClean="0">
                <a:solidFill>
                  <a:schemeClr val="bg1"/>
                </a:solidFill>
              </a:rPr>
              <a:t>www.imgtec.com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15678" y="906565"/>
            <a:ext cx="4635500" cy="25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 userDrawn="1"/>
        </p:nvSpPr>
        <p:spPr>
          <a:xfrm>
            <a:off x="6552220" y="305543"/>
            <a:ext cx="2079355" cy="386453"/>
          </a:xfrm>
          <a:prstGeom prst="rect">
            <a:avLst/>
          </a:prstGeom>
          <a:noFill/>
          <a:ln w="28575">
            <a:solidFill>
              <a:srgbClr val="882C94"/>
            </a:solidFill>
          </a:ln>
        </p:spPr>
        <p:txBody>
          <a:bodyPr wrap="none" lIns="77916" tIns="38958" rIns="77916" bIns="38958" rtlCol="0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For Distribution</a:t>
            </a:r>
          </a:p>
        </p:txBody>
      </p:sp>
    </p:spTree>
    <p:extLst>
      <p:ext uri="{BB962C8B-B14F-4D97-AF65-F5344CB8AC3E}">
        <p14:creationId xmlns:p14="http://schemas.microsoft.com/office/powerpoint/2010/main" xmlns="" val="7041084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288000"/>
            <a:ext cx="8694490" cy="324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288000" y="1008000"/>
            <a:ext cx="8640000" cy="3888000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 sz="1800" baseline="0"/>
            </a:lvl1pPr>
            <a:lvl2pPr>
              <a:spcBef>
                <a:spcPts val="0"/>
              </a:spcBef>
              <a:spcAft>
                <a:spcPts val="600"/>
              </a:spcAft>
              <a:defRPr sz="1600" baseline="0"/>
            </a:lvl2pPr>
            <a:lvl3pPr>
              <a:spcBef>
                <a:spcPts val="0"/>
              </a:spcBef>
              <a:spcAft>
                <a:spcPts val="600"/>
              </a:spcAft>
              <a:defRPr sz="1400" baseline="0"/>
            </a:lvl3pPr>
            <a:lvl4pPr>
              <a:spcBef>
                <a:spcPts val="0"/>
              </a:spcBef>
              <a:spcAft>
                <a:spcPts val="600"/>
              </a:spcAft>
              <a:defRPr sz="1200" baseline="0"/>
            </a:lvl4pPr>
            <a:lvl5pPr>
              <a:spcBef>
                <a:spcPts val="0"/>
              </a:spcBef>
              <a:spcAft>
                <a:spcPts val="600"/>
              </a:spcAft>
              <a:defRPr/>
            </a:lvl5pPr>
            <a:lvl6pPr>
              <a:spcBef>
                <a:spcPts val="0"/>
              </a:spcBef>
              <a:spcAft>
                <a:spcPts val="600"/>
              </a:spcAft>
              <a:defRPr/>
            </a:lvl6pPr>
            <a:lvl7pPr marL="1072906" indent="0">
              <a:buNone/>
              <a:defRPr/>
            </a:lvl7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 hasCustomPrompt="1"/>
          </p:nvPr>
        </p:nvSpPr>
        <p:spPr>
          <a:xfrm>
            <a:off x="288046" y="648000"/>
            <a:ext cx="8694444" cy="215983"/>
          </a:xfrm>
        </p:spPr>
        <p:txBody>
          <a:bodyPr/>
          <a:lstStyle>
            <a:lvl1pPr marL="0" indent="0" algn="l">
              <a:buNone/>
              <a:defRPr sz="1800" b="0" i="1" baseline="0">
                <a:solidFill>
                  <a:srgbClr val="B71A8B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Secondary message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6984639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8000" y="288000"/>
            <a:ext cx="7515225" cy="264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dirty="0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000" y="850109"/>
            <a:ext cx="8709025" cy="3975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  <a:p>
            <a:pPr lvl="5"/>
            <a:r>
              <a:rPr lang="en-GB" dirty="0" smtClean="0"/>
              <a:t>Sixth level</a:t>
            </a:r>
          </a:p>
          <a:p>
            <a:pPr lvl="6"/>
            <a:r>
              <a:rPr lang="en-GB" dirty="0" smtClean="0"/>
              <a:t>Seventh level</a:t>
            </a:r>
          </a:p>
          <a:p>
            <a:pPr lvl="7"/>
            <a:r>
              <a:rPr lang="en-GB" dirty="0" smtClean="0"/>
              <a:t>Eighth level</a:t>
            </a:r>
          </a:p>
          <a:p>
            <a:pPr lvl="7"/>
            <a:endParaRPr lang="en-GB" dirty="0" smtClean="0"/>
          </a:p>
        </p:txBody>
      </p:sp>
      <p:sp>
        <p:nvSpPr>
          <p:cNvPr id="1031" name="Text Box 22"/>
          <p:cNvSpPr txBox="1">
            <a:spLocks noChangeArrowheads="1"/>
          </p:cNvSpPr>
          <p:nvPr/>
        </p:nvSpPr>
        <p:spPr bwMode="auto">
          <a:xfrm>
            <a:off x="161928" y="4970101"/>
            <a:ext cx="8816975" cy="11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99"/>
                </a:solidFill>
                <a:latin typeface="Arial" charset="0"/>
                <a:cs typeface="Arial" charset="0"/>
              </a:defRPr>
            </a:lvl9pPr>
          </a:lstStyle>
          <a:p>
            <a:pPr defTabSz="779163">
              <a:lnSpc>
                <a:spcPct val="90000"/>
              </a:lnSpc>
              <a:buClr>
                <a:srgbClr val="F2EC00"/>
              </a:buClr>
              <a:buFont typeface="Wingdings 3" pitchFamily="18" charset="2"/>
              <a:buNone/>
              <a:tabLst>
                <a:tab pos="4394200" algn="ctr"/>
                <a:tab pos="8789988" algn="r"/>
              </a:tabLst>
              <a:defRPr/>
            </a:pPr>
            <a:r>
              <a:rPr lang="en-GB" sz="800" b="0" i="0" dirty="0" smtClean="0">
                <a:solidFill>
                  <a:srgbClr val="72166B"/>
                </a:solidFill>
              </a:rPr>
              <a:t>	</a:t>
            </a:r>
            <a:r>
              <a:rPr lang="en-GB" sz="800" b="1" i="0" dirty="0" smtClean="0">
                <a:solidFill>
                  <a:srgbClr val="72166B"/>
                </a:solidFill>
              </a:rPr>
              <a:t>© Imagination Technologies	Corporate </a:t>
            </a:r>
            <a:r>
              <a:rPr lang="en-US" sz="800" b="1" i="0" dirty="0" smtClean="0">
                <a:solidFill>
                  <a:srgbClr val="72166B"/>
                </a:solidFill>
              </a:rPr>
              <a:t>October</a:t>
            </a:r>
            <a:r>
              <a:rPr lang="en-GB" sz="800" b="1" i="0" dirty="0" smtClean="0">
                <a:solidFill>
                  <a:srgbClr val="72166B"/>
                </a:solidFill>
              </a:rPr>
              <a:t> 2013 – </a:t>
            </a:r>
            <a:r>
              <a:rPr lang="en-GB" sz="800" b="1" i="0" dirty="0" err="1" smtClean="0">
                <a:solidFill>
                  <a:srgbClr val="72166B"/>
                </a:solidFill>
              </a:rPr>
              <a:t>ForDistribution</a:t>
            </a:r>
            <a:r>
              <a:rPr lang="en-GB" sz="800" b="1" i="0" baseline="0" dirty="0" smtClean="0">
                <a:solidFill>
                  <a:srgbClr val="72166B"/>
                </a:solidFill>
              </a:rPr>
              <a:t> </a:t>
            </a:r>
            <a:fld id="{FAB5480B-93E9-413A-8BBC-71F34EA21CF0}" type="slidenum">
              <a:rPr lang="en-GB" sz="800" b="1" i="0" smtClean="0">
                <a:solidFill>
                  <a:srgbClr val="72166B"/>
                </a:solidFill>
              </a:rPr>
              <a:pPr defTabSz="779163">
                <a:lnSpc>
                  <a:spcPct val="90000"/>
                </a:lnSpc>
                <a:buClr>
                  <a:srgbClr val="F2EC00"/>
                </a:buClr>
                <a:buFont typeface="Wingdings 3" pitchFamily="18" charset="2"/>
                <a:buNone/>
                <a:tabLst>
                  <a:tab pos="4394200" algn="ctr"/>
                  <a:tab pos="8789988" algn="r"/>
                </a:tabLst>
                <a:defRPr/>
              </a:pPr>
              <a:t>‹#›</a:t>
            </a:fld>
            <a:endParaRPr lang="en-US" sz="800" b="1" i="0" dirty="0">
              <a:solidFill>
                <a:srgbClr val="72166B"/>
              </a:solidFill>
            </a:endParaRPr>
          </a:p>
        </p:txBody>
      </p:sp>
      <p:sp>
        <p:nvSpPr>
          <p:cNvPr id="1032" name="Line 33"/>
          <p:cNvSpPr>
            <a:spLocks noChangeShapeType="1"/>
          </p:cNvSpPr>
          <p:nvPr/>
        </p:nvSpPr>
        <p:spPr bwMode="auto">
          <a:xfrm>
            <a:off x="1397512" y="4901573"/>
            <a:ext cx="7581391" cy="0"/>
          </a:xfrm>
          <a:prstGeom prst="line">
            <a:avLst/>
          </a:prstGeom>
          <a:noFill/>
          <a:ln w="6350">
            <a:solidFill>
              <a:srgbClr val="72166B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53988" tIns="45709" rIns="53988" bIns="45709" anchorCtr="1"/>
          <a:lstStyle/>
          <a:p>
            <a:endParaRPr lang="en-GB"/>
          </a:p>
        </p:txBody>
      </p:sp>
      <p:pic>
        <p:nvPicPr>
          <p:cNvPr id="2" name="Picture 3" descr="\\kldata4\graphics\Press\IMG_Corporate\IMG_logo\Imagination\png_RGB\Imagination_Logo_Secondary_RGB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646" y="4849767"/>
            <a:ext cx="1250866" cy="224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5" r:id="rId1"/>
    <p:sldLayoutId id="2147484136" r:id="rId2"/>
    <p:sldLayoutId id="2147484137" r:id="rId3"/>
  </p:sldLayoutIdLst>
  <p:transition spd="slow">
    <p:fade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tx2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5pPr>
      <a:lvl6pPr marL="457096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6pPr>
      <a:lvl7pPr marL="914192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7pPr>
      <a:lvl8pPr marL="1371288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8pPr>
      <a:lvl9pPr marL="1828384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9pPr>
    </p:titleStyle>
    <p:bodyStyle>
      <a:lvl1pPr marL="180933" indent="-180933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1800" b="1">
          <a:solidFill>
            <a:schemeClr val="tx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360281" indent="-184108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1600">
          <a:solidFill>
            <a:schemeClr val="tx2">
              <a:lumMod val="90000"/>
              <a:lumOff val="10000"/>
            </a:schemeClr>
          </a:solidFill>
          <a:latin typeface="+mn-lt"/>
        </a:defRPr>
      </a:lvl2pPr>
      <a:lvl3pPr marL="536453" indent="-176173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1400">
          <a:solidFill>
            <a:schemeClr val="tx2">
              <a:lumMod val="90000"/>
              <a:lumOff val="10000"/>
            </a:schemeClr>
          </a:solidFill>
          <a:latin typeface="+mn-lt"/>
        </a:defRPr>
      </a:lvl3pPr>
      <a:lvl4pPr marL="720561" indent="-184108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chemeClr val="tx1">
            <a:lumMod val="90000"/>
            <a:lumOff val="10000"/>
          </a:schemeClr>
        </a:buClr>
        <a:buFont typeface="Wingdings" pitchFamily="2" charset="2"/>
        <a:buChar char="§"/>
        <a:defRPr sz="1200">
          <a:solidFill>
            <a:schemeClr val="tx2">
              <a:lumMod val="90000"/>
              <a:lumOff val="10000"/>
            </a:schemeClr>
          </a:solidFill>
          <a:latin typeface="+mn-lt"/>
        </a:defRPr>
      </a:lvl4pPr>
      <a:lvl5pPr marL="896734" indent="-176173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2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5pPr>
      <a:lvl6pPr marL="1072906" indent="-176173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2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6pPr>
      <a:lvl7pPr marL="1258602" indent="-185696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20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7pPr>
      <a:lvl8pPr marL="1434774" indent="-176173" algn="l" rtl="0" eaLnBrk="0" fontAlgn="base" hangingPunct="0">
        <a:lnSpc>
          <a:spcPct val="100000"/>
        </a:lnSpc>
        <a:spcBef>
          <a:spcPts val="0"/>
        </a:spcBef>
        <a:spcAft>
          <a:spcPts val="600"/>
        </a:spcAft>
        <a:buClr>
          <a:schemeClr val="tx1">
            <a:lumMod val="90000"/>
            <a:lumOff val="10000"/>
          </a:schemeClr>
        </a:buClr>
        <a:buSzPct val="100000"/>
        <a:buFont typeface="Wingdings" pitchFamily="2" charset="2"/>
        <a:buChar char="§"/>
        <a:defRPr lang="en-GB" sz="1200" baseline="0" dirty="0" smtClean="0">
          <a:solidFill>
            <a:schemeClr val="tx2">
              <a:lumMod val="90000"/>
              <a:lumOff val="10000"/>
            </a:schemeClr>
          </a:solidFill>
          <a:latin typeface="+mn-lt"/>
        </a:defRPr>
      </a:lvl8pPr>
      <a:lvl9pPr marL="4385265" indent="-342822" algn="l" rtl="0" eaLnBrk="0" fontAlgn="base" hangingPunct="0">
        <a:lnSpc>
          <a:spcPct val="110000"/>
        </a:lnSpc>
        <a:spcBef>
          <a:spcPct val="30000"/>
        </a:spcBef>
        <a:spcAft>
          <a:spcPct val="0"/>
        </a:spcAft>
        <a:buClr>
          <a:srgbClr val="FFFF00"/>
        </a:buClr>
        <a:buSzPct val="10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6" algn="l" defTabSz="9141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2" algn="l" defTabSz="9141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88" algn="l" defTabSz="9141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84" algn="l" defTabSz="9141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0" algn="l" defTabSz="9141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76" algn="l" defTabSz="9141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72" algn="l" defTabSz="9141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68" algn="l" defTabSz="9141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cdancak@ucsc.edu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icfreesoft.com/electricGallery.html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IPSfpga/mipsfpga-plus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github.com/MIPSfpga/mipsfpga-plus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zatslogic.blogspot.com/2016/01/using-mips-microaptiv-up-processor.html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Prerequisites, </a:t>
            </a:r>
            <a:r>
              <a:rPr lang="en-US" dirty="0" smtClean="0"/>
              <a:t>roadmap and project discussion</a:t>
            </a:r>
            <a:endParaRPr lang="ru-RU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376645" y="3831890"/>
            <a:ext cx="6570730" cy="5995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Extra slides for MIPSfpga training – 2016 USA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 counter circuit does</a:t>
            </a:r>
            <a:endParaRPr lang="en-US" dirty="0" smtClean="0"/>
          </a:p>
        </p:txBody>
      </p:sp>
      <p:pic>
        <p:nvPicPr>
          <p:cNvPr id="4099" name="Content Placeholder 3" descr="counter_animatio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66655" y="906565"/>
            <a:ext cx="6294620" cy="37984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counter circuit after logic synthesis</a:t>
            </a:r>
            <a:endParaRPr lang="en-US" dirty="0" smtClean="0"/>
          </a:p>
        </p:txBody>
      </p:sp>
      <p:pic>
        <p:nvPicPr>
          <p:cNvPr id="5123" name="Content Placeholder 3" descr="counter_schematic_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6525" y="726545"/>
            <a:ext cx="571500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GDSII file looks like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61510" y="4416955"/>
            <a:ext cx="8031304" cy="247954"/>
          </a:xfrm>
          <a:prstGeom prst="rect">
            <a:avLst/>
          </a:prstGeom>
          <a:noFill/>
          <a:ln w="28575">
            <a:noFill/>
          </a:ln>
        </p:spPr>
        <p:txBody>
          <a:bodyPr wrap="none" lIns="77916" tIns="38958" rIns="77916" bIns="38958" rtlCol="0">
            <a:spAutoFit/>
          </a:bodyPr>
          <a:lstStyle/>
          <a:p>
            <a:r>
              <a:rPr lang="en-US" sz="1100" b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This slide is </a:t>
            </a:r>
            <a:r>
              <a:rPr lang="en-US" sz="1100" b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from course of Charles </a:t>
            </a:r>
            <a:r>
              <a:rPr lang="en-US" sz="1100" b="0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Dancak</a:t>
            </a:r>
            <a:r>
              <a:rPr lang="en-US" sz="1100" b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1100" b="0" dirty="0" smtClean="0">
                <a:solidFill>
                  <a:schemeClr val="tx1">
                    <a:lumMod val="90000"/>
                    <a:lumOff val="10000"/>
                  </a:schemeClr>
                </a:solidFill>
                <a:hlinkClick r:id="rId2"/>
              </a:rPr>
              <a:t>cdancak@ucsc.edu</a:t>
            </a:r>
            <a:r>
              <a:rPr lang="en-US" sz="1100" b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in University of California Santa Cruz Silicon Valley Extension</a:t>
            </a:r>
            <a:endParaRPr lang="en-US" sz="11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510" y="726545"/>
            <a:ext cx="6636751" cy="3609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of the final results</a:t>
            </a:r>
            <a:r>
              <a:rPr lang="ru-RU" dirty="0" smtClean="0"/>
              <a:t> </a:t>
            </a:r>
            <a:endParaRPr lang="en-US" dirty="0"/>
          </a:p>
        </p:txBody>
      </p:sp>
      <p:pic>
        <p:nvPicPr>
          <p:cNvPr id="41986" name="Picture 2" descr="http://www.staticfreesoft.com/ICGalleryMuddchi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176595"/>
            <a:ext cx="3533555" cy="3533556"/>
          </a:xfrm>
          <a:prstGeom prst="rect">
            <a:avLst/>
          </a:prstGeom>
          <a:noFill/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88000" y="1008000"/>
            <a:ext cx="4419015" cy="3888000"/>
          </a:xfrm>
        </p:spPr>
        <p:txBody>
          <a:bodyPr/>
          <a:lstStyle/>
          <a:p>
            <a:endParaRPr lang="ru-RU" dirty="0" smtClean="0"/>
          </a:p>
          <a:p>
            <a:r>
              <a:rPr lang="en-US" dirty="0" smtClean="0"/>
              <a:t>A simple implementation of MIPS architecture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Created by students in Harvey </a:t>
            </a:r>
            <a:r>
              <a:rPr lang="en-US" dirty="0" err="1" smtClean="0"/>
              <a:t>Mudd</a:t>
            </a:r>
            <a:r>
              <a:rPr lang="en-US" dirty="0" smtClean="0"/>
              <a:t> </a:t>
            </a:r>
            <a:r>
              <a:rPr lang="en-US" dirty="0" smtClean="0"/>
              <a:t>College, California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The source</a:t>
            </a:r>
            <a:r>
              <a:rPr lang="ru-RU" dirty="0" smtClean="0"/>
              <a:t> </a:t>
            </a:r>
            <a:r>
              <a:rPr lang="ru-RU" dirty="0" smtClean="0"/>
              <a:t>- </a:t>
            </a:r>
            <a:r>
              <a:rPr lang="en-US" dirty="0" smtClean="0">
                <a:hlinkClick r:id="rId3"/>
              </a:rPr>
              <a:t>http://www.staticfreesoft.com/electricGallery.html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After logic synthesis, placement and </a:t>
            </a:r>
            <a:r>
              <a:rPr lang="en-US" dirty="0" err="1" smtClean="0"/>
              <a:t>rounting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FPGAs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Suppose a student wants to make his own chip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commercial order for a chip on a foundry like TSMC is too expensive</a:t>
            </a:r>
          </a:p>
          <a:p>
            <a:pPr lvl="1"/>
            <a:r>
              <a:rPr lang="en-US" dirty="0" smtClean="0"/>
              <a:t>&gt; $1M typical initial cost – not for a student’s budget</a:t>
            </a:r>
          </a:p>
          <a:p>
            <a:r>
              <a:rPr lang="en-US" dirty="0" smtClean="0"/>
              <a:t>Using Multi-Project-Wafer (MPW) service through MOSIS or </a:t>
            </a:r>
            <a:r>
              <a:rPr lang="en-US" dirty="0" err="1" smtClean="0"/>
              <a:t>Europractice</a:t>
            </a:r>
            <a:endParaRPr lang="en-US" dirty="0" smtClean="0"/>
          </a:p>
          <a:p>
            <a:pPr lvl="1"/>
            <a:r>
              <a:rPr lang="en-US" dirty="0" smtClean="0"/>
              <a:t>$X0,000 – still too expensive, maybe for very advanced research projects</a:t>
            </a:r>
          </a:p>
          <a:p>
            <a:r>
              <a:rPr lang="en-US" dirty="0" smtClean="0"/>
              <a:t>Simulation using HDL simulation software on a workstation</a:t>
            </a:r>
          </a:p>
          <a:p>
            <a:pPr lvl="1"/>
            <a:r>
              <a:rPr lang="en-US" dirty="0" smtClean="0"/>
              <a:t>Several orders of magnitude slower than a chip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What to do?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solution - FPGA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Matrix </a:t>
            </a:r>
            <a:r>
              <a:rPr lang="en-US" dirty="0" smtClean="0"/>
              <a:t>of interconnected cells with changeable logical function</a:t>
            </a:r>
          </a:p>
          <a:p>
            <a:pPr lvl="1"/>
            <a:r>
              <a:rPr lang="en-US" dirty="0" smtClean="0"/>
              <a:t>The function of a cell is defined by loading </a:t>
            </a:r>
            <a:r>
              <a:rPr lang="en-US" dirty="0" err="1" smtClean="0"/>
              <a:t>bitfile</a:t>
            </a:r>
            <a:r>
              <a:rPr lang="en-US" dirty="0" smtClean="0"/>
              <a:t> into configuration </a:t>
            </a:r>
            <a:r>
              <a:rPr lang="en-US" dirty="0" smtClean="0"/>
              <a:t>memory</a:t>
            </a:r>
          </a:p>
          <a:p>
            <a:pPr lvl="1"/>
            <a:r>
              <a:rPr lang="en-US" dirty="0" smtClean="0"/>
              <a:t>Flexibility is achieved by using multiplexers connected to configuration memory bits</a:t>
            </a:r>
            <a:endParaRPr lang="en-US" dirty="0" smtClean="0"/>
          </a:p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Reprogrammable</a:t>
            </a:r>
          </a:p>
          <a:p>
            <a:pPr lvl="1"/>
            <a:r>
              <a:rPr lang="en-US" dirty="0" smtClean="0"/>
              <a:t>Three orders of magnitude faster than software simulation on register transfer level</a:t>
            </a:r>
          </a:p>
          <a:p>
            <a:pPr lvl="1"/>
            <a:r>
              <a:rPr lang="en-US" dirty="0" smtClean="0"/>
              <a:t>Small NRE (non-recurring engineering) </a:t>
            </a:r>
            <a:r>
              <a:rPr lang="en-US" dirty="0" smtClean="0"/>
              <a:t>cost, student boards start from less than $100</a:t>
            </a:r>
          </a:p>
          <a:p>
            <a:r>
              <a:rPr lang="en-US" dirty="0" smtClean="0"/>
              <a:t>Disadvantages</a:t>
            </a:r>
          </a:p>
          <a:p>
            <a:pPr lvl="1"/>
            <a:r>
              <a:rPr lang="en-US" dirty="0" smtClean="0"/>
              <a:t>Less capacity than ASIC (application-specific integrated </a:t>
            </a:r>
            <a:r>
              <a:rPr lang="en-US" dirty="0" err="1" smtClean="0"/>
              <a:t>cirtcuits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Slower than ASIC, allows less clock frequency</a:t>
            </a:r>
          </a:p>
          <a:p>
            <a:pPr lvl="1"/>
            <a:r>
              <a:rPr lang="en-US" dirty="0" smtClean="0"/>
              <a:t>Per unit cost of FPGA is much higher than high-volume ASIC of the same capacity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Field Programmable Gate Array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just for prototyping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In small volumes FPGA can be more cost-efficient than ASIC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1510" y="4416955"/>
            <a:ext cx="6721651" cy="247954"/>
          </a:xfrm>
          <a:prstGeom prst="rect">
            <a:avLst/>
          </a:prstGeom>
          <a:noFill/>
          <a:ln w="28575">
            <a:noFill/>
          </a:ln>
        </p:spPr>
        <p:txBody>
          <a:bodyPr wrap="none" lIns="77916" tIns="38958" rIns="77916" bIns="38958" rtlCol="0">
            <a:spAutoFit/>
          </a:bodyPr>
          <a:lstStyle/>
          <a:p>
            <a:r>
              <a:rPr lang="en-US" sz="1100" b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The example is from Digital Design and Computer Architecture by David Harris and Sarah Harris, 2012</a:t>
            </a:r>
            <a:endParaRPr lang="en-US" sz="11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21600"/>
            <a:ext cx="8098552" cy="309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idea about the structure of FPGA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mazsola.iit.uni-miskolc.hu/cae/gifs/fig1_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525" y="951570"/>
            <a:ext cx="6562725" cy="33337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1510" y="4416955"/>
            <a:ext cx="4727516" cy="247954"/>
          </a:xfrm>
          <a:prstGeom prst="rect">
            <a:avLst/>
          </a:prstGeom>
          <a:noFill/>
          <a:ln w="28575">
            <a:noFill/>
          </a:ln>
        </p:spPr>
        <p:txBody>
          <a:bodyPr wrap="none" lIns="77916" tIns="38958" rIns="77916" bIns="38958" rtlCol="0">
            <a:spAutoFit/>
          </a:bodyPr>
          <a:lstStyle/>
          <a:p>
            <a:r>
              <a:rPr lang="en-US" sz="1100" b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The picture </a:t>
            </a:r>
            <a:r>
              <a:rPr lang="en-US" sz="1100" b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is from http://mazsola.iit.uni-miskolc.hu/cae/docs/pld1.en.html</a:t>
            </a:r>
            <a:endParaRPr lang="en-US" sz="11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</a:t>
            </a:r>
            <a:r>
              <a:rPr lang="en-US" dirty="0" err="1" smtClean="0"/>
              <a:t>reprogrammability</a:t>
            </a:r>
            <a:r>
              <a:rPr lang="en-US" dirty="0" smtClean="0"/>
              <a:t> works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Lookup table inside a logic cell uses multiplexers connected to memory bits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555" y="1086585"/>
            <a:ext cx="3354531" cy="3285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http://m.eet.com/media/1062111/altera-arch-0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26645"/>
            <a:ext cx="3714750" cy="20764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520" y="4371950"/>
            <a:ext cx="4905448" cy="247954"/>
          </a:xfrm>
          <a:prstGeom prst="rect">
            <a:avLst/>
          </a:prstGeom>
          <a:noFill/>
          <a:ln w="28575">
            <a:noFill/>
          </a:ln>
        </p:spPr>
        <p:txBody>
          <a:bodyPr wrap="none" lIns="77916" tIns="38958" rIns="77916" bIns="38958" rtlCol="0">
            <a:spAutoFit/>
          </a:bodyPr>
          <a:lstStyle/>
          <a:p>
            <a:r>
              <a:rPr lang="en-US" sz="1100" b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The picture </a:t>
            </a:r>
            <a:r>
              <a:rPr lang="en-US" sz="1100" b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is from http://www.eetimes.com/document.asp?doc_id=1274561</a:t>
            </a:r>
            <a:endParaRPr lang="en-US" sz="11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slides for MIPSfpga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  <a:p>
            <a:pPr lvl="1"/>
            <a:r>
              <a:rPr lang="en-US" dirty="0" smtClean="0"/>
              <a:t>What do we expect from the attendees to know</a:t>
            </a:r>
          </a:p>
          <a:p>
            <a:pPr lvl="1"/>
            <a:r>
              <a:rPr lang="en-US" dirty="0" smtClean="0"/>
              <a:t>Pointers to the specific extra slides to understand the missing concepts</a:t>
            </a:r>
          </a:p>
          <a:p>
            <a:pPr lvl="1"/>
            <a:r>
              <a:rPr lang="en-US" dirty="0" smtClean="0"/>
              <a:t>We are interested to accommodate both people with EE and CS </a:t>
            </a:r>
            <a:r>
              <a:rPr lang="en-US" dirty="0" err="1" smtClean="0"/>
              <a:t>backgound</a:t>
            </a:r>
            <a:endParaRPr lang="en-US" dirty="0" smtClean="0"/>
          </a:p>
          <a:p>
            <a:r>
              <a:rPr lang="en-US" dirty="0" smtClean="0"/>
              <a:t>Road map for MIPSfpga</a:t>
            </a:r>
          </a:p>
          <a:p>
            <a:pPr lvl="1"/>
            <a:r>
              <a:rPr lang="en-US" dirty="0" smtClean="0"/>
              <a:t>Additional labs that explore caches, interrupts and memory management</a:t>
            </a:r>
          </a:p>
          <a:p>
            <a:pPr lvl="1"/>
            <a:r>
              <a:rPr lang="en-US" dirty="0" smtClean="0"/>
              <a:t>Labs to investigate the processor’s insides, how pipeline works</a:t>
            </a:r>
          </a:p>
          <a:p>
            <a:pPr lvl="1"/>
            <a:r>
              <a:rPr lang="en-US" dirty="0" smtClean="0"/>
              <a:t>Adding custom instructions using </a:t>
            </a:r>
            <a:r>
              <a:rPr lang="en-US" dirty="0" err="1" smtClean="0"/>
              <a:t>CorExtend</a:t>
            </a:r>
            <a:r>
              <a:rPr lang="en-US" dirty="0" smtClean="0"/>
              <a:t> / UDI interface (User Defined Instructions)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Specifics of Xilinx Artix-7 FPGA used in training</a:t>
            </a:r>
            <a:endParaRPr lang="en-US" dirty="0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26545"/>
            <a:ext cx="7110790" cy="403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Specifics of Xilinx Artix-7 FPGA used in training</a:t>
            </a: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525" y="726545"/>
            <a:ext cx="7142590" cy="404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Specifics of Xilinx Artix-7 FPGA used in training</a:t>
            </a:r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525" y="823830"/>
            <a:ext cx="7020780" cy="397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Microarchitecture / </a:t>
            </a:r>
            <a:r>
              <a:rPr lang="en-US" dirty="0" smtClean="0"/>
              <a:t>pipelining</a:t>
            </a:r>
            <a:endParaRPr lang="en-US" dirty="0"/>
          </a:p>
        </p:txBody>
      </p:sp>
      <p:sp>
        <p:nvSpPr>
          <p:cNvPr id="4" name="Subtitle 1"/>
          <p:cNvSpPr>
            <a:spLocks noGrp="1"/>
          </p:cNvSpPr>
          <p:nvPr>
            <p:ph type="subTitle" idx="1"/>
          </p:nvPr>
        </p:nvSpPr>
        <p:spPr>
          <a:xfrm>
            <a:off x="2347428" y="4460084"/>
            <a:ext cx="4572000" cy="511832"/>
          </a:xfrm>
        </p:spPr>
        <p:txBody>
          <a:bodyPr/>
          <a:lstStyle/>
          <a:p>
            <a:r>
              <a:rPr lang="en-US" dirty="0" smtClean="0"/>
              <a:t>One of prerequisites for using MIPSfpga efficiently</a:t>
            </a:r>
            <a:endParaRPr lang="ru-RU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recommended book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See Chapter 7 on microarchitecture</a:t>
            </a:r>
            <a:endParaRPr lang="en-US" dirty="0"/>
          </a:p>
        </p:txBody>
      </p:sp>
      <p:pic>
        <p:nvPicPr>
          <p:cNvPr id="29698" name="Picture 2" descr="https://lh5.googleusercontent.com/YBJaIS4VC785aWf0VYuL5sS6YYptuckoxW1lKM6jqnOrce0C7XkBl1RzNGRyoss6LDL6mmX7rjnB_LlOzKLlU0eLDbS6ti7h25gnI6xX0bSkLEjYwP8mvashc6P7_F7GOvKhiFmo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7085" y="636535"/>
            <a:ext cx="3338155" cy="4050450"/>
          </a:xfrm>
          <a:prstGeom prst="rect">
            <a:avLst/>
          </a:prstGeom>
          <a:noFill/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88000" y="1008000"/>
            <a:ext cx="4734050" cy="3588975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Introduction to all levels of abstraction:</a:t>
            </a:r>
          </a:p>
          <a:p>
            <a:pPr lvl="1"/>
            <a:r>
              <a:rPr lang="en-US" dirty="0" smtClean="0"/>
              <a:t>Digital basics</a:t>
            </a:r>
          </a:p>
          <a:p>
            <a:pPr lvl="1"/>
            <a:r>
              <a:rPr lang="en-US" dirty="0" smtClean="0"/>
              <a:t>Logic design</a:t>
            </a:r>
          </a:p>
          <a:p>
            <a:pPr lvl="1"/>
            <a:r>
              <a:rPr lang="en-US" dirty="0" smtClean="0"/>
              <a:t>Microarchitecture</a:t>
            </a:r>
          </a:p>
          <a:p>
            <a:pPr lvl="2"/>
            <a:r>
              <a:rPr lang="en-US" dirty="0" smtClean="0"/>
              <a:t>CPU blocks, structure of pipeline</a:t>
            </a:r>
          </a:p>
          <a:p>
            <a:pPr lvl="2"/>
            <a:r>
              <a:rPr lang="en-US" dirty="0" smtClean="0"/>
              <a:t>This is how a hardware engineer sees the CPU</a:t>
            </a:r>
          </a:p>
          <a:p>
            <a:pPr lvl="1"/>
            <a:r>
              <a:rPr lang="en-US" dirty="0" smtClean="0"/>
              <a:t>Architecture</a:t>
            </a:r>
          </a:p>
          <a:p>
            <a:pPr lvl="2"/>
            <a:r>
              <a:rPr lang="en-US" dirty="0" smtClean="0"/>
              <a:t>Instruction set</a:t>
            </a:r>
          </a:p>
          <a:p>
            <a:pPr lvl="2"/>
            <a:r>
              <a:rPr lang="en-US" dirty="0" smtClean="0"/>
              <a:t>This is how a </a:t>
            </a:r>
            <a:r>
              <a:rPr lang="en-US" dirty="0" smtClean="0"/>
              <a:t>software </a:t>
            </a:r>
            <a:r>
              <a:rPr lang="en-US" dirty="0" smtClean="0"/>
              <a:t>engineer sees the </a:t>
            </a:r>
            <a:r>
              <a:rPr lang="en-US" dirty="0" smtClean="0"/>
              <a:t>CPU</a:t>
            </a:r>
          </a:p>
          <a:p>
            <a:pPr lvl="1"/>
            <a:r>
              <a:rPr lang="en-US" dirty="0" smtClean="0"/>
              <a:t>Link to OS and applications</a:t>
            </a:r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 beginner’s CPU from DDCA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A useful prequel to understand pipelining before experimenting with MIPSfpga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1510" y="4416955"/>
            <a:ext cx="6721651" cy="247954"/>
          </a:xfrm>
          <a:prstGeom prst="rect">
            <a:avLst/>
          </a:prstGeom>
          <a:noFill/>
          <a:ln w="28575">
            <a:noFill/>
          </a:ln>
        </p:spPr>
        <p:txBody>
          <a:bodyPr wrap="none" lIns="77916" tIns="38958" rIns="77916" bIns="38958" rtlCol="0">
            <a:spAutoFit/>
          </a:bodyPr>
          <a:lstStyle/>
          <a:p>
            <a:r>
              <a:rPr lang="en-US" sz="1100" b="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The example is from Digital Design and Computer Architecture by David Harris and Sarah Harris, 2012</a:t>
            </a:r>
            <a:endParaRPr lang="en-US" sz="1100" b="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35843" name="Picture 3" descr="C:\Documents and Settings\yuri.panchul\My Documents\Dropbox\Screenshots\Screenshot 2016-05-01 14.57.0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525" y="1041580"/>
            <a:ext cx="5950254" cy="33185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efficient way of teaching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First, students build their own simple CPU to get familiar with concepts of:</a:t>
            </a:r>
          </a:p>
          <a:p>
            <a:pPr lvl="1"/>
            <a:r>
              <a:rPr lang="en-US" dirty="0" err="1" smtClean="0"/>
              <a:t>Datapath</a:t>
            </a:r>
            <a:r>
              <a:rPr lang="en-US" dirty="0" smtClean="0"/>
              <a:t> and controller</a:t>
            </a:r>
          </a:p>
          <a:p>
            <a:pPr lvl="1"/>
            <a:r>
              <a:rPr lang="en-US" dirty="0" smtClean="0"/>
              <a:t>Pipeline and pipeline stages</a:t>
            </a:r>
          </a:p>
          <a:p>
            <a:pPr lvl="1"/>
            <a:r>
              <a:rPr lang="en-US" dirty="0" smtClean="0"/>
              <a:t>Stalls and forwarding</a:t>
            </a:r>
          </a:p>
          <a:p>
            <a:r>
              <a:rPr lang="en-US" dirty="0" smtClean="0"/>
              <a:t>Then, students experiment with a real industrial core, MIPSfpga:</a:t>
            </a:r>
          </a:p>
          <a:p>
            <a:pPr lvl="1"/>
            <a:r>
              <a:rPr lang="en-US" dirty="0" smtClean="0"/>
              <a:t>Add peripherals to MIPSfpga system</a:t>
            </a:r>
          </a:p>
          <a:p>
            <a:pPr lvl="1"/>
            <a:r>
              <a:rPr lang="en-US" dirty="0" smtClean="0"/>
              <a:t>Observe pipeline in action</a:t>
            </a:r>
          </a:p>
          <a:p>
            <a:pPr lvl="1"/>
            <a:r>
              <a:rPr lang="en-US" dirty="0" smtClean="0"/>
              <a:t>Add their own instructions to the CPU using </a:t>
            </a:r>
            <a:r>
              <a:rPr lang="en-US" dirty="0" err="1" smtClean="0"/>
              <a:t>CorExtend</a:t>
            </a:r>
            <a:r>
              <a:rPr lang="en-US" dirty="0" smtClean="0"/>
              <a:t> interface</a:t>
            </a:r>
          </a:p>
          <a:p>
            <a:pPr lvl="1"/>
            <a:r>
              <a:rPr lang="en-US" dirty="0" smtClean="0"/>
              <a:t>Modify the behavior of caches </a:t>
            </a:r>
            <a:r>
              <a:rPr lang="en-US" dirty="0" smtClean="0"/>
              <a:t>and memory management </a:t>
            </a:r>
            <a:r>
              <a:rPr lang="en-US" dirty="0" smtClean="0"/>
              <a:t>unit</a:t>
            </a:r>
          </a:p>
          <a:p>
            <a:pPr lvl="1"/>
            <a:r>
              <a:rPr lang="en-US" dirty="0" smtClean="0"/>
              <a:t>Build </a:t>
            </a:r>
            <a:r>
              <a:rPr lang="en-US" dirty="0" err="1" smtClean="0"/>
              <a:t>multicore</a:t>
            </a:r>
            <a:r>
              <a:rPr lang="en-US" dirty="0" smtClean="0"/>
              <a:t> systems, with or without cache coherence</a:t>
            </a:r>
          </a:p>
          <a:p>
            <a:pPr lvl="2"/>
            <a:r>
              <a:rPr lang="en-US" dirty="0" smtClean="0"/>
              <a:t>Cache coherence is difficult, requires adding MESI protocol and coherence manager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MIPSfpga roadmap</a:t>
            </a:r>
            <a:endParaRPr lang="en-US" dirty="0"/>
          </a:p>
        </p:txBody>
      </p:sp>
      <p:sp>
        <p:nvSpPr>
          <p:cNvPr id="4" name="Subtitle 1"/>
          <p:cNvSpPr>
            <a:spLocks noGrp="1"/>
          </p:cNvSpPr>
          <p:nvPr>
            <p:ph type="subTitle" idx="1"/>
          </p:nvPr>
        </p:nvSpPr>
        <p:spPr>
          <a:xfrm>
            <a:off x="2347428" y="4460084"/>
            <a:ext cx="4572000" cy="511832"/>
          </a:xfrm>
        </p:spPr>
        <p:txBody>
          <a:bodyPr/>
          <a:lstStyle/>
          <a:p>
            <a:r>
              <a:rPr lang="en-US" dirty="0" smtClean="0"/>
              <a:t>Advanced features for Getting Started / Fundamentals</a:t>
            </a:r>
            <a:endParaRPr lang="ru-RU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Planned improvements in MIPSfpga 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Smaller </a:t>
            </a:r>
            <a:r>
              <a:rPr lang="en-US" dirty="0" err="1" smtClean="0"/>
              <a:t>bootcode</a:t>
            </a:r>
            <a:r>
              <a:rPr lang="en-US" dirty="0" smtClean="0"/>
              <a:t> - available</a:t>
            </a:r>
          </a:p>
          <a:p>
            <a:pPr lvl="1"/>
            <a:r>
              <a:rPr lang="en-US" dirty="0" smtClean="0"/>
              <a:t>Allows using MIPSfpga with older and cheaper FPGA boards without sacrificing features</a:t>
            </a:r>
          </a:p>
          <a:p>
            <a:pPr lvl="2"/>
            <a:r>
              <a:rPr lang="en-US" dirty="0" err="1" smtClean="0"/>
              <a:t>Digilent</a:t>
            </a:r>
            <a:r>
              <a:rPr lang="en-US" dirty="0" smtClean="0"/>
              <a:t> Basys3, </a:t>
            </a:r>
            <a:r>
              <a:rPr lang="en-US" dirty="0" err="1" smtClean="0"/>
              <a:t>Terasic</a:t>
            </a:r>
            <a:r>
              <a:rPr lang="en-US" dirty="0" smtClean="0"/>
              <a:t> / </a:t>
            </a:r>
            <a:r>
              <a:rPr lang="en-US" dirty="0" err="1" smtClean="0"/>
              <a:t>Altera</a:t>
            </a:r>
            <a:r>
              <a:rPr lang="en-US" dirty="0" smtClean="0"/>
              <a:t> DE0, DE0-Nano, DE0-CV, DE1</a:t>
            </a:r>
          </a:p>
          <a:p>
            <a:r>
              <a:rPr lang="en-US" dirty="0" smtClean="0"/>
              <a:t>Loading software programs without </a:t>
            </a:r>
            <a:r>
              <a:rPr lang="en-US" dirty="0" err="1" smtClean="0"/>
              <a:t>BusBlaster</a:t>
            </a:r>
            <a:r>
              <a:rPr lang="en-US" dirty="0" smtClean="0"/>
              <a:t> and </a:t>
            </a:r>
            <a:r>
              <a:rPr lang="en-US" dirty="0" err="1" smtClean="0"/>
              <a:t>OpenOCD</a:t>
            </a:r>
            <a:r>
              <a:rPr lang="en-US" dirty="0" smtClean="0"/>
              <a:t> - available</a:t>
            </a:r>
          </a:p>
          <a:p>
            <a:pPr lvl="1"/>
            <a:r>
              <a:rPr lang="en-US" dirty="0" smtClean="0"/>
              <a:t>For Xilinx, a new solution uses embedded UART in </a:t>
            </a:r>
            <a:r>
              <a:rPr lang="en-US" dirty="0" err="1" smtClean="0"/>
              <a:t>Digilent</a:t>
            </a:r>
            <a:r>
              <a:rPr lang="en-US" dirty="0" smtClean="0"/>
              <a:t> Nexys4 DDR and Basys3</a:t>
            </a:r>
          </a:p>
          <a:p>
            <a:pPr lvl="1"/>
            <a:r>
              <a:rPr lang="en-US" dirty="0" smtClean="0"/>
              <a:t>For </a:t>
            </a:r>
            <a:r>
              <a:rPr lang="en-US" dirty="0" err="1" smtClean="0"/>
              <a:t>Altera</a:t>
            </a:r>
            <a:r>
              <a:rPr lang="en-US" dirty="0" smtClean="0"/>
              <a:t>, a new solution uses cheap FTDI USB-to-UART connector</a:t>
            </a:r>
          </a:p>
          <a:p>
            <a:r>
              <a:rPr lang="en-US" dirty="0" smtClean="0"/>
              <a:t>VHDL version for top-level modules</a:t>
            </a:r>
          </a:p>
          <a:p>
            <a:r>
              <a:rPr lang="en-US" dirty="0" smtClean="0"/>
              <a:t>Scripts for using MIPSfpga package on Linux</a:t>
            </a:r>
          </a:p>
          <a:p>
            <a:r>
              <a:rPr lang="en-US" dirty="0" smtClean="0"/>
              <a:t>Better documentation that describes the structure of core design</a:t>
            </a:r>
          </a:p>
          <a:p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 smtClean="0"/>
              <a:t>experimental version see </a:t>
            </a:r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github.com/MIPSfpga/mipsfpga-plus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Some of them are already available as experimental MIPSfpga+ version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Planned improvements in MIPSfpga Fundamentals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peripherals – include Light sensor – available</a:t>
            </a:r>
          </a:p>
          <a:p>
            <a:r>
              <a:rPr lang="en-US" dirty="0" smtClean="0"/>
              <a:t>Observe work of caches in real time - available</a:t>
            </a:r>
          </a:p>
          <a:p>
            <a:pPr lvl="1"/>
            <a:r>
              <a:rPr lang="en-US" dirty="0" smtClean="0"/>
              <a:t>Cache miss signal is connected to LED</a:t>
            </a:r>
          </a:p>
          <a:p>
            <a:pPr lvl="1"/>
            <a:r>
              <a:rPr lang="en-US" dirty="0" smtClean="0"/>
              <a:t>The core is running on very low frequency (a few cycles per second)</a:t>
            </a:r>
          </a:p>
          <a:p>
            <a:r>
              <a:rPr lang="en-US" dirty="0" smtClean="0"/>
              <a:t>Interrupts</a:t>
            </a:r>
          </a:p>
          <a:p>
            <a:r>
              <a:rPr lang="en-US" dirty="0" smtClean="0"/>
              <a:t>Adding </a:t>
            </a:r>
            <a:r>
              <a:rPr lang="en-US" dirty="0" err="1" smtClean="0"/>
              <a:t>CorExtend</a:t>
            </a:r>
            <a:r>
              <a:rPr lang="en-US" dirty="0" smtClean="0"/>
              <a:t> / User Defined Instructions</a:t>
            </a:r>
          </a:p>
          <a:p>
            <a:r>
              <a:rPr lang="en-US" dirty="0" smtClean="0"/>
              <a:t>Observing pipeline bypass with different assembly programs</a:t>
            </a:r>
          </a:p>
          <a:p>
            <a:r>
              <a:rPr lang="en-US" dirty="0" smtClean="0"/>
              <a:t>Changing cache replacement policies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Some of them are already available as experimental MIPSfpga+ version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of you can program in C?</a:t>
            </a:r>
          </a:p>
          <a:p>
            <a:r>
              <a:rPr lang="en-US" dirty="0" smtClean="0"/>
              <a:t>How many of you understand any assembly language?</a:t>
            </a:r>
          </a:p>
          <a:p>
            <a:pPr lvl="1"/>
            <a:r>
              <a:rPr lang="en-US" dirty="0" smtClean="0"/>
              <a:t>See </a:t>
            </a:r>
            <a:r>
              <a:rPr lang="en-US" i="1" dirty="0" smtClean="0"/>
              <a:t>How to learn MIPS assembly language fast</a:t>
            </a:r>
          </a:p>
          <a:p>
            <a:r>
              <a:rPr lang="en-US" dirty="0" smtClean="0"/>
              <a:t>How many of you know </a:t>
            </a:r>
            <a:r>
              <a:rPr lang="en-US" dirty="0" err="1" smtClean="0"/>
              <a:t>Verilog</a:t>
            </a:r>
            <a:r>
              <a:rPr lang="en-US" dirty="0" smtClean="0"/>
              <a:t> or VHDL?</a:t>
            </a:r>
          </a:p>
          <a:p>
            <a:pPr lvl="1"/>
            <a:r>
              <a:rPr lang="en-US" dirty="0" smtClean="0"/>
              <a:t>See </a:t>
            </a:r>
            <a:r>
              <a:rPr lang="en-US" i="1" dirty="0" smtClean="0"/>
              <a:t>The concepts of HDL and RTL-to-GDSII design flow</a:t>
            </a:r>
          </a:p>
          <a:p>
            <a:r>
              <a:rPr lang="en-US" dirty="0" smtClean="0"/>
              <a:t>How many of you understand what is FPGA?</a:t>
            </a:r>
          </a:p>
          <a:p>
            <a:pPr lvl="1"/>
            <a:r>
              <a:rPr lang="en-US" dirty="0" smtClean="0"/>
              <a:t>See </a:t>
            </a:r>
            <a:r>
              <a:rPr lang="en-US" i="1" dirty="0" smtClean="0"/>
              <a:t>Intro to FPGAs, the need and the solution</a:t>
            </a:r>
          </a:p>
          <a:p>
            <a:r>
              <a:rPr lang="en-US" dirty="0" smtClean="0"/>
              <a:t>How many of you understand microarchitecture / pipelining?</a:t>
            </a:r>
          </a:p>
          <a:p>
            <a:pPr lvl="1"/>
            <a:r>
              <a:rPr lang="en-US" dirty="0" smtClean="0"/>
              <a:t>Do you know the difference between architecture and microarchitecture?</a:t>
            </a:r>
          </a:p>
          <a:p>
            <a:pPr lvl="1"/>
            <a:r>
              <a:rPr lang="en-US" dirty="0" smtClean="0"/>
              <a:t>If not, see </a:t>
            </a:r>
            <a:r>
              <a:rPr lang="en-US" i="1" dirty="0" smtClean="0"/>
              <a:t>The concepts of </a:t>
            </a:r>
            <a:r>
              <a:rPr lang="en-US" i="1" dirty="0" smtClean="0"/>
              <a:t>microarchitecture </a:t>
            </a:r>
            <a:r>
              <a:rPr lang="en-US" i="1" dirty="0" smtClean="0"/>
              <a:t>and </a:t>
            </a:r>
            <a:r>
              <a:rPr lang="en-US" i="1" dirty="0" smtClean="0"/>
              <a:t>pipelining</a:t>
            </a: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Questions to ask before the seminar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used to demo caches in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00" y="1008000"/>
            <a:ext cx="8694490" cy="1878785"/>
          </a:xfrm>
        </p:spPr>
        <p:txBody>
          <a:bodyPr/>
          <a:lstStyle/>
          <a:p>
            <a:r>
              <a:rPr lang="en-US" dirty="0" smtClean="0"/>
              <a:t>A new version of MIPSfpga has switchable in run-time clock that can run either on 25 MHz or 12.5 Hz</a:t>
            </a:r>
          </a:p>
          <a:p>
            <a:r>
              <a:rPr lang="en-US" dirty="0" smtClean="0"/>
              <a:t>First, the program is run on 25 MHz, than a user switches clock to 12.5 Hz and observes caches misses by watching blinking LED</a:t>
            </a:r>
          </a:p>
          <a:p>
            <a:r>
              <a:rPr lang="en-US" dirty="0" smtClean="0"/>
              <a:t>The example shows different cache behavior when we fill the array by rows-first versus column-first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For experimental version see </a:t>
            </a:r>
            <a:r>
              <a:rPr lang="en-US" dirty="0" smtClean="0">
                <a:hlinkClick r:id="rId2"/>
              </a:rPr>
              <a:t>https://github.com/MIPSfpga/mipsfpga-plus</a:t>
            </a:r>
            <a:endParaRPr lang="en-US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525" y="3111810"/>
            <a:ext cx="33051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Observing pipeline bypasses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This lab also utilized switchable clock</a:t>
            </a:r>
            <a:endParaRPr lang="en-US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530" y="1491630"/>
            <a:ext cx="4779548" cy="31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110" y="681540"/>
            <a:ext cx="3229418" cy="396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custom instructions using </a:t>
            </a:r>
            <a:r>
              <a:rPr lang="en-US" dirty="0" err="1" smtClean="0"/>
              <a:t>CorExtend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999" y="1008000"/>
            <a:ext cx="6579255" cy="3678985"/>
          </a:xfrm>
        </p:spPr>
        <p:txBody>
          <a:bodyPr/>
          <a:lstStyle/>
          <a:p>
            <a:r>
              <a:rPr lang="en-US" dirty="0" smtClean="0"/>
              <a:t>Another name for </a:t>
            </a:r>
            <a:r>
              <a:rPr lang="en-US" dirty="0" err="1" smtClean="0"/>
              <a:t>CorExtend</a:t>
            </a:r>
            <a:r>
              <a:rPr lang="en-US" dirty="0" smtClean="0"/>
              <a:t> is UDI, User Defined Instructions, where “user” is “SoC designer”</a:t>
            </a:r>
          </a:p>
          <a:p>
            <a:r>
              <a:rPr lang="en-US" dirty="0" smtClean="0"/>
              <a:t>New instructions are implemented in a separate module with well-defined interface accessible even for  beginning students</a:t>
            </a:r>
          </a:p>
          <a:p>
            <a:r>
              <a:rPr lang="en-US" dirty="0" smtClean="0"/>
              <a:t>UDI instructions</a:t>
            </a:r>
          </a:p>
          <a:p>
            <a:pPr lvl="1"/>
            <a:r>
              <a:rPr lang="en-US" dirty="0" smtClean="0"/>
              <a:t>Have access to general-purpose registers</a:t>
            </a:r>
          </a:p>
          <a:p>
            <a:pPr lvl="1"/>
            <a:r>
              <a:rPr lang="en-US" dirty="0" smtClean="0"/>
              <a:t>Do not stall pipeline unless required</a:t>
            </a:r>
          </a:p>
          <a:p>
            <a:pPr lvl="1"/>
            <a:r>
              <a:rPr lang="en-US" dirty="0" smtClean="0"/>
              <a:t>Can have internal state</a:t>
            </a:r>
          </a:p>
          <a:p>
            <a:r>
              <a:rPr lang="en-US" dirty="0" smtClean="0"/>
              <a:t>The protocol include a mechanism for exceptions</a:t>
            </a:r>
          </a:p>
          <a:p>
            <a:r>
              <a:rPr lang="en-US" dirty="0" smtClean="0"/>
              <a:t>See </a:t>
            </a:r>
            <a:r>
              <a:rPr lang="en-US" dirty="0" smtClean="0">
                <a:hlinkClick r:id="rId2"/>
              </a:rPr>
              <a:t>http://zatslogic.blogspot.com/2016/01/using-mips-microaptiv-up-processor.html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2" descr="http://panchul.com/misc/corexten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255" y="861560"/>
            <a:ext cx="2153767" cy="39604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learn MIPS assembly language </a:t>
            </a:r>
            <a:r>
              <a:rPr lang="en-US" dirty="0" smtClean="0"/>
              <a:t>fast</a:t>
            </a:r>
            <a:endParaRPr lang="en-US" dirty="0"/>
          </a:p>
        </p:txBody>
      </p:sp>
      <p:sp>
        <p:nvSpPr>
          <p:cNvPr id="4" name="Subtitle 1"/>
          <p:cNvSpPr>
            <a:spLocks noGrp="1"/>
          </p:cNvSpPr>
          <p:nvPr>
            <p:ph type="subTitle" idx="1"/>
          </p:nvPr>
        </p:nvSpPr>
        <p:spPr>
          <a:xfrm>
            <a:off x="2347428" y="4460084"/>
            <a:ext cx="4572000" cy="511832"/>
          </a:xfrm>
        </p:spPr>
        <p:txBody>
          <a:bodyPr/>
          <a:lstStyle/>
          <a:p>
            <a:r>
              <a:rPr lang="en-US" dirty="0" smtClean="0"/>
              <a:t>One of prerequisites for using MIPSfpga efficiently</a:t>
            </a:r>
            <a:endParaRPr lang="ru-RU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MARS simulator from University of Missouri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http://courses.missouristate.edu/KenVollmar/MARS/</a:t>
            </a:r>
            <a:endParaRPr lang="en-US" dirty="0"/>
          </a:p>
        </p:txBody>
      </p:sp>
      <p:pic>
        <p:nvPicPr>
          <p:cNvPr id="26626" name="Picture 2" descr="https://lh5.googleusercontent.com/A5OEy3iPuAESqy1g9qmS2XDOSpa0u9TBc0Ek-xk1Y-qOLSpWFmU1P-0GGtufiuGi1G0VbGYEStohPA8H3DckTBEgaSclEh_bUDyvyBGiIcrLLkqPHMAIGNZ3Q-195xV09DLvrYPkz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41580"/>
            <a:ext cx="7410450" cy="36004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HDL </a:t>
            </a:r>
            <a:r>
              <a:rPr lang="en-US" dirty="0" smtClean="0"/>
              <a:t>and RTL-to-GDSII design flow</a:t>
            </a:r>
            <a:endParaRPr lang="en-US" dirty="0"/>
          </a:p>
        </p:txBody>
      </p:sp>
      <p:sp>
        <p:nvSpPr>
          <p:cNvPr id="4" name="Subtitle 1"/>
          <p:cNvSpPr>
            <a:spLocks noGrp="1"/>
          </p:cNvSpPr>
          <p:nvPr>
            <p:ph type="subTitle" idx="1"/>
          </p:nvPr>
        </p:nvSpPr>
        <p:spPr>
          <a:xfrm>
            <a:off x="2347428" y="4460084"/>
            <a:ext cx="4572000" cy="511832"/>
          </a:xfrm>
        </p:spPr>
        <p:txBody>
          <a:bodyPr/>
          <a:lstStyle/>
          <a:p>
            <a:r>
              <a:rPr lang="en-US" dirty="0" smtClean="0"/>
              <a:t>One of prerequisites for understanding MIPSfpga</a:t>
            </a:r>
            <a:endParaRPr lang="ru-RU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SoC and IP blocks are designed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999" y="1086585"/>
            <a:ext cx="8649485" cy="3600401"/>
          </a:xfrm>
        </p:spPr>
        <p:txBody>
          <a:bodyPr/>
          <a:lstStyle/>
          <a:p>
            <a:r>
              <a:rPr lang="en-US" dirty="0" smtClean="0"/>
              <a:t>The base is</a:t>
            </a:r>
            <a:r>
              <a:rPr lang="ru-RU" dirty="0" smtClean="0"/>
              <a:t> </a:t>
            </a:r>
            <a:r>
              <a:rPr lang="en-US" dirty="0" smtClean="0"/>
              <a:t>RTL-to-GDSII </a:t>
            </a:r>
            <a:r>
              <a:rPr lang="en-US" dirty="0" smtClean="0"/>
              <a:t>Design Flow </a:t>
            </a:r>
          </a:p>
          <a:p>
            <a:pPr lvl="1"/>
            <a:r>
              <a:rPr lang="en-US" dirty="0" smtClean="0"/>
              <a:t>The mainstream design methodology during the last 25 years</a:t>
            </a:r>
            <a:endParaRPr lang="ru-RU" dirty="0" smtClean="0"/>
          </a:p>
          <a:p>
            <a:r>
              <a:rPr lang="en-US" dirty="0" smtClean="0"/>
              <a:t>RTL </a:t>
            </a:r>
            <a:r>
              <a:rPr lang="en-US" dirty="0" smtClean="0"/>
              <a:t>– Register Transfer </a:t>
            </a:r>
            <a:r>
              <a:rPr lang="en-US" dirty="0" smtClean="0"/>
              <a:t>Level</a:t>
            </a:r>
            <a:endParaRPr lang="ru-RU" dirty="0" smtClean="0"/>
          </a:p>
          <a:p>
            <a:pPr lvl="1"/>
            <a:r>
              <a:rPr lang="en-US" dirty="0" smtClean="0"/>
              <a:t>A way to define functionality of a circuit</a:t>
            </a:r>
          </a:p>
          <a:p>
            <a:pPr lvl="1"/>
            <a:r>
              <a:rPr lang="en-US" dirty="0" smtClean="0"/>
              <a:t>Describes how its state changes each clock cycle</a:t>
            </a:r>
            <a:endParaRPr lang="ru-RU" dirty="0" smtClean="0"/>
          </a:p>
          <a:p>
            <a:pPr lvl="1"/>
            <a:r>
              <a:rPr lang="en-US" dirty="0" smtClean="0"/>
              <a:t>Uses text languages </a:t>
            </a:r>
            <a:r>
              <a:rPr lang="en-US" dirty="0" err="1" smtClean="0"/>
              <a:t>Verilog</a:t>
            </a:r>
            <a:r>
              <a:rPr lang="en-US" dirty="0" smtClean="0"/>
              <a:t> and</a:t>
            </a:r>
            <a:r>
              <a:rPr lang="ru-RU" dirty="0" smtClean="0"/>
              <a:t> </a:t>
            </a:r>
            <a:r>
              <a:rPr lang="en-US" dirty="0" smtClean="0"/>
              <a:t>VHDL for design entry</a:t>
            </a:r>
            <a:endParaRPr lang="ru-RU" dirty="0" smtClean="0"/>
          </a:p>
          <a:p>
            <a:r>
              <a:rPr lang="en-US" dirty="0" smtClean="0"/>
              <a:t>GDSII </a:t>
            </a:r>
            <a:r>
              <a:rPr lang="en-US" dirty="0" smtClean="0"/>
              <a:t>– </a:t>
            </a:r>
            <a:r>
              <a:rPr lang="en-US" dirty="0" smtClean="0"/>
              <a:t>Graphics Database System II</a:t>
            </a:r>
            <a:endParaRPr lang="ru-RU" dirty="0" smtClean="0"/>
          </a:p>
          <a:p>
            <a:pPr lvl="1"/>
            <a:r>
              <a:rPr lang="en-US" dirty="0" smtClean="0"/>
              <a:t>SoC designer sends it to the factory to manufacture the chip</a:t>
            </a:r>
            <a:endParaRPr lang="ru-RU" dirty="0" smtClean="0"/>
          </a:p>
          <a:p>
            <a:pPr lvl="1"/>
            <a:r>
              <a:rPr lang="en-US" dirty="0" smtClean="0"/>
              <a:t>The database format describes the geometrical shapes </a:t>
            </a:r>
            <a:endParaRPr lang="ru-RU" dirty="0" smtClean="0"/>
          </a:p>
          <a:p>
            <a:pPr lvl="1"/>
            <a:r>
              <a:rPr lang="en-US" dirty="0" smtClean="0"/>
              <a:t>GDSII file is used to create </a:t>
            </a:r>
            <a:r>
              <a:rPr lang="en-US" dirty="0" err="1" smtClean="0"/>
              <a:t>photomasks</a:t>
            </a:r>
            <a:r>
              <a:rPr lang="en-US" dirty="0" smtClean="0"/>
              <a:t> and finally microchips</a:t>
            </a:r>
            <a:endParaRPr lang="ru-RU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steps from RTL to GDSII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999" y="1176594"/>
            <a:ext cx="8649485" cy="3600401"/>
          </a:xfrm>
        </p:spPr>
        <p:txBody>
          <a:bodyPr/>
          <a:lstStyle/>
          <a:p>
            <a:r>
              <a:rPr lang="en-US" dirty="0" smtClean="0"/>
              <a:t>Logic Synthesis</a:t>
            </a:r>
            <a:endParaRPr lang="en-US" dirty="0" smtClean="0"/>
          </a:p>
          <a:p>
            <a:pPr lvl="1"/>
            <a:r>
              <a:rPr lang="en-US" dirty="0" smtClean="0"/>
              <a:t>Input: the description of the circuit behavior in </a:t>
            </a:r>
            <a:r>
              <a:rPr lang="en-US" dirty="0" err="1" smtClean="0"/>
              <a:t>Verilog</a:t>
            </a:r>
            <a:r>
              <a:rPr lang="en-US" dirty="0" smtClean="0"/>
              <a:t> or</a:t>
            </a:r>
            <a:r>
              <a:rPr lang="ru-RU" dirty="0" smtClean="0"/>
              <a:t> </a:t>
            </a:r>
            <a:r>
              <a:rPr lang="en-US" dirty="0" smtClean="0"/>
              <a:t>VHDL</a:t>
            </a:r>
            <a:endParaRPr lang="ru-RU" dirty="0" smtClean="0"/>
          </a:p>
          <a:p>
            <a:pPr lvl="1"/>
            <a:r>
              <a:rPr lang="en-US" dirty="0" smtClean="0"/>
              <a:t>Output: a graph (called </a:t>
            </a:r>
            <a:r>
              <a:rPr lang="en-US" i="1" dirty="0" err="1" smtClean="0"/>
              <a:t>netlist</a:t>
            </a:r>
            <a:r>
              <a:rPr lang="en-US" dirty="0" smtClean="0"/>
              <a:t>) that consists of logic elements and wires</a:t>
            </a:r>
            <a:endParaRPr lang="ru-RU" dirty="0" smtClean="0"/>
          </a:p>
          <a:p>
            <a:pPr lvl="1"/>
            <a:endParaRPr lang="ru-RU" dirty="0" smtClean="0"/>
          </a:p>
          <a:p>
            <a:r>
              <a:rPr lang="en-US" dirty="0" smtClean="0"/>
              <a:t>Placement</a:t>
            </a:r>
            <a:endParaRPr lang="ru-RU" dirty="0" smtClean="0"/>
          </a:p>
          <a:p>
            <a:pPr lvl="1"/>
            <a:r>
              <a:rPr lang="en-US" dirty="0" smtClean="0"/>
              <a:t>Finds the positions of logic elements on a microchip for maximum efficiency</a:t>
            </a:r>
            <a:endParaRPr lang="ru-RU" dirty="0" smtClean="0"/>
          </a:p>
          <a:p>
            <a:pPr lvl="1"/>
            <a:endParaRPr lang="ru-RU" dirty="0" smtClean="0"/>
          </a:p>
          <a:p>
            <a:r>
              <a:rPr lang="en-US" dirty="0" smtClean="0"/>
              <a:t>Routing</a:t>
            </a:r>
          </a:p>
          <a:p>
            <a:pPr lvl="1"/>
            <a:r>
              <a:rPr lang="en-US" dirty="0" smtClean="0"/>
              <a:t>Connecting placed logic elements by wires</a:t>
            </a:r>
            <a:endParaRPr lang="ru-RU" dirty="0" smtClean="0"/>
          </a:p>
          <a:p>
            <a:pPr lvl="1"/>
            <a:endParaRPr lang="ru-RU" dirty="0" smtClean="0"/>
          </a:p>
          <a:p>
            <a:endParaRPr lang="ru-RU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Those steps are facilitated by Electronic Design Automation (EDA) software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88000" y="288000"/>
            <a:ext cx="8469465" cy="348535"/>
          </a:xfrm>
        </p:spPr>
        <p:txBody>
          <a:bodyPr/>
          <a:lstStyle/>
          <a:p>
            <a:r>
              <a:rPr lang="en-US" dirty="0" smtClean="0"/>
              <a:t>An example: a counter described in </a:t>
            </a:r>
            <a:r>
              <a:rPr lang="en-US" dirty="0" err="1" smtClean="0"/>
              <a:t>Verilog</a:t>
            </a:r>
            <a:endParaRPr lang="en-US" dirty="0" smtClean="0"/>
          </a:p>
        </p:txBody>
      </p:sp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376239" y="962025"/>
            <a:ext cx="8408987" cy="374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62500" lnSpcReduction="20000"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module counter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(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  input              clock,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  input              reset,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  output logic [1:0] n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  always @(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posedge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clock)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  begin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      if (reset)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          n &lt;= 0;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      else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          n &lt;= n + 1;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    end</a:t>
            </a: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endmodule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magination Master Template">
  <a:themeElements>
    <a:clrScheme name="Imagination New Branding">
      <a:dk1>
        <a:srgbClr val="5A5A5A"/>
      </a:dk1>
      <a:lt1>
        <a:srgbClr val="FFFFFF"/>
      </a:lt1>
      <a:dk2>
        <a:srgbClr val="262626"/>
      </a:dk2>
      <a:lt2>
        <a:srgbClr val="FFFFFF"/>
      </a:lt2>
      <a:accent1>
        <a:srgbClr val="72166B"/>
      </a:accent1>
      <a:accent2>
        <a:srgbClr val="B71A8B"/>
      </a:accent2>
      <a:accent3>
        <a:srgbClr val="5A5A5A"/>
      </a:accent3>
      <a:accent4>
        <a:srgbClr val="BEBEBE"/>
      </a:accent4>
      <a:accent5>
        <a:srgbClr val="262626"/>
      </a:accent5>
      <a:accent6>
        <a:srgbClr val="FFFFFF"/>
      </a:accent6>
      <a:hlink>
        <a:srgbClr val="BEBEBE"/>
      </a:hlink>
      <a:folHlink>
        <a:srgbClr val="B71A8B"/>
      </a:folHlink>
    </a:clrScheme>
    <a:fontScheme name="Imagination New Branding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72166B"/>
        </a:solidFill>
        <a:ln w="38100" cap="flat" cmpd="sng" algn="ctr">
          <a:solidFill>
            <a:srgbClr val="72166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2000" tIns="72000" rIns="72000" bIns="72000" numCol="1" rtlCol="0" anchor="ctr" anchorCtr="0" compatLnSpc="1">
        <a:prstTxWarp prst="textNoShape">
          <a:avLst/>
        </a:prstTxWarp>
      </a:bodyPr>
      <a:lstStyle>
        <a:defPPr algn="ctr" eaLnBrk="0" hangingPunct="0">
          <a:lnSpc>
            <a:spcPct val="80000"/>
          </a:lnSpc>
          <a:buClr>
            <a:srgbClr val="000099"/>
          </a:buClr>
          <a:defRPr sz="1400" b="0" dirty="0" smtClean="0">
            <a:solidFill>
              <a:schemeClr val="bg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80000"/>
          </a:lnSpc>
          <a:spcBef>
            <a:spcPct val="0"/>
          </a:spcBef>
          <a:spcAft>
            <a:spcPct val="0"/>
          </a:spcAft>
          <a:buClr>
            <a:srgbClr val="000099"/>
          </a:buClr>
          <a:buSzTx/>
          <a:buFont typeface="Wingdings" pitchFamily="2" charset="2"/>
          <a:buChar char="§"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pitchFamily="34" charset="0"/>
          </a:defRPr>
        </a:defPPr>
      </a:lstStyle>
    </a:lnDef>
    <a:txDef>
      <a:spPr>
        <a:noFill/>
        <a:ln w="28575">
          <a:solidFill>
            <a:srgbClr val="882C94"/>
          </a:solidFill>
        </a:ln>
      </a:spPr>
      <a:bodyPr wrap="none" lIns="77916" tIns="38958" rIns="77916" bIns="38958" rtlCol="0">
        <a:spAutoFit/>
      </a:bodyPr>
      <a:lstStyle>
        <a:defPPr>
          <a:defRPr sz="1600" b="0" dirty="0" smtClean="0">
            <a:solidFill>
              <a:schemeClr val="tx1">
                <a:lumMod val="90000"/>
                <a:lumOff val="10000"/>
              </a:schemeClr>
            </a:solidFill>
          </a:defRPr>
        </a:defPPr>
      </a:lstStyle>
    </a:txDef>
  </a:objectDefaults>
  <a:extraClrSchemeLst>
    <a:extraClrScheme>
      <a:clrScheme name="ImagTech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agTech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agTech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59069</TotalTime>
  <Pages>13</Pages>
  <Words>1310</Words>
  <Application>Microsoft Office PowerPoint</Application>
  <PresentationFormat>On-screen Show (16:9)</PresentationFormat>
  <Paragraphs>188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Wingdings</vt:lpstr>
      <vt:lpstr>Courier New</vt:lpstr>
      <vt:lpstr>Wingdings 3</vt:lpstr>
      <vt:lpstr>Imagination Master Template</vt:lpstr>
      <vt:lpstr>Extra slides for MIPSfpga training – 2016 USA</vt:lpstr>
      <vt:lpstr>Extra slides for MIPSfpga training</vt:lpstr>
      <vt:lpstr>Prerequisites</vt:lpstr>
      <vt:lpstr>How to learn MIPS assembly language fast</vt:lpstr>
      <vt:lpstr>MARS simulator from University of Missouri</vt:lpstr>
      <vt:lpstr>HDL and RTL-to-GDSII design flow</vt:lpstr>
      <vt:lpstr>How SoC and IP blocks are designed</vt:lpstr>
      <vt:lpstr>Key steps from RTL to GDSII</vt:lpstr>
      <vt:lpstr>An example: a counter described in Verilog</vt:lpstr>
      <vt:lpstr>What the counter circuit does</vt:lpstr>
      <vt:lpstr>The counter circuit after logic synthesis</vt:lpstr>
      <vt:lpstr>How GDSII file looks like</vt:lpstr>
      <vt:lpstr>An example of the final results </vt:lpstr>
      <vt:lpstr>Introduction to FPGAs</vt:lpstr>
      <vt:lpstr>Suppose a student wants to make his own chip</vt:lpstr>
      <vt:lpstr>A solution - FPGA</vt:lpstr>
      <vt:lpstr>Not just for prototyping</vt:lpstr>
      <vt:lpstr>An idea about the structure of FPGA</vt:lpstr>
      <vt:lpstr>How reprogrammability works</vt:lpstr>
      <vt:lpstr>Specifics of Xilinx Artix-7 FPGA used in training</vt:lpstr>
      <vt:lpstr>Specifics of Xilinx Artix-7 FPGA used in training</vt:lpstr>
      <vt:lpstr>Specifics of Xilinx Artix-7 FPGA used in training</vt:lpstr>
      <vt:lpstr>Microarchitecture / pipelining</vt:lpstr>
      <vt:lpstr>A recommended book</vt:lpstr>
      <vt:lpstr>A simple beginner’s CPU from DDCA</vt:lpstr>
      <vt:lpstr>An efficient way of teaching</vt:lpstr>
      <vt:lpstr>MIPSfpga roadmap</vt:lpstr>
      <vt:lpstr>Planned improvements in MIPSfpga Getting Started</vt:lpstr>
      <vt:lpstr>Planned improvements in MIPSfpga Fundamentals</vt:lpstr>
      <vt:lpstr>An example used to demo caches in action</vt:lpstr>
      <vt:lpstr>Observing pipeline bypasses</vt:lpstr>
      <vt:lpstr>Adding custom instructions using CorExtend</vt:lpstr>
      <vt:lpstr>Thank you!</vt:lpstr>
    </vt:vector>
  </TitlesOfParts>
  <Manager>Tony.King-Smith@imgtec.com</Manager>
  <Company>Imagination Technologies 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IMG Technology &amp; Corp Template</dc:title>
  <dc:creator>Imagination Technologies Ltd.</dc:creator>
  <cp:lastModifiedBy>yuri.panchul</cp:lastModifiedBy>
  <cp:revision>4541</cp:revision>
  <cp:lastPrinted>2013-05-02T13:27:29Z</cp:lastPrinted>
  <dcterms:created xsi:type="dcterms:W3CDTF">1998-06-24T17:07:09Z</dcterms:created>
  <dcterms:modified xsi:type="dcterms:W3CDTF">2016-05-02T04:36:55Z</dcterms:modified>
</cp:coreProperties>
</file>