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4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5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6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7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8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9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0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1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2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3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4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5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6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7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28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9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0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1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2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33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4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5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6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37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38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39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40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41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42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43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44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45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46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47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48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49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50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61" r:id="rId3"/>
    <p:sldId id="363" r:id="rId4"/>
    <p:sldId id="364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397" r:id="rId38"/>
    <p:sldId id="398" r:id="rId39"/>
    <p:sldId id="399" r:id="rId40"/>
    <p:sldId id="400" r:id="rId41"/>
    <p:sldId id="401" r:id="rId42"/>
    <p:sldId id="413" r:id="rId43"/>
    <p:sldId id="403" r:id="rId44"/>
    <p:sldId id="404" r:id="rId45"/>
    <p:sldId id="405" r:id="rId46"/>
    <p:sldId id="406" r:id="rId47"/>
    <p:sldId id="407" r:id="rId48"/>
    <p:sldId id="408" r:id="rId49"/>
    <p:sldId id="409" r:id="rId50"/>
    <p:sldId id="410" r:id="rId51"/>
    <p:sldId id="411" r:id="rId52"/>
    <p:sldId id="412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78046" autoAdjust="0"/>
  </p:normalViewPr>
  <p:slideViewPr>
    <p:cSldViewPr>
      <p:cViewPr varScale="1">
        <p:scale>
          <a:sx n="60" d="100"/>
          <a:sy n="6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B31FBF-D890-4227-94EA-B4D8E419F03F}" type="slidenum">
              <a:rPr lang="en-US"/>
              <a:pPr/>
              <a:t>11</a:t>
            </a:fld>
            <a:endParaRPr lang="en-US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EDE69-5253-42DB-B9B4-79D543DC169D}" type="slidenum">
              <a:rPr lang="en-US"/>
              <a:pPr/>
              <a:t>12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1DDD4-F300-491D-8CA3-50B27CA72482}" type="slidenum">
              <a:rPr lang="en-US"/>
              <a:pPr/>
              <a:t>13</a:t>
            </a:fld>
            <a:endParaRPr lang="en-US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AF869-D8B4-4E79-879D-680B6DFAF6DC}" type="slidenum">
              <a:rPr lang="en-US"/>
              <a:pPr/>
              <a:t>14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45B4F-6643-421D-A46C-C4ACF20FC24A}" type="slidenum">
              <a:rPr lang="en-US"/>
              <a:pPr/>
              <a:t>15</a:t>
            </a:fld>
            <a:endParaRPr lang="en-US"/>
          </a:p>
        </p:txBody>
      </p:sp>
      <p:sp>
        <p:nvSpPr>
          <p:cNvPr id="93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42354-CBC9-4772-AEDB-7FC95D5B9ADE}" type="slidenum">
              <a:rPr lang="en-US"/>
              <a:pPr/>
              <a:t>16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547C0-C3CD-4BAB-991D-80CB59DF265B}" type="slidenum">
              <a:rPr lang="en-US"/>
              <a:pPr/>
              <a:t>17</a:t>
            </a:fld>
            <a:endParaRPr lang="en-US"/>
          </a:p>
        </p:txBody>
      </p:sp>
      <p:sp>
        <p:nvSpPr>
          <p:cNvPr id="93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CD624-DFAA-424B-A44F-0FA33AA0FFA8}" type="slidenum">
              <a:rPr lang="en-US"/>
              <a:pPr/>
              <a:t>18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8EFA4-336A-4508-B907-322DAF99DE65}" type="slidenum">
              <a:rPr lang="en-US"/>
              <a:pPr/>
              <a:t>19</a:t>
            </a:fld>
            <a:endParaRPr lang="en-US"/>
          </a:p>
        </p:txBody>
      </p:sp>
      <p:sp>
        <p:nvSpPr>
          <p:cNvPr id="93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B15BA-A5AF-4666-A137-2A7BEE79A6FB}" type="slidenum">
              <a:rPr lang="en-US"/>
              <a:pPr/>
              <a:t>20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C698C1-AA24-4069-A84B-28DB67054A50}" type="slidenum">
              <a:rPr lang="en-US"/>
              <a:pPr/>
              <a:t>3</a:t>
            </a:fld>
            <a:endParaRPr lang="en-US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21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965AA2-43F8-419C-ACF8-30CBBDD5BED0}" type="slidenum">
              <a:rPr lang="en-US"/>
              <a:pPr/>
              <a:t>22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B0DC-77DF-415F-9F94-F6F4156B4EA3}" type="slidenum">
              <a:rPr lang="en-US"/>
              <a:pPr/>
              <a:t>23</a:t>
            </a:fld>
            <a:endParaRPr lang="en-US"/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E2DCB-4571-46A1-956F-95662E1595FE}" type="slidenum">
              <a:rPr lang="en-US"/>
              <a:pPr/>
              <a:t>24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CCFAA-1860-41F7-A390-23FA2CED6278}" type="slidenum">
              <a:rPr lang="en-US"/>
              <a:pPr/>
              <a:t>25</a:t>
            </a:fld>
            <a:endParaRPr lang="en-US"/>
          </a:p>
        </p:txBody>
      </p:sp>
      <p:sp>
        <p:nvSpPr>
          <p:cNvPr id="94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59647-4F11-467F-A331-45397E999E40}" type="slidenum">
              <a:rPr lang="en-US"/>
              <a:pPr/>
              <a:t>26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24EB4-DDA1-4BEE-AA58-0486B74B0B4D}" type="slidenum">
              <a:rPr lang="en-US"/>
              <a:pPr/>
              <a:t>27</a:t>
            </a:fld>
            <a:endParaRPr lang="en-US"/>
          </a:p>
        </p:txBody>
      </p:sp>
      <p:sp>
        <p:nvSpPr>
          <p:cNvPr id="94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28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1A4EE-73C6-44A2-A5E9-C6FCE9A148AE}" type="slidenum">
              <a:rPr lang="en-US"/>
              <a:pPr/>
              <a:t>29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43023-23D1-4250-9895-2A09B20FA834}" type="slidenum">
              <a:rPr lang="en-US"/>
              <a:pPr/>
              <a:t>30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4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7F7B-9493-4050-BFFB-27CFAD59287F}" type="slidenum">
              <a:rPr lang="en-US"/>
              <a:pPr/>
              <a:t>31</a:t>
            </a:fld>
            <a:endParaRPr lang="en-US"/>
          </a:p>
        </p:txBody>
      </p:sp>
      <p:sp>
        <p:nvSpPr>
          <p:cNvPr id="94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D2065-F47C-4D77-807C-83D8BB6B42FD}" type="slidenum">
              <a:rPr lang="en-US"/>
              <a:pPr/>
              <a:t>32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20B28-2A55-4754-B819-C0D12CB8782D}" type="slidenum">
              <a:rPr lang="en-US"/>
              <a:pPr/>
              <a:t>33</a:t>
            </a:fld>
            <a:endParaRPr lang="en-US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25FD0-999E-443D-8858-1F9C8BC53C9A}" type="slidenum">
              <a:rPr lang="en-US"/>
              <a:pPr/>
              <a:t>34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3DE47-6ADE-4CC8-8D4C-F2046C047A3C}" type="slidenum">
              <a:rPr lang="en-US"/>
              <a:pPr/>
              <a:t>35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AAE14-0550-46DC-B297-AB0455709856}" type="slidenum">
              <a:rPr lang="en-US"/>
              <a:pPr/>
              <a:t>36</a:t>
            </a:fld>
            <a:endParaRPr 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1DFA-67F7-45E6-B6E7-7B8C1EF0267E}" type="slidenum">
              <a:rPr lang="en-US"/>
              <a:pPr/>
              <a:t>37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38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2A046-B1C6-4E51-84E8-31C17C1425D4}" type="slidenum">
              <a:rPr lang="en-US"/>
              <a:pPr/>
              <a:t>39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59D57-0100-4082-A151-1D6514E46006}" type="slidenum">
              <a:rPr lang="en-US"/>
              <a:pPr/>
              <a:t>40</a:t>
            </a:fld>
            <a:endParaRPr lang="en-US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617B21-DE23-49F8-9F81-B49F5D0F4A4E}" type="slidenum">
              <a:rPr lang="en-US"/>
              <a:pPr/>
              <a:t>5</a:t>
            </a:fld>
            <a:endParaRPr lang="en-US"/>
          </a:p>
        </p:txBody>
      </p:sp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41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42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A5738-752E-4EE2-B881-07E573FC4461}" type="slidenum">
              <a:rPr lang="en-US"/>
              <a:pPr/>
              <a:t>43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F177F-227E-40BB-B535-4FC8FE4C0B40}" type="slidenum">
              <a:rPr lang="en-US"/>
              <a:pPr/>
              <a:t>44</a:t>
            </a:fld>
            <a:endParaRPr lang="en-US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1B4EC-5E73-4E12-BB7E-8CC6037318BB}" type="slidenum">
              <a:rPr lang="en-US"/>
              <a:pPr/>
              <a:t>45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057D3-4D81-4693-B03B-C9FC3C7C9AC7}" type="slidenum">
              <a:rPr lang="en-US"/>
              <a:pPr/>
              <a:t>46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E92F6-DC1F-4224-8175-473390ED3B87}" type="slidenum">
              <a:rPr lang="en-US"/>
              <a:pPr/>
              <a:t>47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9EB63-ADF0-44B8-A43E-CCFE1FD16D5D}" type="slidenum">
              <a:rPr lang="en-US"/>
              <a:pPr/>
              <a:t>48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4D08D-CC22-4B6C-A876-AB23B632DB03}" type="slidenum">
              <a:rPr lang="en-US"/>
              <a:pPr/>
              <a:t>49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9CC81-449C-445C-85F2-DA402502BE41}" type="slidenum">
              <a:rPr lang="en-US"/>
              <a:pPr/>
              <a:t>50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6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11AF2-C03F-43BF-9687-E6C2C87CA51D}" type="slidenum">
              <a:rPr lang="en-US"/>
              <a:pPr/>
              <a:t>51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F2C90-415D-4F6A-A711-8658D1B49D82}" type="slidenum">
              <a:rPr lang="en-US"/>
              <a:pPr/>
              <a:t>52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1DA1A-5CFF-4F10-8FD1-81BACB967AD4}" type="slidenum">
              <a:rPr lang="en-US"/>
              <a:pPr/>
              <a:t>7</a:t>
            </a:fld>
            <a:endParaRPr lang="en-US"/>
          </a:p>
        </p:txBody>
      </p:sp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7676E-B0BB-46AB-8E1E-3F0297F87583}" type="slidenum">
              <a:rPr lang="en-US"/>
              <a:pPr/>
              <a:t>8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87D5F-7FE5-45E5-A8FB-6808BE355092}" type="slidenum">
              <a:rPr lang="en-US"/>
              <a:pPr/>
              <a:t>9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A7091-273C-4757-B866-F1179922AF90}" type="slidenum">
              <a:rPr lang="en-US"/>
              <a:pPr/>
              <a:t>10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853207" y="2970725"/>
            <a:ext cx="635276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0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Hardware Description Languages</a:t>
            </a:r>
            <a:endParaRPr lang="en-US" sz="3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4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4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2853207" y="2970725"/>
            <a:ext cx="635276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0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Hardware Description Languages</a:t>
            </a:r>
            <a:endParaRPr lang="en-US" sz="3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36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35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2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56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9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12.emf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tags" Target="../tags/tag63.xml"/><Relationship Id="rId7" Type="http://schemas.openxmlformats.org/officeDocument/2006/relationships/oleObject" Target="../embeddings/oleObject6.bin"/><Relationship Id="rId2" Type="http://schemas.openxmlformats.org/officeDocument/2006/relationships/tags" Target="../tags/tag62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tags" Target="../tags/tag74.xml"/><Relationship Id="rId7" Type="http://schemas.openxmlformats.org/officeDocument/2006/relationships/oleObject" Target="../embeddings/oleObject7.bin"/><Relationship Id="rId2" Type="http://schemas.openxmlformats.org/officeDocument/2006/relationships/tags" Target="../tags/tag73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tags" Target="../tags/tag77.xml"/><Relationship Id="rId7" Type="http://schemas.openxmlformats.org/officeDocument/2006/relationships/oleObject" Target="../embeddings/oleObject8.bin"/><Relationship Id="rId2" Type="http://schemas.openxmlformats.org/officeDocument/2006/relationships/tags" Target="../tags/tag76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7" Type="http://schemas.openxmlformats.org/officeDocument/2006/relationships/image" Target="../media/image18.wmf"/><Relationship Id="rId2" Type="http://schemas.openxmlformats.org/officeDocument/2006/relationships/tags" Target="../tags/tag8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4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97.xml"/><Relationship Id="rId7" Type="http://schemas.openxmlformats.org/officeDocument/2006/relationships/notesSlide" Target="../notesSlides/notesSlide33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9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103.xml"/><Relationship Id="rId7" Type="http://schemas.openxmlformats.org/officeDocument/2006/relationships/oleObject" Target="../embeddings/oleObject10.bin"/><Relationship Id="rId2" Type="http://schemas.openxmlformats.org/officeDocument/2006/relationships/tags" Target="../tags/tag102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106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05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notesSlide" Target="../notesSlides/notesSlide40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8.xml"/><Relationship Id="rId4" Type="http://schemas.openxmlformats.org/officeDocument/2006/relationships/tags" Target="../tags/tag1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7" Type="http://schemas.openxmlformats.org/officeDocument/2006/relationships/notesSlide" Target="../notesSlides/notesSlide41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3.xml"/><Relationship Id="rId4" Type="http://schemas.openxmlformats.org/officeDocument/2006/relationships/tags" Target="../tags/tag1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4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31.xml"/><Relationship Id="rId7" Type="http://schemas.openxmlformats.org/officeDocument/2006/relationships/oleObject" Target="../embeddings/oleObject12.bin"/><Relationship Id="rId2" Type="http://schemas.openxmlformats.org/officeDocument/2006/relationships/tags" Target="../tags/tag130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4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4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4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6.xml"/><Relationship Id="rId7" Type="http://schemas.openxmlformats.org/officeDocument/2006/relationships/oleObject" Target="../embeddings/oleObject1.bin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4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4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4" Type="http://schemas.openxmlformats.org/officeDocument/2006/relationships/notesSlide" Target="../notesSlides/notesSlide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4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2.vml"/><Relationship Id="rId6" Type="http://schemas.openxmlformats.org/officeDocument/2006/relationships/tags" Target="../tags/tag21.xml"/><Relationship Id="rId11" Type="http://schemas.openxmlformats.org/officeDocument/2006/relationships/image" Target="../media/image5.emf"/><Relationship Id="rId5" Type="http://schemas.openxmlformats.org/officeDocument/2006/relationships/tags" Target="../tags/tag20.xml"/><Relationship Id="rId10" Type="http://schemas.openxmlformats.org/officeDocument/2006/relationships/oleObject" Target="../embeddings/oleObject2.bin"/><Relationship Id="rId4" Type="http://schemas.openxmlformats.org/officeDocument/2006/relationships/tags" Target="../tags/tag19.xml"/><Relationship Id="rId9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 smtClean="0"/>
              <a:t>, 2</a:t>
            </a:r>
            <a:r>
              <a:rPr lang="en-US" sz="2600" b="1" baseline="30000" dirty="0" smtClean="0"/>
              <a:t>nd</a:t>
            </a:r>
            <a:r>
              <a:rPr lang="en-US" sz="2600" b="1" dirty="0" smtClean="0"/>
              <a:t> Edition</a:t>
            </a:r>
            <a:endParaRPr lang="en-US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2778443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27695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David Money Harris and Sarah L.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0644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07477"/>
            <a:ext cx="84582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700" dirty="0">
                <a:latin typeface="Courier New" pitchFamily="49" charset="0"/>
              </a:rPr>
              <a:t>module and3(input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 b, c,</a:t>
            </a:r>
          </a:p>
          <a:p>
            <a:r>
              <a:rPr lang="en-US" sz="1700" dirty="0">
                <a:latin typeface="Courier New" pitchFamily="49" charset="0"/>
              </a:rPr>
              <a:t> 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assign y = a &amp; b &amp; c;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</a:t>
            </a:r>
          </a:p>
          <a:p>
            <a:r>
              <a:rPr lang="en-US" sz="1700" dirty="0">
                <a:latin typeface="Courier New" pitchFamily="49" charset="0"/>
              </a:rPr>
              <a:t>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assign y = ~a;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nand3(input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 b, c</a:t>
            </a:r>
          </a:p>
          <a:p>
            <a:r>
              <a:rPr lang="en-US" sz="1700" dirty="0">
                <a:latin typeface="Courier New" pitchFamily="49" charset="0"/>
              </a:rPr>
              <a:t>  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logic n1</a:t>
            </a:r>
            <a:r>
              <a:rPr lang="en-US" sz="1700" dirty="0">
                <a:latin typeface="Courier New" pitchFamily="49" charset="0"/>
              </a:rPr>
              <a:t>;                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internal signal</a:t>
            </a: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and3 </a:t>
            </a:r>
            <a:r>
              <a:rPr lang="en-US" sz="1700" dirty="0" err="1">
                <a:latin typeface="Courier New" pitchFamily="49" charset="0"/>
              </a:rPr>
              <a:t>andgate</a:t>
            </a:r>
            <a:r>
              <a:rPr lang="en-US" sz="1700" dirty="0">
                <a:latin typeface="Courier New" pitchFamily="49" charset="0"/>
              </a:rPr>
              <a:t>(a, b, c, n1); 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// instance of and3</a:t>
            </a:r>
          </a:p>
          <a:p>
            <a:r>
              <a:rPr lang="en-US" sz="17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  inverter(n1, y);      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instance of inverter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Structural Modeling - Hierarchy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9339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16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 a, b,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/* Five different two-input logic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gates acting on 4 bit busses */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//</a:t>
            </a:r>
            <a:r>
              <a:rPr lang="en-US" sz="2400" dirty="0">
                <a:solidFill>
                  <a:schemeClr val="accent2"/>
                </a:solidFill>
                <a:cs typeface="Arial" charset="0"/>
              </a:rPr>
              <a:t>  </a:t>
            </a:r>
            <a:r>
              <a:rPr lang="en-US" sz="2400" dirty="0">
                <a:cs typeface="Arial" charset="0"/>
              </a:rPr>
              <a:t>         </a:t>
            </a:r>
            <a:r>
              <a:rPr lang="en-US" sz="2400" dirty="0" smtClean="0">
                <a:cs typeface="Arial" charset="0"/>
              </a:rPr>
              <a:t> single </a:t>
            </a:r>
            <a:r>
              <a:rPr lang="en-US" sz="2400" dirty="0">
                <a:cs typeface="Arial" charset="0"/>
              </a:rPr>
              <a:t>line comment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/*…*/</a:t>
            </a:r>
            <a:r>
              <a:rPr lang="en-US" sz="2400" dirty="0">
                <a:cs typeface="Arial" charset="0"/>
              </a:rPr>
              <a:t>    multiline comment </a:t>
            </a:r>
          </a:p>
        </p:txBody>
      </p:sp>
      <p:pic>
        <p:nvPicPr>
          <p:cNvPr id="88166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95600"/>
            <a:ext cx="3200400" cy="242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Bitwise Operators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7737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26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19212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and8(input  </a:t>
            </a:r>
            <a:r>
              <a:rPr lang="en-US" sz="1800" dirty="0" smtClean="0">
                <a:latin typeface="Courier New" pitchFamily="49" charset="0"/>
              </a:rPr>
              <a:t>logic [7:0</a:t>
            </a:r>
            <a:r>
              <a:rPr lang="en-US" sz="1800" dirty="0">
                <a:latin typeface="Courier New" pitchFamily="49" charset="0"/>
              </a:rPr>
              <a:t>] a,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&amp;a;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&amp;a is much easier to write than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assign y = a[7] &amp; a[6] &amp; a[5] &amp; a[4] &amp;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           a[3] &amp; a[2] &amp; a[1] &amp; a[0];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pic>
        <p:nvPicPr>
          <p:cNvPr id="88269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3581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Reduction Operators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443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371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dirty="0">
                <a:solidFill>
                  <a:schemeClr val="accent1"/>
                </a:solidFill>
                <a:latin typeface="Courier New" pitchFamily="49" charset="0"/>
              </a:rPr>
              <a:t>? :</a:t>
            </a:r>
            <a:r>
              <a:rPr lang="en-US" sz="2400" dirty="0">
                <a:solidFill>
                  <a:schemeClr val="accent1"/>
                </a:solidFill>
                <a:latin typeface="Arial" charset="0"/>
              </a:rPr>
              <a:t>      </a:t>
            </a:r>
            <a:r>
              <a:rPr lang="en-US" sz="2400" dirty="0">
                <a:latin typeface="Arial" charset="0"/>
              </a:rPr>
              <a:t>is also called a </a:t>
            </a:r>
            <a:r>
              <a:rPr lang="en-US" sz="2400" i="1" dirty="0">
                <a:latin typeface="Arial" charset="0"/>
              </a:rPr>
              <a:t>ternary operator</a:t>
            </a:r>
            <a:r>
              <a:rPr lang="en-US" sz="2400" dirty="0">
                <a:latin typeface="Arial" charset="0"/>
              </a:rPr>
              <a:t> because it   </a:t>
            </a:r>
          </a:p>
          <a:p>
            <a:pPr>
              <a:buFontTx/>
              <a:buNone/>
            </a:pPr>
            <a:r>
              <a:rPr lang="en-US" sz="2400" dirty="0">
                <a:latin typeface="Arial" charset="0"/>
              </a:rPr>
              <a:t>            operates on 3 inputs: </a:t>
            </a:r>
            <a:r>
              <a:rPr lang="en-US" sz="2400" dirty="0">
                <a:latin typeface="Courier New" pitchFamily="49" charset="0"/>
              </a:rPr>
              <a:t>s</a:t>
            </a:r>
            <a:r>
              <a:rPr lang="en-US" sz="2400" dirty="0">
                <a:latin typeface="Arial" charset="0"/>
              </a:rPr>
              <a:t>, </a:t>
            </a:r>
            <a:r>
              <a:rPr lang="en-US" sz="2400" dirty="0">
                <a:latin typeface="Courier New" pitchFamily="49" charset="0"/>
              </a:rPr>
              <a:t>d1</a:t>
            </a:r>
            <a:r>
              <a:rPr lang="en-US" sz="2400" dirty="0">
                <a:latin typeface="Arial" charset="0"/>
              </a:rPr>
              <a:t>, and </a:t>
            </a:r>
            <a:r>
              <a:rPr lang="en-US" sz="2400" dirty="0">
                <a:latin typeface="Courier New" pitchFamily="49" charset="0"/>
              </a:rPr>
              <a:t>d0</a:t>
            </a:r>
            <a:r>
              <a:rPr lang="en-US" sz="2400" dirty="0">
                <a:latin typeface="Arial" charset="0"/>
              </a:rPr>
              <a:t>.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pic>
        <p:nvPicPr>
          <p:cNvPr id="88371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01" y="3124200"/>
            <a:ext cx="398729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Conditional Assignment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0111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474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949569" y="1219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fulladder</a:t>
            </a:r>
            <a:r>
              <a:rPr lang="en-US" sz="1800" dirty="0">
                <a:latin typeface="Courier New" pitchFamily="49" charset="0"/>
              </a:rPr>
              <a:t>(input  </a:t>
            </a:r>
            <a:r>
              <a:rPr lang="en-US" sz="1800" dirty="0" smtClean="0">
                <a:latin typeface="Courier New" pitchFamily="49" charset="0"/>
              </a:rPr>
              <a:t>logic a</a:t>
            </a:r>
            <a:r>
              <a:rPr lang="en-US" sz="1800" dirty="0">
                <a:latin typeface="Courier New" pitchFamily="49" charset="0"/>
              </a:rPr>
              <a:t>, b,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, </a:t>
            </a:r>
            <a:endParaRPr lang="en-US" sz="18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              output logic s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logic p</a:t>
            </a:r>
            <a:r>
              <a:rPr lang="en-US" sz="1800" dirty="0">
                <a:latin typeface="Courier New" pitchFamily="49" charset="0"/>
              </a:rPr>
              <a:t>, g; 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</a:rPr>
              <a:t>// internal nodes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p = a ^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g = a &amp;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s = p ^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 = g | (p &amp;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847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4742" name="Object 6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019374807"/>
              </p:ext>
            </p:extLst>
          </p:nvPr>
        </p:nvGraphicFramePr>
        <p:xfrm>
          <a:off x="2057400" y="4114800"/>
          <a:ext cx="5867400" cy="248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54" name="VISIO" r:id="rId8" imgW="3604320" imgH="1526040" progId="Visio.Drawing.6">
                  <p:embed/>
                </p:oleObj>
              </mc:Choice>
              <mc:Fallback>
                <p:oleObj name="VISIO" r:id="rId8" imgW="3604320" imgH="1526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114800"/>
                        <a:ext cx="5867400" cy="2484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Internal Variables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2764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5813" name="Group 53"/>
          <p:cNvGraphicFramePr>
            <a:graphicFrameLocks noGrp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15963313"/>
              </p:ext>
            </p:extLst>
          </p:nvPr>
        </p:nvGraphicFramePr>
        <p:xfrm>
          <a:off x="2819400" y="1546098"/>
          <a:ext cx="4876800" cy="4684717"/>
        </p:xfrm>
        <a:graphic>
          <a:graphicData uri="http://schemas.openxmlformats.org/drawingml/2006/table">
            <a:tbl>
              <a:tblPr/>
              <a:tblGrid>
                <a:gridCol w="2062163"/>
                <a:gridCol w="2814637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~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*, /,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mult, div, mod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+,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add,sub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&lt;&lt;, 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&lt;&lt;&lt;, &gt;&gt;&gt;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arithmetic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&lt;, &lt;=, &gt;, 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==, 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equal, not equal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&amp;, ~&amp;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AND, NAND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^, ~^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XOR, XNOR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|, ~|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OR, 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?: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ternary operator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57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5804" name="Rectangle 4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71800" y="990600"/>
            <a:ext cx="5181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Order of 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operations</a:t>
            </a:r>
          </a:p>
        </p:txBody>
      </p:sp>
      <p:sp>
        <p:nvSpPr>
          <p:cNvPr id="885811" name="Text Box 5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03131" y="1524000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1"/>
                </a:solidFill>
              </a:rPr>
              <a:t>Highest</a:t>
            </a:r>
          </a:p>
        </p:txBody>
      </p:sp>
      <p:sp>
        <p:nvSpPr>
          <p:cNvPr id="885812" name="Text Box 5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00200" y="5715000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1"/>
                </a:solidFill>
              </a:rPr>
              <a:t>Lowest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Precedence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187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6868" name="Group 84"/>
          <p:cNvGraphicFramePr>
            <a:graphicFrameLocks noGrp="1"/>
          </p:cNvGraphicFramePr>
          <p:nvPr>
            <p:ph type="tbl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18561252"/>
              </p:ext>
            </p:extLst>
          </p:nvPr>
        </p:nvGraphicFramePr>
        <p:xfrm>
          <a:off x="990600" y="2438400"/>
          <a:ext cx="7162800" cy="3628073"/>
        </p:xfrm>
        <a:graphic>
          <a:graphicData uri="http://schemas.openxmlformats.org/drawingml/2006/table">
            <a:tbl>
              <a:tblPr/>
              <a:tblGrid>
                <a:gridCol w="1600200"/>
                <a:gridCol w="1219200"/>
                <a:gridCol w="1447800"/>
                <a:gridCol w="1371600"/>
                <a:gridCol w="15240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# 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Stored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b1010_1011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octal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hexadecimal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00…0101010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67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6860" name="Rectangle 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Format: </a:t>
            </a:r>
            <a:r>
              <a:rPr lang="en-US" sz="2600" b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</a:t>
            </a:r>
            <a:r>
              <a:rPr lang="en-US" sz="2600" b="1" dirty="0" err="1" smtClean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'Bvalue</a:t>
            </a:r>
            <a:endParaRPr lang="en-US" sz="2600" b="1" dirty="0">
              <a:solidFill>
                <a:schemeClr val="accent1"/>
              </a:solidFill>
              <a:latin typeface="Times New Roman" pitchFamily="18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N</a:t>
            </a:r>
            <a:r>
              <a:rPr lang="en-US" sz="2000" dirty="0">
                <a:latin typeface="Times New Roman" pitchFamily="18" charset="0"/>
                <a:cs typeface="Courier New" pitchFamily="49" charset="0"/>
              </a:rPr>
              <a:t> = number of bits,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B</a:t>
            </a:r>
            <a:r>
              <a:rPr lang="en-US" sz="2000" dirty="0">
                <a:latin typeface="Times New Roman" pitchFamily="18" charset="0"/>
                <a:cs typeface="Courier New" pitchFamily="49" charset="0"/>
              </a:rPr>
              <a:t> = base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'B</a:t>
            </a:r>
            <a:r>
              <a:rPr lang="en-US" sz="2000" dirty="0">
                <a:latin typeface="Times New Roman" pitchFamily="18" charset="0"/>
                <a:cs typeface="Courier New" pitchFamily="49" charset="0"/>
              </a:rPr>
              <a:t> is optional but recommended (default is decimal)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2358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7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assign y = {a[2:1], {3{b[0]}}, a[0],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6</a:t>
            </a:r>
            <a:r>
              <a:rPr lang="en-US" b="1" dirty="0">
                <a:latin typeface="Times New Roman" pitchFamily="18" charset="0"/>
                <a:cs typeface="Courier New" pitchFamily="49" charset="0"/>
              </a:rPr>
              <a:t>'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b100_010</a:t>
            </a:r>
            <a:r>
              <a:rPr lang="en-US" sz="1800" dirty="0">
                <a:latin typeface="Courier New" pitchFamily="49" charset="0"/>
                <a:cs typeface="Arial" charset="0"/>
              </a:rPr>
              <a:t>};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b="1" dirty="0">
                <a:latin typeface="Courier New" pitchFamily="49" charset="0"/>
                <a:cs typeface="Arial" charset="0"/>
              </a:rPr>
              <a:t>// if y is a 12-bit signal, the above statement produces: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y = a[2] a[1] b[0] b[0] b[0] a[0] 1 0 0 0 1 0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underscores (_) are used for formatting only to make it easier to read.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SystemVerilog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ignores them.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 Manipulations: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2084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88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219200"/>
            <a:ext cx="7696200" cy="49530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mux2_8(input  </a:t>
            </a:r>
            <a:r>
              <a:rPr lang="en-US" sz="1600" dirty="0" smtClean="0">
                <a:latin typeface="Courier New" pitchFamily="49" charset="0"/>
              </a:rPr>
              <a:t>logic [7:0</a:t>
            </a:r>
            <a:r>
              <a:rPr lang="en-US" sz="1600" dirty="0">
                <a:latin typeface="Courier New" pitchFamily="49" charset="0"/>
              </a:rPr>
              <a:t>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input </a:t>
            </a:r>
            <a:r>
              <a:rPr lang="en-US" sz="1600" dirty="0" smtClean="0">
                <a:latin typeface="Courier New" pitchFamily="49" charset="0"/>
              </a:rPr>
              <a:t> logic       </a:t>
            </a:r>
            <a:r>
              <a:rPr lang="en-US" sz="16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output logic 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>
                <a:latin typeface="Courier New" pitchFamily="49" charset="0"/>
              </a:rPr>
              <a:t>7:0]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lsbmux</a:t>
            </a:r>
            <a:r>
              <a:rPr lang="en-US" sz="1600" dirty="0">
                <a:latin typeface="Courier New" pitchFamily="49" charset="0"/>
              </a:rPr>
              <a:t>(d0[3:0], d1[3:0], s, y[3:0]);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msbmux</a:t>
            </a:r>
            <a:r>
              <a:rPr lang="en-US" sz="1600" dirty="0">
                <a:latin typeface="Courier New" pitchFamily="49" charset="0"/>
              </a:rPr>
              <a:t>(d0[7:4], d1[7:4], s, y[7:4]);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graphicFrame>
        <p:nvGraphicFramePr>
          <p:cNvPr id="8888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776534801"/>
              </p:ext>
            </p:extLst>
          </p:nvPr>
        </p:nvGraphicFramePr>
        <p:xfrm>
          <a:off x="2492375" y="3392487"/>
          <a:ext cx="4137025" cy="300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77" name="VISIO" r:id="rId8" imgW="2332800" imgH="1695600" progId="Visio.Drawing.6">
                  <p:embed/>
                </p:oleObj>
              </mc:Choice>
              <mc:Fallback>
                <p:oleObj name="VISIO" r:id="rId8" imgW="2332800" imgH="1695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75" y="3392487"/>
                        <a:ext cx="4137025" cy="300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 Manipulations: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>
                <a:solidFill>
                  <a:schemeClr val="accent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39483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9863" name="Object 7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1309837"/>
              </p:ext>
            </p:extLst>
          </p:nvPr>
        </p:nvGraphicFramePr>
        <p:xfrm>
          <a:off x="2057400" y="4290646"/>
          <a:ext cx="5638800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2" name="VISIO" r:id="rId8" imgW="2332800" imgH="576360" progId="Visio.Drawing.6">
                  <p:embed/>
                </p:oleObj>
              </mc:Choice>
              <mc:Fallback>
                <p:oleObj name="VISIO" r:id="rId8" imgW="2332800" imgH="576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290646"/>
                        <a:ext cx="5638800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tristate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   </a:t>
            </a:r>
            <a:r>
              <a:rPr lang="en-US" sz="1800" dirty="0">
                <a:latin typeface="Courier New" pitchFamily="49" charset="0"/>
                <a:cs typeface="Arial" charset="0"/>
              </a:rPr>
              <a:t>en,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dirty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 = en ? a : 4'bz;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Z: Floating Output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>
                <a:solidFill>
                  <a:schemeClr val="accent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60384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4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6477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/>
              <a:t>Introduction</a:t>
            </a:r>
            <a:endParaRPr lang="en-US" smtClean="0"/>
          </a:p>
          <a:p>
            <a:r>
              <a:rPr lang="en-US" b="1" smtClean="0"/>
              <a:t>Combinational Logic</a:t>
            </a:r>
            <a:endParaRPr lang="en-US" smtClean="0"/>
          </a:p>
          <a:p>
            <a:r>
              <a:rPr lang="en-US" b="1" smtClean="0"/>
              <a:t>Structural Modeling</a:t>
            </a:r>
            <a:endParaRPr lang="en-US" smtClean="0"/>
          </a:p>
          <a:p>
            <a:r>
              <a:rPr lang="en-US" b="1" smtClean="0"/>
              <a:t>Sequential Logic</a:t>
            </a:r>
            <a:endParaRPr lang="en-US" smtClean="0"/>
          </a:p>
          <a:p>
            <a:r>
              <a:rPr lang="en-US" b="1" smtClean="0"/>
              <a:t>More Combinational Logic</a:t>
            </a:r>
            <a:endParaRPr lang="en-US" smtClean="0"/>
          </a:p>
          <a:p>
            <a:r>
              <a:rPr lang="en-US" b="1" smtClean="0"/>
              <a:t>Finite State Machines</a:t>
            </a:r>
            <a:endParaRPr lang="en-US" smtClean="0"/>
          </a:p>
          <a:p>
            <a:r>
              <a:rPr lang="en-US" b="1" smtClean="0"/>
              <a:t>Parameterized Modules</a:t>
            </a:r>
            <a:endParaRPr lang="en-US" smtClean="0"/>
          </a:p>
          <a:p>
            <a:r>
              <a:rPr lang="en-US" b="1" smtClean="0"/>
              <a:t>Testbenches</a:t>
            </a:r>
            <a:endParaRPr lang="en-US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42999"/>
            <a:ext cx="1704173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08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143000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</a:t>
            </a:r>
            <a:r>
              <a:rPr lang="en-US" sz="1600" dirty="0" smtClean="0">
                <a:latin typeface="Courier New" pitchFamily="49" charset="0"/>
              </a:rPr>
              <a:t> 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</a:t>
            </a:r>
            <a:r>
              <a:rPr lang="en-US" sz="1600" dirty="0" smtClean="0">
                <a:latin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pic>
        <p:nvPicPr>
          <p:cNvPr id="8908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5" y="3810000"/>
            <a:ext cx="8001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924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675178216"/>
              </p:ext>
            </p:extLst>
          </p:nvPr>
        </p:nvGraphicFramePr>
        <p:xfrm>
          <a:off x="5105400" y="18557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25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557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1932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11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76581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 smtClean="0">
                <a:latin typeface="Times New Roman" pitchFamily="18" charset="0"/>
                <a:cs typeface="Arial" charset="0"/>
              </a:rPr>
              <a:t>SystemVerilog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uses 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Idioms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to </a:t>
            </a:r>
            <a:r>
              <a:rPr lang="en-US" sz="3200" dirty="0">
                <a:latin typeface="Times New Roman" pitchFamily="18" charset="0"/>
                <a:cs typeface="Arial" charset="0"/>
              </a:rPr>
              <a:t>describe latches, flip-flops and FSMs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Other coding styles may simulate correctly but produce incorrect hardware</a:t>
            </a:r>
          </a:p>
        </p:txBody>
      </p:sp>
      <p:sp>
        <p:nvSpPr>
          <p:cNvPr id="8611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Sequential Logic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1961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6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	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always @(</a:t>
            </a:r>
            <a:r>
              <a:rPr lang="en-US" sz="2600" dirty="0">
                <a:latin typeface="Courier New" pitchFamily="49" charset="0"/>
                <a:cs typeface="Arial" charset="0"/>
              </a:rPr>
              <a:t>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 statement</a:t>
            </a:r>
            <a:r>
              <a:rPr lang="en-US" sz="2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  <a:cs typeface="Arial" charset="0"/>
              </a:rPr>
              <a:t>Whenever the event in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sensitivity </a:t>
            </a:r>
            <a:r>
              <a:rPr lang="en-US" sz="2600" dirty="0">
                <a:latin typeface="Courier New" pitchFamily="49" charset="0"/>
                <a:cs typeface="Arial" charset="0"/>
              </a:rPr>
              <a:t>list</a:t>
            </a:r>
            <a:r>
              <a:rPr lang="en-US" sz="2600" dirty="0">
                <a:latin typeface="Times New Roman" pitchFamily="18" charset="0"/>
                <a:cs typeface="Arial" charset="0"/>
              </a:rPr>
              <a:t> occurs,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statement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is executed</a:t>
            </a:r>
          </a:p>
        </p:txBody>
      </p:sp>
      <p:sp>
        <p:nvSpPr>
          <p:cNvPr id="896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Always Statement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9149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2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848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flop(input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 smtClean="0">
                <a:latin typeface="Courier New" pitchFamily="49" charset="0"/>
              </a:rPr>
              <a:t>logic [3:0</a:t>
            </a:r>
            <a:r>
              <a:rPr lang="en-US" sz="1800" dirty="0">
                <a:latin typeface="Courier New" pitchFamily="49" charset="0"/>
              </a:rPr>
              <a:t>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q &lt;= d;                // pronounced “q gets d”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pic>
        <p:nvPicPr>
          <p:cNvPr id="862213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68775"/>
            <a:ext cx="4808538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 Flip-Flop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606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458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sz="1800" dirty="0" smtClean="0">
                <a:latin typeface="Courier New" pitchFamily="49" charset="0"/>
              </a:rPr>
              <a:t>logic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323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19684199"/>
              </p:ext>
            </p:extLst>
          </p:nvPr>
        </p:nvGraphicFramePr>
        <p:xfrm>
          <a:off x="1905000" y="4343400"/>
          <a:ext cx="640080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49" name="VISIO" r:id="rId7" imgW="2332800" imgH="560520" progId="Visio.Drawing.6">
                  <p:embed/>
                </p:oleObj>
              </mc:Choice>
              <mc:Fallback>
                <p:oleObj name="VISIO" r:id="rId7" imgW="2332800" imgH="560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343400"/>
                        <a:ext cx="6400800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32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Resettable D Flip-Flop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9094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4582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logic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r>
              <a:rPr lang="en-US" sz="1800" dirty="0">
                <a:latin typeface="Courier New" pitchFamily="49" charset="0"/>
              </a:rPr>
              <a:t>  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asynchronous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 smtClean="0">
                <a:latin typeface="Courier New" pitchFamily="49" charset="0"/>
              </a:rPr>
              <a:t>posedge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426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61009656"/>
              </p:ext>
            </p:extLst>
          </p:nvPr>
        </p:nvGraphicFramePr>
        <p:xfrm>
          <a:off x="1600200" y="4267200"/>
          <a:ext cx="62484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73" name="VISIO" r:id="rId7" imgW="2332800" imgH="653040" progId="Visio.Drawing.6">
                  <p:embed/>
                </p:oleObj>
              </mc:Choice>
              <mc:Fallback>
                <p:oleObj name="VISIO" r:id="rId7" imgW="2332800" imgH="653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67200"/>
                        <a:ext cx="6248400" cy="167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426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Resettable D Flip-Flop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8019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066800"/>
            <a:ext cx="84582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flopren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 smtClean="0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en, 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d, </a:t>
            </a:r>
          </a:p>
          <a:p>
            <a:r>
              <a:rPr lang="en-US" sz="1800" dirty="0">
                <a:latin typeface="Courier New" pitchFamily="49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asynchronous reset and enable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    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if (en)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8652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8652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0"/>
            <a:ext cx="6095312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 Flip-Flop with Enable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1405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85863"/>
            <a:ext cx="8458200" cy="512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latch(input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[3:0</a:t>
            </a:r>
            <a:r>
              <a:rPr lang="en-US" sz="1800" dirty="0">
                <a:latin typeface="Courier New" pitchFamily="49" charset="0"/>
              </a:rPr>
              <a:t>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always_latch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if (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2000" dirty="0">
              <a:latin typeface="Times New Roman" pitchFamily="18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Warning</a:t>
            </a:r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</a:rPr>
              <a:t>We </a:t>
            </a:r>
            <a:r>
              <a:rPr lang="en-US" sz="2000" dirty="0" smtClean="0">
                <a:latin typeface="Times New Roman" pitchFamily="18" charset="0"/>
              </a:rPr>
              <a:t>don’t </a:t>
            </a:r>
            <a:r>
              <a:rPr lang="en-US" sz="2000" dirty="0">
                <a:latin typeface="Times New Roman" pitchFamily="18" charset="0"/>
              </a:rPr>
              <a:t>use latches </a:t>
            </a:r>
            <a:r>
              <a:rPr lang="en-US" sz="2000" dirty="0" smtClean="0">
                <a:latin typeface="Times New Roman" pitchFamily="18" charset="0"/>
              </a:rPr>
              <a:t>in this text. But </a:t>
            </a:r>
            <a:r>
              <a:rPr lang="en-US" sz="2000" dirty="0">
                <a:latin typeface="Times New Roman" pitchFamily="18" charset="0"/>
              </a:rPr>
              <a:t>you might write code that inadvertently implies a latch. </a:t>
            </a:r>
            <a:r>
              <a:rPr lang="en-US" sz="2000" dirty="0" smtClean="0">
                <a:latin typeface="Times New Roman" pitchFamily="18" charset="0"/>
              </a:rPr>
              <a:t>Check </a:t>
            </a:r>
            <a:r>
              <a:rPr lang="en-US" sz="2000" dirty="0">
                <a:latin typeface="Times New Roman" pitchFamily="18" charset="0"/>
              </a:rPr>
              <a:t>synthesized </a:t>
            </a:r>
            <a:r>
              <a:rPr lang="en-US" sz="2000" dirty="0" smtClean="0">
                <a:latin typeface="Times New Roman" pitchFamily="18" charset="0"/>
              </a:rPr>
              <a:t>hardware – if it </a:t>
            </a:r>
            <a:r>
              <a:rPr lang="en-US" sz="2000" dirty="0">
                <a:latin typeface="Times New Roman" pitchFamily="18" charset="0"/>
              </a:rPr>
              <a:t>has </a:t>
            </a:r>
            <a:r>
              <a:rPr lang="en-US" sz="2000" dirty="0" smtClean="0">
                <a:latin typeface="Times New Roman" pitchFamily="18" charset="0"/>
              </a:rPr>
              <a:t>latches</a:t>
            </a:r>
          </a:p>
          <a:p>
            <a:r>
              <a:rPr lang="en-US" sz="2000" dirty="0" smtClean="0">
                <a:latin typeface="Times New Roman" pitchFamily="18" charset="0"/>
              </a:rPr>
              <a:t>in </a:t>
            </a:r>
            <a:r>
              <a:rPr lang="en-US" sz="2000" dirty="0">
                <a:latin typeface="Times New Roman" pitchFamily="18" charset="0"/>
              </a:rPr>
              <a:t>it, </a:t>
            </a:r>
            <a:r>
              <a:rPr lang="en-US" sz="2000" dirty="0" smtClean="0">
                <a:latin typeface="Times New Roman" pitchFamily="18" charset="0"/>
              </a:rPr>
              <a:t>there’s </a:t>
            </a:r>
            <a:r>
              <a:rPr lang="en-US" sz="2000" dirty="0">
                <a:latin typeface="Times New Roman" pitchFamily="18" charset="0"/>
              </a:rPr>
              <a:t>an error.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6308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3739807"/>
              </p:ext>
            </p:extLst>
          </p:nvPr>
        </p:nvGraphicFramePr>
        <p:xfrm>
          <a:off x="2971800" y="3429000"/>
          <a:ext cx="543242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98" name="VISIO" r:id="rId6" imgW="2332800" imgH="648360" progId="Visio.Drawing.6">
                  <p:embed/>
                </p:oleObj>
              </mc:Choice>
              <mc:Fallback>
                <p:oleObj name="VISIO" r:id="rId6" imgW="2332800" imgH="648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429000"/>
                        <a:ext cx="543242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Latch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3627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3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73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Statements that must be inside </a:t>
            </a:r>
            <a:r>
              <a:rPr lang="en-US" sz="3200" dirty="0">
                <a:latin typeface="Courier New" pitchFamily="49" charset="0"/>
                <a:cs typeface="Arial" charset="0"/>
              </a:rPr>
              <a:t>always</a:t>
            </a:r>
            <a:r>
              <a:rPr lang="en-US" sz="3200" dirty="0">
                <a:latin typeface="Times New Roman" pitchFamily="18" charset="0"/>
                <a:cs typeface="Arial" charset="0"/>
              </a:rPr>
              <a:t> statements: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if</a:t>
            </a:r>
            <a:r>
              <a:rPr lang="en-US" sz="2600" dirty="0">
                <a:latin typeface="Times New Roman" pitchFamily="18" charset="0"/>
                <a:cs typeface="Arial" charset="0"/>
              </a:rPr>
              <a:t> / </a:t>
            </a:r>
            <a:r>
              <a:rPr lang="en-US" sz="2600" dirty="0">
                <a:latin typeface="Courier New" pitchFamily="49" charset="0"/>
                <a:cs typeface="Arial" charset="0"/>
              </a:rPr>
              <a:t>else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case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casez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Other Behavioral Statements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0370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7772400" cy="4953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500" dirty="0"/>
              <a:t>Hardware description language (HDL): </a:t>
            </a:r>
            <a:endParaRPr lang="en-US" sz="35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specifies </a:t>
            </a:r>
            <a:r>
              <a:rPr lang="en-US" dirty="0"/>
              <a:t>logic function </a:t>
            </a:r>
            <a:r>
              <a:rPr lang="en-US" dirty="0" smtClean="0"/>
              <a:t>only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</a:t>
            </a:r>
            <a:r>
              <a:rPr lang="en-US" dirty="0" smtClean="0"/>
              <a:t>omputer-aided </a:t>
            </a:r>
            <a:r>
              <a:rPr lang="en-US" dirty="0"/>
              <a:t>design (CAD) tool produces or </a:t>
            </a:r>
            <a:r>
              <a:rPr lang="en-US" i="1" dirty="0"/>
              <a:t>synthesizes </a:t>
            </a:r>
            <a:r>
              <a:rPr lang="en-US" dirty="0"/>
              <a:t>the optimized </a:t>
            </a:r>
            <a:r>
              <a:rPr lang="en-US" dirty="0" smtClean="0"/>
              <a:t>gates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sz="3500" dirty="0"/>
              <a:t>Most commercial designs built using HDLs</a:t>
            </a:r>
          </a:p>
          <a:p>
            <a:pPr>
              <a:lnSpc>
                <a:spcPct val="90000"/>
              </a:lnSpc>
            </a:pPr>
            <a:r>
              <a:rPr lang="en-US" sz="3500" dirty="0"/>
              <a:t>Two leading HDLs:</a:t>
            </a:r>
          </a:p>
          <a:p>
            <a:pPr lvl="1">
              <a:lnSpc>
                <a:spcPct val="90000"/>
              </a:lnSpc>
            </a:pPr>
            <a:r>
              <a:rPr lang="en-US" b="1" dirty="0" err="1" smtClean="0">
                <a:solidFill>
                  <a:schemeClr val="accent1"/>
                </a:solidFill>
              </a:rPr>
              <a:t>SystemVerilog</a:t>
            </a:r>
            <a:endParaRPr lang="en-US" b="1" dirty="0">
              <a:solidFill>
                <a:schemeClr val="accent1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/>
              <a:t>developed in 1984 by Gateway Design Automation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IEEE </a:t>
            </a:r>
            <a:r>
              <a:rPr lang="en-US" dirty="0"/>
              <a:t>standard (1364) in </a:t>
            </a:r>
            <a:r>
              <a:rPr lang="en-US" dirty="0" smtClean="0"/>
              <a:t>1995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Extended in 2005 (IEEE STD 1800-2009)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VHDL 2008</a:t>
            </a:r>
            <a:endParaRPr lang="en-US" b="1" dirty="0">
              <a:solidFill>
                <a:schemeClr val="accent1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/>
              <a:t>Developed in 1981 by the Department of Defense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IEEE </a:t>
            </a:r>
            <a:r>
              <a:rPr lang="en-US" dirty="0"/>
              <a:t>standard (1076) in </a:t>
            </a:r>
            <a:r>
              <a:rPr lang="en-US" dirty="0" smtClean="0"/>
              <a:t>1987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Updated in 2008 (IEEE STD 1076-2008)</a:t>
            </a: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52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83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combinational logic using an always statement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a, b,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always_comb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    // </a:t>
            </a:r>
            <a:r>
              <a:rPr lang="en-US" sz="1800" dirty="0">
                <a:latin typeface="Courier New" pitchFamily="49" charset="0"/>
                <a:cs typeface="Arial" charset="0"/>
              </a:rPr>
              <a:t>need begin/end because there is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begin            // more than one statement in always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000" dirty="0">
              <a:latin typeface="Courier New" pitchFamily="49" charset="0"/>
              <a:cs typeface="Arial" charset="0"/>
            </a:endParaRPr>
          </a:p>
          <a:p>
            <a:pPr indent="-342900"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This hardware could be described with assign statements using fewer lines of code, so it’s better to use assign statements in this case.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always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159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module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sevenseg</a:t>
            </a:r>
            <a:r>
              <a:rPr lang="en-US" sz="1500" dirty="0">
                <a:latin typeface="Courier New" pitchFamily="49" charset="0"/>
                <a:cs typeface="Arial" charset="0"/>
              </a:rPr>
              <a:t>(input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logic [</a:t>
            </a:r>
            <a:r>
              <a:rPr lang="en-US" sz="1500" dirty="0">
                <a:latin typeface="Courier New" pitchFamily="49" charset="0"/>
                <a:cs typeface="Arial" charset="0"/>
              </a:rPr>
              <a:t>3:0] data,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logic [6:0</a:t>
            </a:r>
            <a:r>
              <a:rPr lang="en-US" sz="1500" dirty="0">
                <a:latin typeface="Courier New" pitchFamily="49" charset="0"/>
                <a:cs typeface="Arial" charset="0"/>
              </a:rPr>
              <a:t>] segments);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always_comb</a:t>
            </a:r>
            <a:endParaRPr lang="en-US" sz="15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case </a:t>
            </a:r>
            <a:r>
              <a:rPr lang="en-US" sz="1500" dirty="0">
                <a:latin typeface="Courier New" pitchFamily="49" charset="0"/>
                <a:cs typeface="Arial" charset="0"/>
              </a:rPr>
              <a:t>(data)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//              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abc_defg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0: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7'b111_1110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1: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7'b011_0000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2: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7'b110_1101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3: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7'b111_1001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4: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7'b011_0011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5: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7'b101_1011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6: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7'b101_1111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7: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7'b111_0000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8: segments =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7'b111_1111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9: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7'b111_0011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default: segments = 7'b000_0000; </a:t>
            </a:r>
            <a:r>
              <a:rPr lang="en-US" sz="15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// required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endcase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case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8111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70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772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Courier New" pitchFamily="49" charset="0"/>
                <a:cs typeface="Arial" charset="0"/>
              </a:rPr>
              <a:t>case </a:t>
            </a:r>
            <a:r>
              <a:rPr lang="en-US" sz="2800" dirty="0">
                <a:latin typeface="Times New Roman" pitchFamily="18" charset="0"/>
                <a:cs typeface="Arial" charset="0"/>
              </a:rPr>
              <a:t>statement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implies </a:t>
            </a:r>
            <a:r>
              <a:rPr lang="en-US" sz="2800" dirty="0">
                <a:latin typeface="Times New Roman" pitchFamily="18" charset="0"/>
                <a:cs typeface="Arial" charset="0"/>
              </a:rPr>
              <a:t>combinational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logic </a:t>
            </a:r>
            <a:r>
              <a:rPr lang="en-US" sz="2800" b="1" dirty="0" smtClean="0">
                <a:latin typeface="Times New Roman" pitchFamily="18" charset="0"/>
                <a:cs typeface="Arial" charset="0"/>
              </a:rPr>
              <a:t>only if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all </a:t>
            </a:r>
            <a:r>
              <a:rPr lang="en-US" sz="2800" dirty="0">
                <a:latin typeface="Times New Roman" pitchFamily="18" charset="0"/>
                <a:cs typeface="Arial" charset="0"/>
              </a:rPr>
              <a:t>possible input combinations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described</a:t>
            </a:r>
            <a:endParaRPr lang="en-US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Remember to use </a:t>
            </a:r>
            <a:r>
              <a:rPr lang="en-US" sz="2800" b="1" dirty="0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default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statement</a:t>
            </a:r>
            <a:endParaRPr lang="en-US" sz="2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case</a:t>
            </a:r>
            <a:endParaRPr lang="en-US" sz="4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932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0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priority_casez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[</a:t>
            </a:r>
            <a:r>
              <a:rPr lang="en-US" sz="1800" dirty="0">
                <a:latin typeface="Courier New" pitchFamily="49" charset="0"/>
                <a:cs typeface="Arial" charset="0"/>
              </a:rPr>
              <a:t>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y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);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always_comb</a:t>
            </a: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casez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(a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4'b1???: y = 4'b1000;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// ? = don’t care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4'b01??: y = 4'b0100;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4'b001?: y = 4'b0010;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4'b0001: y = 4'b0001;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default: y = 4'b0000;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endcase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  <p:pic>
        <p:nvPicPr>
          <p:cNvPr id="87040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63525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casez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681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063014"/>
            <a:ext cx="8229600" cy="4525963"/>
          </a:xfrm>
        </p:spPr>
        <p:txBody>
          <a:bodyPr>
            <a:normAutofit/>
          </a:bodyPr>
          <a:lstStyle/>
          <a:p>
            <a:r>
              <a:rPr lang="en-US" sz="3000" dirty="0"/>
              <a:t>&lt;= is </a:t>
            </a:r>
            <a:r>
              <a:rPr lang="en-US" sz="3000" b="1" dirty="0" err="1" smtClean="0"/>
              <a:t>nonblocking</a:t>
            </a:r>
            <a:r>
              <a:rPr lang="en-US" sz="3000" dirty="0" smtClean="0"/>
              <a:t> assignment</a:t>
            </a:r>
            <a:endParaRPr lang="en-US" sz="3000" dirty="0"/>
          </a:p>
          <a:p>
            <a:pPr lvl="1"/>
            <a:r>
              <a:rPr lang="en-US" sz="2400" dirty="0"/>
              <a:t>Occurs simultaneously with others</a:t>
            </a:r>
          </a:p>
          <a:p>
            <a:r>
              <a:rPr lang="en-US" sz="3000" dirty="0"/>
              <a:t>= </a:t>
            </a:r>
            <a:r>
              <a:rPr lang="en-US" sz="3000" dirty="0" smtClean="0"/>
              <a:t>is </a:t>
            </a:r>
            <a:r>
              <a:rPr lang="en-US" sz="3000" b="1" dirty="0" smtClean="0"/>
              <a:t>blocking</a:t>
            </a:r>
            <a:r>
              <a:rPr lang="en-US" sz="3000" dirty="0" smtClean="0"/>
              <a:t> assignment</a:t>
            </a:r>
            <a:endParaRPr lang="en-US" sz="3000" dirty="0"/>
          </a:p>
          <a:p>
            <a:pPr lvl="1"/>
            <a:r>
              <a:rPr lang="en-US" sz="2400" dirty="0"/>
              <a:t>Occurs in </a:t>
            </a:r>
            <a:r>
              <a:rPr lang="en-US" sz="2400" dirty="0" smtClean="0"/>
              <a:t>order </a:t>
            </a:r>
            <a:r>
              <a:rPr lang="en-US" sz="2400" dirty="0"/>
              <a:t>it appears in </a:t>
            </a:r>
            <a:r>
              <a:rPr lang="en-US" sz="2400" dirty="0" smtClean="0"/>
              <a:t>file</a:t>
            </a:r>
            <a:endParaRPr lang="en-US" sz="2400" dirty="0"/>
          </a:p>
        </p:txBody>
      </p:sp>
      <p:pic>
        <p:nvPicPr>
          <p:cNvPr id="9707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715000"/>
            <a:ext cx="2332038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5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2971800"/>
            <a:ext cx="3733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Good synchronizer using 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nonblocking</a:t>
            </a:r>
            <a:r>
              <a:rPr lang="en-US" sz="1400" dirty="0">
                <a:latin typeface="Courier10 BT" pitchFamily="49" charset="0"/>
                <a:cs typeface="Arial" charset="0"/>
              </a:rPr>
              <a:t> assignments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module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syncgood</a:t>
            </a:r>
            <a:r>
              <a:rPr lang="en-US" sz="1400" dirty="0">
                <a:latin typeface="Courier10 BT" pitchFamily="49" charset="0"/>
                <a:cs typeface="Arial" charset="0"/>
              </a:rPr>
              <a:t>(input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 input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d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 output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q</a:t>
            </a:r>
            <a:r>
              <a:rPr lang="en-US" sz="1400" dirty="0">
                <a:latin typeface="Courier10 BT" pitchFamily="49" charset="0"/>
                <a:cs typeface="Arial" charset="0"/>
              </a:rPr>
              <a:t>);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n1</a:t>
            </a:r>
            <a:r>
              <a:rPr lang="en-US" sz="1400" dirty="0">
                <a:latin typeface="Courier10 BT" pitchFamily="49" charset="0"/>
                <a:cs typeface="Arial" charset="0"/>
              </a:rPr>
              <a:t>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always_ff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</a:t>
            </a:r>
            <a:r>
              <a:rPr lang="en-US" sz="1400" dirty="0">
                <a:latin typeface="Courier10 BT" pitchFamily="49" charset="0"/>
                <a:cs typeface="Arial" charset="0"/>
              </a:rPr>
              <a:t>@(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posedge</a:t>
            </a:r>
            <a:r>
              <a:rPr lang="en-US" sz="1400" dirty="0">
                <a:latin typeface="Courier10 BT" pitchFamily="49" charset="0"/>
                <a:cs typeface="Arial" charset="0"/>
              </a:rPr>
              <a:t>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)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n1 &lt;= d;  //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nonblocking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q  &lt;= n1; //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nonblocking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10 BT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pic>
        <p:nvPicPr>
          <p:cNvPr id="970759" name="Picture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562600"/>
            <a:ext cx="22860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6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6800" y="2971800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Bad synchronizer using 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blocking assignments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module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syncbad</a:t>
            </a:r>
            <a:r>
              <a:rPr lang="en-US" sz="1400" dirty="0">
                <a:latin typeface="Courier10 BT" pitchFamily="49" charset="0"/>
                <a:cs typeface="Arial" charset="0"/>
              </a:rPr>
              <a:t>(input logic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input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logic d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output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q</a:t>
            </a:r>
            <a:r>
              <a:rPr lang="en-US" sz="1400" dirty="0">
                <a:latin typeface="Courier10 BT" pitchFamily="49" charset="0"/>
                <a:cs typeface="Arial" charset="0"/>
              </a:rPr>
              <a:t>);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n1</a:t>
            </a:r>
            <a:r>
              <a:rPr lang="en-US" sz="1400" dirty="0">
                <a:latin typeface="Courier10 BT" pitchFamily="49" charset="0"/>
                <a:cs typeface="Arial" charset="0"/>
              </a:rPr>
              <a:t>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always_ff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</a:t>
            </a:r>
            <a:r>
              <a:rPr lang="en-US" sz="1400" dirty="0">
                <a:latin typeface="Courier10 BT" pitchFamily="49" charset="0"/>
                <a:cs typeface="Arial" charset="0"/>
              </a:rPr>
              <a:t>@(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posedge</a:t>
            </a:r>
            <a:r>
              <a:rPr lang="en-US" sz="1400" dirty="0">
                <a:latin typeface="Courier10 BT" pitchFamily="49" charset="0"/>
                <a:cs typeface="Arial" charset="0"/>
              </a:rPr>
              <a:t>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)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n1 = d;  // blocking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q  = n1; // blocking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10 BT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Blocking vs. </a:t>
            </a:r>
            <a:r>
              <a:rPr lang="en-US" sz="4000" dirty="0" err="1" smtClean="0">
                <a:solidFill>
                  <a:schemeClr val="bg1"/>
                </a:solidFill>
                <a:latin typeface="+mj-lt"/>
              </a:rPr>
              <a:t>Nonblocking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 Assignment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318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14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7467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Synchronous sequential logic: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u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se </a:t>
            </a:r>
            <a:r>
              <a:rPr lang="en-US" sz="24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always_ff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@(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dirty="0">
                <a:latin typeface="Times New Roman" pitchFamily="18" charset="0"/>
                <a:cs typeface="Arial" charset="0"/>
              </a:rPr>
              <a:t>and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nonblocking</a:t>
            </a:r>
            <a:r>
              <a:rPr lang="en-US" sz="2400" dirty="0">
                <a:latin typeface="Times New Roman" pitchFamily="18" charset="0"/>
                <a:cs typeface="Arial" charset="0"/>
              </a:rPr>
              <a:t> assignments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</a:t>
            </a:r>
          </a:p>
          <a:p>
            <a:pPr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always_ff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@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	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q </a:t>
            </a:r>
            <a:r>
              <a:rPr lang="en-US" sz="1800" dirty="0">
                <a:latin typeface="Courier New" pitchFamily="49" charset="0"/>
                <a:cs typeface="Arial" charset="0"/>
              </a:rPr>
              <a:t>&lt;= d; //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Simple combinational logic: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use </a:t>
            </a:r>
            <a:r>
              <a:rPr lang="en-US" sz="2400" dirty="0">
                <a:latin typeface="Times New Roman" pitchFamily="18" charset="0"/>
                <a:cs typeface="Arial" charset="0"/>
              </a:rPr>
              <a:t>continuous assignments (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assign…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     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assign y = a &amp; b; 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Times New Roman" pitchFamily="18" charset="0"/>
                <a:cs typeface="Arial" charset="0"/>
              </a:rPr>
              <a:t>More complicated combinational logic: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use </a:t>
            </a:r>
            <a:r>
              <a:rPr lang="en-US" sz="2400" b="1" dirty="0" err="1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always_comb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and blocking assignments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Assign a signal </a:t>
            </a:r>
            <a:r>
              <a:rPr lang="en-US" sz="2400" dirty="0">
                <a:latin typeface="Times New Roman" pitchFamily="18" charset="0"/>
                <a:cs typeface="Arial" charset="0"/>
              </a:rPr>
              <a:t>in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only one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always</a:t>
            </a:r>
            <a:r>
              <a:rPr lang="en-US" sz="2400" dirty="0">
                <a:latin typeface="Times New Roman" pitchFamily="18" charset="0"/>
                <a:cs typeface="Arial" charset="0"/>
              </a:rPr>
              <a:t> statement or continuous assignment statement.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Rules for Signal Assignment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1733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2452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53196340"/>
              </p:ext>
            </p:extLst>
          </p:nvPr>
        </p:nvGraphicFramePr>
        <p:xfrm>
          <a:off x="1066800" y="3505200"/>
          <a:ext cx="77724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1" name="VISIO" r:id="rId7" imgW="2606760" imgH="574560" progId="Visio.Drawing.6">
                  <p:embed/>
                </p:oleObj>
              </mc:Choice>
              <mc:Fallback>
                <p:oleObj name="VISIO" r:id="rId7" imgW="2606760" imgH="57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7772400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24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6269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Three blocks: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next state logic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state register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output logic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Finite State Machines (FSMs)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7665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05000" y="1219200"/>
            <a:ext cx="6400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The double circle indicates the reset state</a:t>
            </a:r>
          </a:p>
        </p:txBody>
      </p:sp>
      <p:sp>
        <p:nvSpPr>
          <p:cNvPr id="8734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3476" name="Object 4"/>
          <p:cNvGraphicFramePr>
            <a:graphicFrameLocks noGrp="1" noChangeAspect="1"/>
          </p:cNvGraphicFramePr>
          <p:nvPr>
            <p:ph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32429735"/>
              </p:ext>
            </p:extLst>
          </p:nvPr>
        </p:nvGraphicFramePr>
        <p:xfrm>
          <a:off x="2425700" y="1254369"/>
          <a:ext cx="3987800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45" name="VISIO" r:id="rId7" imgW="1072440" imgH="1189800" progId="Visio.Drawing.6">
                  <p:embed/>
                </p:oleObj>
              </mc:Choice>
              <mc:Fallback>
                <p:oleObj name="VISIO" r:id="rId7" imgW="1072440" imgH="118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1254369"/>
                        <a:ext cx="3987800" cy="422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FSM Example: Divide by 3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4310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19200"/>
            <a:ext cx="52578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module divideby3FSM (input  </a:t>
            </a:r>
            <a:r>
              <a:rPr lang="en-US" sz="1200" dirty="0" smtClean="0">
                <a:latin typeface="Courier10 BT" pitchFamily="49" charset="0"/>
              </a:rPr>
              <a:t>logic </a:t>
            </a:r>
            <a:r>
              <a:rPr lang="en-US" sz="1200" dirty="0" err="1" smtClean="0">
                <a:latin typeface="Courier10 BT" pitchFamily="49" charset="0"/>
              </a:rPr>
              <a:t>clk</a:t>
            </a:r>
            <a:r>
              <a:rPr lang="en-US" sz="1200" dirty="0">
                <a:latin typeface="Courier10 BT" pitchFamily="49" charset="0"/>
              </a:rPr>
              <a:t>, 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            input  </a:t>
            </a:r>
            <a:r>
              <a:rPr lang="en-US" sz="1200" dirty="0" smtClean="0">
                <a:latin typeface="Courier10 BT" pitchFamily="49" charset="0"/>
              </a:rPr>
              <a:t>logic reset</a:t>
            </a:r>
            <a:r>
              <a:rPr lang="en-US" sz="1200" dirty="0">
                <a:latin typeface="Courier10 BT" pitchFamily="49" charset="0"/>
              </a:rPr>
              <a:t>, 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            output </a:t>
            </a:r>
            <a:r>
              <a:rPr lang="en-US" sz="1200" dirty="0" smtClean="0">
                <a:latin typeface="Courier10 BT" pitchFamily="49" charset="0"/>
              </a:rPr>
              <a:t>logic q</a:t>
            </a:r>
            <a:r>
              <a:rPr lang="en-US" sz="1200" dirty="0">
                <a:latin typeface="Courier10 BT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enum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logic [1:0] {S0, S1, S2}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statetype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statetype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[1:0] state,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nextstate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10 BT" pitchFamily="49" charset="0"/>
              </a:rPr>
              <a:t>   </a:t>
            </a:r>
            <a:r>
              <a:rPr lang="en-US" sz="1200" b="1" dirty="0" smtClean="0">
                <a:solidFill>
                  <a:schemeClr val="accent1"/>
                </a:solidFill>
                <a:latin typeface="Courier10 BT" pitchFamily="49" charset="0"/>
              </a:rPr>
              <a:t>// </a:t>
            </a:r>
            <a:r>
              <a:rPr lang="en-US" sz="1200" b="1" dirty="0">
                <a:solidFill>
                  <a:schemeClr val="accent1"/>
                </a:solidFill>
                <a:latin typeface="Courier10 BT" pitchFamily="49" charset="0"/>
              </a:rPr>
              <a:t>state register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</a:t>
            </a:r>
            <a:r>
              <a:rPr lang="en-US" sz="1200" dirty="0" err="1" smtClean="0">
                <a:latin typeface="Courier10 BT" pitchFamily="49" charset="0"/>
              </a:rPr>
              <a:t>always_ff</a:t>
            </a:r>
            <a:r>
              <a:rPr lang="en-US" sz="1200" dirty="0" smtClean="0">
                <a:latin typeface="Courier10 BT" pitchFamily="49" charset="0"/>
              </a:rPr>
              <a:t> </a:t>
            </a:r>
            <a:r>
              <a:rPr lang="en-US" sz="1200" dirty="0">
                <a:latin typeface="Courier10 BT" pitchFamily="49" charset="0"/>
              </a:rPr>
              <a:t>@ (</a:t>
            </a:r>
            <a:r>
              <a:rPr lang="en-US" sz="1200" dirty="0" err="1">
                <a:latin typeface="Courier10 BT" pitchFamily="49" charset="0"/>
              </a:rPr>
              <a:t>posedge</a:t>
            </a:r>
            <a:r>
              <a:rPr lang="en-US" sz="1200" dirty="0">
                <a:latin typeface="Courier10 BT" pitchFamily="49" charset="0"/>
              </a:rPr>
              <a:t> </a:t>
            </a:r>
            <a:r>
              <a:rPr lang="en-US" sz="1200" dirty="0" err="1">
                <a:latin typeface="Courier10 BT" pitchFamily="49" charset="0"/>
              </a:rPr>
              <a:t>clk</a:t>
            </a:r>
            <a:r>
              <a:rPr lang="en-US" sz="1200" dirty="0">
                <a:latin typeface="Courier10 BT" pitchFamily="49" charset="0"/>
              </a:rPr>
              <a:t>, </a:t>
            </a:r>
            <a:r>
              <a:rPr lang="en-US" sz="1200" dirty="0" err="1">
                <a:latin typeface="Courier10 BT" pitchFamily="49" charset="0"/>
              </a:rPr>
              <a:t>posedge</a:t>
            </a:r>
            <a:r>
              <a:rPr lang="en-US" sz="1200" dirty="0">
                <a:latin typeface="Courier10 BT" pitchFamily="49" charset="0"/>
              </a:rPr>
              <a:t> reset)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if (reset) state &lt;= S0;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else       state &lt;=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 smtClean="0">
                <a:latin typeface="Courier10 BT" pitchFamily="49" charset="0"/>
              </a:rPr>
              <a:t>;</a:t>
            </a:r>
          </a:p>
          <a:p>
            <a:pPr>
              <a:buFontTx/>
              <a:buNone/>
            </a:pPr>
            <a:endParaRPr lang="en-US" sz="12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</a:t>
            </a:r>
            <a:r>
              <a:rPr lang="en-US" sz="1200" dirty="0" smtClean="0">
                <a:latin typeface="Courier10 BT" pitchFamily="49" charset="0"/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  <a:latin typeface="Courier10 BT" pitchFamily="49" charset="0"/>
              </a:rPr>
              <a:t>// </a:t>
            </a:r>
            <a:r>
              <a:rPr lang="en-US" sz="1200" b="1" dirty="0">
                <a:solidFill>
                  <a:schemeClr val="accent1"/>
                </a:solidFill>
                <a:latin typeface="Courier10 BT" pitchFamily="49" charset="0"/>
              </a:rPr>
              <a:t>next state logic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</a:t>
            </a:r>
            <a:r>
              <a:rPr lang="en-US" sz="1200" dirty="0" err="1" smtClean="0">
                <a:latin typeface="Courier10 BT" pitchFamily="49" charset="0"/>
              </a:rPr>
              <a:t>always_comb</a:t>
            </a:r>
            <a:endParaRPr lang="en-US" sz="12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case (state)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S0:     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S1;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S1:     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S2;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S2:     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S0;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default: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S0;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</a:t>
            </a:r>
            <a:r>
              <a:rPr lang="en-US" sz="1200" dirty="0" err="1">
                <a:latin typeface="Courier10 BT" pitchFamily="49" charset="0"/>
              </a:rPr>
              <a:t>endcase</a:t>
            </a:r>
            <a:endParaRPr lang="en-US" sz="1200" dirty="0">
              <a:latin typeface="Courier10 BT" pitchFamily="49" charset="0"/>
            </a:endParaRPr>
          </a:p>
          <a:p>
            <a:pPr>
              <a:buFontTx/>
              <a:buNone/>
            </a:pPr>
            <a:endParaRPr lang="en-US" sz="1200" dirty="0" smtClean="0">
              <a:solidFill>
                <a:schemeClr val="accent2"/>
              </a:solidFill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10 BT" pitchFamily="49" charset="0"/>
              </a:rPr>
              <a:t>   </a:t>
            </a:r>
            <a:r>
              <a:rPr lang="en-US" sz="1200" b="1" dirty="0">
                <a:solidFill>
                  <a:schemeClr val="accent1"/>
                </a:solidFill>
                <a:latin typeface="Courier10 BT" pitchFamily="49" charset="0"/>
              </a:rPr>
              <a:t>// output logic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assign q = (state == S0);</a:t>
            </a:r>
          </a:p>
          <a:p>
            <a:pPr>
              <a:buFontTx/>
              <a:buNone/>
            </a:pPr>
            <a:r>
              <a:rPr lang="en-US" sz="1200" dirty="0" err="1">
                <a:latin typeface="Courier10 BT" pitchFamily="49" charset="0"/>
              </a:rPr>
              <a:t>endmodule</a:t>
            </a:r>
            <a:r>
              <a:rPr lang="en-US" sz="1200" dirty="0">
                <a:latin typeface="Courier10 BT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FSM in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60750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55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400" b="1" dirty="0">
                <a:solidFill>
                  <a:schemeClr val="accent1"/>
                </a:solidFill>
              </a:rPr>
              <a:t>2:1 mux: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#(parameter width = 8)  // name and default value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(input  </a:t>
            </a:r>
            <a:r>
              <a:rPr lang="en-US" sz="1800" dirty="0" smtClean="0">
                <a:latin typeface="Courier New" pitchFamily="49" charset="0"/>
              </a:rPr>
              <a:t>logic [width-1:0</a:t>
            </a:r>
            <a:r>
              <a:rPr lang="en-US" sz="1800" dirty="0">
                <a:latin typeface="Courier New" pitchFamily="49" charset="0"/>
              </a:rPr>
              <a:t>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input  </a:t>
            </a:r>
            <a:r>
              <a:rPr lang="en-US" sz="1800" dirty="0" smtClean="0">
                <a:latin typeface="Courier New" pitchFamily="49" charset="0"/>
              </a:rPr>
              <a:t>logic             </a:t>
            </a:r>
            <a:r>
              <a:rPr lang="en-US" sz="18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output </a:t>
            </a:r>
            <a:r>
              <a:rPr lang="en-US" sz="1800" dirty="0" smtClean="0">
                <a:latin typeface="Courier New" pitchFamily="49" charset="0"/>
              </a:rPr>
              <a:t>logic [width-1:0</a:t>
            </a:r>
            <a:r>
              <a:rPr lang="en-US" sz="1800" dirty="0">
                <a:latin typeface="Courier New" pitchFamily="49" charset="0"/>
              </a:rPr>
              <a:t>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chemeClr val="accent1"/>
                </a:solidFill>
              </a:rPr>
              <a:t>Instance with 8-bit bus width (uses default):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mux2 mux1(d0, d1, s, out);</a:t>
            </a:r>
            <a:endParaRPr lang="en-US" dirty="0"/>
          </a:p>
          <a:p>
            <a:pPr>
              <a:buFontTx/>
              <a:buNone/>
            </a:pPr>
            <a:endParaRPr lang="en-US" sz="1400" dirty="0"/>
          </a:p>
          <a:p>
            <a:pPr>
              <a:buFontTx/>
              <a:buNone/>
            </a:pPr>
            <a:r>
              <a:rPr lang="en-US" sz="2400" b="1" dirty="0">
                <a:solidFill>
                  <a:schemeClr val="accent1"/>
                </a:solidFill>
              </a:rPr>
              <a:t>Instance with 12-bit bus width: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mux2 #(12) </a:t>
            </a:r>
            <a:r>
              <a:rPr lang="en-US" sz="1800" dirty="0" err="1">
                <a:latin typeface="Courier New" pitchFamily="49" charset="0"/>
              </a:rPr>
              <a:t>lowmux</a:t>
            </a:r>
            <a:r>
              <a:rPr lang="en-US" sz="1800" dirty="0">
                <a:latin typeface="Courier New" pitchFamily="49" charset="0"/>
              </a:rPr>
              <a:t>(d0, d1, s, out);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Parameterized Modules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3739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20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Inputs applied </a:t>
            </a:r>
            <a:r>
              <a:rPr lang="en-US" sz="2200" dirty="0">
                <a:latin typeface="Times New Roman" pitchFamily="18" charset="0"/>
                <a:cs typeface="Arial" charset="0"/>
              </a:rPr>
              <a:t>to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circuit</a:t>
            </a:r>
            <a:endParaRPr lang="en-US" sz="2200" i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Transforms HDL code into a </a:t>
            </a:r>
            <a:r>
              <a:rPr lang="en-US" sz="2200" i="1" dirty="0" err="1">
                <a:latin typeface="Times New Roman" pitchFamily="18" charset="0"/>
                <a:cs typeface="Arial" charset="0"/>
              </a:rPr>
              <a:t>netlist</a:t>
            </a:r>
            <a:r>
              <a:rPr lang="en-US" sz="2200" dirty="0">
                <a:latin typeface="Times New Roman" pitchFamily="18" charset="0"/>
                <a:cs typeface="Arial" charset="0"/>
              </a:rPr>
              <a:t> describing the hardware (i.e., a list of gates and the wires connecting them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IMPORTANT: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When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using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an HDL,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think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of the 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hardware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 the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HDL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should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produce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to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4394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907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19200"/>
            <a:ext cx="7772400" cy="5181600"/>
          </a:xfrm>
        </p:spPr>
        <p:txBody>
          <a:bodyPr/>
          <a:lstStyle/>
          <a:p>
            <a:r>
              <a:rPr lang="en-US" dirty="0" smtClean="0"/>
              <a:t>HDL that tests another module: </a:t>
            </a:r>
            <a:r>
              <a:rPr lang="en-US" i="1" dirty="0"/>
              <a:t>device under test</a:t>
            </a:r>
            <a:r>
              <a:rPr lang="en-US" dirty="0"/>
              <a:t> (</a:t>
            </a:r>
            <a:r>
              <a:rPr lang="en-US" dirty="0" err="1"/>
              <a:t>dut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Not </a:t>
            </a:r>
            <a:r>
              <a:rPr lang="en-US" dirty="0" err="1"/>
              <a:t>synthesizeable</a:t>
            </a:r>
            <a:endParaRPr lang="en-US" dirty="0"/>
          </a:p>
          <a:p>
            <a:r>
              <a:rPr lang="en-US" dirty="0" smtClean="0"/>
              <a:t>Types:</a:t>
            </a:r>
            <a:endParaRPr lang="en-US" dirty="0"/>
          </a:p>
          <a:p>
            <a:pPr lvl="1"/>
            <a:r>
              <a:rPr lang="en-US" dirty="0" smtClean="0"/>
              <a:t>Simple</a:t>
            </a:r>
            <a:endParaRPr lang="en-US" dirty="0"/>
          </a:p>
          <a:p>
            <a:pPr lvl="1"/>
            <a:r>
              <a:rPr lang="en-US" dirty="0" smtClean="0"/>
              <a:t>Self-checking</a:t>
            </a:r>
            <a:endParaRPr lang="en-US" dirty="0"/>
          </a:p>
          <a:p>
            <a:pPr lvl="1"/>
            <a:r>
              <a:rPr lang="en-US" dirty="0"/>
              <a:t>Self-checking </a:t>
            </a:r>
            <a:r>
              <a:rPr lang="en-US" dirty="0" smtClean="0"/>
              <a:t>with </a:t>
            </a:r>
            <a:r>
              <a:rPr lang="en-US" dirty="0" err="1"/>
              <a:t>testvectors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8331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 smtClean="0"/>
              <a:t>SystemVerilog</a:t>
            </a:r>
            <a:r>
              <a:rPr lang="en-US" dirty="0" smtClean="0"/>
              <a:t> </a:t>
            </a:r>
            <a:r>
              <a:rPr lang="en-US" dirty="0"/>
              <a:t>code to implement the </a:t>
            </a:r>
            <a:r>
              <a:rPr lang="en-US" dirty="0" smtClean="0"/>
              <a:t>following function </a:t>
            </a:r>
            <a:r>
              <a:rPr lang="en-US" dirty="0"/>
              <a:t>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r>
              <a:rPr lang="en-US" dirty="0"/>
              <a:t>Name the module </a:t>
            </a:r>
            <a:r>
              <a:rPr lang="en-US" dirty="0" err="1">
                <a:latin typeface="Courier New" pitchFamily="49" charset="0"/>
              </a:rPr>
              <a:t>sillyfunction</a:t>
            </a:r>
            <a:endParaRPr lang="en-US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62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800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34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 smtClean="0"/>
              <a:t>SystemVerilog</a:t>
            </a:r>
            <a:r>
              <a:rPr lang="en-US" dirty="0" smtClean="0"/>
              <a:t> </a:t>
            </a:r>
            <a:r>
              <a:rPr lang="en-US" dirty="0"/>
              <a:t>code to implement the </a:t>
            </a:r>
            <a:r>
              <a:rPr lang="en-US" dirty="0" smtClean="0"/>
              <a:t>following function </a:t>
            </a:r>
            <a:r>
              <a:rPr lang="en-US" dirty="0"/>
              <a:t>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module </a:t>
            </a:r>
            <a:r>
              <a:rPr lang="en-US" sz="2200" dirty="0" err="1">
                <a:latin typeface="Courier New" pitchFamily="49" charset="0"/>
              </a:rPr>
              <a:t>sillyfunction</a:t>
            </a:r>
            <a:r>
              <a:rPr lang="en-US" sz="2200" dirty="0">
                <a:latin typeface="Courier New" pitchFamily="49" charset="0"/>
              </a:rPr>
              <a:t>(input  </a:t>
            </a:r>
            <a:r>
              <a:rPr lang="en-US" sz="2200" dirty="0" smtClean="0">
                <a:latin typeface="Courier New" pitchFamily="49" charset="0"/>
              </a:rPr>
              <a:t>logic a</a:t>
            </a:r>
            <a:r>
              <a:rPr lang="en-US" sz="2200" dirty="0">
                <a:latin typeface="Courier New" pitchFamily="49" charset="0"/>
              </a:rPr>
              <a:t>, b, c, 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                   output </a:t>
            </a:r>
            <a:r>
              <a:rPr lang="en-US" sz="2200" dirty="0" smtClean="0">
                <a:latin typeface="Courier New" pitchFamily="49" charset="0"/>
              </a:rPr>
              <a:t>logic y</a:t>
            </a:r>
            <a:r>
              <a:rPr lang="en-US" sz="22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assign y = ~b &amp; ~c | a &amp; ~b;</a:t>
            </a:r>
          </a:p>
          <a:p>
            <a:pPr>
              <a:buFontTx/>
              <a:buNone/>
            </a:pPr>
            <a:r>
              <a:rPr lang="en-US" sz="2200" dirty="0" err="1">
                <a:latin typeface="Courier New" pitchFamily="49" charset="0"/>
              </a:rPr>
              <a:t>endmodule</a:t>
            </a:r>
            <a:endParaRPr lang="en-US" sz="22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62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800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2620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01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371600" y="1072662"/>
            <a:ext cx="5486400" cy="51816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testbench1();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logic a</a:t>
            </a:r>
            <a:r>
              <a:rPr lang="en-US" sz="1800" dirty="0">
                <a:latin typeface="Courier New" pitchFamily="49" charset="0"/>
              </a:rPr>
              <a:t>, b, c;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logic y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sillyfunction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dut</a:t>
            </a:r>
            <a:r>
              <a:rPr lang="en-US" sz="18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apply inputs one at a time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initial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a = 0; b = 0;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a = 1; b = 0;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end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Simple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080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11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676400" y="990600"/>
            <a:ext cx="6553200" cy="51816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module testbench2();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smtClean="0">
                <a:latin typeface="Courier New" pitchFamily="49" charset="0"/>
              </a:rPr>
              <a:t>logic  </a:t>
            </a:r>
            <a:r>
              <a:rPr lang="en-US" sz="1300" dirty="0">
                <a:latin typeface="Courier New" pitchFamily="49" charset="0"/>
              </a:rPr>
              <a:t>a, b, c;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smtClean="0">
                <a:latin typeface="Courier New" pitchFamily="49" charset="0"/>
              </a:rPr>
              <a:t>logic </a:t>
            </a:r>
            <a:r>
              <a:rPr lang="en-US" sz="1300" dirty="0">
                <a:latin typeface="Courier New" pitchFamily="49" charset="0"/>
              </a:rPr>
              <a:t>y;</a:t>
            </a:r>
          </a:p>
          <a:p>
            <a:pPr>
              <a:buFontTx/>
              <a:buNone/>
            </a:pPr>
            <a:r>
              <a:rPr lang="en-US" sz="1300" dirty="0" smtClean="0">
                <a:latin typeface="Courier New" pitchFamily="49" charset="0"/>
              </a:rPr>
              <a:t>  </a:t>
            </a:r>
            <a:r>
              <a:rPr lang="en-US" sz="1300" dirty="0" err="1" smtClean="0">
                <a:latin typeface="Courier New" pitchFamily="49" charset="0"/>
              </a:rPr>
              <a:t>sillyfunction</a:t>
            </a:r>
            <a:r>
              <a:rPr lang="en-US" sz="1300" dirty="0" smtClean="0">
                <a:latin typeface="Courier New" pitchFamily="49" charset="0"/>
              </a:rPr>
              <a:t> </a:t>
            </a:r>
            <a:r>
              <a:rPr lang="en-US" sz="1300" dirty="0" err="1">
                <a:latin typeface="Courier New" pitchFamily="49" charset="0"/>
              </a:rPr>
              <a:t>dut</a:t>
            </a:r>
            <a:r>
              <a:rPr lang="en-US" sz="1300" dirty="0">
                <a:latin typeface="Courier New" pitchFamily="49" charset="0"/>
              </a:rPr>
              <a:t>(a, b, c, y</a:t>
            </a:r>
            <a:r>
              <a:rPr lang="en-US" sz="1300" dirty="0" smtClean="0">
                <a:latin typeface="Courier New" pitchFamily="49" charset="0"/>
              </a:rPr>
              <a:t>);  </a:t>
            </a:r>
            <a:r>
              <a:rPr lang="en-US" sz="1300" b="1" dirty="0" smtClean="0">
                <a:solidFill>
                  <a:schemeClr val="accent1"/>
                </a:solidFill>
                <a:latin typeface="Courier New" pitchFamily="49" charset="0"/>
              </a:rPr>
              <a:t>// instantiate </a:t>
            </a:r>
            <a:r>
              <a:rPr lang="en-US" sz="1300" b="1" dirty="0" err="1" smtClean="0">
                <a:solidFill>
                  <a:schemeClr val="accent1"/>
                </a:solidFill>
                <a:latin typeface="Courier New" pitchFamily="49" charset="0"/>
              </a:rPr>
              <a:t>dut</a:t>
            </a:r>
            <a:endParaRPr lang="en-US" sz="13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300" dirty="0" smtClean="0">
                <a:latin typeface="Courier New" pitchFamily="49" charset="0"/>
              </a:rPr>
              <a:t>  initial begin </a:t>
            </a:r>
            <a:r>
              <a:rPr lang="en-US" sz="1300" b="1" dirty="0" smtClean="0">
                <a:solidFill>
                  <a:schemeClr val="accent1"/>
                </a:solidFill>
                <a:latin typeface="Courier New" pitchFamily="49" charset="0"/>
              </a:rPr>
              <a:t>// apply inputs, check results one at a time</a:t>
            </a:r>
            <a:endParaRPr lang="en-US" sz="13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a = 0; b = 0; c = 0;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$display("000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$display("001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$display("010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$display("011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a = 1; b = 0; c = 0;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$display("100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$display("101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$display("110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$display("111 failed.");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end</a:t>
            </a:r>
          </a:p>
          <a:p>
            <a:pPr>
              <a:buFontTx/>
              <a:buNone/>
            </a:pPr>
            <a:r>
              <a:rPr lang="en-US" sz="1300" dirty="0" err="1">
                <a:latin typeface="Courier New" pitchFamily="49" charset="0"/>
              </a:rPr>
              <a:t>endmodule</a:t>
            </a:r>
            <a:r>
              <a:rPr lang="en-US" sz="13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Self-checking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6558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317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458200" cy="5181600"/>
          </a:xfrm>
        </p:spPr>
        <p:txBody>
          <a:bodyPr/>
          <a:lstStyle/>
          <a:p>
            <a:pPr marL="533400" indent="-533400"/>
            <a:r>
              <a:rPr lang="en-US" dirty="0" err="1" smtClean="0"/>
              <a:t>Testvector</a:t>
            </a:r>
            <a:r>
              <a:rPr lang="en-US" dirty="0" smtClean="0"/>
              <a:t> </a:t>
            </a:r>
            <a:r>
              <a:rPr lang="en-US" dirty="0"/>
              <a:t>file: inputs and expected outputs</a:t>
            </a:r>
          </a:p>
          <a:p>
            <a:pPr marL="533400" indent="-533400"/>
            <a:r>
              <a:rPr lang="en-US" dirty="0" err="1"/>
              <a:t>Testbench</a:t>
            </a:r>
            <a:r>
              <a:rPr lang="en-US" dirty="0"/>
              <a:t>: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Generate clock for assigning inputs, reading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Read </a:t>
            </a:r>
            <a:r>
              <a:rPr lang="en-US" sz="2600" dirty="0" err="1"/>
              <a:t>testvectors</a:t>
            </a:r>
            <a:r>
              <a:rPr lang="en-US" sz="2600" dirty="0"/>
              <a:t> file into array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Assign inputs, expected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Compare </a:t>
            </a:r>
            <a:r>
              <a:rPr lang="en-US" sz="2600" dirty="0" smtClean="0"/>
              <a:t>outputs with expected </a:t>
            </a:r>
            <a:r>
              <a:rPr lang="en-US" sz="2600" dirty="0"/>
              <a:t>outputs and report errors</a:t>
            </a:r>
          </a:p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9379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44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7543800" cy="4953000"/>
          </a:xfrm>
        </p:spPr>
        <p:txBody>
          <a:bodyPr/>
          <a:lstStyle/>
          <a:p>
            <a:pPr marL="533400" indent="-533400"/>
            <a:r>
              <a:rPr lang="en-US" dirty="0" err="1"/>
              <a:t>Testbench</a:t>
            </a:r>
            <a:r>
              <a:rPr lang="en-US" dirty="0"/>
              <a:t> </a:t>
            </a:r>
            <a:r>
              <a:rPr lang="en-US" dirty="0" smtClean="0"/>
              <a:t>clock: </a:t>
            </a:r>
          </a:p>
          <a:p>
            <a:pPr marL="933450" lvl="1" indent="-533400"/>
            <a:r>
              <a:rPr lang="en-US" sz="2400" dirty="0" smtClean="0"/>
              <a:t>assign </a:t>
            </a:r>
            <a:r>
              <a:rPr lang="en-US" sz="2400" dirty="0"/>
              <a:t>inputs (on </a:t>
            </a:r>
            <a:r>
              <a:rPr lang="en-US" sz="2400" dirty="0" smtClean="0"/>
              <a:t>rising edge)</a:t>
            </a:r>
          </a:p>
          <a:p>
            <a:pPr marL="933450" lvl="1" indent="-533400"/>
            <a:r>
              <a:rPr lang="en-US" sz="2400" dirty="0" smtClean="0"/>
              <a:t>compare </a:t>
            </a:r>
            <a:r>
              <a:rPr lang="en-US" sz="2400" dirty="0"/>
              <a:t>outputs with expected outputs (on </a:t>
            </a:r>
            <a:r>
              <a:rPr lang="en-US" sz="2400" dirty="0" smtClean="0"/>
              <a:t>falling </a:t>
            </a:r>
            <a:r>
              <a:rPr lang="en-US" sz="2400" dirty="0"/>
              <a:t>edge).</a:t>
            </a:r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533400" indent="-533400"/>
            <a:r>
              <a:rPr lang="en-US" sz="2400" dirty="0" err="1" smtClean="0"/>
              <a:t>Testbench</a:t>
            </a:r>
            <a:r>
              <a:rPr lang="en-US" sz="2400" dirty="0" smtClean="0"/>
              <a:t> </a:t>
            </a:r>
            <a:r>
              <a:rPr lang="en-US" sz="2400" dirty="0"/>
              <a:t>clock </a:t>
            </a:r>
            <a:r>
              <a:rPr lang="en-US" sz="2400" dirty="0" smtClean="0"/>
              <a:t>also used as clock </a:t>
            </a:r>
            <a:r>
              <a:rPr lang="en-US" sz="2400" dirty="0"/>
              <a:t>for synchronous sequential </a:t>
            </a:r>
            <a:r>
              <a:rPr lang="en-US" sz="2400" dirty="0" smtClean="0"/>
              <a:t>circuits</a:t>
            </a:r>
            <a:endParaRPr lang="en-US" sz="2400" dirty="0"/>
          </a:p>
        </p:txBody>
      </p:sp>
      <p:graphicFrame>
        <p:nvGraphicFramePr>
          <p:cNvPr id="9144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42063807"/>
              </p:ext>
            </p:extLst>
          </p:nvPr>
        </p:nvGraphicFramePr>
        <p:xfrm>
          <a:off x="2209800" y="2895600"/>
          <a:ext cx="48768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69" name="VISIO" r:id="rId7" imgW="2437920" imgH="905040" progId="Visio.Drawing.6">
                  <p:embed/>
                </p:oleObj>
              </mc:Choice>
              <mc:Fallback>
                <p:oleObj name="VISIO" r:id="rId7" imgW="2437920" imgH="905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895600"/>
                        <a:ext cx="487680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8649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419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r>
              <a:rPr lang="en-US" dirty="0" smtClean="0"/>
              <a:t>File</a:t>
            </a:r>
            <a:r>
              <a:rPr lang="en-US" dirty="0"/>
              <a:t>: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2600" dirty="0" smtClean="0">
                <a:latin typeface="Courier New" pitchFamily="49" charset="0"/>
              </a:rPr>
              <a:t>example.tv </a:t>
            </a:r>
          </a:p>
          <a:p>
            <a:r>
              <a:rPr lang="en-US" dirty="0" smtClean="0">
                <a:latin typeface="+mj-lt"/>
              </a:rPr>
              <a:t>contains </a:t>
            </a:r>
            <a:r>
              <a:rPr lang="en-US" dirty="0">
                <a:latin typeface="+mj-lt"/>
              </a:rPr>
              <a:t>vectors of </a:t>
            </a:r>
            <a:r>
              <a:rPr lang="en-US" dirty="0" err="1">
                <a:latin typeface="+mj-lt"/>
              </a:rPr>
              <a:t>abc_yexpected</a:t>
            </a:r>
            <a:endParaRPr lang="en-US" dirty="0">
              <a:latin typeface="+mj-lt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101_1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111_0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File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6845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522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5344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</a:rPr>
              <a:t>module </a:t>
            </a:r>
            <a:r>
              <a:rPr lang="en-US" sz="1600" dirty="0">
                <a:latin typeface="Courier New" pitchFamily="49" charset="0"/>
              </a:rPr>
              <a:t>testbench3();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</a:t>
            </a:r>
            <a:r>
              <a:rPr lang="en-US" sz="1600" dirty="0" err="1" smtClean="0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, reset;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a</a:t>
            </a:r>
            <a:r>
              <a:rPr lang="en-US" sz="1600" dirty="0">
                <a:latin typeface="Courier New" pitchFamily="49" charset="0"/>
              </a:rPr>
              <a:t>, b, c, </a:t>
            </a:r>
            <a:r>
              <a:rPr lang="en-US" sz="1600" dirty="0" err="1">
                <a:latin typeface="Courier New" pitchFamily="49" charset="0"/>
              </a:rPr>
              <a:t>yexpected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y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[31:0</a:t>
            </a:r>
            <a:r>
              <a:rPr lang="en-US" sz="1600" dirty="0">
                <a:latin typeface="Courier New" pitchFamily="49" charset="0"/>
              </a:rPr>
              <a:t>] </a:t>
            </a:r>
            <a:r>
              <a:rPr lang="en-US" sz="1600" dirty="0" err="1">
                <a:latin typeface="Courier New" pitchFamily="49" charset="0"/>
              </a:rPr>
              <a:t>vectornum</a:t>
            </a:r>
            <a:r>
              <a:rPr lang="en-US" sz="1600" dirty="0">
                <a:latin typeface="Courier New" pitchFamily="49" charset="0"/>
              </a:rPr>
              <a:t>, errors;    // bookkeeping variables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[3:0</a:t>
            </a:r>
            <a:r>
              <a:rPr lang="en-US" sz="1600" dirty="0">
                <a:latin typeface="Courier New" pitchFamily="49" charset="0"/>
              </a:rPr>
              <a:t>] 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r>
              <a:rPr lang="en-US" sz="1600" dirty="0">
                <a:latin typeface="Courier New" pitchFamily="49" charset="0"/>
              </a:rPr>
              <a:t>[10000:0]; // array of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sillyfunction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dut</a:t>
            </a:r>
            <a:r>
              <a:rPr lang="en-US" sz="16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// generate clock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always     // no sensitivity list, so it always executes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1; #5;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0; #5;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1. Generate Clock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7234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624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at start of test, load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vectors and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pulse reset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initial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$</a:t>
            </a:r>
            <a:r>
              <a:rPr lang="en-US" sz="1800" dirty="0" err="1">
                <a:latin typeface="Courier New" pitchFamily="49" charset="0"/>
              </a:rPr>
              <a:t>readmemb</a:t>
            </a:r>
            <a:r>
              <a:rPr lang="en-US" sz="1800" dirty="0">
                <a:latin typeface="Courier New" pitchFamily="49" charset="0"/>
              </a:rPr>
              <a:t>("example.tv",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 = 0; errors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reset = 1; #27; reset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Note: </a:t>
            </a: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readmemh</a:t>
            </a:r>
            <a:r>
              <a:rPr lang="en-US" sz="1800" dirty="0">
                <a:latin typeface="Courier New" pitchFamily="49" charset="0"/>
              </a:rPr>
              <a:t> reads </a:t>
            </a:r>
            <a:r>
              <a:rPr lang="en-US" sz="1800" dirty="0" err="1">
                <a:latin typeface="Courier New" pitchFamily="49" charset="0"/>
              </a:rPr>
              <a:t>testvector</a:t>
            </a:r>
            <a:r>
              <a:rPr lang="en-US" sz="1800" dirty="0">
                <a:latin typeface="Courier New" pitchFamily="49" charset="0"/>
              </a:rPr>
              <a:t> files written 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hexadecimal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2. Read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into Array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630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63514981"/>
              </p:ext>
            </p:extLst>
          </p:nvPr>
        </p:nvGraphicFramePr>
        <p:xfrm>
          <a:off x="2057400" y="1371600"/>
          <a:ext cx="4605337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04" name="VISIO" r:id="rId7" imgW="1285920" imgH="491760" progId="Visio.Drawing.6">
                  <p:embed/>
                </p:oleObj>
              </mc:Choice>
              <mc:Fallback>
                <p:oleObj name="VISIO" r:id="rId7" imgW="1285920" imgH="491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4605337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75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96108" y="3637085"/>
            <a:ext cx="76200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latin typeface="Times New Roman" pitchFamily="18" charset="0"/>
                <a:cs typeface="Arial" charset="0"/>
              </a:rPr>
              <a:t>Two types of Modules: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Behavioral: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describe what a module does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Structural: </a:t>
            </a:r>
            <a:r>
              <a:rPr lang="en-US" sz="2600" dirty="0">
                <a:latin typeface="Times New Roman" pitchFamily="18" charset="0"/>
                <a:cs typeface="Arial" charset="0"/>
              </a:rPr>
              <a:t>describe how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it is </a:t>
            </a:r>
            <a:r>
              <a:rPr lang="en-US" sz="2600" dirty="0">
                <a:latin typeface="Times New Roman" pitchFamily="18" charset="0"/>
                <a:cs typeface="Arial" charset="0"/>
              </a:rPr>
              <a:t>built from simpler modules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Modules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5501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7268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8001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  //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apply test vectors on rising edge of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clk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always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#1; {a, b, c, </a:t>
            </a:r>
            <a:r>
              <a:rPr lang="en-US" sz="1800" dirty="0" err="1">
                <a:latin typeface="Courier New" pitchFamily="49" charset="0"/>
              </a:rPr>
              <a:t>yexpected</a:t>
            </a:r>
            <a:r>
              <a:rPr lang="en-US" sz="1800" dirty="0">
                <a:latin typeface="Courier New" pitchFamily="49" charset="0"/>
              </a:rPr>
              <a:t>} =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[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3. Assign Inputs &amp; Expected Outputs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1480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82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153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// check results on falling edge of 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</a:rPr>
              <a:t>clk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always @(</a:t>
            </a:r>
            <a:r>
              <a:rPr lang="en-US" sz="1700" dirty="0" err="1">
                <a:latin typeface="Courier New" pitchFamily="49" charset="0"/>
              </a:rPr>
              <a:t>negedge</a:t>
            </a: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clk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if (~reset) begin // skip during reset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(y !== </a:t>
            </a:r>
            <a:r>
              <a:rPr lang="en-US" sz="1700" dirty="0" err="1">
                <a:latin typeface="Courier New" pitchFamily="49" charset="0"/>
              </a:rPr>
              <a:t>yexpected</a:t>
            </a:r>
            <a:r>
              <a:rPr lang="en-US" sz="1700" dirty="0">
                <a:latin typeface="Courier New" pitchFamily="49" charset="0"/>
              </a:rPr>
              <a:t>) begin 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$display("Error: inputs = %b", {a, b, c});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  outputs = %b (%b expected)",</a:t>
            </a:r>
            <a:r>
              <a:rPr lang="en-US" sz="1700" dirty="0" err="1">
                <a:latin typeface="Courier New" pitchFamily="49" charset="0"/>
              </a:rPr>
              <a:t>y,yexpected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errors = errors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Note:</a:t>
            </a:r>
            <a:r>
              <a:rPr lang="en-US" sz="1700" dirty="0">
                <a:latin typeface="Courier New" pitchFamily="49" charset="0"/>
              </a:rPr>
              <a:t> to print in hexadecimal, use %h. For example,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      $display(“Error: inputs = %h”, {a, b, c});</a:t>
            </a:r>
          </a:p>
          <a:p>
            <a:pPr>
              <a:buFontTx/>
              <a:buNone/>
            </a:pPr>
            <a:r>
              <a:rPr lang="en-US" sz="1700" dirty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4. Compare with Expected Outputs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9134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64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// increment array index and read next 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</a:rPr>
              <a:t>testvector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=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</a:t>
            </a:r>
            <a:r>
              <a:rPr lang="en-US" sz="1700" dirty="0" err="1">
                <a:latin typeface="Courier New" pitchFamily="49" charset="0"/>
              </a:rPr>
              <a:t>testvectors</a:t>
            </a:r>
            <a:r>
              <a:rPr lang="en-US" sz="1700" dirty="0">
                <a:latin typeface="Courier New" pitchFamily="49" charset="0"/>
              </a:rPr>
              <a:t>[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] </a:t>
            </a:r>
            <a:r>
              <a:rPr lang="en-US" sz="1700" dirty="0">
                <a:solidFill>
                  <a:srgbClr val="FF3300"/>
                </a:solidFill>
                <a:latin typeface="Courier New" pitchFamily="49" charset="0"/>
              </a:rPr>
              <a:t>===</a:t>
            </a:r>
            <a:r>
              <a:rPr lang="en-US" sz="1700" dirty="0">
                <a:latin typeface="Courier New" pitchFamily="49" charset="0"/>
              </a:rPr>
              <a:t> 4'bx) begin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$display("%d tests completed with %d errors",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, errors);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$finish;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===</a:t>
            </a:r>
            <a:r>
              <a:rPr lang="en-US" sz="1700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and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!==</a:t>
            </a:r>
            <a:r>
              <a:rPr lang="en-US" sz="1700" dirty="0">
                <a:latin typeface="Courier New" pitchFamily="49" charset="0"/>
              </a:rPr>
              <a:t> can compare values that are </a:t>
            </a:r>
            <a:r>
              <a:rPr lang="en-US" sz="1700" dirty="0" smtClean="0">
                <a:latin typeface="Courier New" pitchFamily="49" charset="0"/>
              </a:rPr>
              <a:t>1</a:t>
            </a:r>
            <a:r>
              <a:rPr lang="en-US" sz="1700" dirty="0">
                <a:latin typeface="Courier New" pitchFamily="49" charset="0"/>
              </a:rPr>
              <a:t>, 0, x, or z.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4. Compare with Expected Outputs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165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956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4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94983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6553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Simulation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 smtClean="0">
                <a:solidFill>
                  <a:schemeClr val="accent1"/>
                </a:solidFill>
              </a:rPr>
              <a:t>: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59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9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2" name="Object 6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96466759"/>
              </p:ext>
            </p:extLst>
          </p:nvPr>
        </p:nvGraphicFramePr>
        <p:xfrm>
          <a:off x="2590800" y="3683000"/>
          <a:ext cx="47244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28" name="VISIO" r:id="rId10" imgW="2545385" imgH="1374038" progId="Visio.Drawing.6">
                  <p:embed/>
                </p:oleObj>
              </mc:Choice>
              <mc:Fallback>
                <p:oleObj name="VISIO" r:id="rId10" imgW="2545385" imgH="137403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683000"/>
                        <a:ext cx="4724400" cy="256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Synthesis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 smtClean="0">
                <a:solidFill>
                  <a:schemeClr val="accent1"/>
                </a:solidFill>
              </a:rPr>
              <a:t>: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3084181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chemeClr val="accent1"/>
                </a:solidFill>
              </a:rPr>
              <a:t>Synthesis: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41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4953000"/>
          </a:xfrm>
        </p:spPr>
        <p:txBody>
          <a:bodyPr/>
          <a:lstStyle/>
          <a:p>
            <a:r>
              <a:rPr lang="en-US" dirty="0"/>
              <a:t>Case sensitive</a:t>
            </a:r>
          </a:p>
          <a:p>
            <a:pPr lvl="1"/>
            <a:r>
              <a:rPr lang="en-US" sz="2400" b="1" dirty="0">
                <a:latin typeface="+mj-lt"/>
              </a:rPr>
              <a:t>Example:</a:t>
            </a:r>
            <a:r>
              <a:rPr lang="en-US" sz="2400" dirty="0">
                <a:latin typeface="Times" pitchFamily="18" charset="0"/>
              </a:rPr>
              <a:t>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and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are not the same signal.</a:t>
            </a:r>
          </a:p>
          <a:p>
            <a:r>
              <a:rPr lang="en-US" dirty="0"/>
              <a:t>No names that start with numbers </a:t>
            </a:r>
          </a:p>
          <a:p>
            <a:pPr lvl="1"/>
            <a:r>
              <a:rPr lang="en-US" sz="2400" b="1" dirty="0"/>
              <a:t>Example: </a:t>
            </a:r>
            <a:r>
              <a:rPr lang="en-US" sz="2400" dirty="0">
                <a:latin typeface="Courier New" pitchFamily="49" charset="0"/>
              </a:rPr>
              <a:t>2mux</a:t>
            </a:r>
            <a:r>
              <a:rPr lang="en-US" sz="2400" dirty="0"/>
              <a:t> is an invalid </a:t>
            </a:r>
            <a:r>
              <a:rPr lang="en-US" sz="2400" dirty="0" smtClean="0"/>
              <a:t>name</a:t>
            </a:r>
            <a:endParaRPr lang="en-US" sz="2400" dirty="0"/>
          </a:p>
          <a:p>
            <a:r>
              <a:rPr lang="en-US" dirty="0"/>
              <a:t>Whitespace ignored</a:t>
            </a:r>
          </a:p>
          <a:p>
            <a:r>
              <a:rPr lang="en-US" dirty="0"/>
              <a:t>Comments: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// single line comment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/* multiline</a:t>
            </a:r>
          </a:p>
          <a:p>
            <a:pPr lvl="1"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comment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*/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Syntax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78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10860</TotalTime>
  <Words>3236</Words>
  <Application>Microsoft Office PowerPoint</Application>
  <PresentationFormat>On-screen Show (4:3)</PresentationFormat>
  <Paragraphs>727</Paragraphs>
  <Slides>52</Slides>
  <Notes>51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5" baseType="lpstr">
      <vt:lpstr>Office Theme</vt:lpstr>
      <vt:lpstr>VISIO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sharris</cp:lastModifiedBy>
  <cp:revision>89</cp:revision>
  <dcterms:created xsi:type="dcterms:W3CDTF">2012-08-07T04:56:47Z</dcterms:created>
  <dcterms:modified xsi:type="dcterms:W3CDTF">2012-08-30T07:51:29Z</dcterms:modified>
</cp:coreProperties>
</file>