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60" r:id="rId1"/>
    <p:sldMasterId id="2147483664" r:id="rId2"/>
  </p:sldMasterIdLst>
  <p:notesMasterIdLst>
    <p:notesMasterId r:id="rId57"/>
  </p:notesMasterIdLst>
  <p:sldIdLst>
    <p:sldId id="256" r:id="rId3"/>
    <p:sldId id="257" r:id="rId4"/>
    <p:sldId id="302" r:id="rId5"/>
    <p:sldId id="303" r:id="rId6"/>
    <p:sldId id="360" r:id="rId7"/>
    <p:sldId id="309" r:id="rId8"/>
    <p:sldId id="308" r:id="rId9"/>
    <p:sldId id="334" r:id="rId10"/>
    <p:sldId id="311" r:id="rId11"/>
    <p:sldId id="340" r:id="rId12"/>
    <p:sldId id="341" r:id="rId13"/>
    <p:sldId id="312" r:id="rId14"/>
    <p:sldId id="351" r:id="rId15"/>
    <p:sldId id="352" r:id="rId16"/>
    <p:sldId id="355" r:id="rId17"/>
    <p:sldId id="343" r:id="rId18"/>
    <p:sldId id="348" r:id="rId19"/>
    <p:sldId id="310" r:id="rId20"/>
    <p:sldId id="344" r:id="rId21"/>
    <p:sldId id="345" r:id="rId22"/>
    <p:sldId id="356" r:id="rId23"/>
    <p:sldId id="346" r:id="rId24"/>
    <p:sldId id="347" r:id="rId25"/>
    <p:sldId id="314" r:id="rId26"/>
    <p:sldId id="318" r:id="rId27"/>
    <p:sldId id="315" r:id="rId28"/>
    <p:sldId id="325" r:id="rId29"/>
    <p:sldId id="335" r:id="rId30"/>
    <p:sldId id="327" r:id="rId31"/>
    <p:sldId id="326" r:id="rId32"/>
    <p:sldId id="324" r:id="rId33"/>
    <p:sldId id="353" r:id="rId34"/>
    <p:sldId id="320" r:id="rId35"/>
    <p:sldId id="339" r:id="rId36"/>
    <p:sldId id="350" r:id="rId37"/>
    <p:sldId id="328" r:id="rId38"/>
    <p:sldId id="323" r:id="rId39"/>
    <p:sldId id="338" r:id="rId40"/>
    <p:sldId id="321" r:id="rId41"/>
    <p:sldId id="322" r:id="rId42"/>
    <p:sldId id="349" r:id="rId43"/>
    <p:sldId id="317" r:id="rId44"/>
    <p:sldId id="337" r:id="rId45"/>
    <p:sldId id="331" r:id="rId46"/>
    <p:sldId id="361" r:id="rId47"/>
    <p:sldId id="332" r:id="rId48"/>
    <p:sldId id="357" r:id="rId49"/>
    <p:sldId id="358" r:id="rId50"/>
    <p:sldId id="336" r:id="rId51"/>
    <p:sldId id="359" r:id="rId52"/>
    <p:sldId id="354" r:id="rId53"/>
    <p:sldId id="330" r:id="rId54"/>
    <p:sldId id="313" r:id="rId55"/>
    <p:sldId id="319" r:id="rId5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B9C925"/>
    <a:srgbClr val="B3B6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92" autoAdjust="0"/>
    <p:restoredTop sz="86412" autoAdjust="0"/>
  </p:normalViewPr>
  <p:slideViewPr>
    <p:cSldViewPr snapToGrid="0">
      <p:cViewPr varScale="1">
        <p:scale>
          <a:sx n="76" d="100"/>
          <a:sy n="76" d="100"/>
        </p:scale>
        <p:origin x="-996" y="-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1423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95F068-10D5-4D46-BE33-1671DE40D825}" type="datetimeFigureOut">
              <a:rPr lang="en-US" smtClean="0"/>
              <a:t>8/10/2016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7A58DE-4569-4FF0-95FA-4EF4B443FDE0}" type="slidenum">
              <a:rPr lang="en-US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526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A58DE-4569-4FF0-95FA-4EF4B443FDE0}" type="slidenum">
              <a:rPr lang="en-US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8286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A58DE-4569-4FF0-95FA-4EF4B443FDE0}" type="slidenum">
              <a:rPr lang="en-US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7986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A58DE-4569-4FF0-95FA-4EF4B443FDE0}" type="slidenum">
              <a:rPr lang="en-US" smtClean="0"/>
              <a:t>42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4761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A58DE-4569-4FF0-95FA-4EF4B443FDE0}" type="slidenum">
              <a:rPr lang="en-US" smtClean="0"/>
              <a:t>43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532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and divider">
    <p:bg>
      <p:bgPr>
        <a:solidFill>
          <a:srgbClr val="72166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796" name="Rectangle 1028"/>
          <p:cNvSpPr>
            <a:spLocks noGrp="1" noChangeArrowheads="1"/>
          </p:cNvSpPr>
          <p:nvPr>
            <p:ph type="subTitle" idx="1"/>
          </p:nvPr>
        </p:nvSpPr>
        <p:spPr>
          <a:xfrm>
            <a:off x="3129904" y="5946779"/>
            <a:ext cx="6096000" cy="682443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 sz="2000" b="0" baseline="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057795" name="Rectangle 1027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923404" y="5109187"/>
            <a:ext cx="8509000" cy="799464"/>
          </a:xfrm>
        </p:spPr>
        <p:txBody>
          <a:bodyPr wrap="square" tIns="46026" bIns="46026" anchor="ctr"/>
          <a:lstStyle>
            <a:lvl1pPr algn="ctr"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Click to edit Master title </a:t>
            </a:r>
            <a:r>
              <a:rPr lang="en-GB" dirty="0" smtClean="0"/>
              <a:t>style</a:t>
            </a:r>
            <a:br>
              <a:rPr lang="en-GB" dirty="0" smtClean="0"/>
            </a:br>
            <a:r>
              <a:rPr lang="en-GB" dirty="0" smtClean="0"/>
              <a:t>Line 2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9984000" y="6288001"/>
            <a:ext cx="2170027" cy="430857"/>
          </a:xfrm>
          <a:prstGeom prst="rect">
            <a:avLst/>
          </a:prstGeom>
          <a:noFill/>
        </p:spPr>
        <p:txBody>
          <a:bodyPr wrap="none" lIns="121893" tIns="60945" rIns="121893" bIns="60945" rtlCol="0">
            <a:spAutoFit/>
          </a:bodyPr>
          <a:lstStyle/>
          <a:p>
            <a:r>
              <a:rPr lang="ru-RU" sz="2000" b="0" dirty="0" smtClean="0">
                <a:solidFill>
                  <a:schemeClr val="bg2"/>
                </a:solidFill>
              </a:rPr>
              <a:t>www.imgtec.com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7571" y="1208754"/>
            <a:ext cx="6180667" cy="3422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9555445" y="174680"/>
            <a:ext cx="2480747" cy="761364"/>
          </a:xfrm>
          <a:prstGeom prst="rect">
            <a:avLst/>
          </a:prstGeom>
          <a:noFill/>
          <a:ln w="28575">
            <a:solidFill>
              <a:schemeClr val="bg2"/>
            </a:solidFill>
          </a:ln>
        </p:spPr>
        <p:txBody>
          <a:bodyPr wrap="none" lIns="103888" tIns="51944" rIns="103888" bIns="51944" rtlCol="0">
            <a:spAutoFit/>
          </a:bodyPr>
          <a:lstStyle/>
          <a:p>
            <a:pPr algn="ctr"/>
            <a:r>
              <a:rPr lang="ru-RU" sz="2133" b="0" dirty="0" smtClean="0">
                <a:solidFill>
                  <a:schemeClr val="bg2"/>
                </a:solidFill>
                <a:latin typeface="Arial Black" pitchFamily="34" charset="0"/>
              </a:rPr>
              <a:t>Confidential</a:t>
            </a:r>
          </a:p>
          <a:p>
            <a:pPr algn="ctr"/>
            <a:r>
              <a:rPr lang="ru-RU" sz="2133" b="0" dirty="0" smtClean="0">
                <a:solidFill>
                  <a:schemeClr val="bg2"/>
                </a:solidFill>
                <a:latin typeface="Arial Black" pitchFamily="34" charset="0"/>
              </a:rPr>
              <a:t>Subject to NDA</a:t>
            </a:r>
          </a:p>
        </p:txBody>
      </p:sp>
    </p:spTree>
    <p:extLst>
      <p:ext uri="{BB962C8B-B14F-4D97-AF65-F5344CB8AC3E}">
        <p14:creationId xmlns:p14="http://schemas.microsoft.com/office/powerpoint/2010/main" val="333025499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ndar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000" y="384000"/>
            <a:ext cx="11592653" cy="43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 noChangeAspect="1"/>
          </p:cNvSpPr>
          <p:nvPr>
            <p:ph idx="1"/>
          </p:nvPr>
        </p:nvSpPr>
        <p:spPr>
          <a:xfrm>
            <a:off x="384000" y="1344000"/>
            <a:ext cx="11520000" cy="5184000"/>
          </a:xfrm>
        </p:spPr>
        <p:txBody>
          <a:bodyPr/>
          <a:lstStyle>
            <a:lvl1pPr>
              <a:spcBef>
                <a:spcPts val="0"/>
              </a:spcBef>
              <a:spcAft>
                <a:spcPts val="800"/>
              </a:spcAft>
              <a:defRPr sz="2400" baseline="0"/>
            </a:lvl1pPr>
            <a:lvl2pPr>
              <a:spcBef>
                <a:spcPts val="0"/>
              </a:spcBef>
              <a:spcAft>
                <a:spcPts val="800"/>
              </a:spcAft>
              <a:defRPr sz="2133" baseline="0"/>
            </a:lvl2pPr>
            <a:lvl3pPr>
              <a:spcBef>
                <a:spcPts val="0"/>
              </a:spcBef>
              <a:spcAft>
                <a:spcPts val="800"/>
              </a:spcAft>
              <a:defRPr sz="1867" baseline="0"/>
            </a:lvl3pPr>
            <a:lvl4pPr>
              <a:spcBef>
                <a:spcPts val="0"/>
              </a:spcBef>
              <a:spcAft>
                <a:spcPts val="800"/>
              </a:spcAft>
              <a:defRPr sz="1600" baseline="0"/>
            </a:lvl4pPr>
            <a:lvl5pPr>
              <a:spcBef>
                <a:spcPts val="0"/>
              </a:spcBef>
              <a:spcAft>
                <a:spcPts val="800"/>
              </a:spcAft>
              <a:defRPr/>
            </a:lvl5pPr>
            <a:lvl6pPr>
              <a:spcBef>
                <a:spcPts val="0"/>
              </a:spcBef>
              <a:spcAft>
                <a:spcPts val="800"/>
              </a:spcAft>
              <a:defRPr/>
            </a:lvl6pPr>
            <a:lvl7pPr marL="1430506" indent="0">
              <a:buNone/>
              <a:defRPr/>
            </a:lvl7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2" hasCustomPrompt="1"/>
          </p:nvPr>
        </p:nvSpPr>
        <p:spPr>
          <a:xfrm>
            <a:off x="384061" y="864001"/>
            <a:ext cx="11592592" cy="287977"/>
          </a:xfrm>
        </p:spPr>
        <p:txBody>
          <a:bodyPr/>
          <a:lstStyle>
            <a:lvl1pPr marL="0" indent="0" algn="l">
              <a:buNone/>
              <a:defRPr sz="2400" b="0" i="1" baseline="0">
                <a:solidFill>
                  <a:srgbClr val="B71A8B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Secondary message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97315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agram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000" y="384000"/>
            <a:ext cx="11592653" cy="43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2" hasCustomPrompt="1"/>
          </p:nvPr>
        </p:nvSpPr>
        <p:spPr>
          <a:xfrm>
            <a:off x="384061" y="864001"/>
            <a:ext cx="11592592" cy="287977"/>
          </a:xfrm>
        </p:spPr>
        <p:txBody>
          <a:bodyPr/>
          <a:lstStyle>
            <a:lvl1pPr marL="0" indent="0" algn="l">
              <a:buNone/>
              <a:defRPr sz="2267" b="0" baseline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Secondary message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109021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796" name="Rectangle 1028"/>
          <p:cNvSpPr>
            <a:spLocks noGrp="1" noChangeArrowheads="1"/>
          </p:cNvSpPr>
          <p:nvPr>
            <p:ph type="subTitle" idx="1"/>
          </p:nvPr>
        </p:nvSpPr>
        <p:spPr>
          <a:xfrm>
            <a:off x="3025995" y="3593367"/>
            <a:ext cx="6096000" cy="682443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 sz="2800" b="0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057795" name="Rectangle 1027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819495" y="1220076"/>
            <a:ext cx="8509000" cy="1483878"/>
          </a:xfrm>
        </p:spPr>
        <p:txBody>
          <a:bodyPr wrap="square" tIns="46026" bIns="46026" anchor="b"/>
          <a:lstStyle>
            <a:lvl1pPr algn="ctr">
              <a:defRPr sz="4000">
                <a:solidFill>
                  <a:schemeClr val="accent1">
                    <a:lumMod val="5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en-GB" dirty="0" smtClean="0"/>
              <a:t>Title</a:t>
            </a:r>
            <a:br>
              <a:rPr lang="en-GB" dirty="0" smtClean="0"/>
            </a:br>
            <a:r>
              <a:rPr lang="en-GB" dirty="0" smtClean="0"/>
              <a:t>Line 2</a:t>
            </a:r>
            <a:endParaRPr lang="en-GB" dirty="0"/>
          </a:p>
        </p:txBody>
      </p:sp>
      <p:pic>
        <p:nvPicPr>
          <p:cNvPr id="1026" name="Picture 2" descr="http://smalltimer.net/dlormand/microchip_log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3" t="1798" r="1299" b="2360"/>
          <a:stretch/>
        </p:blipFill>
        <p:spPr bwMode="auto">
          <a:xfrm>
            <a:off x="2350513" y="5287022"/>
            <a:ext cx="1824038" cy="112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 descr="http://brand.ncsu.edu/assets/logos/ncstate-brick-4x1-r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100" y="0"/>
            <a:ext cx="3646900" cy="570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\\kldata4\graphics\Press\IMG_Corporate\IMG_logo\Imagination\png_RGB\Imagination_Logo_Primary_RGB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140" y="5287022"/>
            <a:ext cx="2136610" cy="118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www.digilentinc.com/IMG/Digilent-Logo2015-color-370.pn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139" y="5521937"/>
            <a:ext cx="3482653" cy="658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70610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795" name="Rectangle 1027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819495" y="2412309"/>
            <a:ext cx="8509000" cy="1483878"/>
          </a:xfrm>
        </p:spPr>
        <p:txBody>
          <a:bodyPr wrap="square" tIns="46026" bIns="46026" anchor="ctr"/>
          <a:lstStyle>
            <a:lvl1pPr algn="ctr">
              <a:defRPr sz="4000">
                <a:solidFill>
                  <a:schemeClr val="accent1">
                    <a:lumMod val="5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en-GB" dirty="0" smtClean="0"/>
              <a:t>Section Divider</a:t>
            </a:r>
            <a:br>
              <a:rPr lang="en-GB" dirty="0" smtClean="0"/>
            </a:br>
            <a:r>
              <a:rPr lang="en-GB" dirty="0" smtClean="0"/>
              <a:t>Line 2</a:t>
            </a:r>
            <a:endParaRPr lang="en-GB" dirty="0"/>
          </a:p>
        </p:txBody>
      </p:sp>
      <p:pic>
        <p:nvPicPr>
          <p:cNvPr id="1026" name="Picture 2" descr="http://smalltimer.net/dlormand/microchip_log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3" t="1798" r="1299" b="2360"/>
          <a:stretch/>
        </p:blipFill>
        <p:spPr bwMode="auto">
          <a:xfrm>
            <a:off x="2350513" y="5287022"/>
            <a:ext cx="1824038" cy="112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://www.digilentinc.com/IMG/Digilent-Logo2015-color-37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3438" y="5394977"/>
            <a:ext cx="3482653" cy="658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://brand.ncsu.edu/assets/logos/ncstate-brick-4x1-r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100" y="0"/>
            <a:ext cx="3646900" cy="570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\\kldata4\graphics\Press\IMG_Corporate\IMG_logo\Imagination\png_RGB\Imagination_Logo_Primary_RGB.pn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140" y="5287022"/>
            <a:ext cx="2136610" cy="118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292911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d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malltimer.net/dlormand/microchip_log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3" t="1798" r="1299" b="2360"/>
          <a:stretch/>
        </p:blipFill>
        <p:spPr bwMode="auto">
          <a:xfrm>
            <a:off x="2350513" y="5287022"/>
            <a:ext cx="1824038" cy="112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://www.digilentinc.com/IMG/Digilent-Logo2015-color-37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139" y="5521937"/>
            <a:ext cx="3482653" cy="658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6788" y="1570933"/>
            <a:ext cx="8235423" cy="3220183"/>
          </a:xfrm>
          <a:prstGeom prst="rect">
            <a:avLst/>
          </a:prstGeom>
        </p:spPr>
      </p:pic>
      <p:pic>
        <p:nvPicPr>
          <p:cNvPr id="11" name="Picture 8" descr="http://brand.ncsu.edu/assets/logos/ncstate-brick-4x1-re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100" y="0"/>
            <a:ext cx="3646900" cy="570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\\kldata4\graphics\Press\IMG_Corporate\IMG_logo\Imagination\png_RGB\Imagination_Logo_Primary_RGB.pn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140" y="5287022"/>
            <a:ext cx="2136610" cy="118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608968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ndar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000" y="452580"/>
            <a:ext cx="11592653" cy="43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 noChangeAspect="1"/>
          </p:cNvSpPr>
          <p:nvPr>
            <p:ph idx="1"/>
          </p:nvPr>
        </p:nvSpPr>
        <p:spPr>
          <a:xfrm>
            <a:off x="384000" y="1344000"/>
            <a:ext cx="11520000" cy="5184000"/>
          </a:xfrm>
        </p:spPr>
        <p:txBody>
          <a:bodyPr/>
          <a:lstStyle>
            <a:lvl1pPr>
              <a:spcBef>
                <a:spcPts val="0"/>
              </a:spcBef>
              <a:spcAft>
                <a:spcPts val="800"/>
              </a:spcAft>
              <a:defRPr sz="2400" baseline="0"/>
            </a:lvl1pPr>
            <a:lvl2pPr>
              <a:spcBef>
                <a:spcPts val="0"/>
              </a:spcBef>
              <a:spcAft>
                <a:spcPts val="800"/>
              </a:spcAft>
              <a:defRPr sz="2133" baseline="0"/>
            </a:lvl2pPr>
            <a:lvl3pPr>
              <a:spcBef>
                <a:spcPts val="0"/>
              </a:spcBef>
              <a:spcAft>
                <a:spcPts val="800"/>
              </a:spcAft>
              <a:defRPr sz="1867" baseline="0"/>
            </a:lvl3pPr>
            <a:lvl4pPr>
              <a:spcBef>
                <a:spcPts val="0"/>
              </a:spcBef>
              <a:spcAft>
                <a:spcPts val="800"/>
              </a:spcAft>
              <a:defRPr sz="1600" baseline="0"/>
            </a:lvl4pPr>
            <a:lvl5pPr>
              <a:spcBef>
                <a:spcPts val="0"/>
              </a:spcBef>
              <a:spcAft>
                <a:spcPts val="800"/>
              </a:spcAft>
              <a:defRPr/>
            </a:lvl5pPr>
            <a:lvl6pPr>
              <a:spcBef>
                <a:spcPts val="0"/>
              </a:spcBef>
              <a:spcAft>
                <a:spcPts val="800"/>
              </a:spcAft>
              <a:defRPr/>
            </a:lvl6pPr>
            <a:lvl7pPr marL="1430506" indent="0">
              <a:buNone/>
              <a:defRPr/>
            </a:lvl7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2" hasCustomPrompt="1"/>
          </p:nvPr>
        </p:nvSpPr>
        <p:spPr>
          <a:xfrm>
            <a:off x="384061" y="932581"/>
            <a:ext cx="11592592" cy="287977"/>
          </a:xfrm>
        </p:spPr>
        <p:txBody>
          <a:bodyPr/>
          <a:lstStyle>
            <a:lvl1pPr marL="0" indent="0" algn="l">
              <a:buNone/>
              <a:defRPr sz="2400" b="0" i="1" baseline="0">
                <a:solidFill>
                  <a:srgbClr val="B71A8B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Secondary message text</a:t>
            </a:r>
            <a:endParaRPr lang="en-GB" dirty="0"/>
          </a:p>
        </p:txBody>
      </p:sp>
      <p:pic>
        <p:nvPicPr>
          <p:cNvPr id="5" name="Picture 8" descr="http://brand.ncsu.edu/assets/logos/ncstate-brick-4x1-r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8000" y="0"/>
            <a:ext cx="2794000" cy="437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707339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4001" y="384001"/>
            <a:ext cx="100203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dirty="0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4001" y="1133479"/>
            <a:ext cx="11612033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1031" name="Text Box 22"/>
          <p:cNvSpPr txBox="1">
            <a:spLocks noChangeArrowheads="1"/>
          </p:cNvSpPr>
          <p:nvPr/>
        </p:nvSpPr>
        <p:spPr bwMode="auto">
          <a:xfrm>
            <a:off x="215905" y="6626801"/>
            <a:ext cx="11755967" cy="184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defTabSz="1038858">
              <a:lnSpc>
                <a:spcPct val="90000"/>
              </a:lnSpc>
              <a:buClr>
                <a:srgbClr val="F2EC00"/>
              </a:buClr>
              <a:buFont typeface="Wingdings 3" pitchFamily="18" charset="2"/>
              <a:buNone/>
              <a:tabLst>
                <a:tab pos="5858787" algn="ctr"/>
                <a:tab pos="11719691" algn="r"/>
              </a:tabLst>
              <a:defRPr/>
            </a:pPr>
            <a:r>
              <a:rPr lang="en-US" sz="1333" b="0" i="0" dirty="0" smtClean="0">
                <a:solidFill>
                  <a:srgbClr val="72166B"/>
                </a:solidFill>
              </a:rPr>
              <a:t>	</a:t>
            </a:r>
            <a:r>
              <a:rPr lang="ru-RU" sz="1333" b="0" i="0" dirty="0" smtClean="0">
                <a:solidFill>
                  <a:srgbClr val="72166B"/>
                </a:solidFill>
              </a:rPr>
              <a:t>© Imagination Technologies 2016</a:t>
            </a:r>
            <a:r>
              <a:rPr lang="en-US" sz="1333" b="0" i="0" dirty="0" smtClean="0">
                <a:solidFill>
                  <a:srgbClr val="72166B"/>
                </a:solidFill>
              </a:rPr>
              <a:t>	</a:t>
            </a:r>
            <a:r>
              <a:rPr lang="ru-RU" sz="1333" b="0" i="0" dirty="0" smtClean="0">
                <a:solidFill>
                  <a:srgbClr val="72166B"/>
                </a:solidFill>
              </a:rPr>
              <a:t>Страница|</a:t>
            </a:r>
            <a:fld id="{FAB5480B-93E9-413A-8BBC-71F34EA21CF0}" type="slidenum">
              <a:rPr lang="en-GB" sz="1333" b="0" i="0" smtClean="0">
                <a:solidFill>
                  <a:srgbClr val="72166B"/>
                </a:solidFill>
              </a:rPr>
              <a:pPr defTabSz="1038858">
                <a:lnSpc>
                  <a:spcPct val="90000"/>
                </a:lnSpc>
                <a:buClr>
                  <a:srgbClr val="F2EC00"/>
                </a:buClr>
                <a:buFont typeface="Wingdings 3" pitchFamily="18" charset="2"/>
                <a:buNone/>
                <a:tabLst>
                  <a:tab pos="5858787" algn="ctr"/>
                  <a:tab pos="11719691" algn="r"/>
                </a:tabLst>
                <a:defRPr/>
              </a:pPr>
              <a:t>‹#›</a:t>
            </a:fld>
            <a:endParaRPr lang="ru-RU" sz="1333" b="0" i="0" dirty="0">
              <a:solidFill>
                <a:srgbClr val="72166B"/>
              </a:solidFill>
            </a:endParaRPr>
          </a:p>
        </p:txBody>
      </p:sp>
      <p:sp>
        <p:nvSpPr>
          <p:cNvPr id="1032" name="Line 33"/>
          <p:cNvSpPr>
            <a:spLocks noChangeShapeType="1"/>
          </p:cNvSpPr>
          <p:nvPr/>
        </p:nvSpPr>
        <p:spPr bwMode="auto">
          <a:xfrm>
            <a:off x="1955540" y="6535431"/>
            <a:ext cx="10016331" cy="0"/>
          </a:xfrm>
          <a:prstGeom prst="line">
            <a:avLst/>
          </a:prstGeom>
          <a:noFill/>
          <a:ln w="6350">
            <a:solidFill>
              <a:srgbClr val="72166B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1984" tIns="60945" rIns="71984" bIns="60945" anchorCtr="1"/>
          <a:lstStyle/>
          <a:p>
            <a:endParaRPr lang="en-GB" sz="2400"/>
          </a:p>
        </p:txBody>
      </p:sp>
      <p:pic>
        <p:nvPicPr>
          <p:cNvPr id="2" name="Picture 3" descr="\\kldata4\graphics\Press\IMG_Corporate\IMG_logo\Imagination\png_RGB\Imagination_Logo_Secondary_RGB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525" y="6407950"/>
            <a:ext cx="1667821" cy="299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4548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tx2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5pPr>
      <a:lvl6pPr marL="609446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6pPr>
      <a:lvl7pPr marL="1218892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7pPr>
      <a:lvl8pPr marL="1828338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8pPr>
      <a:lvl9pPr marL="2437784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9pPr>
    </p:titleStyle>
    <p:bodyStyle>
      <a:lvl1pPr marL="241238" indent="-241238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Font typeface="Wingdings" pitchFamily="2" charset="2"/>
        <a:buChar char="§"/>
        <a:defRPr sz="2400" b="0">
          <a:solidFill>
            <a:schemeClr val="tx2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480363" indent="-245471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Font typeface="Wingdings" pitchFamily="2" charset="2"/>
        <a:buChar char="§"/>
        <a:defRPr sz="2133">
          <a:solidFill>
            <a:schemeClr val="tx2">
              <a:lumMod val="90000"/>
              <a:lumOff val="10000"/>
            </a:schemeClr>
          </a:solidFill>
          <a:latin typeface="+mn-lt"/>
        </a:defRPr>
      </a:lvl2pPr>
      <a:lvl3pPr marL="715253" indent="-234891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Font typeface="Wingdings" pitchFamily="2" charset="2"/>
        <a:buChar char="§"/>
        <a:defRPr sz="1867">
          <a:solidFill>
            <a:schemeClr val="tx2">
              <a:lumMod val="90000"/>
              <a:lumOff val="10000"/>
            </a:schemeClr>
          </a:solidFill>
          <a:latin typeface="+mn-lt"/>
        </a:defRPr>
      </a:lvl3pPr>
      <a:lvl4pPr marL="960724" indent="-245471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Font typeface="Wingdings" pitchFamily="2" charset="2"/>
        <a:buChar char="§"/>
        <a:defRPr sz="1600">
          <a:solidFill>
            <a:schemeClr val="tx2">
              <a:lumMod val="90000"/>
              <a:lumOff val="10000"/>
            </a:schemeClr>
          </a:solidFill>
          <a:latin typeface="+mn-lt"/>
        </a:defRPr>
      </a:lvl4pPr>
      <a:lvl5pPr marL="1195615" indent="-234891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SzPct val="100000"/>
        <a:buFont typeface="Wingdings" pitchFamily="2" charset="2"/>
        <a:buChar char="§"/>
        <a:defRPr lang="en-GB" sz="1600" dirty="0" smtClean="0">
          <a:solidFill>
            <a:schemeClr val="tx2">
              <a:lumMod val="90000"/>
              <a:lumOff val="10000"/>
            </a:schemeClr>
          </a:solidFill>
          <a:latin typeface="+mn-lt"/>
        </a:defRPr>
      </a:lvl5pPr>
      <a:lvl6pPr marL="1430506" indent="-234891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SzPct val="100000"/>
        <a:buFont typeface="Wingdings" pitchFamily="2" charset="2"/>
        <a:buChar char="§"/>
        <a:defRPr lang="en-GB" sz="1600" dirty="0" smtClean="0">
          <a:solidFill>
            <a:schemeClr val="tx2">
              <a:lumMod val="90000"/>
              <a:lumOff val="10000"/>
            </a:schemeClr>
          </a:solidFill>
          <a:latin typeface="+mn-lt"/>
        </a:defRPr>
      </a:lvl6pPr>
      <a:lvl7pPr marL="1678094" indent="-247588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SzPct val="100000"/>
        <a:buFont typeface="Wingdings" pitchFamily="2" charset="2"/>
        <a:buChar char="§"/>
        <a:defRPr lang="en-GB" sz="1600" dirty="0" smtClean="0">
          <a:solidFill>
            <a:schemeClr val="tx2">
              <a:lumMod val="90000"/>
              <a:lumOff val="10000"/>
            </a:schemeClr>
          </a:solidFill>
          <a:latin typeface="+mn-lt"/>
        </a:defRPr>
      </a:lvl7pPr>
      <a:lvl8pPr marL="1912984" indent="-234891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SzPct val="100000"/>
        <a:buFont typeface="Wingdings" pitchFamily="2" charset="2"/>
        <a:buChar char="§"/>
        <a:defRPr lang="en-GB" sz="1600" baseline="0" dirty="0" smtClean="0">
          <a:solidFill>
            <a:schemeClr val="tx2">
              <a:lumMod val="90000"/>
              <a:lumOff val="10000"/>
            </a:schemeClr>
          </a:solidFill>
          <a:latin typeface="+mn-lt"/>
        </a:defRPr>
      </a:lvl8pPr>
      <a:lvl9pPr marL="5846874" indent="-457085" algn="l" rtl="0" eaLnBrk="1" fontAlgn="base" hangingPunct="1">
        <a:lnSpc>
          <a:spcPct val="110000"/>
        </a:lnSpc>
        <a:spcBef>
          <a:spcPct val="30000"/>
        </a:spcBef>
        <a:spcAft>
          <a:spcPct val="0"/>
        </a:spcAft>
        <a:buClr>
          <a:srgbClr val="FFFF00"/>
        </a:buClr>
        <a:buSzPct val="100000"/>
        <a:buFont typeface="Wingdings" pitchFamily="2" charset="2"/>
        <a:buChar char="n"/>
        <a:defRPr sz="1867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46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892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338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84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230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677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123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569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4001" y="384001"/>
            <a:ext cx="100203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dirty="0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4001" y="1133479"/>
            <a:ext cx="11612033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 smtClean="0"/>
          </a:p>
        </p:txBody>
      </p:sp>
      <p:sp>
        <p:nvSpPr>
          <p:cNvPr id="1031" name="Text Box 22"/>
          <p:cNvSpPr txBox="1">
            <a:spLocks noChangeArrowheads="1"/>
          </p:cNvSpPr>
          <p:nvPr/>
        </p:nvSpPr>
        <p:spPr bwMode="auto">
          <a:xfrm>
            <a:off x="215905" y="6626801"/>
            <a:ext cx="11755967" cy="184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defTabSz="1038858">
              <a:lnSpc>
                <a:spcPct val="90000"/>
              </a:lnSpc>
              <a:buClr>
                <a:srgbClr val="F2EC00"/>
              </a:buClr>
              <a:buFont typeface="Wingdings 3" pitchFamily="18" charset="2"/>
              <a:buNone/>
              <a:tabLst>
                <a:tab pos="5858787" algn="ctr"/>
                <a:tab pos="11719691" algn="r"/>
              </a:tabLst>
              <a:defRPr/>
            </a:pPr>
            <a:r>
              <a:rPr lang="en-US" sz="1333" b="0" i="0" dirty="0" smtClean="0">
                <a:solidFill>
                  <a:srgbClr val="72166B"/>
                </a:solidFill>
              </a:rPr>
              <a:t>	</a:t>
            </a:r>
            <a:r>
              <a:rPr lang="ru-RU" sz="1333" b="0" i="0" dirty="0" smtClean="0">
                <a:solidFill>
                  <a:srgbClr val="72166B"/>
                </a:solidFill>
              </a:rPr>
              <a:t>© Copyright Imagination Technologies 2016</a:t>
            </a:r>
            <a:r>
              <a:rPr lang="en-US" sz="1333" b="0" i="0" dirty="0" smtClean="0">
                <a:solidFill>
                  <a:srgbClr val="72166B"/>
                </a:solidFill>
              </a:rPr>
              <a:t>	</a:t>
            </a:r>
            <a:r>
              <a:rPr lang="ru-RU" sz="1333" b="0" i="0" dirty="0" smtClean="0">
                <a:solidFill>
                  <a:srgbClr val="72166B"/>
                </a:solidFill>
              </a:rPr>
              <a:t> Модуль 4 стр.</a:t>
            </a:r>
            <a:fld id="{FAB5480B-93E9-413A-8BBC-71F34EA21CF0}" type="slidenum">
              <a:rPr lang="en-GB" sz="1333" b="0" i="0" smtClean="0">
                <a:solidFill>
                  <a:srgbClr val="72166B"/>
                </a:solidFill>
              </a:rPr>
              <a:pPr defTabSz="1038858">
                <a:lnSpc>
                  <a:spcPct val="90000"/>
                </a:lnSpc>
                <a:buClr>
                  <a:srgbClr val="F2EC00"/>
                </a:buClr>
                <a:buFont typeface="Wingdings 3" pitchFamily="18" charset="2"/>
                <a:buNone/>
                <a:tabLst>
                  <a:tab pos="5858787" algn="ctr"/>
                  <a:tab pos="11719691" algn="r"/>
                </a:tabLst>
                <a:defRPr/>
              </a:pPr>
              <a:t>‹#›</a:t>
            </a:fld>
            <a:endParaRPr lang="ru-RU" sz="1333" b="0" i="0" dirty="0">
              <a:solidFill>
                <a:srgbClr val="72166B"/>
              </a:solidFill>
            </a:endParaRPr>
          </a:p>
        </p:txBody>
      </p:sp>
      <p:sp>
        <p:nvSpPr>
          <p:cNvPr id="1032" name="Line 33"/>
          <p:cNvSpPr>
            <a:spLocks noChangeShapeType="1"/>
          </p:cNvSpPr>
          <p:nvPr/>
        </p:nvSpPr>
        <p:spPr bwMode="auto">
          <a:xfrm>
            <a:off x="1955540" y="6535431"/>
            <a:ext cx="10016331" cy="0"/>
          </a:xfrm>
          <a:prstGeom prst="line">
            <a:avLst/>
          </a:prstGeom>
          <a:noFill/>
          <a:ln w="6350">
            <a:solidFill>
              <a:srgbClr val="72166B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1984" tIns="60945" rIns="71984" bIns="60945" anchorCtr="1"/>
          <a:lstStyle/>
          <a:p>
            <a:endParaRPr lang="en-GB" sz="2400"/>
          </a:p>
        </p:txBody>
      </p:sp>
      <p:pic>
        <p:nvPicPr>
          <p:cNvPr id="2" name="Picture 3" descr="\\kldata4\graphics\Press\IMG_Corporate\IMG_logo\Imagination\png_RGB\Imagination_Logo_Secondary_RGB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525" y="6407950"/>
            <a:ext cx="1667821" cy="299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3038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tx2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5pPr>
      <a:lvl6pPr marL="609446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6pPr>
      <a:lvl7pPr marL="1218892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7pPr>
      <a:lvl8pPr marL="1828338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8pPr>
      <a:lvl9pPr marL="2437784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9pPr>
    </p:titleStyle>
    <p:bodyStyle>
      <a:lvl1pPr marL="241238" indent="-241238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Font typeface="Wingdings" pitchFamily="2" charset="2"/>
        <a:buChar char="§"/>
        <a:defRPr sz="2400" b="0">
          <a:solidFill>
            <a:schemeClr val="tx2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480363" indent="-245471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Font typeface="Wingdings" pitchFamily="2" charset="2"/>
        <a:buChar char="§"/>
        <a:defRPr sz="2133">
          <a:solidFill>
            <a:schemeClr val="tx2">
              <a:lumMod val="90000"/>
              <a:lumOff val="10000"/>
            </a:schemeClr>
          </a:solidFill>
          <a:latin typeface="+mn-lt"/>
        </a:defRPr>
      </a:lvl2pPr>
      <a:lvl3pPr marL="715253" indent="-234891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Font typeface="Wingdings" pitchFamily="2" charset="2"/>
        <a:buChar char="§"/>
        <a:defRPr sz="1867">
          <a:solidFill>
            <a:schemeClr val="tx2">
              <a:lumMod val="90000"/>
              <a:lumOff val="10000"/>
            </a:schemeClr>
          </a:solidFill>
          <a:latin typeface="+mn-lt"/>
        </a:defRPr>
      </a:lvl3pPr>
      <a:lvl4pPr marL="960724" indent="-245471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Font typeface="Wingdings" pitchFamily="2" charset="2"/>
        <a:buChar char="§"/>
        <a:defRPr sz="1600">
          <a:solidFill>
            <a:schemeClr val="tx2">
              <a:lumMod val="90000"/>
              <a:lumOff val="10000"/>
            </a:schemeClr>
          </a:solidFill>
          <a:latin typeface="+mn-lt"/>
        </a:defRPr>
      </a:lvl4pPr>
      <a:lvl5pPr marL="1195615" indent="-234891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SzPct val="100000"/>
        <a:buFont typeface="Wingdings" pitchFamily="2" charset="2"/>
        <a:buChar char="§"/>
        <a:defRPr lang="en-GB" sz="1600" dirty="0" smtClean="0">
          <a:solidFill>
            <a:schemeClr val="tx2">
              <a:lumMod val="90000"/>
              <a:lumOff val="10000"/>
            </a:schemeClr>
          </a:solidFill>
          <a:latin typeface="+mn-lt"/>
        </a:defRPr>
      </a:lvl5pPr>
      <a:lvl6pPr marL="1430506" indent="-234891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SzPct val="100000"/>
        <a:buFont typeface="Wingdings" pitchFamily="2" charset="2"/>
        <a:buChar char="§"/>
        <a:defRPr lang="en-GB" sz="1600" dirty="0" smtClean="0">
          <a:solidFill>
            <a:schemeClr val="tx2">
              <a:lumMod val="90000"/>
              <a:lumOff val="10000"/>
            </a:schemeClr>
          </a:solidFill>
          <a:latin typeface="+mn-lt"/>
        </a:defRPr>
      </a:lvl6pPr>
      <a:lvl7pPr marL="1678094" indent="-247588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SzPct val="100000"/>
        <a:buFont typeface="Wingdings" pitchFamily="2" charset="2"/>
        <a:buChar char="§"/>
        <a:defRPr lang="en-GB" sz="1600" dirty="0" smtClean="0">
          <a:solidFill>
            <a:schemeClr val="tx2">
              <a:lumMod val="90000"/>
              <a:lumOff val="10000"/>
            </a:schemeClr>
          </a:solidFill>
          <a:latin typeface="+mn-lt"/>
        </a:defRPr>
      </a:lvl7pPr>
      <a:lvl8pPr marL="1912984" indent="-234891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SzPct val="100000"/>
        <a:buFont typeface="Wingdings" pitchFamily="2" charset="2"/>
        <a:buChar char="§"/>
        <a:defRPr lang="en-GB" sz="1600" baseline="0" dirty="0" smtClean="0">
          <a:solidFill>
            <a:schemeClr val="tx2">
              <a:lumMod val="90000"/>
              <a:lumOff val="10000"/>
            </a:schemeClr>
          </a:solidFill>
          <a:latin typeface="+mn-lt"/>
        </a:defRPr>
      </a:lvl8pPr>
      <a:lvl9pPr marL="5846874" indent="-457085" algn="l" rtl="0" eaLnBrk="1" fontAlgn="base" hangingPunct="1">
        <a:lnSpc>
          <a:spcPct val="110000"/>
        </a:lnSpc>
        <a:spcBef>
          <a:spcPct val="30000"/>
        </a:spcBef>
        <a:spcAft>
          <a:spcPct val="0"/>
        </a:spcAft>
        <a:buClr>
          <a:srgbClr val="FFFF00"/>
        </a:buClr>
        <a:buSzPct val="100000"/>
        <a:buFont typeface="Wingdings" pitchFamily="2" charset="2"/>
        <a:buChar char="n"/>
        <a:defRPr sz="1867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46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892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338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84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230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677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123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569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://microchip.wikidot.com/32bit:mz-arch-exceptions-usage" TargetMode="Externa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3960" y="2809596"/>
            <a:ext cx="8340070" cy="682443"/>
          </a:xfrm>
        </p:spPr>
        <p:txBody>
          <a:bodyPr/>
          <a:lstStyle/>
          <a:p>
            <a:r>
              <a:rPr lang="ru-RU" smtClean="0"/>
              <a:t>Александр Г. Дин </a:t>
            </a:r>
            <a:r>
              <a:t/>
            </a:r>
            <a:br/>
            <a:r>
              <a:rPr lang="ru-RU" smtClean="0"/>
              <a:t>Факультет Электротехники и Компьютерной Инженерии</a:t>
            </a:r>
          </a:p>
          <a:p>
            <a:r>
              <a:rPr lang="ru-RU" smtClean="0"/>
              <a:t>Университет штата Северная Каролина</a:t>
            </a:r>
            <a:r>
              <a:t/>
            </a:r>
            <a:br/>
            <a:r>
              <a:rPr lang="ru-RU" smtClean="0"/>
              <a:t>1/26/2016, Версия 1.2</a:t>
            </a:r>
            <a:endParaRPr lang="ru-RU" dirty="0"/>
          </a:p>
          <a:p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425" y="1307758"/>
            <a:ext cx="10925140" cy="1483878"/>
          </a:xfrm>
        </p:spPr>
        <p:txBody>
          <a:bodyPr/>
          <a:lstStyle/>
          <a:p>
            <a:r>
              <a:rPr dirty="0"/>
              <a:t/>
            </a:r>
            <a:br>
              <a:rPr dirty="0"/>
            </a:br>
            <a:r>
              <a:rPr lang="ru-RU" dirty="0" smtClean="0"/>
              <a:t>Цикл лабораторных </a:t>
            </a:r>
            <a:r>
              <a:rPr lang="ru-RU" smtClean="0"/>
              <a:t>работ </a:t>
            </a:r>
            <a:r>
              <a:rPr lang="ru-RU" smtClean="0"/>
              <a:t>Connected</a:t>
            </a:r>
            <a:r>
              <a:rPr lang="ru-RU" dirty="0" smtClean="0"/>
              <a:t> </a:t>
            </a:r>
            <a:r>
              <a:rPr lang="ru-RU" dirty="0" smtClean="0"/>
              <a:t>MCU</a:t>
            </a:r>
            <a:r>
              <a:rPr dirty="0"/>
              <a:t/>
            </a:r>
            <a:br>
              <a:rPr dirty="0"/>
            </a:br>
            <a:r>
              <a:rPr lang="ru-RU" dirty="0" smtClean="0"/>
              <a:t>Модуль 4: Основы параллелизма и прерываний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81745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Использование задач для поочередного включения светодиодов</a:t>
            </a:r>
            <a:endParaRPr lang="ru-RU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999" y="1344000"/>
            <a:ext cx="7571685" cy="518400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2200" dirty="0" smtClean="0"/>
              <a:t>Требования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Нажатие BTN1 ускоряет включение и выключение светодиодов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Нажатие BTN2 выключает светодиоды максимально быстро</a:t>
            </a:r>
          </a:p>
          <a:p>
            <a:pPr>
              <a:spcAft>
                <a:spcPts val="0"/>
              </a:spcAft>
            </a:pPr>
            <a:r>
              <a:rPr lang="ru-RU" sz="2200" dirty="0" smtClean="0"/>
              <a:t>Задачи:</a:t>
            </a:r>
          </a:p>
          <a:p>
            <a:pPr lvl="1">
              <a:spcAft>
                <a:spcPts val="0"/>
              </a:spcAft>
            </a:pPr>
            <a:r>
              <a:rPr lang="ru-RU" sz="2000" dirty="0" err="1" smtClean="0"/>
              <a:t>TASK_Read_Switches</a:t>
            </a:r>
            <a:r>
              <a:rPr lang="ru-RU" sz="2000" dirty="0" smtClean="0"/>
              <a:t> будет контролировать кнопки</a:t>
            </a:r>
          </a:p>
          <a:p>
            <a:pPr lvl="1">
              <a:spcAft>
                <a:spcPts val="0"/>
              </a:spcAft>
            </a:pPr>
            <a:r>
              <a:rPr lang="ru-RU" sz="2000" dirty="0" err="1" smtClean="0"/>
              <a:t>TASK_Scan_LEDS_Once</a:t>
            </a:r>
            <a:r>
              <a:rPr lang="ru-RU" sz="2000" dirty="0" smtClean="0"/>
              <a:t> будет включать и выключать светодиоды и обеспечивать задержку</a:t>
            </a:r>
          </a:p>
          <a:p>
            <a:pPr>
              <a:spcAft>
                <a:spcPts val="0"/>
              </a:spcAft>
            </a:pPr>
            <a:r>
              <a:rPr lang="ru-RU" sz="2200" dirty="0" smtClean="0"/>
              <a:t>Нужно добавить две переменные для осуществления взаимодействия между задачами и ISR (процедурой обработки прерывания)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Переменная </a:t>
            </a:r>
            <a:r>
              <a:rPr lang="ru-RU" sz="2000" dirty="0" err="1" smtClean="0"/>
              <a:t>G_LED_Scan_Delay</a:t>
            </a:r>
            <a:r>
              <a:rPr lang="ru-RU" sz="2000" dirty="0" smtClean="0"/>
              <a:t> определяет скорость поочередного включения и выключения светодиодов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Переменная </a:t>
            </a:r>
            <a:r>
              <a:rPr lang="ru-RU" sz="2000" dirty="0" err="1" smtClean="0"/>
              <a:t>G_Allow_Lit_LEDs</a:t>
            </a:r>
            <a:r>
              <a:rPr lang="ru-RU" sz="2000" dirty="0" smtClean="0"/>
              <a:t> определяет, должны ли включаться светодиоды или нет</a:t>
            </a:r>
            <a:endParaRPr lang="ru-RU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smtClean="0"/>
              <a:t>Обзор проекта программы</a:t>
            </a:r>
            <a:endParaRPr lang="ru-RU" dirty="0"/>
          </a:p>
        </p:txBody>
      </p:sp>
      <p:grpSp>
        <p:nvGrpSpPr>
          <p:cNvPr id="13" name="Group 12"/>
          <p:cNvGrpSpPr/>
          <p:nvPr/>
        </p:nvGrpSpPr>
        <p:grpSpPr>
          <a:xfrm>
            <a:off x="7955685" y="1138103"/>
            <a:ext cx="3691608" cy="802252"/>
            <a:chOff x="7964495" y="1527992"/>
            <a:chExt cx="3691608" cy="802252"/>
          </a:xfrm>
        </p:grpSpPr>
        <p:pic>
          <p:nvPicPr>
            <p:cNvPr id="6" name="Content Placeholder 4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964495" y="1527993"/>
              <a:ext cx="1045276" cy="802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Content Placeholder 4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0610827" y="1527992"/>
              <a:ext cx="1045276" cy="802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Oval 7"/>
          <p:cNvSpPr/>
          <p:nvPr/>
        </p:nvSpPr>
        <p:spPr bwMode="auto">
          <a:xfrm>
            <a:off x="8469513" y="2161763"/>
            <a:ext cx="2663954" cy="1095375"/>
          </a:xfrm>
          <a:prstGeom prst="ellipse">
            <a:avLst/>
          </a:prstGeom>
          <a:solidFill>
            <a:srgbClr val="72166B"/>
          </a:solidFill>
          <a:ln w="38100" cap="flat" cmpd="sng" algn="ctr">
            <a:solidFill>
              <a:srgbClr val="72166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r>
              <a:rPr lang="ru-RU" sz="2400" dirty="0" smtClean="0">
                <a:solidFill>
                  <a:schemeClr val="bg1"/>
                </a:solidFill>
              </a:rPr>
              <a:t>TASK_Read_Switches</a:t>
            </a:r>
            <a:endParaRPr lang="ru-RU" sz="2400" b="0" dirty="0" smtClean="0">
              <a:solidFill>
                <a:schemeClr val="bg1"/>
              </a:solidFill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8333856" y="4319611"/>
            <a:ext cx="2981844" cy="1095375"/>
          </a:xfrm>
          <a:prstGeom prst="ellipse">
            <a:avLst/>
          </a:prstGeom>
          <a:solidFill>
            <a:srgbClr val="72166B"/>
          </a:solidFill>
          <a:ln w="38100" cap="flat" cmpd="sng" algn="ctr">
            <a:solidFill>
              <a:srgbClr val="72166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r>
              <a:rPr lang="ru-RU" sz="2400" b="0" dirty="0" smtClean="0">
                <a:solidFill>
                  <a:schemeClr val="bg1"/>
                </a:solidFill>
              </a:rPr>
              <a:t>TASK_Scan_LEDs_Once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7355224" y="3607427"/>
            <a:ext cx="4709716" cy="324898"/>
            <a:chOff x="7355224" y="3607427"/>
            <a:chExt cx="4709716" cy="324898"/>
          </a:xfrm>
        </p:grpSpPr>
        <p:sp>
          <p:nvSpPr>
            <p:cNvPr id="10" name="TextBox 9"/>
            <p:cNvSpPr txBox="1"/>
            <p:nvPr/>
          </p:nvSpPr>
          <p:spPr>
            <a:xfrm>
              <a:off x="10201991" y="3607427"/>
              <a:ext cx="1862949" cy="324898"/>
            </a:xfrm>
            <a:prstGeom prst="rect">
              <a:avLst/>
            </a:prstGeom>
            <a:noFill/>
            <a:ln w="28575">
              <a:solidFill>
                <a:srgbClr val="882C94"/>
              </a:solidFill>
            </a:ln>
          </p:spPr>
          <p:txBody>
            <a:bodyPr wrap="none" lIns="77916" tIns="38958" rIns="77916" bIns="38958" rtlCol="0">
              <a:spAutoFit/>
            </a:bodyPr>
            <a:lstStyle/>
            <a:p>
              <a:r>
                <a:rPr lang="ru-RU" sz="1600" b="0" dirty="0" smtClean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G_Allow_Lit_LEDs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355224" y="3607427"/>
              <a:ext cx="2045691" cy="324898"/>
            </a:xfrm>
            <a:prstGeom prst="rect">
              <a:avLst/>
            </a:prstGeom>
            <a:noFill/>
            <a:ln w="28575">
              <a:solidFill>
                <a:srgbClr val="882C94"/>
              </a:solidFill>
            </a:ln>
          </p:spPr>
          <p:txBody>
            <a:bodyPr wrap="none" lIns="77916" tIns="38958" rIns="77916" bIns="38958" rtlCol="0">
              <a:spAutoFit/>
            </a:bodyPr>
            <a:lstStyle/>
            <a:p>
              <a:r>
                <a:rPr lang="ru-RU" sz="1600" b="0" dirty="0" smtClean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G_LED_Scan_Delay</a:t>
              </a:r>
            </a:p>
          </p:txBody>
        </p:sp>
      </p:grpSp>
      <p:cxnSp>
        <p:nvCxnSpPr>
          <p:cNvPr id="19" name="Elbow Connector 24"/>
          <p:cNvCxnSpPr>
            <a:stCxn id="6" idx="2"/>
            <a:endCxn id="8" idx="1"/>
          </p:cNvCxnSpPr>
          <p:nvPr/>
        </p:nvCxnSpPr>
        <p:spPr bwMode="auto">
          <a:xfrm rot="16200000" flipH="1">
            <a:off x="8478070" y="1940607"/>
            <a:ext cx="381822" cy="381317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2" name="Elbow Connector 24"/>
          <p:cNvCxnSpPr>
            <a:stCxn id="7" idx="2"/>
            <a:endCxn id="8" idx="7"/>
          </p:cNvCxnSpPr>
          <p:nvPr/>
        </p:nvCxnSpPr>
        <p:spPr bwMode="auto">
          <a:xfrm rot="5400000">
            <a:off x="10743087" y="1940608"/>
            <a:ext cx="381823" cy="381315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5" name="Elbow Connector 24"/>
          <p:cNvCxnSpPr>
            <a:stCxn id="11" idx="2"/>
            <a:endCxn id="9" idx="1"/>
          </p:cNvCxnSpPr>
          <p:nvPr/>
        </p:nvCxnSpPr>
        <p:spPr bwMode="auto">
          <a:xfrm rot="16200000" flipH="1">
            <a:off x="8300453" y="4009941"/>
            <a:ext cx="547700" cy="392467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6" name="Elbow Connector 24"/>
          <p:cNvCxnSpPr>
            <a:stCxn id="10" idx="2"/>
            <a:endCxn id="9" idx="7"/>
          </p:cNvCxnSpPr>
          <p:nvPr/>
        </p:nvCxnSpPr>
        <p:spPr bwMode="auto">
          <a:xfrm rot="5400000">
            <a:off x="10732393" y="4078952"/>
            <a:ext cx="547700" cy="254447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31" name="Elbow Connector 24"/>
          <p:cNvCxnSpPr>
            <a:stCxn id="8" idx="3"/>
            <a:endCxn id="11" idx="0"/>
          </p:cNvCxnSpPr>
          <p:nvPr/>
        </p:nvCxnSpPr>
        <p:spPr bwMode="auto">
          <a:xfrm rot="5400000">
            <a:off x="8363504" y="3111290"/>
            <a:ext cx="510703" cy="481570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32" name="Elbow Connector 24"/>
          <p:cNvCxnSpPr>
            <a:stCxn id="8" idx="5"/>
            <a:endCxn id="10" idx="0"/>
          </p:cNvCxnSpPr>
          <p:nvPr/>
        </p:nvCxnSpPr>
        <p:spPr bwMode="auto">
          <a:xfrm rot="16200000" flipH="1">
            <a:off x="10683052" y="3157012"/>
            <a:ext cx="510703" cy="390126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40" name="Elbow Connector 24"/>
          <p:cNvCxnSpPr>
            <a:stCxn id="9" idx="4"/>
            <a:endCxn id="65" idx="0"/>
          </p:cNvCxnSpPr>
          <p:nvPr/>
        </p:nvCxnSpPr>
        <p:spPr bwMode="auto">
          <a:xfrm rot="16200000" flipH="1">
            <a:off x="9867238" y="5372526"/>
            <a:ext cx="387286" cy="472206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43" name="Elbow Connector 24"/>
          <p:cNvCxnSpPr>
            <a:stCxn id="9" idx="4"/>
            <a:endCxn id="64" idx="0"/>
          </p:cNvCxnSpPr>
          <p:nvPr/>
        </p:nvCxnSpPr>
        <p:spPr bwMode="auto">
          <a:xfrm rot="16200000" flipH="1">
            <a:off x="9693233" y="5546530"/>
            <a:ext cx="387286" cy="124197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46" name="Elbow Connector 24"/>
          <p:cNvCxnSpPr>
            <a:endCxn id="63" idx="0"/>
          </p:cNvCxnSpPr>
          <p:nvPr/>
        </p:nvCxnSpPr>
        <p:spPr bwMode="auto">
          <a:xfrm rot="5400000">
            <a:off x="9519230" y="5496723"/>
            <a:ext cx="387286" cy="223813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49" name="Elbow Connector 24"/>
          <p:cNvCxnSpPr>
            <a:stCxn id="9" idx="4"/>
            <a:endCxn id="62" idx="0"/>
          </p:cNvCxnSpPr>
          <p:nvPr/>
        </p:nvCxnSpPr>
        <p:spPr bwMode="auto">
          <a:xfrm rot="5400000">
            <a:off x="9345225" y="5322719"/>
            <a:ext cx="387286" cy="571820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grpSp>
        <p:nvGrpSpPr>
          <p:cNvPr id="66" name="Group 65"/>
          <p:cNvGrpSpPr/>
          <p:nvPr/>
        </p:nvGrpSpPr>
        <p:grpSpPr>
          <a:xfrm>
            <a:off x="9136649" y="5802272"/>
            <a:ext cx="1276643" cy="499468"/>
            <a:chOff x="8896143" y="5802272"/>
            <a:chExt cx="1276643" cy="499468"/>
          </a:xfrm>
        </p:grpSpPr>
        <p:sp>
          <p:nvSpPr>
            <p:cNvPr id="62" name="Rectangle 61"/>
            <p:cNvSpPr/>
            <p:nvPr/>
          </p:nvSpPr>
          <p:spPr bwMode="auto">
            <a:xfrm>
              <a:off x="8896143" y="5802272"/>
              <a:ext cx="232617" cy="499468"/>
            </a:xfrm>
            <a:prstGeom prst="rect">
              <a:avLst/>
            </a:prstGeom>
            <a:solidFill>
              <a:srgbClr val="92D050"/>
            </a:solidFill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63" name="Rectangle 62"/>
            <p:cNvSpPr/>
            <p:nvPr/>
          </p:nvSpPr>
          <p:spPr bwMode="auto">
            <a:xfrm>
              <a:off x="9244151" y="5802272"/>
              <a:ext cx="232617" cy="499468"/>
            </a:xfrm>
            <a:prstGeom prst="rect">
              <a:avLst/>
            </a:prstGeom>
            <a:solidFill>
              <a:srgbClr val="92D050"/>
            </a:solidFill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64" name="Rectangle 63"/>
            <p:cNvSpPr/>
            <p:nvPr/>
          </p:nvSpPr>
          <p:spPr bwMode="auto">
            <a:xfrm>
              <a:off x="9592160" y="5802272"/>
              <a:ext cx="232617" cy="499468"/>
            </a:xfrm>
            <a:prstGeom prst="rect">
              <a:avLst/>
            </a:prstGeom>
            <a:solidFill>
              <a:srgbClr val="92D050"/>
            </a:solidFill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65" name="Rectangle 64"/>
            <p:cNvSpPr/>
            <p:nvPr/>
          </p:nvSpPr>
          <p:spPr bwMode="auto">
            <a:xfrm>
              <a:off x="9940169" y="5802272"/>
              <a:ext cx="232617" cy="499468"/>
            </a:xfrm>
            <a:prstGeom prst="rect">
              <a:avLst/>
            </a:prstGeom>
            <a:solidFill>
              <a:srgbClr val="92D050"/>
            </a:solidFill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382378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Объявление общих переменных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2212846"/>
            <a:ext cx="11520000" cy="4202420"/>
          </a:xfrm>
        </p:spPr>
        <p:txBody>
          <a:bodyPr numCol="2"/>
          <a:lstStyle/>
          <a:p>
            <a:pPr>
              <a:spcAft>
                <a:spcPts val="200"/>
              </a:spcAft>
            </a:pPr>
            <a:r>
              <a:rPr lang="ru-RU" dirty="0" smtClean="0"/>
              <a:t>Объявляются в файле </a:t>
            </a:r>
            <a:r>
              <a:rPr lang="ru-RU" dirty="0" err="1" smtClean="0"/>
              <a:t>user.c</a:t>
            </a:r>
            <a:r>
              <a:rPr lang="ru-RU" dirty="0" smtClean="0"/>
              <a:t>, вне всех функций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Видны во всех функциях в файле</a:t>
            </a:r>
          </a:p>
          <a:p>
            <a:pPr>
              <a:spcAft>
                <a:spcPts val="200"/>
              </a:spcAft>
            </a:pPr>
            <a:r>
              <a:rPr lang="ru-RU" dirty="0" smtClean="0"/>
              <a:t>В имени используется префикс G_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Стиль написания кода: Разработчик указывает, что это общая, глобальная переменная</a:t>
            </a:r>
          </a:p>
          <a:p>
            <a:pPr>
              <a:spcAft>
                <a:spcPts val="200"/>
              </a:spcAft>
            </a:pPr>
            <a:r>
              <a:rPr lang="ru-RU" dirty="0" smtClean="0"/>
              <a:t>Установка начальных значений переменных 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Вначале светодиоды горят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Вначале скорость поочередного включения и выключения низкая</a:t>
            </a:r>
          </a:p>
          <a:p>
            <a:pPr>
              <a:spcAft>
                <a:spcPts val="200"/>
              </a:spcAft>
            </a:pPr>
            <a:endParaRPr lang="ru-RU" dirty="0" smtClean="0"/>
          </a:p>
          <a:p>
            <a:pPr>
              <a:spcAft>
                <a:spcPts val="200"/>
              </a:spcAft>
            </a:pPr>
            <a:endParaRPr lang="ru-RU" dirty="0"/>
          </a:p>
          <a:p>
            <a:pPr>
              <a:spcAft>
                <a:spcPts val="200"/>
              </a:spcAft>
            </a:pPr>
            <a:r>
              <a:rPr lang="ru-RU" dirty="0" smtClean="0"/>
              <a:t>Переменная </a:t>
            </a:r>
            <a:r>
              <a:rPr lang="ru-RU" dirty="0" err="1" smtClean="0"/>
              <a:t>G_Allow_Lit_LEDs</a:t>
            </a:r>
            <a:r>
              <a:rPr lang="ru-RU" dirty="0" smtClean="0"/>
              <a:t> 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Задача </a:t>
            </a:r>
            <a:r>
              <a:rPr lang="ru-RU" dirty="0" err="1" smtClean="0"/>
              <a:t>TASK_Scan_LEDs_Once</a:t>
            </a:r>
            <a:r>
              <a:rPr lang="ru-RU" dirty="0" smtClean="0"/>
              <a:t> использует ее как маску в операторе И (&amp;) для определения включать светодиод или нет</a:t>
            </a:r>
          </a:p>
          <a:p>
            <a:pPr lvl="2">
              <a:spcAft>
                <a:spcPts val="200"/>
              </a:spcAft>
            </a:pPr>
            <a:r>
              <a:rPr lang="ru-RU" dirty="0" err="1" smtClean="0"/>
              <a:t>LED_state</a:t>
            </a:r>
            <a:r>
              <a:rPr lang="ru-RU" dirty="0" smtClean="0"/>
              <a:t> &amp; 0 = 0: Маска 0 всегда выключает светодиод, независимо от X</a:t>
            </a:r>
            <a:endParaRPr lang="ru-RU" dirty="0"/>
          </a:p>
          <a:p>
            <a:pPr lvl="2">
              <a:spcAft>
                <a:spcPts val="200"/>
              </a:spcAft>
            </a:pPr>
            <a:r>
              <a:rPr lang="ru-RU" dirty="0" err="1" smtClean="0"/>
              <a:t>LED_state</a:t>
            </a:r>
            <a:r>
              <a:rPr lang="ru-RU" dirty="0" smtClean="0"/>
              <a:t> &amp; 1 </a:t>
            </a:r>
            <a:r>
              <a:rPr lang="ru-RU" dirty="0" smtClean="0">
                <a:sym typeface="Wingdings" panose="05000000000000000000" pitchFamily="2" charset="2"/>
              </a:rPr>
              <a:t>=</a:t>
            </a:r>
            <a:r>
              <a:rPr lang="ru-RU" dirty="0" smtClean="0"/>
              <a:t> </a:t>
            </a:r>
            <a:r>
              <a:rPr lang="ru-RU" dirty="0" err="1" smtClean="0"/>
              <a:t>LED_state</a:t>
            </a:r>
            <a:r>
              <a:rPr lang="ru-RU" dirty="0" smtClean="0"/>
              <a:t>: Маска 1 позволяет переменной </a:t>
            </a:r>
            <a:r>
              <a:rPr lang="ru-RU" dirty="0" err="1" smtClean="0"/>
              <a:t>LED_state</a:t>
            </a:r>
            <a:r>
              <a:rPr lang="ru-RU" dirty="0" smtClean="0"/>
              <a:t> включать светодиод</a:t>
            </a:r>
            <a:endParaRPr lang="ru-RU" dirty="0"/>
          </a:p>
          <a:p>
            <a:pPr>
              <a:spcAft>
                <a:spcPts val="200"/>
              </a:spcAft>
            </a:pP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3914"/>
          <a:stretch/>
        </p:blipFill>
        <p:spPr>
          <a:xfrm>
            <a:off x="384000" y="1469236"/>
            <a:ext cx="7554850" cy="6840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22341" r="29892" b="69457"/>
          <a:stretch/>
        </p:blipFill>
        <p:spPr>
          <a:xfrm>
            <a:off x="5819215" y="2326837"/>
            <a:ext cx="6157438" cy="327340"/>
          </a:xfrm>
          <a:prstGeom prst="rect">
            <a:avLst/>
          </a:prstGeom>
          <a:ln w="38100">
            <a:noFill/>
          </a:ln>
        </p:spPr>
      </p:pic>
    </p:spTree>
    <p:extLst>
      <p:ext uri="{BB962C8B-B14F-4D97-AF65-F5344CB8AC3E}">
        <p14:creationId xmlns:p14="http://schemas.microsoft.com/office/powerpoint/2010/main" val="13561600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Задача, контролирующая </a:t>
            </a:r>
            <a:r>
              <a:rPr lang="ru-RU" dirty="0"/>
              <a:t>кнопки</a:t>
            </a:r>
          </a:p>
        </p:txBody>
      </p:sp>
      <p:pic>
        <p:nvPicPr>
          <p:cNvPr id="16" name="Content Placeholder 1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76943" y="1746100"/>
            <a:ext cx="5299710" cy="3008948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384000" y="932581"/>
            <a:ext cx="4515762" cy="5411445"/>
            <a:chOff x="7247686" y="378951"/>
            <a:chExt cx="4515762" cy="5411445"/>
          </a:xfrm>
        </p:grpSpPr>
        <p:grpSp>
          <p:nvGrpSpPr>
            <p:cNvPr id="11" name="Group 10"/>
            <p:cNvGrpSpPr/>
            <p:nvPr/>
          </p:nvGrpSpPr>
          <p:grpSpPr>
            <a:xfrm>
              <a:off x="7247686" y="378951"/>
              <a:ext cx="4515762" cy="5411445"/>
              <a:chOff x="6668933" y="388463"/>
              <a:chExt cx="4118238" cy="4935073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 rotWithShape="1">
              <a:blip r:embed="rId3"/>
              <a:srcRect l="4720" t="13167" r="27618" b="84154"/>
              <a:stretch/>
            </p:blipFill>
            <p:spPr>
              <a:xfrm>
                <a:off x="6668933" y="1268559"/>
                <a:ext cx="4118238" cy="161480"/>
              </a:xfrm>
              <a:prstGeom prst="rect">
                <a:avLst/>
              </a:prstGeom>
            </p:spPr>
          </p:pic>
          <p:pic>
            <p:nvPicPr>
              <p:cNvPr id="14" name="Picture 13"/>
              <p:cNvPicPr>
                <a:picLocks noChangeAspect="1"/>
              </p:cNvPicPr>
              <p:nvPr/>
            </p:nvPicPr>
            <p:blipFill rotWithShape="1">
              <a:blip r:embed="rId3"/>
              <a:srcRect l="4720" t="12825" r="27618" b="5324"/>
              <a:stretch/>
            </p:blipFill>
            <p:spPr>
              <a:xfrm>
                <a:off x="6668933" y="388463"/>
                <a:ext cx="4118238" cy="4935073"/>
              </a:xfrm>
              <a:prstGeom prst="rect">
                <a:avLst/>
              </a:prstGeom>
            </p:spPr>
          </p:pic>
        </p:grpSp>
        <p:sp>
          <p:nvSpPr>
            <p:cNvPr id="8" name="Rectangle 7"/>
            <p:cNvSpPr/>
            <p:nvPr/>
          </p:nvSpPr>
          <p:spPr bwMode="auto">
            <a:xfrm>
              <a:off x="7562753" y="613345"/>
              <a:ext cx="4200695" cy="1057563"/>
            </a:xfrm>
            <a:prstGeom prst="rect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18" name="Rectangle 17"/>
          <p:cNvSpPr/>
          <p:nvPr/>
        </p:nvSpPr>
        <p:spPr bwMode="auto">
          <a:xfrm>
            <a:off x="699067" y="2357093"/>
            <a:ext cx="4200695" cy="252758"/>
          </a:xfrm>
          <a:prstGeom prst="rect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699066" y="3655913"/>
            <a:ext cx="4200695" cy="252758"/>
          </a:xfrm>
          <a:prstGeom prst="rect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cxnSp>
        <p:nvCxnSpPr>
          <p:cNvPr id="20" name="Straight Arrow Connector 19"/>
          <p:cNvCxnSpPr>
            <a:endCxn id="16" idx="1"/>
          </p:cNvCxnSpPr>
          <p:nvPr/>
        </p:nvCxnSpPr>
        <p:spPr bwMode="auto">
          <a:xfrm>
            <a:off x="4899761" y="1575633"/>
            <a:ext cx="1777182" cy="1674941"/>
          </a:xfrm>
          <a:prstGeom prst="straightConnector1">
            <a:avLst/>
          </a:prstGeom>
          <a:noFill/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1" name="Straight Arrow Connector 20"/>
          <p:cNvCxnSpPr>
            <a:stCxn id="18" idx="3"/>
            <a:endCxn id="16" idx="1"/>
          </p:cNvCxnSpPr>
          <p:nvPr/>
        </p:nvCxnSpPr>
        <p:spPr bwMode="auto">
          <a:xfrm>
            <a:off x="4899762" y="2483472"/>
            <a:ext cx="1777181" cy="767102"/>
          </a:xfrm>
          <a:prstGeom prst="straightConnector1">
            <a:avLst/>
          </a:prstGeom>
          <a:noFill/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4" name="Straight Arrow Connector 23"/>
          <p:cNvCxnSpPr>
            <a:endCxn id="16" idx="1"/>
          </p:cNvCxnSpPr>
          <p:nvPr/>
        </p:nvCxnSpPr>
        <p:spPr bwMode="auto">
          <a:xfrm flipV="1">
            <a:off x="4899760" y="3250574"/>
            <a:ext cx="1777183" cy="525542"/>
          </a:xfrm>
          <a:prstGeom prst="straightConnector1">
            <a:avLst/>
          </a:prstGeom>
          <a:noFill/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36176028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Задача, контролирующая </a:t>
            </a:r>
            <a:r>
              <a:rPr lang="ru-RU" dirty="0"/>
              <a:t>кнопки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/>
          <a:srcRect r="8962"/>
          <a:stretch/>
        </p:blipFill>
        <p:spPr>
          <a:xfrm>
            <a:off x="5427181" y="2122866"/>
            <a:ext cx="6549472" cy="3268980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grpSp>
        <p:nvGrpSpPr>
          <p:cNvPr id="19" name="Group 18"/>
          <p:cNvGrpSpPr/>
          <p:nvPr/>
        </p:nvGrpSpPr>
        <p:grpSpPr>
          <a:xfrm>
            <a:off x="384000" y="932581"/>
            <a:ext cx="4515762" cy="5411445"/>
            <a:chOff x="6668933" y="388463"/>
            <a:chExt cx="4118238" cy="4935073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3"/>
            <a:srcRect l="4720" t="13167" r="27618" b="84154"/>
            <a:stretch/>
          </p:blipFill>
          <p:spPr>
            <a:xfrm>
              <a:off x="6668933" y="1268559"/>
              <a:ext cx="4118238" cy="161480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3"/>
            <a:srcRect l="4720" t="12825" r="27618" b="5324"/>
            <a:stretch/>
          </p:blipFill>
          <p:spPr>
            <a:xfrm>
              <a:off x="6668933" y="388463"/>
              <a:ext cx="4118238" cy="4935073"/>
            </a:xfrm>
            <a:prstGeom prst="rect">
              <a:avLst/>
            </a:prstGeom>
          </p:spPr>
        </p:pic>
      </p:grpSp>
      <p:sp>
        <p:nvSpPr>
          <p:cNvPr id="23" name="Rectangle 22"/>
          <p:cNvSpPr/>
          <p:nvPr/>
        </p:nvSpPr>
        <p:spPr bwMode="auto">
          <a:xfrm>
            <a:off x="699067" y="2633999"/>
            <a:ext cx="4200695" cy="1052176"/>
          </a:xfrm>
          <a:prstGeom prst="rect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699066" y="3824117"/>
            <a:ext cx="4200693" cy="2157582"/>
          </a:xfrm>
          <a:prstGeom prst="rect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cxnSp>
        <p:nvCxnSpPr>
          <p:cNvPr id="26" name="Straight Arrow Connector 25"/>
          <p:cNvCxnSpPr>
            <a:stCxn id="23" idx="3"/>
            <a:endCxn id="15" idx="1"/>
          </p:cNvCxnSpPr>
          <p:nvPr/>
        </p:nvCxnSpPr>
        <p:spPr bwMode="auto">
          <a:xfrm>
            <a:off x="4899762" y="3160087"/>
            <a:ext cx="527419" cy="597269"/>
          </a:xfrm>
          <a:prstGeom prst="straightConnector1">
            <a:avLst/>
          </a:prstGeom>
          <a:noFill/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7" name="Straight Arrow Connector 26"/>
          <p:cNvCxnSpPr>
            <a:stCxn id="24" idx="3"/>
            <a:endCxn id="15" idx="1"/>
          </p:cNvCxnSpPr>
          <p:nvPr/>
        </p:nvCxnSpPr>
        <p:spPr bwMode="auto">
          <a:xfrm flipV="1">
            <a:off x="4899759" y="3757356"/>
            <a:ext cx="527422" cy="1145552"/>
          </a:xfrm>
          <a:prstGeom prst="straightConnector1">
            <a:avLst/>
          </a:prstGeom>
          <a:noFill/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69099881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Функция диспетчеризации вызывает задачи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1891" y="2363422"/>
            <a:ext cx="3392805" cy="1572578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grpSp>
        <p:nvGrpSpPr>
          <p:cNvPr id="18" name="Group 17"/>
          <p:cNvGrpSpPr/>
          <p:nvPr/>
        </p:nvGrpSpPr>
        <p:grpSpPr>
          <a:xfrm>
            <a:off x="384000" y="932581"/>
            <a:ext cx="4515762" cy="5411445"/>
            <a:chOff x="6668933" y="388463"/>
            <a:chExt cx="4118238" cy="4935073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3"/>
            <a:srcRect l="4720" t="13167" r="27618" b="84154"/>
            <a:stretch/>
          </p:blipFill>
          <p:spPr>
            <a:xfrm>
              <a:off x="6668933" y="1268559"/>
              <a:ext cx="4118238" cy="161480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3"/>
            <a:srcRect l="4720" t="12825" r="27618" b="5324"/>
            <a:stretch/>
          </p:blipFill>
          <p:spPr>
            <a:xfrm>
              <a:off x="6668933" y="388463"/>
              <a:ext cx="4118238" cy="4935073"/>
            </a:xfrm>
            <a:prstGeom prst="rect">
              <a:avLst/>
            </a:prstGeom>
          </p:spPr>
        </p:pic>
      </p:grpSp>
      <p:sp>
        <p:nvSpPr>
          <p:cNvPr id="21" name="Rectangle 20"/>
          <p:cNvSpPr/>
          <p:nvPr/>
        </p:nvSpPr>
        <p:spPr bwMode="auto">
          <a:xfrm>
            <a:off x="384000" y="951341"/>
            <a:ext cx="4200695" cy="208685"/>
          </a:xfrm>
          <a:prstGeom prst="rect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cxnSp>
        <p:nvCxnSpPr>
          <p:cNvPr id="23" name="Straight Arrow Connector 22"/>
          <p:cNvCxnSpPr>
            <a:stCxn id="21" idx="3"/>
            <a:endCxn id="17" idx="1"/>
          </p:cNvCxnSpPr>
          <p:nvPr/>
        </p:nvCxnSpPr>
        <p:spPr bwMode="auto">
          <a:xfrm>
            <a:off x="4584695" y="1055684"/>
            <a:ext cx="2697196" cy="2094027"/>
          </a:xfrm>
          <a:prstGeom prst="straightConnector1">
            <a:avLst/>
          </a:prstGeom>
          <a:noFill/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390196416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Тестирование демонстрационного кода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1344000"/>
            <a:ext cx="5597700" cy="5184000"/>
          </a:xfrm>
        </p:spPr>
        <p:txBody>
          <a:bodyPr/>
          <a:lstStyle/>
          <a:p>
            <a:pPr>
              <a:spcAft>
                <a:spcPts val="200"/>
              </a:spcAft>
            </a:pPr>
            <a:r>
              <a:rPr lang="ru-RU" dirty="0" smtClean="0"/>
              <a:t>Откройте проект </a:t>
            </a:r>
            <a:r>
              <a:rPr lang="ru-RU" dirty="0" err="1" smtClean="0"/>
              <a:t>Demo_Basic_Concurrency_Tasks</a:t>
            </a:r>
            <a:endParaRPr lang="ru-RU" dirty="0" smtClean="0"/>
          </a:p>
          <a:p>
            <a:pPr>
              <a:spcAft>
                <a:spcPts val="200"/>
              </a:spcAft>
            </a:pPr>
            <a:r>
              <a:rPr lang="ru-RU" dirty="0" smtClean="0"/>
              <a:t>В </a:t>
            </a:r>
            <a:r>
              <a:rPr lang="ru-RU" dirty="0" err="1" smtClean="0"/>
              <a:t>Scan_LEDs_with_Tasks</a:t>
            </a:r>
            <a:r>
              <a:rPr lang="ru-RU" dirty="0" smtClean="0"/>
              <a:t> используйте </a:t>
            </a:r>
            <a:r>
              <a:rPr lang="ru-RU" dirty="0" err="1" smtClean="0"/>
              <a:t>TASK_Scan_LEDs_Once</a:t>
            </a:r>
            <a:r>
              <a:rPr lang="ru-RU" dirty="0" smtClean="0"/>
              <a:t>() </a:t>
            </a:r>
          </a:p>
          <a:p>
            <a:pPr>
              <a:spcAft>
                <a:spcPts val="200"/>
              </a:spcAft>
            </a:pPr>
            <a:r>
              <a:rPr lang="ru-RU" dirty="0" smtClean="0"/>
              <a:t>Соберите и загрузите код</a:t>
            </a:r>
          </a:p>
          <a:p>
            <a:pPr>
              <a:spcAft>
                <a:spcPts val="200"/>
              </a:spcAft>
            </a:pPr>
            <a:r>
              <a:rPr lang="ru-RU" dirty="0" smtClean="0"/>
              <a:t>Запустите его и понажимайте на кнопки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Работает ли он? Он должен работать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Реагирует ли он хоть чуть быстрее? Нет, примерно так, как и ранее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Пропускает ли он меньше нажатий? Нет, примерно так, как и ранее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2" descr="https://digilentinc.com/Data/Products/CHIPKIT-WIFIRE/chipKIT-WiFIRE-obl-6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17820"/>
            <a:ext cx="7157003" cy="5188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607725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Диспетчеризация выполнения задач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999" y="3651388"/>
            <a:ext cx="11388901" cy="2876611"/>
          </a:xfrm>
        </p:spPr>
        <p:txBody>
          <a:bodyPr/>
          <a:lstStyle/>
          <a:p>
            <a:pPr>
              <a:spcAft>
                <a:spcPts val="200"/>
              </a:spcAft>
            </a:pPr>
            <a:r>
              <a:rPr lang="ru-RU" dirty="0" err="1" smtClean="0"/>
              <a:t>Scan_LEDs_with_Tasks</a:t>
            </a:r>
            <a:r>
              <a:rPr lang="ru-RU" dirty="0" smtClean="0"/>
              <a:t> 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Работает как </a:t>
            </a:r>
            <a:r>
              <a:rPr lang="ru-RU" i="1" dirty="0" smtClean="0"/>
              <a:t>диспетчер задач</a:t>
            </a:r>
            <a:r>
              <a:rPr lang="ru-RU" dirty="0" smtClean="0"/>
              <a:t>, вызывает корневую функцию каждой задачи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Выполнение никогда не останавливается</a:t>
            </a:r>
            <a:endParaRPr lang="ru-RU" dirty="0"/>
          </a:p>
          <a:p>
            <a:pPr>
              <a:spcAft>
                <a:spcPts val="200"/>
              </a:spcAft>
            </a:pPr>
            <a:r>
              <a:rPr lang="ru-RU" dirty="0" smtClean="0"/>
              <a:t>Каждая задача выполняется до завершения, а затем управление возвращается диспетчеру </a:t>
            </a:r>
          </a:p>
          <a:p>
            <a:pPr>
              <a:spcAft>
                <a:spcPts val="200"/>
              </a:spcAft>
            </a:pPr>
            <a:r>
              <a:rPr lang="ru-RU" dirty="0" smtClean="0"/>
              <a:t>Максимальная задержка от нажатия до отклика светодиодов происходит при нажатии кнопки сразу после окончания </a:t>
            </a:r>
            <a:r>
              <a:rPr lang="ru-RU" dirty="0" err="1" smtClean="0"/>
              <a:t>TASK_Read_Switches</a:t>
            </a:r>
            <a:endParaRPr lang="ru-RU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smtClean="0"/>
              <a:t>Какой код выполняется и когда?</a:t>
            </a:r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4962231" y="2957158"/>
            <a:ext cx="3645488" cy="694230"/>
          </a:xfrm>
          <a:prstGeom prst="rect">
            <a:avLst/>
          </a:prstGeom>
          <a:noFill/>
          <a:ln w="28575">
            <a:noFill/>
          </a:ln>
        </p:spPr>
        <p:txBody>
          <a:bodyPr wrap="none" lIns="77916" tIns="38958" rIns="77916" bIns="38958" rtlCol="0">
            <a:spAutoFit/>
          </a:bodyPr>
          <a:lstStyle/>
          <a:p>
            <a:pPr algn="ctr"/>
            <a:r>
              <a:rPr lang="ru-RU" sz="2000" i="1" dirty="0" smtClean="0">
                <a:solidFill>
                  <a:srgbClr val="FF0000"/>
                </a:solidFill>
              </a:rPr>
              <a:t>Максимальная задержка от нажатия до реакции светодиодов</a:t>
            </a:r>
            <a:endParaRPr lang="ru-RU" sz="2000" b="0" i="1" dirty="0" smtClean="0">
              <a:solidFill>
                <a:srgbClr val="FF0000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682625" y="1509936"/>
            <a:ext cx="10846352" cy="1387985"/>
            <a:chOff x="682625" y="1509936"/>
            <a:chExt cx="10846352" cy="1387985"/>
          </a:xfrm>
        </p:grpSpPr>
        <p:grpSp>
          <p:nvGrpSpPr>
            <p:cNvPr id="10" name="Group 9"/>
            <p:cNvGrpSpPr/>
            <p:nvPr/>
          </p:nvGrpSpPr>
          <p:grpSpPr>
            <a:xfrm>
              <a:off x="682625" y="1509936"/>
              <a:ext cx="10846352" cy="386453"/>
              <a:chOff x="682625" y="1509936"/>
              <a:chExt cx="10846352" cy="386453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682625" y="1509936"/>
                <a:ext cx="3124200" cy="386453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lIns="77916" tIns="38958" rIns="77916" bIns="38958" rtlCol="0">
                <a:spAutoFit/>
              </a:bodyPr>
              <a:lstStyle/>
              <a:p>
                <a:pPr algn="ctr"/>
                <a:r>
                  <a:rPr lang="ru-RU" sz="2000" dirty="0" smtClean="0">
                    <a:solidFill>
                      <a:schemeClr val="accent2"/>
                    </a:solidFill>
                  </a:rPr>
                  <a:t>Scan_LEDs_with_Tasks</a:t>
                </a:r>
                <a:endParaRPr lang="ru-RU" sz="2000" b="0" dirty="0" smtClean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 bwMode="auto">
              <a:xfrm flipH="1">
                <a:off x="5800725" y="1568948"/>
                <a:ext cx="45719" cy="272153"/>
              </a:xfrm>
              <a:prstGeom prst="rect">
                <a:avLst/>
              </a:prstGeom>
              <a:solidFill>
                <a:schemeClr val="bg2">
                  <a:lumMod val="25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 bwMode="auto">
              <a:xfrm flipH="1">
                <a:off x="5945506" y="1568948"/>
                <a:ext cx="45719" cy="272153"/>
              </a:xfrm>
              <a:prstGeom prst="rect">
                <a:avLst/>
              </a:prstGeom>
              <a:solidFill>
                <a:schemeClr val="bg2">
                  <a:lumMod val="25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 bwMode="auto">
              <a:xfrm flipH="1">
                <a:off x="7576185" y="1568948"/>
                <a:ext cx="45719" cy="272153"/>
              </a:xfrm>
              <a:prstGeom prst="rect">
                <a:avLst/>
              </a:prstGeom>
              <a:solidFill>
                <a:schemeClr val="bg2">
                  <a:lumMod val="25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 bwMode="auto">
              <a:xfrm flipH="1">
                <a:off x="7720966" y="1568948"/>
                <a:ext cx="45719" cy="272153"/>
              </a:xfrm>
              <a:prstGeom prst="rect">
                <a:avLst/>
              </a:prstGeom>
              <a:solidFill>
                <a:schemeClr val="bg2">
                  <a:lumMod val="25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 bwMode="auto">
              <a:xfrm flipH="1">
                <a:off x="9356725" y="1568948"/>
                <a:ext cx="45719" cy="272153"/>
              </a:xfrm>
              <a:prstGeom prst="rect">
                <a:avLst/>
              </a:prstGeom>
              <a:solidFill>
                <a:schemeClr val="bg2">
                  <a:lumMod val="25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 bwMode="auto">
              <a:xfrm flipH="1">
                <a:off x="9501506" y="1568948"/>
                <a:ext cx="45719" cy="272153"/>
              </a:xfrm>
              <a:prstGeom prst="rect">
                <a:avLst/>
              </a:prstGeom>
              <a:solidFill>
                <a:schemeClr val="bg2">
                  <a:lumMod val="25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 bwMode="auto">
              <a:xfrm flipH="1">
                <a:off x="4029078" y="1568948"/>
                <a:ext cx="45719" cy="272153"/>
              </a:xfrm>
              <a:prstGeom prst="rect">
                <a:avLst/>
              </a:prstGeom>
              <a:solidFill>
                <a:schemeClr val="bg2">
                  <a:lumMod val="25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Rectangle 31"/>
              <p:cNvSpPr/>
              <p:nvPr/>
            </p:nvSpPr>
            <p:spPr bwMode="auto">
              <a:xfrm flipH="1">
                <a:off x="4173859" y="1568948"/>
                <a:ext cx="45719" cy="272153"/>
              </a:xfrm>
              <a:prstGeom prst="rect">
                <a:avLst/>
              </a:prstGeom>
              <a:solidFill>
                <a:schemeClr val="bg2">
                  <a:lumMod val="25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 bwMode="auto">
              <a:xfrm>
                <a:off x="4029078" y="1568948"/>
                <a:ext cx="7499899" cy="272153"/>
              </a:xfrm>
              <a:prstGeom prst="rect">
                <a:avLst/>
              </a:prstGeom>
              <a:noFill/>
              <a:ln w="222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 bwMode="auto">
              <a:xfrm flipH="1">
                <a:off x="11134725" y="1568948"/>
                <a:ext cx="45719" cy="272153"/>
              </a:xfrm>
              <a:prstGeom prst="rect">
                <a:avLst/>
              </a:prstGeom>
              <a:solidFill>
                <a:schemeClr val="bg2">
                  <a:lumMod val="25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Rectangle 37"/>
              <p:cNvSpPr/>
              <p:nvPr/>
            </p:nvSpPr>
            <p:spPr bwMode="auto">
              <a:xfrm flipH="1">
                <a:off x="11279506" y="1568948"/>
                <a:ext cx="45719" cy="272153"/>
              </a:xfrm>
              <a:prstGeom prst="rect">
                <a:avLst/>
              </a:prstGeom>
              <a:solidFill>
                <a:schemeClr val="bg2">
                  <a:lumMod val="25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682625" y="1950424"/>
              <a:ext cx="10846352" cy="386453"/>
              <a:chOff x="682625" y="2495642"/>
              <a:chExt cx="10846352" cy="386453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682625" y="2495642"/>
                <a:ext cx="3124200" cy="386453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lIns="77916" tIns="38958" rIns="77916" bIns="38958" rtlCol="0">
                <a:spAutoFit/>
              </a:bodyPr>
              <a:lstStyle/>
              <a:p>
                <a:pPr algn="ctr"/>
                <a:r>
                  <a:rPr lang="ru-RU" sz="2000" dirty="0" smtClean="0">
                    <a:solidFill>
                      <a:schemeClr val="accent2"/>
                    </a:solidFill>
                  </a:rPr>
                  <a:t>TASK_Read_Switches</a:t>
                </a:r>
                <a:endParaRPr lang="ru-RU" sz="2000" b="0" dirty="0" smtClean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 bwMode="auto">
              <a:xfrm>
                <a:off x="5846443" y="2556015"/>
                <a:ext cx="99063" cy="272153"/>
              </a:xfrm>
              <a:prstGeom prst="rect">
                <a:avLst/>
              </a:prstGeom>
              <a:solidFill>
                <a:srgbClr val="0070C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 bwMode="auto">
              <a:xfrm>
                <a:off x="7621903" y="2556015"/>
                <a:ext cx="99063" cy="272153"/>
              </a:xfrm>
              <a:prstGeom prst="rect">
                <a:avLst/>
              </a:prstGeom>
              <a:solidFill>
                <a:srgbClr val="0070C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 bwMode="auto">
              <a:xfrm>
                <a:off x="9402443" y="2556015"/>
                <a:ext cx="99063" cy="272153"/>
              </a:xfrm>
              <a:prstGeom prst="rect">
                <a:avLst/>
              </a:prstGeom>
              <a:solidFill>
                <a:srgbClr val="0070C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Rectangle 29"/>
              <p:cNvSpPr/>
              <p:nvPr/>
            </p:nvSpPr>
            <p:spPr bwMode="auto">
              <a:xfrm>
                <a:off x="4074796" y="2556015"/>
                <a:ext cx="99063" cy="272153"/>
              </a:xfrm>
              <a:prstGeom prst="rect">
                <a:avLst/>
              </a:prstGeom>
              <a:solidFill>
                <a:srgbClr val="0070C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36" name="Rectangle 35"/>
              <p:cNvSpPr/>
              <p:nvPr/>
            </p:nvSpPr>
            <p:spPr bwMode="auto">
              <a:xfrm>
                <a:off x="11180443" y="2556015"/>
                <a:ext cx="99063" cy="272153"/>
              </a:xfrm>
              <a:prstGeom prst="rect">
                <a:avLst/>
              </a:prstGeom>
              <a:solidFill>
                <a:srgbClr val="0070C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 bwMode="auto">
              <a:xfrm>
                <a:off x="4029078" y="2552791"/>
                <a:ext cx="7499899" cy="272153"/>
              </a:xfrm>
              <a:prstGeom prst="rect">
                <a:avLst/>
              </a:prstGeom>
              <a:noFill/>
              <a:ln w="222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682625" y="2384774"/>
              <a:ext cx="10846352" cy="386453"/>
              <a:chOff x="682625" y="1969988"/>
              <a:chExt cx="10846352" cy="386453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682625" y="1969988"/>
                <a:ext cx="3124200" cy="386453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lIns="77916" tIns="38958" rIns="77916" bIns="38958" rtlCol="0">
                <a:spAutoFit/>
              </a:bodyPr>
              <a:lstStyle/>
              <a:p>
                <a:pPr algn="ctr"/>
                <a:r>
                  <a:rPr lang="ru-RU" sz="2000" dirty="0" smtClean="0">
                    <a:solidFill>
                      <a:schemeClr val="accent2"/>
                    </a:solidFill>
                  </a:rPr>
                  <a:t>TASK_Scan_LEDs_Once</a:t>
                </a:r>
                <a:endParaRPr lang="ru-RU" sz="2000" b="0" dirty="0" smtClean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 bwMode="auto">
              <a:xfrm>
                <a:off x="4213225" y="2058819"/>
                <a:ext cx="1587500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 bwMode="auto">
              <a:xfrm>
                <a:off x="5991225" y="2057920"/>
                <a:ext cx="1587500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 bwMode="auto">
              <a:xfrm>
                <a:off x="7769225" y="2057920"/>
                <a:ext cx="1587500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Rectangle 33"/>
              <p:cNvSpPr/>
              <p:nvPr/>
            </p:nvSpPr>
            <p:spPr bwMode="auto">
              <a:xfrm>
                <a:off x="9547225" y="2057920"/>
                <a:ext cx="1587500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 bwMode="auto">
              <a:xfrm>
                <a:off x="4029078" y="2057919"/>
                <a:ext cx="7499899" cy="272153"/>
              </a:xfrm>
              <a:prstGeom prst="rect">
                <a:avLst/>
              </a:prstGeom>
              <a:noFill/>
              <a:ln w="222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41" name="Rectangle 40"/>
              <p:cNvSpPr/>
              <p:nvPr/>
            </p:nvSpPr>
            <p:spPr bwMode="auto">
              <a:xfrm>
                <a:off x="11325225" y="2057919"/>
                <a:ext cx="203752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45" name="Straight Arrow Connector 44"/>
            <p:cNvCxnSpPr/>
            <p:nvPr/>
          </p:nvCxnSpPr>
          <p:spPr bwMode="auto">
            <a:xfrm flipV="1">
              <a:off x="5968365" y="2882095"/>
              <a:ext cx="1798320" cy="15826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27157579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Раздел 3:</a:t>
            </a:r>
            <a:r>
              <a:t/>
            </a:r>
            <a:br/>
            <a:r>
              <a:rPr lang="ru-RU" smtClean="0"/>
              <a:t>Уменьшение времени реакции с помощью конечных автоматов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950772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Уменьшение времени реакции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8636" y="1334168"/>
            <a:ext cx="3895900" cy="518400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2200" dirty="0" smtClean="0"/>
              <a:t>Можем ли мы опрашивать кнопки чаще?</a:t>
            </a:r>
          </a:p>
          <a:p>
            <a:pPr>
              <a:spcAft>
                <a:spcPts val="0"/>
              </a:spcAft>
            </a:pPr>
            <a:r>
              <a:rPr lang="ru-RU" sz="2200" dirty="0" smtClean="0"/>
              <a:t>Может вставить копии кода задачи считывания кнопок в медленную задачу?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Идем назад</a:t>
            </a:r>
          </a:p>
          <a:p>
            <a:pPr>
              <a:spcAft>
                <a:spcPts val="0"/>
              </a:spcAft>
            </a:pPr>
            <a:r>
              <a:rPr lang="ru-RU" sz="2200" dirty="0" smtClean="0"/>
              <a:t>Не очень хорошая идея!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Такой код сложно правильно написать, понимать, поддерживать, отлаживать 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Разные блоки кода перемешаны (код-спагетти)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smtClean="0"/>
              <a:t>Как мы можем быстрее реагировать на нажатия?</a:t>
            </a:r>
            <a:endParaRPr lang="ru-RU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r="32534" b="62863"/>
          <a:stretch/>
        </p:blipFill>
        <p:spPr>
          <a:xfrm>
            <a:off x="4149212" y="1514370"/>
            <a:ext cx="4004739" cy="100167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8799872" y="884580"/>
            <a:ext cx="2369520" cy="1751448"/>
            <a:chOff x="8799872" y="884580"/>
            <a:chExt cx="2369520" cy="1751448"/>
          </a:xfrm>
        </p:grpSpPr>
        <p:pic>
          <p:nvPicPr>
            <p:cNvPr id="5" name="Content Placeholder 15"/>
            <p:cNvPicPr>
              <a:picLocks noChangeAspect="1"/>
            </p:cNvPicPr>
            <p:nvPr/>
          </p:nvPicPr>
          <p:blipFill rotWithShape="1">
            <a:blip r:embed="rId4"/>
            <a:srcRect l="472" t="415" r="26221" b="-415"/>
            <a:stretch/>
          </p:blipFill>
          <p:spPr bwMode="auto">
            <a:xfrm>
              <a:off x="8799872" y="884580"/>
              <a:ext cx="2261420" cy="1751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6"/>
            <p:cNvSpPr/>
            <p:nvPr/>
          </p:nvSpPr>
          <p:spPr bwMode="auto">
            <a:xfrm>
              <a:off x="8992869" y="990600"/>
              <a:ext cx="2176523" cy="1457631"/>
            </a:xfrm>
            <a:prstGeom prst="rect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799872" y="2684029"/>
            <a:ext cx="2369520" cy="1751448"/>
            <a:chOff x="8799872" y="884580"/>
            <a:chExt cx="2369520" cy="1751448"/>
          </a:xfrm>
        </p:grpSpPr>
        <p:pic>
          <p:nvPicPr>
            <p:cNvPr id="10" name="Content Placeholder 15"/>
            <p:cNvPicPr>
              <a:picLocks noChangeAspect="1"/>
            </p:cNvPicPr>
            <p:nvPr/>
          </p:nvPicPr>
          <p:blipFill rotWithShape="1">
            <a:blip r:embed="rId4"/>
            <a:srcRect l="472" t="415" r="26221" b="-415"/>
            <a:stretch/>
          </p:blipFill>
          <p:spPr bwMode="auto">
            <a:xfrm>
              <a:off x="8799872" y="884580"/>
              <a:ext cx="2261420" cy="1751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Rectangle 10"/>
            <p:cNvSpPr/>
            <p:nvPr/>
          </p:nvSpPr>
          <p:spPr bwMode="auto">
            <a:xfrm>
              <a:off x="8992869" y="990600"/>
              <a:ext cx="2176523" cy="1457631"/>
            </a:xfrm>
            <a:prstGeom prst="rect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799872" y="4483478"/>
            <a:ext cx="2369520" cy="1751448"/>
            <a:chOff x="8799872" y="884580"/>
            <a:chExt cx="2369520" cy="1751448"/>
          </a:xfrm>
        </p:grpSpPr>
        <p:pic>
          <p:nvPicPr>
            <p:cNvPr id="13" name="Content Placeholder 15"/>
            <p:cNvPicPr>
              <a:picLocks noChangeAspect="1"/>
            </p:cNvPicPr>
            <p:nvPr/>
          </p:nvPicPr>
          <p:blipFill rotWithShape="1">
            <a:blip r:embed="rId4"/>
            <a:srcRect l="472" t="415" r="26221" b="-415"/>
            <a:stretch/>
          </p:blipFill>
          <p:spPr bwMode="auto">
            <a:xfrm>
              <a:off x="8799872" y="884580"/>
              <a:ext cx="2261420" cy="1751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Rectangle 13"/>
            <p:cNvSpPr/>
            <p:nvPr/>
          </p:nvSpPr>
          <p:spPr bwMode="auto">
            <a:xfrm>
              <a:off x="8992869" y="990600"/>
              <a:ext cx="2176523" cy="1457631"/>
            </a:xfrm>
            <a:prstGeom prst="rect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l="321" t="38845" r="32213" b="47339"/>
          <a:stretch/>
        </p:blipFill>
        <p:spPr>
          <a:xfrm>
            <a:off x="4149213" y="3021466"/>
            <a:ext cx="4004739" cy="37264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/>
          <a:srcRect l="-160" t="53324" r="32694" b="31827"/>
          <a:stretch/>
        </p:blipFill>
        <p:spPr>
          <a:xfrm>
            <a:off x="4087563" y="3937089"/>
            <a:ext cx="4004739" cy="40052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/>
          <a:srcRect l="-321" t="68509" r="32855" b="-5646"/>
          <a:stretch/>
        </p:blipFill>
        <p:spPr>
          <a:xfrm>
            <a:off x="4087563" y="4787197"/>
            <a:ext cx="4004739" cy="1001670"/>
          </a:xfrm>
          <a:prstGeom prst="rect">
            <a:avLst/>
          </a:prstGeom>
        </p:spPr>
      </p:pic>
      <p:pic>
        <p:nvPicPr>
          <p:cNvPr id="22" name="Content Placeholder 15"/>
          <p:cNvPicPr>
            <a:picLocks noChangeAspect="1"/>
          </p:cNvPicPr>
          <p:nvPr/>
        </p:nvPicPr>
        <p:blipFill rotWithShape="1">
          <a:blip r:embed="rId4"/>
          <a:srcRect t="7877" b="10759"/>
          <a:stretch/>
        </p:blipFill>
        <p:spPr bwMode="auto">
          <a:xfrm>
            <a:off x="4519811" y="2571878"/>
            <a:ext cx="900931" cy="416190"/>
          </a:xfrm>
          <a:prstGeom prst="rect">
            <a:avLst/>
          </a:prstGeom>
          <a:noFill/>
          <a:ln w="3175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Content Placeholder 15"/>
          <p:cNvPicPr>
            <a:picLocks noChangeAspect="1"/>
          </p:cNvPicPr>
          <p:nvPr/>
        </p:nvPicPr>
        <p:blipFill rotWithShape="1">
          <a:blip r:embed="rId4"/>
          <a:srcRect t="7877" b="10759"/>
          <a:stretch/>
        </p:blipFill>
        <p:spPr bwMode="auto">
          <a:xfrm>
            <a:off x="4566019" y="3457504"/>
            <a:ext cx="900931" cy="416190"/>
          </a:xfrm>
          <a:prstGeom prst="rect">
            <a:avLst/>
          </a:prstGeom>
          <a:noFill/>
          <a:ln w="3175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Content Placeholder 15"/>
          <p:cNvPicPr>
            <a:picLocks noChangeAspect="1"/>
          </p:cNvPicPr>
          <p:nvPr/>
        </p:nvPicPr>
        <p:blipFill rotWithShape="1">
          <a:blip r:embed="rId4"/>
          <a:srcRect t="7877" b="10759"/>
          <a:stretch/>
        </p:blipFill>
        <p:spPr bwMode="auto">
          <a:xfrm>
            <a:off x="4525548" y="4354308"/>
            <a:ext cx="900931" cy="416190"/>
          </a:xfrm>
          <a:prstGeom prst="rect">
            <a:avLst/>
          </a:prstGeom>
          <a:noFill/>
          <a:ln w="3175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6" name="Elbow Connector 25"/>
          <p:cNvCxnSpPr>
            <a:stCxn id="7" idx="1"/>
            <a:endCxn id="22" idx="3"/>
          </p:cNvCxnSpPr>
          <p:nvPr/>
        </p:nvCxnSpPr>
        <p:spPr bwMode="auto">
          <a:xfrm rot="10800000" flipV="1">
            <a:off x="5420743" y="1719415"/>
            <a:ext cx="3572127" cy="1060557"/>
          </a:xfrm>
          <a:prstGeom prst="bentConnector3">
            <a:avLst>
              <a:gd name="adj1" fmla="val 18071"/>
            </a:avLst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9" name="Elbow Connector 28"/>
          <p:cNvCxnSpPr>
            <a:stCxn id="11" idx="1"/>
            <a:endCxn id="23" idx="3"/>
          </p:cNvCxnSpPr>
          <p:nvPr/>
        </p:nvCxnSpPr>
        <p:spPr bwMode="auto">
          <a:xfrm rot="10800000" flipV="1">
            <a:off x="5466951" y="3518865"/>
            <a:ext cx="3525919" cy="146734"/>
          </a:xfrm>
          <a:prstGeom prst="bentConnector3">
            <a:avLst>
              <a:gd name="adj1" fmla="val 50000"/>
            </a:avLst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2" name="Elbow Connector 31"/>
          <p:cNvCxnSpPr>
            <a:stCxn id="14" idx="1"/>
            <a:endCxn id="24" idx="3"/>
          </p:cNvCxnSpPr>
          <p:nvPr/>
        </p:nvCxnSpPr>
        <p:spPr bwMode="auto">
          <a:xfrm rot="10800000">
            <a:off x="5426479" y="4562404"/>
            <a:ext cx="3566390" cy="755911"/>
          </a:xfrm>
          <a:prstGeom prst="bentConnector3">
            <a:avLst>
              <a:gd name="adj1" fmla="val 21879"/>
            </a:avLst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45380625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Уменьшение времени реакции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700" y="1279995"/>
            <a:ext cx="5561327" cy="518400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2000" dirty="0" smtClean="0"/>
              <a:t>Лучший подход: разделить работу медленной задачи так, чтобы она возвращала управление диспетчеру ранее</a:t>
            </a:r>
          </a:p>
          <a:p>
            <a:pPr>
              <a:spcAft>
                <a:spcPts val="0"/>
              </a:spcAft>
            </a:pPr>
            <a:r>
              <a:rPr lang="ru-RU" sz="2000" dirty="0" smtClean="0"/>
              <a:t>Разделить задачу на несколько частей, которые соответствуют состояниям конечного автомата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Выполнение начинается из определенного исходного состояния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Каждый вызов задачи выполняет одно состояние и затем возвращает управление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Код каждого состояния определяет состояние, которое будет выполнено при </a:t>
            </a:r>
            <a:br>
              <a:rPr lang="ru-RU" sz="1800" dirty="0" smtClean="0"/>
            </a:br>
            <a:r>
              <a:rPr lang="ru-RU" sz="1800" dirty="0" smtClean="0"/>
              <a:t>следующем вызове задачи</a:t>
            </a:r>
          </a:p>
          <a:p>
            <a:pPr>
              <a:spcAft>
                <a:spcPts val="0"/>
              </a:spcAft>
            </a:pPr>
            <a:r>
              <a:rPr lang="ru-RU" sz="2000" dirty="0" smtClean="0"/>
              <a:t>Диаграмма переходов между </a:t>
            </a:r>
            <a:br>
              <a:rPr lang="ru-RU" sz="2000" dirty="0" smtClean="0"/>
            </a:br>
            <a:r>
              <a:rPr lang="ru-RU" sz="2000" dirty="0" smtClean="0"/>
              <a:t>состояниями определяет порядок выполнения состояний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smtClean="0"/>
              <a:t>Как мы можем быстрее реагировать на нажатия?</a:t>
            </a:r>
            <a:endParaRPr lang="ru-RU" dirty="0"/>
          </a:p>
        </p:txBody>
      </p:sp>
      <p:grpSp>
        <p:nvGrpSpPr>
          <p:cNvPr id="53" name="Group 52"/>
          <p:cNvGrpSpPr/>
          <p:nvPr/>
        </p:nvGrpSpPr>
        <p:grpSpPr>
          <a:xfrm>
            <a:off x="6180326" y="1453473"/>
            <a:ext cx="5808474" cy="2846940"/>
            <a:chOff x="5044267" y="1350813"/>
            <a:chExt cx="5808474" cy="2846940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3"/>
            <a:srcRect l="1" r="32211"/>
            <a:stretch/>
          </p:blipFill>
          <p:spPr>
            <a:xfrm>
              <a:off x="5044267" y="1350813"/>
              <a:ext cx="4247217" cy="2846940"/>
            </a:xfrm>
            <a:prstGeom prst="rect">
              <a:avLst/>
            </a:prstGeom>
          </p:spPr>
        </p:pic>
        <p:grpSp>
          <p:nvGrpSpPr>
            <p:cNvPr id="21" name="Group 20"/>
            <p:cNvGrpSpPr/>
            <p:nvPr/>
          </p:nvGrpSpPr>
          <p:grpSpPr>
            <a:xfrm>
              <a:off x="5396692" y="2012540"/>
              <a:ext cx="5456049" cy="412657"/>
              <a:chOff x="4344640" y="1976430"/>
              <a:chExt cx="5456049" cy="412657"/>
            </a:xfrm>
          </p:grpSpPr>
          <p:sp>
            <p:nvSpPr>
              <p:cNvPr id="31" name="Rectangle 30"/>
              <p:cNvSpPr/>
              <p:nvPr/>
            </p:nvSpPr>
            <p:spPr bwMode="auto">
              <a:xfrm>
                <a:off x="4344640" y="1976430"/>
                <a:ext cx="3943202" cy="412657"/>
              </a:xfrm>
              <a:prstGeom prst="rect">
                <a:avLst/>
              </a:prstGeom>
              <a:noFill/>
              <a:ln w="38100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8368437" y="1989531"/>
                <a:ext cx="1432252" cy="324898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lIns="77916" tIns="38958" rIns="77916" bIns="38958" rtlCol="0">
                <a:spAutoFit/>
              </a:bodyPr>
              <a:lstStyle/>
              <a:p>
                <a:pPr algn="ctr"/>
                <a:r>
                  <a:rPr lang="ru-RU" sz="1600" i="1" dirty="0" smtClean="0">
                    <a:solidFill>
                      <a:srgbClr val="FFC000"/>
                    </a:solidFill>
                  </a:rPr>
                  <a:t>Состояние 1</a:t>
                </a:r>
                <a:endParaRPr lang="ru-RU" sz="1600" b="0" i="1" dirty="0" smtClean="0">
                  <a:solidFill>
                    <a:srgbClr val="FFC000"/>
                  </a:solidFill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5396692" y="2454396"/>
              <a:ext cx="5456049" cy="412657"/>
              <a:chOff x="4344640" y="2428020"/>
              <a:chExt cx="5456049" cy="412657"/>
            </a:xfrm>
          </p:grpSpPr>
          <p:sp>
            <p:nvSpPr>
              <p:cNvPr id="28" name="Rectangle 27"/>
              <p:cNvSpPr/>
              <p:nvPr/>
            </p:nvSpPr>
            <p:spPr bwMode="auto">
              <a:xfrm>
                <a:off x="4344640" y="2428020"/>
                <a:ext cx="3943202" cy="412657"/>
              </a:xfrm>
              <a:prstGeom prst="rect">
                <a:avLst/>
              </a:prstGeom>
              <a:noFill/>
              <a:ln w="38100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8368437" y="2441121"/>
                <a:ext cx="1432252" cy="324898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lIns="77916" tIns="38958" rIns="77916" bIns="38958" rtlCol="0">
                <a:spAutoFit/>
              </a:bodyPr>
              <a:lstStyle/>
              <a:p>
                <a:pPr algn="ctr"/>
                <a:r>
                  <a:rPr lang="ru-RU" sz="1600" i="1" dirty="0" smtClean="0">
                    <a:solidFill>
                      <a:srgbClr val="FFC000"/>
                    </a:solidFill>
                  </a:rPr>
                  <a:t>Состояние 2</a:t>
                </a:r>
                <a:endParaRPr lang="ru-RU" sz="1600" b="0" i="1" dirty="0" smtClean="0">
                  <a:solidFill>
                    <a:srgbClr val="FFC000"/>
                  </a:solidFill>
                </a:endParaRPr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5396692" y="2896256"/>
              <a:ext cx="5456049" cy="412657"/>
              <a:chOff x="4344640" y="2879611"/>
              <a:chExt cx="5456049" cy="412657"/>
            </a:xfrm>
          </p:grpSpPr>
          <p:sp>
            <p:nvSpPr>
              <p:cNvPr id="33" name="Rectangle 32"/>
              <p:cNvSpPr/>
              <p:nvPr/>
            </p:nvSpPr>
            <p:spPr bwMode="auto">
              <a:xfrm>
                <a:off x="4344640" y="2879611"/>
                <a:ext cx="3943202" cy="412657"/>
              </a:xfrm>
              <a:prstGeom prst="rect">
                <a:avLst/>
              </a:prstGeom>
              <a:noFill/>
              <a:ln w="38100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8368437" y="2892711"/>
                <a:ext cx="1432252" cy="324898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lIns="77916" tIns="38958" rIns="77916" bIns="38958" rtlCol="0">
                <a:spAutoFit/>
              </a:bodyPr>
              <a:lstStyle/>
              <a:p>
                <a:pPr algn="ctr"/>
                <a:r>
                  <a:rPr lang="ru-RU" sz="1600" i="1" dirty="0" smtClean="0">
                    <a:solidFill>
                      <a:srgbClr val="FFC000"/>
                    </a:solidFill>
                  </a:rPr>
                  <a:t>Состояние 3</a:t>
                </a:r>
                <a:endParaRPr lang="ru-RU" sz="1600" b="0" i="1" dirty="0" smtClean="0">
                  <a:solidFill>
                    <a:srgbClr val="FFC000"/>
                  </a:solidFill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5396692" y="3324858"/>
              <a:ext cx="5456049" cy="625612"/>
              <a:chOff x="4344640" y="3308213"/>
              <a:chExt cx="5456049" cy="625612"/>
            </a:xfrm>
          </p:grpSpPr>
          <p:sp>
            <p:nvSpPr>
              <p:cNvPr id="34" name="Rectangle 33"/>
              <p:cNvSpPr/>
              <p:nvPr/>
            </p:nvSpPr>
            <p:spPr bwMode="auto">
              <a:xfrm>
                <a:off x="4344640" y="3308213"/>
                <a:ext cx="3943202" cy="625612"/>
              </a:xfrm>
              <a:prstGeom prst="rect">
                <a:avLst/>
              </a:prstGeom>
              <a:noFill/>
              <a:ln w="38100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8368437" y="3427792"/>
                <a:ext cx="1432252" cy="324898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lIns="77916" tIns="38958" rIns="77916" bIns="38958" rtlCol="0">
                <a:spAutoFit/>
              </a:bodyPr>
              <a:lstStyle/>
              <a:p>
                <a:pPr algn="ctr"/>
                <a:r>
                  <a:rPr lang="ru-RU" sz="1600" i="1" dirty="0" smtClean="0">
                    <a:solidFill>
                      <a:srgbClr val="FFC000"/>
                    </a:solidFill>
                  </a:rPr>
                  <a:t>Состояние 4</a:t>
                </a:r>
                <a:endParaRPr lang="ru-RU" sz="1600" b="0" i="1" dirty="0" smtClean="0">
                  <a:solidFill>
                    <a:srgbClr val="FFC000"/>
                  </a:solidFill>
                </a:endParaRPr>
              </a:p>
            </p:txBody>
          </p:sp>
        </p:grpSp>
      </p:grpSp>
      <p:grpSp>
        <p:nvGrpSpPr>
          <p:cNvPr id="54" name="Group 53"/>
          <p:cNvGrpSpPr/>
          <p:nvPr/>
        </p:nvGrpSpPr>
        <p:grpSpPr>
          <a:xfrm>
            <a:off x="6180326" y="4958990"/>
            <a:ext cx="4995863" cy="571119"/>
            <a:chOff x="5396692" y="5022776"/>
            <a:chExt cx="4995863" cy="571119"/>
          </a:xfrm>
        </p:grpSpPr>
        <p:sp>
          <p:nvSpPr>
            <p:cNvPr id="39" name="TextBox 38"/>
            <p:cNvSpPr txBox="1"/>
            <p:nvPr/>
          </p:nvSpPr>
          <p:spPr>
            <a:xfrm>
              <a:off x="5396692" y="5022776"/>
              <a:ext cx="868970" cy="571119"/>
            </a:xfrm>
            <a:prstGeom prst="rect">
              <a:avLst/>
            </a:prstGeom>
            <a:solidFill>
              <a:schemeClr val="bg1">
                <a:lumMod val="20000"/>
                <a:lumOff val="80000"/>
              </a:schemeClr>
            </a:solidFill>
            <a:ln w="28575">
              <a:solidFill>
                <a:srgbClr val="FFC000"/>
              </a:solidFill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1600" i="1" dirty="0" smtClean="0">
                  <a:solidFill>
                    <a:srgbClr val="FFC000"/>
                  </a:solidFill>
                </a:rPr>
                <a:t>Состояние 1</a:t>
              </a:r>
              <a:endParaRPr lang="ru-RU" sz="1600" b="0" i="1" dirty="0" smtClean="0">
                <a:solidFill>
                  <a:srgbClr val="FFC000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805219" y="5022776"/>
              <a:ext cx="868970" cy="571119"/>
            </a:xfrm>
            <a:prstGeom prst="rect">
              <a:avLst/>
            </a:prstGeom>
            <a:solidFill>
              <a:schemeClr val="bg1">
                <a:lumMod val="20000"/>
                <a:lumOff val="80000"/>
              </a:schemeClr>
            </a:solidFill>
            <a:ln w="28575">
              <a:solidFill>
                <a:srgbClr val="FFC000"/>
              </a:solidFill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1600" i="1" dirty="0" smtClean="0">
                  <a:solidFill>
                    <a:srgbClr val="FFC000"/>
                  </a:solidFill>
                </a:rPr>
                <a:t>Состояние 2</a:t>
              </a:r>
              <a:endParaRPr lang="ru-RU" sz="1600" b="0" i="1" dirty="0" smtClean="0">
                <a:solidFill>
                  <a:srgbClr val="FFC000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213746" y="5022776"/>
              <a:ext cx="868970" cy="571119"/>
            </a:xfrm>
            <a:prstGeom prst="rect">
              <a:avLst/>
            </a:prstGeom>
            <a:solidFill>
              <a:schemeClr val="bg1">
                <a:lumMod val="20000"/>
                <a:lumOff val="80000"/>
              </a:schemeClr>
            </a:solidFill>
            <a:ln w="28575">
              <a:solidFill>
                <a:srgbClr val="FFC000"/>
              </a:solidFill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1600" i="1" dirty="0" smtClean="0">
                  <a:solidFill>
                    <a:srgbClr val="FFC000"/>
                  </a:solidFill>
                </a:rPr>
                <a:t>Состояние 3</a:t>
              </a:r>
              <a:endParaRPr lang="ru-RU" sz="1600" b="0" i="1" dirty="0" smtClean="0">
                <a:solidFill>
                  <a:srgbClr val="FFC000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9523585" y="5022776"/>
              <a:ext cx="868970" cy="571119"/>
            </a:xfrm>
            <a:prstGeom prst="rect">
              <a:avLst/>
            </a:prstGeom>
            <a:solidFill>
              <a:schemeClr val="bg1">
                <a:lumMod val="20000"/>
                <a:lumOff val="80000"/>
              </a:schemeClr>
            </a:solidFill>
            <a:ln w="28575">
              <a:solidFill>
                <a:srgbClr val="FFC000"/>
              </a:solidFill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1600" i="1" dirty="0" smtClean="0">
                  <a:solidFill>
                    <a:srgbClr val="FFC000"/>
                  </a:solidFill>
                </a:rPr>
                <a:t>Состояние 4</a:t>
              </a:r>
              <a:endParaRPr lang="ru-RU" sz="1600" b="0" i="1" dirty="0" smtClean="0">
                <a:solidFill>
                  <a:srgbClr val="FFC000"/>
                </a:solidFill>
              </a:endParaRPr>
            </a:p>
          </p:txBody>
        </p:sp>
        <p:cxnSp>
          <p:nvCxnSpPr>
            <p:cNvPr id="44" name="Straight Arrow Connector 43"/>
            <p:cNvCxnSpPr>
              <a:stCxn id="39" idx="3"/>
              <a:endCxn id="40" idx="1"/>
            </p:cNvCxnSpPr>
            <p:nvPr/>
          </p:nvCxnSpPr>
          <p:spPr bwMode="auto">
            <a:xfrm>
              <a:off x="6265662" y="5308336"/>
              <a:ext cx="539557" cy="0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5" name="Straight Arrow Connector 44"/>
            <p:cNvCxnSpPr>
              <a:stCxn id="40" idx="3"/>
              <a:endCxn id="41" idx="1"/>
            </p:cNvCxnSpPr>
            <p:nvPr/>
          </p:nvCxnSpPr>
          <p:spPr bwMode="auto">
            <a:xfrm>
              <a:off x="7674189" y="5308336"/>
              <a:ext cx="539557" cy="0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8" name="Straight Arrow Connector 47"/>
            <p:cNvCxnSpPr>
              <a:stCxn id="41" idx="3"/>
              <a:endCxn id="42" idx="1"/>
            </p:cNvCxnSpPr>
            <p:nvPr/>
          </p:nvCxnSpPr>
          <p:spPr bwMode="auto">
            <a:xfrm>
              <a:off x="9082716" y="5308336"/>
              <a:ext cx="440869" cy="0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52" name="Elbow Connector 51"/>
            <p:cNvCxnSpPr>
              <a:stCxn id="42" idx="3"/>
              <a:endCxn id="39" idx="1"/>
            </p:cNvCxnSpPr>
            <p:nvPr/>
          </p:nvCxnSpPr>
          <p:spPr bwMode="auto">
            <a:xfrm flipH="1">
              <a:off x="5396692" y="5308336"/>
              <a:ext cx="4995863" cy="12700"/>
            </a:xfrm>
            <a:prstGeom prst="bentConnector5">
              <a:avLst>
                <a:gd name="adj1" fmla="val -4576"/>
                <a:gd name="adj2" fmla="val 4048504"/>
                <a:gd name="adj3" fmla="val 104576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cxnSp>
        <p:nvCxnSpPr>
          <p:cNvPr id="56" name="Straight Arrow Connector 55"/>
          <p:cNvCxnSpPr>
            <a:endCxn id="39" idx="1"/>
          </p:cNvCxnSpPr>
          <p:nvPr/>
        </p:nvCxnSpPr>
        <p:spPr bwMode="auto">
          <a:xfrm>
            <a:off x="5724043" y="5053781"/>
            <a:ext cx="456283" cy="190769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8" name="TextBox 57"/>
          <p:cNvSpPr txBox="1"/>
          <p:nvPr/>
        </p:nvSpPr>
        <p:spPr>
          <a:xfrm>
            <a:off x="4837362" y="4555070"/>
            <a:ext cx="1075162" cy="909674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i="1" dirty="0" smtClean="0">
                <a:solidFill>
                  <a:srgbClr val="FFC000"/>
                </a:solidFill>
              </a:rPr>
              <a:t>Начало выполнения</a:t>
            </a:r>
            <a:endParaRPr lang="ru-RU" b="0" i="1" dirty="0" smtClean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19309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Обзор Модуля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Проблема диспетчеризации при разработке программного обеспечения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Понятие задачи (</a:t>
            </a:r>
            <a:r>
              <a:rPr lang="ru-RU" dirty="0" err="1" smtClean="0"/>
              <a:t>Task</a:t>
            </a:r>
            <a:r>
              <a:rPr lang="ru-RU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Уменьшение времени реакции с помощью конечных автоматов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Понятие прерывания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Использование прерываний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78848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266" y="189534"/>
            <a:ext cx="11592653" cy="432000"/>
          </a:xfrm>
        </p:spPr>
        <p:txBody>
          <a:bodyPr/>
          <a:lstStyle/>
          <a:p>
            <a:r>
              <a:rPr lang="ru-RU" dirty="0" smtClean="0"/>
              <a:t>Задачи, основанные на </a:t>
            </a:r>
            <a:br>
              <a:rPr lang="ru-RU" dirty="0" smtClean="0"/>
            </a:br>
            <a:r>
              <a:rPr lang="ru-RU" dirty="0" smtClean="0"/>
              <a:t>конечных автоматах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1344000"/>
            <a:ext cx="5574348" cy="518400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2200" dirty="0" smtClean="0"/>
              <a:t>Добавим переменную состояния </a:t>
            </a:r>
            <a:r>
              <a:rPr lang="ru-RU" sz="2200" dirty="0" err="1" smtClean="0"/>
              <a:t>FSM_state</a:t>
            </a:r>
            <a:endParaRPr lang="ru-RU" sz="2200" dirty="0" smtClean="0"/>
          </a:p>
          <a:p>
            <a:pPr lvl="1">
              <a:spcAft>
                <a:spcPts val="0"/>
              </a:spcAft>
            </a:pPr>
            <a:r>
              <a:rPr lang="ru-RU" sz="2000" dirty="0" smtClean="0"/>
              <a:t>Она ложна быть статичной так, чтобы при следующем вызове функции сохранялось ее значение</a:t>
            </a:r>
          </a:p>
          <a:p>
            <a:pPr>
              <a:spcAft>
                <a:spcPts val="0"/>
              </a:spcAft>
            </a:pPr>
            <a:r>
              <a:rPr lang="ru-RU" sz="2200" dirty="0" smtClean="0"/>
              <a:t>Код каждого состояния в отдельной ветви </a:t>
            </a:r>
            <a:r>
              <a:rPr lang="ru-RU" sz="2200" dirty="0" err="1" smtClean="0"/>
              <a:t>case</a:t>
            </a:r>
            <a:r>
              <a:rPr lang="ru-RU" sz="2200" dirty="0" smtClean="0"/>
              <a:t> </a:t>
            </a:r>
          </a:p>
          <a:p>
            <a:pPr>
              <a:spcAft>
                <a:spcPts val="0"/>
              </a:spcAft>
            </a:pPr>
            <a:r>
              <a:rPr lang="ru-RU" sz="2200" dirty="0" smtClean="0"/>
              <a:t>Оператор </a:t>
            </a:r>
            <a:r>
              <a:rPr lang="ru-RU" sz="2200" dirty="0" err="1" smtClean="0"/>
              <a:t>switch</a:t>
            </a:r>
            <a:r>
              <a:rPr lang="ru-RU" sz="2200" dirty="0" smtClean="0"/>
              <a:t> исходя из </a:t>
            </a:r>
            <a:r>
              <a:rPr lang="ru-RU" sz="2200" dirty="0" err="1" smtClean="0"/>
              <a:t>FSM_state</a:t>
            </a:r>
            <a:r>
              <a:rPr lang="ru-RU" sz="2200" dirty="0" smtClean="0"/>
              <a:t> выбирает, какой вариант кода выполнить</a:t>
            </a:r>
          </a:p>
          <a:p>
            <a:pPr>
              <a:spcAft>
                <a:spcPts val="0"/>
              </a:spcAft>
            </a:pPr>
            <a:r>
              <a:rPr lang="ru-RU" sz="2200" dirty="0" smtClean="0"/>
              <a:t>Каждое состояние определяет что делать в следующий раз, для этого обновляет </a:t>
            </a:r>
            <a:r>
              <a:rPr lang="ru-RU" sz="2200" dirty="0" err="1" smtClean="0"/>
              <a:t>FSM_state</a:t>
            </a:r>
            <a:r>
              <a:rPr lang="ru-RU" sz="2200" dirty="0" smtClean="0"/>
              <a:t> </a:t>
            </a:r>
          </a:p>
          <a:p>
            <a:pPr>
              <a:spcAft>
                <a:spcPts val="0"/>
              </a:spcAft>
            </a:pPr>
            <a:r>
              <a:rPr lang="ru-RU" sz="2200" dirty="0" smtClean="0"/>
              <a:t>Замечание: Состояние 4 устанавливает </a:t>
            </a:r>
            <a:r>
              <a:rPr lang="ru-RU" sz="2200" dirty="0" err="1" smtClean="0"/>
              <a:t>FSM_state</a:t>
            </a:r>
            <a:r>
              <a:rPr lang="ru-RU" sz="2200" dirty="0" smtClean="0"/>
              <a:t> в 1 для повтора цикла</a:t>
            </a:r>
            <a:endParaRPr lang="ru-RU" sz="2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4125" y="536775"/>
            <a:ext cx="5857875" cy="599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4806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Тестирование демонстрационного кода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1344000"/>
            <a:ext cx="5109276" cy="518400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2200" dirty="0" smtClean="0"/>
              <a:t>Откройте проект </a:t>
            </a:r>
            <a:r>
              <a:rPr lang="ru-RU" sz="2200" dirty="0" err="1" smtClean="0"/>
              <a:t>Demo_Basic_Concurrency_Tasks</a:t>
            </a:r>
            <a:endParaRPr lang="ru-RU" sz="2200" dirty="0" smtClean="0"/>
          </a:p>
          <a:p>
            <a:pPr>
              <a:spcAft>
                <a:spcPts val="0"/>
              </a:spcAft>
            </a:pPr>
            <a:r>
              <a:rPr lang="ru-RU" sz="2200" dirty="0" smtClean="0"/>
              <a:t>В </a:t>
            </a:r>
            <a:r>
              <a:rPr lang="ru-RU" sz="2200" dirty="0" err="1" smtClean="0"/>
              <a:t>Scan_LEDs_with_Tasks</a:t>
            </a:r>
            <a:r>
              <a:rPr lang="ru-RU" sz="2200" dirty="0" smtClean="0"/>
              <a:t> используйте </a:t>
            </a:r>
            <a:r>
              <a:rPr lang="ru-RU" sz="2200" dirty="0" err="1" smtClean="0"/>
              <a:t>TASK_Scan_LEDs_Once_FSM</a:t>
            </a:r>
            <a:r>
              <a:rPr lang="ru-RU" sz="2200" dirty="0" smtClean="0"/>
              <a:t>() </a:t>
            </a:r>
          </a:p>
          <a:p>
            <a:pPr>
              <a:spcAft>
                <a:spcPts val="0"/>
              </a:spcAft>
            </a:pPr>
            <a:r>
              <a:rPr lang="ru-RU" sz="2200" dirty="0" smtClean="0"/>
              <a:t>Соберите и загрузите код</a:t>
            </a:r>
          </a:p>
          <a:p>
            <a:pPr>
              <a:spcAft>
                <a:spcPts val="0"/>
              </a:spcAft>
            </a:pPr>
            <a:r>
              <a:rPr lang="ru-RU" sz="2200" dirty="0" smtClean="0"/>
              <a:t>Запустите его и понажимайте на кнопки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Работает ли он? Он должен работать!</a:t>
            </a:r>
            <a:endParaRPr lang="ru-RU" sz="2000" dirty="0"/>
          </a:p>
          <a:p>
            <a:pPr lvl="1">
              <a:spcAft>
                <a:spcPts val="0"/>
              </a:spcAft>
            </a:pPr>
            <a:r>
              <a:rPr lang="ru-RU" sz="2000" dirty="0" smtClean="0"/>
              <a:t>Реагирует ли он хоть чуть быстрее? Да, он должен быть намного быстрее</a:t>
            </a:r>
            <a:endParaRPr lang="ru-RU" sz="2000" dirty="0"/>
          </a:p>
          <a:p>
            <a:pPr lvl="1">
              <a:spcAft>
                <a:spcPts val="0"/>
              </a:spcAft>
            </a:pPr>
            <a:r>
              <a:rPr lang="ru-RU" sz="2000" dirty="0" smtClean="0"/>
              <a:t>Пропускает ли он меньше нажатий? Да, он должен пропускать меньше нажатий.</a:t>
            </a:r>
            <a:endParaRPr lang="ru-RU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2" descr="https://digilentinc.com/Data/Products/CHIPKIT-WIFIRE/chipKIT-WiFIRE-obl-6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0" y="1151978"/>
            <a:ext cx="7157003" cy="5188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80169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Новый диспетчер выполнения задач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999" y="4575092"/>
            <a:ext cx="11592654" cy="1952908"/>
          </a:xfrm>
        </p:spPr>
        <p:txBody>
          <a:bodyPr/>
          <a:lstStyle/>
          <a:p>
            <a:r>
              <a:rPr lang="ru-RU" smtClean="0"/>
              <a:t>Максимальная задержка от нажатия до реакции светодиодов сейчас намного меньшая!</a:t>
            </a:r>
          </a:p>
          <a:p>
            <a:r>
              <a:rPr lang="ru-RU" smtClean="0"/>
              <a:t>Время выполнения немного возрастает, он это приемлемо</a:t>
            </a:r>
          </a:p>
          <a:p>
            <a:r>
              <a:rPr lang="ru-RU" smtClean="0"/>
              <a:t>Программное обеспечение хорошо организовано в виде задач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smtClean="0"/>
              <a:t>Какой код выполняется и когда?</a:t>
            </a:r>
            <a:endParaRPr lang="ru-RU" dirty="0"/>
          </a:p>
        </p:txBody>
      </p:sp>
      <p:grpSp>
        <p:nvGrpSpPr>
          <p:cNvPr id="10" name="Group 9"/>
          <p:cNvGrpSpPr/>
          <p:nvPr/>
        </p:nvGrpSpPr>
        <p:grpSpPr>
          <a:xfrm>
            <a:off x="682625" y="2495642"/>
            <a:ext cx="10846352" cy="386453"/>
            <a:chOff x="682625" y="2495642"/>
            <a:chExt cx="10846352" cy="386453"/>
          </a:xfrm>
        </p:grpSpPr>
        <p:sp>
          <p:nvSpPr>
            <p:cNvPr id="7" name="TextBox 6"/>
            <p:cNvSpPr txBox="1"/>
            <p:nvPr/>
          </p:nvSpPr>
          <p:spPr>
            <a:xfrm>
              <a:off x="682625" y="2495642"/>
              <a:ext cx="3124200" cy="386453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accent2"/>
                  </a:solidFill>
                </a:rPr>
                <a:t>TASK_Read_Switches</a:t>
              </a:r>
              <a:endParaRPr lang="ru-RU" sz="2000" b="0" dirty="0" smtClean="0">
                <a:solidFill>
                  <a:schemeClr val="accent2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 bwMode="auto">
            <a:xfrm>
              <a:off x="4029078" y="2552791"/>
              <a:ext cx="7499899" cy="272153"/>
            </a:xfrm>
            <a:prstGeom prst="rect">
              <a:avLst/>
            </a:prstGeom>
            <a:noFill/>
            <a:ln w="222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14" name="Rectangle 13"/>
          <p:cNvSpPr/>
          <p:nvPr/>
        </p:nvSpPr>
        <p:spPr bwMode="auto">
          <a:xfrm>
            <a:off x="5846443" y="2556015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4074796" y="2556015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44" name="Rectangle 43"/>
          <p:cNvSpPr/>
          <p:nvPr/>
        </p:nvSpPr>
        <p:spPr bwMode="auto">
          <a:xfrm>
            <a:off x="4988726" y="2556015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4542791" y="2552791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52" name="Rectangle 51"/>
          <p:cNvSpPr/>
          <p:nvPr/>
        </p:nvSpPr>
        <p:spPr bwMode="auto">
          <a:xfrm>
            <a:off x="5437503" y="2554429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80" name="Rectangle 79"/>
          <p:cNvSpPr/>
          <p:nvPr/>
        </p:nvSpPr>
        <p:spPr bwMode="auto">
          <a:xfrm>
            <a:off x="7616462" y="2556015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77" name="Rectangle 76"/>
          <p:cNvSpPr/>
          <p:nvPr/>
        </p:nvSpPr>
        <p:spPr bwMode="auto">
          <a:xfrm>
            <a:off x="5844815" y="2556015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74" name="Rectangle 73"/>
          <p:cNvSpPr/>
          <p:nvPr/>
        </p:nvSpPr>
        <p:spPr bwMode="auto">
          <a:xfrm>
            <a:off x="6758745" y="2556015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71" name="Rectangle 70"/>
          <p:cNvSpPr/>
          <p:nvPr/>
        </p:nvSpPr>
        <p:spPr bwMode="auto">
          <a:xfrm>
            <a:off x="6312810" y="2552791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68" name="Rectangle 67"/>
          <p:cNvSpPr/>
          <p:nvPr/>
        </p:nvSpPr>
        <p:spPr bwMode="auto">
          <a:xfrm>
            <a:off x="7207522" y="2554429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105" name="Rectangle 104"/>
          <p:cNvSpPr/>
          <p:nvPr/>
        </p:nvSpPr>
        <p:spPr bwMode="auto">
          <a:xfrm>
            <a:off x="9388236" y="2556015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102" name="Rectangle 101"/>
          <p:cNvSpPr/>
          <p:nvPr/>
        </p:nvSpPr>
        <p:spPr bwMode="auto">
          <a:xfrm>
            <a:off x="7616589" y="2556015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99" name="Rectangle 98"/>
          <p:cNvSpPr/>
          <p:nvPr/>
        </p:nvSpPr>
        <p:spPr bwMode="auto">
          <a:xfrm>
            <a:off x="8530519" y="2556015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96" name="Rectangle 95"/>
          <p:cNvSpPr/>
          <p:nvPr/>
        </p:nvSpPr>
        <p:spPr bwMode="auto">
          <a:xfrm>
            <a:off x="8084584" y="2552791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93" name="Rectangle 92"/>
          <p:cNvSpPr/>
          <p:nvPr/>
        </p:nvSpPr>
        <p:spPr bwMode="auto">
          <a:xfrm>
            <a:off x="8979296" y="2554429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130" name="Rectangle 129"/>
          <p:cNvSpPr/>
          <p:nvPr/>
        </p:nvSpPr>
        <p:spPr bwMode="auto">
          <a:xfrm>
            <a:off x="11159883" y="2551112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127" name="Rectangle 126"/>
          <p:cNvSpPr/>
          <p:nvPr/>
        </p:nvSpPr>
        <p:spPr bwMode="auto">
          <a:xfrm>
            <a:off x="9388236" y="2551112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124" name="Rectangle 123"/>
          <p:cNvSpPr/>
          <p:nvPr/>
        </p:nvSpPr>
        <p:spPr bwMode="auto">
          <a:xfrm>
            <a:off x="10302166" y="2551112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121" name="Rectangle 120"/>
          <p:cNvSpPr/>
          <p:nvPr/>
        </p:nvSpPr>
        <p:spPr bwMode="auto">
          <a:xfrm>
            <a:off x="9856231" y="2547888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118" name="Rectangle 117"/>
          <p:cNvSpPr/>
          <p:nvPr/>
        </p:nvSpPr>
        <p:spPr bwMode="auto">
          <a:xfrm>
            <a:off x="10750943" y="2549526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82633" y="2004873"/>
            <a:ext cx="11346344" cy="386453"/>
            <a:chOff x="182633" y="2004873"/>
            <a:chExt cx="11346344" cy="386453"/>
          </a:xfrm>
        </p:grpSpPr>
        <p:sp>
          <p:nvSpPr>
            <p:cNvPr id="136" name="Rectangle 135"/>
            <p:cNvSpPr/>
            <p:nvPr/>
          </p:nvSpPr>
          <p:spPr bwMode="auto">
            <a:xfrm>
              <a:off x="11334732" y="2090685"/>
              <a:ext cx="194245" cy="272153"/>
            </a:xfrm>
            <a:prstGeom prst="rect">
              <a:avLst/>
            </a:prstGeom>
            <a:solidFill>
              <a:srgbClr val="00B05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1400" b="0" dirty="0" smtClean="0">
                  <a:solidFill>
                    <a:srgbClr val="FFFFFF"/>
                  </a:solidFill>
                </a:rPr>
                <a:t>1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182633" y="2004873"/>
              <a:ext cx="11346344" cy="386453"/>
              <a:chOff x="182633" y="1969988"/>
              <a:chExt cx="11346344" cy="386453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182633" y="1969988"/>
                <a:ext cx="3982334" cy="386453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lIns="77916" tIns="38958" rIns="77916" bIns="38958" rtlCol="0">
                <a:spAutoFit/>
              </a:bodyPr>
              <a:lstStyle/>
              <a:p>
                <a:pPr algn="ctr"/>
                <a:r>
                  <a:rPr lang="ru-RU" sz="2000" dirty="0" smtClean="0">
                    <a:solidFill>
                      <a:schemeClr val="accent2"/>
                    </a:solidFill>
                  </a:rPr>
                  <a:t>TASK_Scan_LEDs_Once_FSM</a:t>
                </a:r>
                <a:endParaRPr lang="ru-RU" sz="2000" b="0" dirty="0" smtClean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 bwMode="auto">
              <a:xfrm>
                <a:off x="4029078" y="2057919"/>
                <a:ext cx="7499899" cy="272153"/>
              </a:xfrm>
              <a:prstGeom prst="rect">
                <a:avLst/>
              </a:prstGeom>
              <a:noFill/>
              <a:ln w="222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 bwMode="auto">
              <a:xfrm>
                <a:off x="4213225" y="2055967"/>
                <a:ext cx="283848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1</a:t>
                </a:r>
              </a:p>
            </p:txBody>
          </p:sp>
          <p:sp>
            <p:nvSpPr>
              <p:cNvPr id="55" name="Rectangle 54"/>
              <p:cNvSpPr/>
              <p:nvPr/>
            </p:nvSpPr>
            <p:spPr bwMode="auto">
              <a:xfrm>
                <a:off x="4687573" y="2055967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2</a:t>
                </a:r>
              </a:p>
            </p:txBody>
          </p:sp>
          <p:sp>
            <p:nvSpPr>
              <p:cNvPr id="56" name="Rectangle 55"/>
              <p:cNvSpPr/>
              <p:nvPr/>
            </p:nvSpPr>
            <p:spPr bwMode="auto">
              <a:xfrm>
                <a:off x="5133508" y="2055967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3</a:t>
                </a:r>
              </a:p>
            </p:txBody>
          </p:sp>
          <p:sp>
            <p:nvSpPr>
              <p:cNvPr id="57" name="Rectangle 56"/>
              <p:cNvSpPr/>
              <p:nvPr/>
            </p:nvSpPr>
            <p:spPr bwMode="auto">
              <a:xfrm>
                <a:off x="5568149" y="2055967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dirty="0">
                    <a:solidFill>
                      <a:srgbClr val="FFFFFF"/>
                    </a:solidFill>
                  </a:rPr>
                  <a:t>4</a:t>
                </a:r>
                <a:endParaRPr lang="ru-RU" sz="1400" b="0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 bwMode="auto">
              <a:xfrm>
                <a:off x="5983244" y="2055967"/>
                <a:ext cx="283848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1</a:t>
                </a:r>
              </a:p>
            </p:txBody>
          </p:sp>
          <p:sp>
            <p:nvSpPr>
              <p:cNvPr id="65" name="Rectangle 64"/>
              <p:cNvSpPr/>
              <p:nvPr/>
            </p:nvSpPr>
            <p:spPr bwMode="auto">
              <a:xfrm>
                <a:off x="6457592" y="2055967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2</a:t>
                </a:r>
              </a:p>
            </p:txBody>
          </p:sp>
          <p:sp>
            <p:nvSpPr>
              <p:cNvPr id="66" name="Rectangle 65"/>
              <p:cNvSpPr/>
              <p:nvPr/>
            </p:nvSpPr>
            <p:spPr bwMode="auto">
              <a:xfrm>
                <a:off x="6903527" y="2055967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dirty="0">
                    <a:solidFill>
                      <a:srgbClr val="FFFFFF"/>
                    </a:solidFill>
                  </a:rPr>
                  <a:t>3</a:t>
                </a:r>
                <a:endParaRPr lang="ru-RU" sz="1400" b="0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7" name="Rectangle 66"/>
              <p:cNvSpPr/>
              <p:nvPr/>
            </p:nvSpPr>
            <p:spPr bwMode="auto">
              <a:xfrm>
                <a:off x="7338168" y="2055967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4</a:t>
                </a:r>
              </a:p>
            </p:txBody>
          </p:sp>
          <p:sp>
            <p:nvSpPr>
              <p:cNvPr id="84" name="Rectangle 83"/>
              <p:cNvSpPr/>
              <p:nvPr/>
            </p:nvSpPr>
            <p:spPr bwMode="auto">
              <a:xfrm>
                <a:off x="7755018" y="2055967"/>
                <a:ext cx="283848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1</a:t>
                </a:r>
              </a:p>
            </p:txBody>
          </p:sp>
          <p:sp>
            <p:nvSpPr>
              <p:cNvPr id="90" name="Rectangle 89"/>
              <p:cNvSpPr/>
              <p:nvPr/>
            </p:nvSpPr>
            <p:spPr bwMode="auto">
              <a:xfrm>
                <a:off x="8229366" y="2055967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2</a:t>
                </a:r>
              </a:p>
            </p:txBody>
          </p:sp>
          <p:sp>
            <p:nvSpPr>
              <p:cNvPr id="91" name="Rectangle 90"/>
              <p:cNvSpPr/>
              <p:nvPr/>
            </p:nvSpPr>
            <p:spPr bwMode="auto">
              <a:xfrm>
                <a:off x="8675301" y="2055967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3</a:t>
                </a:r>
              </a:p>
            </p:txBody>
          </p:sp>
          <p:sp>
            <p:nvSpPr>
              <p:cNvPr id="92" name="Rectangle 91"/>
              <p:cNvSpPr/>
              <p:nvPr/>
            </p:nvSpPr>
            <p:spPr bwMode="auto">
              <a:xfrm>
                <a:off x="9109942" y="2055967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4</a:t>
                </a:r>
              </a:p>
            </p:txBody>
          </p:sp>
          <p:sp>
            <p:nvSpPr>
              <p:cNvPr id="109" name="Rectangle 108"/>
              <p:cNvSpPr/>
              <p:nvPr/>
            </p:nvSpPr>
            <p:spPr bwMode="auto">
              <a:xfrm>
                <a:off x="9526665" y="2051064"/>
                <a:ext cx="283848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1</a:t>
                </a:r>
              </a:p>
            </p:txBody>
          </p:sp>
          <p:sp>
            <p:nvSpPr>
              <p:cNvPr id="115" name="Rectangle 114"/>
              <p:cNvSpPr/>
              <p:nvPr/>
            </p:nvSpPr>
            <p:spPr bwMode="auto">
              <a:xfrm>
                <a:off x="10001013" y="2051064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2</a:t>
                </a:r>
              </a:p>
            </p:txBody>
          </p:sp>
          <p:sp>
            <p:nvSpPr>
              <p:cNvPr id="116" name="Rectangle 115"/>
              <p:cNvSpPr/>
              <p:nvPr/>
            </p:nvSpPr>
            <p:spPr bwMode="auto">
              <a:xfrm>
                <a:off x="10446948" y="2051064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3</a:t>
                </a:r>
              </a:p>
            </p:txBody>
          </p:sp>
          <p:sp>
            <p:nvSpPr>
              <p:cNvPr id="117" name="Rectangle 116"/>
              <p:cNvSpPr/>
              <p:nvPr/>
            </p:nvSpPr>
            <p:spPr bwMode="auto">
              <a:xfrm>
                <a:off x="10881589" y="2051064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dirty="0">
                    <a:solidFill>
                      <a:srgbClr val="FFFFFF"/>
                    </a:solidFill>
                  </a:rPr>
                  <a:t>4</a:t>
                </a:r>
                <a:endParaRPr lang="ru-RU" sz="1400" b="0" dirty="0" smtClean="0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133" name="TextBox 132"/>
          <p:cNvSpPr txBox="1"/>
          <p:nvPr/>
        </p:nvSpPr>
        <p:spPr>
          <a:xfrm>
            <a:off x="2866195" y="3257957"/>
            <a:ext cx="7844844" cy="694230"/>
          </a:xfrm>
          <a:prstGeom prst="rect">
            <a:avLst/>
          </a:prstGeom>
          <a:noFill/>
          <a:ln w="28575">
            <a:noFill/>
          </a:ln>
        </p:spPr>
        <p:txBody>
          <a:bodyPr wrap="none" lIns="77916" tIns="38958" rIns="77916" bIns="38958" rtlCol="0">
            <a:spAutoFit/>
          </a:bodyPr>
          <a:lstStyle/>
          <a:p>
            <a:pPr algn="ctr"/>
            <a:r>
              <a:rPr lang="ru-RU" sz="2000" i="1" dirty="0" smtClean="0">
                <a:solidFill>
                  <a:srgbClr val="FF0000"/>
                </a:solidFill>
              </a:rPr>
              <a:t>Максимальная задержка от нажатия до реакции светодиодов </a:t>
            </a:r>
            <a:br>
              <a:rPr lang="ru-RU" sz="2000" i="1" dirty="0" smtClean="0">
                <a:solidFill>
                  <a:srgbClr val="FF0000"/>
                </a:solidFill>
              </a:rPr>
            </a:br>
            <a:r>
              <a:rPr lang="ru-RU" sz="2000" i="1" dirty="0" smtClean="0">
                <a:solidFill>
                  <a:schemeClr val="bg1"/>
                </a:solidFill>
              </a:rPr>
              <a:t>(сравните с предыдущей максимальной задержкой)</a:t>
            </a:r>
            <a:endParaRPr lang="ru-RU" sz="2000" b="0" i="1" dirty="0" smtClean="0">
              <a:solidFill>
                <a:schemeClr val="bg1"/>
              </a:solidFill>
            </a:endParaRPr>
          </a:p>
        </p:txBody>
      </p:sp>
      <p:cxnSp>
        <p:nvCxnSpPr>
          <p:cNvPr id="134" name="Straight Arrow Connector 133"/>
          <p:cNvCxnSpPr/>
          <p:nvPr/>
        </p:nvCxnSpPr>
        <p:spPr bwMode="auto">
          <a:xfrm flipV="1">
            <a:off x="5968365" y="2927003"/>
            <a:ext cx="489227" cy="15826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135" name="Straight Arrow Connector 134"/>
          <p:cNvCxnSpPr/>
          <p:nvPr/>
        </p:nvCxnSpPr>
        <p:spPr bwMode="auto">
          <a:xfrm flipV="1">
            <a:off x="5968365" y="3028635"/>
            <a:ext cx="1798320" cy="15826"/>
          </a:xfrm>
          <a:prstGeom prst="straightConnector1">
            <a:avLst/>
          </a:prstGeom>
          <a:noFill/>
          <a:ln w="28575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round/>
            <a:headEnd type="triangle" w="med" len="med"/>
            <a:tailEnd type="triangle"/>
          </a:ln>
          <a:effectLst/>
        </p:spPr>
      </p:cxnSp>
      <p:grpSp>
        <p:nvGrpSpPr>
          <p:cNvPr id="11" name="Group 10"/>
          <p:cNvGrpSpPr/>
          <p:nvPr/>
        </p:nvGrpSpPr>
        <p:grpSpPr>
          <a:xfrm>
            <a:off x="682625" y="1509936"/>
            <a:ext cx="10846352" cy="386453"/>
            <a:chOff x="682625" y="1509936"/>
            <a:chExt cx="10846352" cy="386453"/>
          </a:xfrm>
        </p:grpSpPr>
        <p:sp>
          <p:nvSpPr>
            <p:cNvPr id="16" name="TextBox 15"/>
            <p:cNvSpPr txBox="1"/>
            <p:nvPr/>
          </p:nvSpPr>
          <p:spPr>
            <a:xfrm>
              <a:off x="682625" y="1509936"/>
              <a:ext cx="3124200" cy="386453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accent2"/>
                  </a:solidFill>
                </a:rPr>
                <a:t>Scan_LEDs_with_Tasks</a:t>
              </a:r>
              <a:endParaRPr lang="ru-RU" sz="2000" b="0" dirty="0" smtClean="0">
                <a:solidFill>
                  <a:schemeClr val="accent2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 flipH="1">
              <a:off x="5800725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 bwMode="auto">
            <a:xfrm flipH="1">
              <a:off x="5945506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 bwMode="auto">
            <a:xfrm flipH="1">
              <a:off x="4029078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 bwMode="auto">
            <a:xfrm flipH="1">
              <a:off x="4173859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5" name="Rectangle 44"/>
            <p:cNvSpPr/>
            <p:nvPr/>
          </p:nvSpPr>
          <p:spPr bwMode="auto">
            <a:xfrm flipH="1">
              <a:off x="4943008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6" name="Rectangle 45"/>
            <p:cNvSpPr/>
            <p:nvPr/>
          </p:nvSpPr>
          <p:spPr bwMode="auto">
            <a:xfrm flipH="1">
              <a:off x="5087789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9" name="Rectangle 48"/>
            <p:cNvSpPr/>
            <p:nvPr/>
          </p:nvSpPr>
          <p:spPr bwMode="auto">
            <a:xfrm flipH="1">
              <a:off x="4497073" y="1565724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50" name="Rectangle 49"/>
            <p:cNvSpPr/>
            <p:nvPr/>
          </p:nvSpPr>
          <p:spPr bwMode="auto">
            <a:xfrm flipH="1">
              <a:off x="4641854" y="1565724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53" name="Rectangle 52"/>
            <p:cNvSpPr/>
            <p:nvPr/>
          </p:nvSpPr>
          <p:spPr bwMode="auto">
            <a:xfrm flipH="1">
              <a:off x="5391785" y="1567362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54" name="Rectangle 53"/>
            <p:cNvSpPr/>
            <p:nvPr/>
          </p:nvSpPr>
          <p:spPr bwMode="auto">
            <a:xfrm flipH="1">
              <a:off x="5536566" y="1567362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81" name="Rectangle 80"/>
            <p:cNvSpPr/>
            <p:nvPr/>
          </p:nvSpPr>
          <p:spPr bwMode="auto">
            <a:xfrm flipH="1">
              <a:off x="7570744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82" name="Rectangle 81"/>
            <p:cNvSpPr/>
            <p:nvPr/>
          </p:nvSpPr>
          <p:spPr bwMode="auto">
            <a:xfrm flipH="1">
              <a:off x="7715525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8" name="Rectangle 77"/>
            <p:cNvSpPr/>
            <p:nvPr/>
          </p:nvSpPr>
          <p:spPr bwMode="auto">
            <a:xfrm flipH="1">
              <a:off x="5799097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9" name="Rectangle 78"/>
            <p:cNvSpPr/>
            <p:nvPr/>
          </p:nvSpPr>
          <p:spPr bwMode="auto">
            <a:xfrm flipH="1">
              <a:off x="5943878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5" name="Rectangle 74"/>
            <p:cNvSpPr/>
            <p:nvPr/>
          </p:nvSpPr>
          <p:spPr bwMode="auto">
            <a:xfrm flipH="1">
              <a:off x="6713027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6" name="Rectangle 75"/>
            <p:cNvSpPr/>
            <p:nvPr/>
          </p:nvSpPr>
          <p:spPr bwMode="auto">
            <a:xfrm flipH="1">
              <a:off x="6857808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2" name="Rectangle 71"/>
            <p:cNvSpPr/>
            <p:nvPr/>
          </p:nvSpPr>
          <p:spPr bwMode="auto">
            <a:xfrm flipH="1">
              <a:off x="6267092" y="1565724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3" name="Rectangle 72"/>
            <p:cNvSpPr/>
            <p:nvPr/>
          </p:nvSpPr>
          <p:spPr bwMode="auto">
            <a:xfrm flipH="1">
              <a:off x="6411873" y="1565724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69" name="Rectangle 68"/>
            <p:cNvSpPr/>
            <p:nvPr/>
          </p:nvSpPr>
          <p:spPr bwMode="auto">
            <a:xfrm flipH="1">
              <a:off x="7161804" y="1567362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0" name="Rectangle 69"/>
            <p:cNvSpPr/>
            <p:nvPr/>
          </p:nvSpPr>
          <p:spPr bwMode="auto">
            <a:xfrm flipH="1">
              <a:off x="7306585" y="1567362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6" name="Rectangle 105"/>
            <p:cNvSpPr/>
            <p:nvPr/>
          </p:nvSpPr>
          <p:spPr bwMode="auto">
            <a:xfrm flipH="1">
              <a:off x="9342518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7" name="Rectangle 106"/>
            <p:cNvSpPr/>
            <p:nvPr/>
          </p:nvSpPr>
          <p:spPr bwMode="auto">
            <a:xfrm flipH="1">
              <a:off x="9487299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3" name="Rectangle 102"/>
            <p:cNvSpPr/>
            <p:nvPr/>
          </p:nvSpPr>
          <p:spPr bwMode="auto">
            <a:xfrm flipH="1">
              <a:off x="7570871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4" name="Rectangle 103"/>
            <p:cNvSpPr/>
            <p:nvPr/>
          </p:nvSpPr>
          <p:spPr bwMode="auto">
            <a:xfrm flipH="1">
              <a:off x="7715652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0" name="Rectangle 99"/>
            <p:cNvSpPr/>
            <p:nvPr/>
          </p:nvSpPr>
          <p:spPr bwMode="auto">
            <a:xfrm flipH="1">
              <a:off x="8484801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1" name="Rectangle 100"/>
            <p:cNvSpPr/>
            <p:nvPr/>
          </p:nvSpPr>
          <p:spPr bwMode="auto">
            <a:xfrm flipH="1">
              <a:off x="8629582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7" name="Rectangle 96"/>
            <p:cNvSpPr/>
            <p:nvPr/>
          </p:nvSpPr>
          <p:spPr bwMode="auto">
            <a:xfrm flipH="1">
              <a:off x="8038866" y="1565724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8" name="Rectangle 97"/>
            <p:cNvSpPr/>
            <p:nvPr/>
          </p:nvSpPr>
          <p:spPr bwMode="auto">
            <a:xfrm flipH="1">
              <a:off x="8183647" y="1565724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4" name="Rectangle 93"/>
            <p:cNvSpPr/>
            <p:nvPr/>
          </p:nvSpPr>
          <p:spPr bwMode="auto">
            <a:xfrm flipH="1">
              <a:off x="8933578" y="1567362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5" name="Rectangle 94"/>
            <p:cNvSpPr/>
            <p:nvPr/>
          </p:nvSpPr>
          <p:spPr bwMode="auto">
            <a:xfrm flipH="1">
              <a:off x="9078359" y="1567362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31" name="Rectangle 130"/>
            <p:cNvSpPr/>
            <p:nvPr/>
          </p:nvSpPr>
          <p:spPr bwMode="auto">
            <a:xfrm flipH="1">
              <a:off x="11114165" y="1564045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32" name="Rectangle 131"/>
            <p:cNvSpPr/>
            <p:nvPr/>
          </p:nvSpPr>
          <p:spPr bwMode="auto">
            <a:xfrm flipH="1">
              <a:off x="11258946" y="1564045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28" name="Rectangle 127"/>
            <p:cNvSpPr/>
            <p:nvPr/>
          </p:nvSpPr>
          <p:spPr bwMode="auto">
            <a:xfrm flipH="1">
              <a:off x="9342518" y="1564045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29" name="Rectangle 128"/>
            <p:cNvSpPr/>
            <p:nvPr/>
          </p:nvSpPr>
          <p:spPr bwMode="auto">
            <a:xfrm flipH="1">
              <a:off x="9487299" y="1564045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25" name="Rectangle 124"/>
            <p:cNvSpPr/>
            <p:nvPr/>
          </p:nvSpPr>
          <p:spPr bwMode="auto">
            <a:xfrm flipH="1">
              <a:off x="10256448" y="1564045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26" name="Rectangle 125"/>
            <p:cNvSpPr/>
            <p:nvPr/>
          </p:nvSpPr>
          <p:spPr bwMode="auto">
            <a:xfrm flipH="1">
              <a:off x="10401229" y="1564045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22" name="Rectangle 121"/>
            <p:cNvSpPr/>
            <p:nvPr/>
          </p:nvSpPr>
          <p:spPr bwMode="auto">
            <a:xfrm flipH="1">
              <a:off x="9810513" y="1560821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23" name="Rectangle 122"/>
            <p:cNvSpPr/>
            <p:nvPr/>
          </p:nvSpPr>
          <p:spPr bwMode="auto">
            <a:xfrm flipH="1">
              <a:off x="9955294" y="1560821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19" name="Rectangle 118"/>
            <p:cNvSpPr/>
            <p:nvPr/>
          </p:nvSpPr>
          <p:spPr bwMode="auto">
            <a:xfrm flipH="1">
              <a:off x="10705225" y="1562459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20" name="Rectangle 119"/>
            <p:cNvSpPr/>
            <p:nvPr/>
          </p:nvSpPr>
          <p:spPr bwMode="auto">
            <a:xfrm flipH="1">
              <a:off x="10850006" y="1562459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 bwMode="auto">
            <a:xfrm>
              <a:off x="4029078" y="1568948"/>
              <a:ext cx="7499899" cy="272153"/>
            </a:xfrm>
            <a:prstGeom prst="rect">
              <a:avLst/>
            </a:prstGeom>
            <a:noFill/>
            <a:ln w="222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70774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Предварительный обзор: </a:t>
            </a:r>
            <a:br>
              <a:rPr lang="ru-RU" dirty="0" smtClean="0"/>
            </a:br>
            <a:r>
              <a:rPr lang="ru-RU" dirty="0" smtClean="0"/>
              <a:t>Основы проектирования конечных автоматов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2385400"/>
            <a:ext cx="11520000" cy="5184000"/>
          </a:xfrm>
        </p:spPr>
        <p:txBody>
          <a:bodyPr/>
          <a:lstStyle/>
          <a:p>
            <a:r>
              <a:rPr lang="ru-RU" dirty="0" smtClean="0"/>
              <a:t>Требует ли много времени обработка состояний? </a:t>
            </a:r>
          </a:p>
          <a:p>
            <a:pPr lvl="1"/>
            <a:r>
              <a:rPr lang="ru-RU" dirty="0" smtClean="0"/>
              <a:t>Разделите и добавьте состояния</a:t>
            </a:r>
          </a:p>
          <a:p>
            <a:r>
              <a:rPr lang="ru-RU" dirty="0" smtClean="0"/>
              <a:t>Будет ли код ожидать наступления какого-либо события?  </a:t>
            </a:r>
          </a:p>
          <a:p>
            <a:pPr lvl="1"/>
            <a:r>
              <a:rPr lang="ru-RU" dirty="0" smtClean="0"/>
              <a:t>Разделите и добавьте состояния</a:t>
            </a:r>
          </a:p>
          <a:p>
            <a:r>
              <a:rPr lang="ru-RU" dirty="0" smtClean="0"/>
              <a:t>Как обрабатываются условия?</a:t>
            </a:r>
          </a:p>
          <a:p>
            <a:pPr lvl="1"/>
            <a:r>
              <a:rPr lang="ru-RU" dirty="0" smtClean="0"/>
              <a:t>Добавьте состояния для обоих вариантов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384061" y="1673357"/>
            <a:ext cx="11592592" cy="287977"/>
          </a:xfrm>
        </p:spPr>
        <p:txBody>
          <a:bodyPr/>
          <a:lstStyle/>
          <a:p>
            <a:r>
              <a:rPr lang="ru-RU" dirty="0" smtClean="0"/>
              <a:t>Будет рассмотрено детально далее в курсе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679182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Раздел 4:</a:t>
            </a:r>
            <a:r>
              <a:t/>
            </a:r>
            <a:br/>
            <a:r>
              <a:rPr lang="ru-RU" smtClean="0"/>
              <a:t>Понятие прерывания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289779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/>
          <p:cNvSpPr/>
          <p:nvPr/>
        </p:nvSpPr>
        <p:spPr bwMode="auto">
          <a:xfrm>
            <a:off x="10809207" y="5470605"/>
            <a:ext cx="391886" cy="79938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прерывания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1344000"/>
            <a:ext cx="5968012" cy="518400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2000" dirty="0" smtClean="0"/>
              <a:t>Прерывание 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Сигнал, указывающий на наступление некоторого события (например, нажатия кнопки) </a:t>
            </a:r>
          </a:p>
          <a:p>
            <a:pPr>
              <a:spcAft>
                <a:spcPts val="0"/>
              </a:spcAft>
            </a:pPr>
            <a:r>
              <a:rPr lang="ru-RU" sz="2000" dirty="0" smtClean="0"/>
              <a:t>Поведение системы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Процессор выполняет код основной программы - функцию main или подпрограмму или подпрограмму подпрограммы и т.д.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Прерывание заставляет процессор отложить код, который он выполняет сейчас, и перейти к специальной «процедуре обработки прерывания» (ISR), которая обрабатывает событие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После завершения процедуры обработки прерывания процессор возвращается к выполнению кода основной программы</a:t>
            </a:r>
          </a:p>
          <a:p>
            <a:pPr>
              <a:spcAft>
                <a:spcPts val="0"/>
              </a:spcAft>
            </a:pPr>
            <a:r>
              <a:rPr lang="ru-RU" sz="2000" dirty="0" smtClean="0"/>
              <a:t>Вы </a:t>
            </a:r>
            <a:r>
              <a:rPr lang="ru-RU" sz="2000" i="1" dirty="0"/>
              <a:t>никогда</a:t>
            </a:r>
            <a:r>
              <a:rPr lang="ru-RU" sz="2000" dirty="0" smtClean="0"/>
              <a:t> не вызываете процедуру обработки прерывания из своего кода</a:t>
            </a:r>
            <a:endParaRPr lang="ru-RU" sz="2000" dirty="0"/>
          </a:p>
        </p:txBody>
      </p:sp>
      <p:pic>
        <p:nvPicPr>
          <p:cNvPr id="5" name="Content Placeholder 4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08563" y="2389700"/>
            <a:ext cx="1045276" cy="802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6527801" y="1239889"/>
            <a:ext cx="1328522" cy="694230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2"/>
                </a:solidFill>
              </a:rPr>
              <a:t>Событие: Кнопка</a:t>
            </a:r>
            <a:endParaRPr lang="ru-RU" sz="2000" b="0" dirty="0" smtClean="0">
              <a:solidFill>
                <a:schemeClr val="accent2"/>
              </a:solidFill>
            </a:endParaRPr>
          </a:p>
        </p:txBody>
      </p:sp>
      <p:pic>
        <p:nvPicPr>
          <p:cNvPr id="39" name="Content Placeholder 4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08563" y="3449106"/>
            <a:ext cx="1045276" cy="802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Content Placeholder 4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08563" y="4993300"/>
            <a:ext cx="1045276" cy="802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604158" y="1898957"/>
            <a:ext cx="1436288" cy="571119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1600" i="1" dirty="0" smtClean="0">
                <a:solidFill>
                  <a:srgbClr val="FF0000"/>
                </a:solidFill>
              </a:rPr>
              <a:t>Запрос прерывания</a:t>
            </a:r>
            <a:endParaRPr lang="ru-RU" sz="1600" b="0" i="1" dirty="0" smtClean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764997" y="698094"/>
            <a:ext cx="2477438" cy="1063562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accent2"/>
                </a:solidFill>
              </a:rPr>
              <a:t>Код основной программы: Код управления светодиодами</a:t>
            </a:r>
            <a:endParaRPr lang="ru-RU" sz="1600" b="0" dirty="0" smtClean="0">
              <a:solidFill>
                <a:schemeClr val="accent2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805806" y="703434"/>
            <a:ext cx="2136073" cy="1063562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accent2"/>
                </a:solidFill>
              </a:rPr>
              <a:t>ISR (процедура обработки прерывания): Код обработки нажатий</a:t>
            </a:r>
            <a:endParaRPr lang="ru-RU" sz="1600" b="0" dirty="0" smtClean="0">
              <a:solidFill>
                <a:schemeClr val="accent2"/>
              </a:solidFill>
            </a:endParaRPr>
          </a:p>
        </p:txBody>
      </p:sp>
      <p:sp>
        <p:nvSpPr>
          <p:cNvPr id="47" name="Rectangle 46"/>
          <p:cNvSpPr/>
          <p:nvPr/>
        </p:nvSpPr>
        <p:spPr bwMode="auto">
          <a:xfrm>
            <a:off x="10807773" y="1970444"/>
            <a:ext cx="391886" cy="76098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8648560" y="2747910"/>
            <a:ext cx="391886" cy="85832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cxnSp>
        <p:nvCxnSpPr>
          <p:cNvPr id="50" name="Straight Connector 49"/>
          <p:cNvCxnSpPr>
            <a:stCxn id="47" idx="2"/>
            <a:endCxn id="48" idx="0"/>
          </p:cNvCxnSpPr>
          <p:nvPr/>
        </p:nvCxnSpPr>
        <p:spPr bwMode="auto">
          <a:xfrm flipH="1">
            <a:off x="8844503" y="2731425"/>
            <a:ext cx="2159213" cy="16485"/>
          </a:xfrm>
          <a:prstGeom prst="line">
            <a:avLst/>
          </a:prstGeom>
          <a:noFill/>
          <a:ln w="1270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57" name="Freeform 56"/>
          <p:cNvSpPr/>
          <p:nvPr/>
        </p:nvSpPr>
        <p:spPr bwMode="auto">
          <a:xfrm>
            <a:off x="7700211" y="2429135"/>
            <a:ext cx="1760048" cy="316997"/>
          </a:xfrm>
          <a:custGeom>
            <a:avLst/>
            <a:gdLst>
              <a:gd name="connsiteX0" fmla="*/ 0 w 1670671"/>
              <a:gd name="connsiteY0" fmla="*/ 131638 h 317268"/>
              <a:gd name="connsiteX1" fmla="*/ 797522 w 1670671"/>
              <a:gd name="connsiteY1" fmla="*/ 1009 h 317268"/>
              <a:gd name="connsiteX2" fmla="*/ 1512541 w 1670671"/>
              <a:gd name="connsiteY2" fmla="*/ 193514 h 317268"/>
              <a:gd name="connsiteX3" fmla="*/ 1670671 w 1670671"/>
              <a:gd name="connsiteY3" fmla="*/ 317268 h 317268"/>
              <a:gd name="connsiteX0" fmla="*/ 0 w 1760048"/>
              <a:gd name="connsiteY0" fmla="*/ 268871 h 316997"/>
              <a:gd name="connsiteX1" fmla="*/ 886899 w 1760048"/>
              <a:gd name="connsiteY1" fmla="*/ 738 h 316997"/>
              <a:gd name="connsiteX2" fmla="*/ 1601918 w 1760048"/>
              <a:gd name="connsiteY2" fmla="*/ 193243 h 316997"/>
              <a:gd name="connsiteX3" fmla="*/ 1760048 w 1760048"/>
              <a:gd name="connsiteY3" fmla="*/ 316997 h 316997"/>
              <a:gd name="connsiteX0" fmla="*/ 0 w 1760048"/>
              <a:gd name="connsiteY0" fmla="*/ 268871 h 316997"/>
              <a:gd name="connsiteX1" fmla="*/ 886899 w 1760048"/>
              <a:gd name="connsiteY1" fmla="*/ 738 h 316997"/>
              <a:gd name="connsiteX2" fmla="*/ 1601918 w 1760048"/>
              <a:gd name="connsiteY2" fmla="*/ 193243 h 316997"/>
              <a:gd name="connsiteX3" fmla="*/ 1760048 w 1760048"/>
              <a:gd name="connsiteY3" fmla="*/ 316997 h 316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0048" h="316997">
                <a:moveTo>
                  <a:pt x="0" y="268871"/>
                </a:moveTo>
                <a:cubicBezTo>
                  <a:pt x="272716" y="129648"/>
                  <a:pt x="619913" y="13343"/>
                  <a:pt x="886899" y="738"/>
                </a:cubicBezTo>
                <a:cubicBezTo>
                  <a:pt x="1153885" y="-11867"/>
                  <a:pt x="1456393" y="140533"/>
                  <a:pt x="1601918" y="193243"/>
                </a:cubicBezTo>
                <a:cubicBezTo>
                  <a:pt x="1747443" y="245953"/>
                  <a:pt x="1753745" y="281475"/>
                  <a:pt x="1760048" y="316997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7604158" y="3055687"/>
            <a:ext cx="1539842" cy="571119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1600" i="1" dirty="0" smtClean="0">
                <a:solidFill>
                  <a:srgbClr val="FF0000"/>
                </a:solidFill>
              </a:rPr>
              <a:t>Запрос прерывания</a:t>
            </a:r>
            <a:endParaRPr lang="ru-RU" sz="1600" b="0" i="1" dirty="0" smtClean="0">
              <a:solidFill>
                <a:srgbClr val="FF0000"/>
              </a:solidFill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10807773" y="2833742"/>
            <a:ext cx="391886" cy="10540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63" name="Rectangle 62"/>
          <p:cNvSpPr/>
          <p:nvPr/>
        </p:nvSpPr>
        <p:spPr bwMode="auto">
          <a:xfrm>
            <a:off x="8648560" y="3904268"/>
            <a:ext cx="391886" cy="85832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65" name="Freeform 64"/>
          <p:cNvSpPr/>
          <p:nvPr/>
        </p:nvSpPr>
        <p:spPr bwMode="auto">
          <a:xfrm>
            <a:off x="7700211" y="3575686"/>
            <a:ext cx="1760048" cy="316997"/>
          </a:xfrm>
          <a:custGeom>
            <a:avLst/>
            <a:gdLst>
              <a:gd name="connsiteX0" fmla="*/ 0 w 1670671"/>
              <a:gd name="connsiteY0" fmla="*/ 131638 h 317268"/>
              <a:gd name="connsiteX1" fmla="*/ 797522 w 1670671"/>
              <a:gd name="connsiteY1" fmla="*/ 1009 h 317268"/>
              <a:gd name="connsiteX2" fmla="*/ 1512541 w 1670671"/>
              <a:gd name="connsiteY2" fmla="*/ 193514 h 317268"/>
              <a:gd name="connsiteX3" fmla="*/ 1670671 w 1670671"/>
              <a:gd name="connsiteY3" fmla="*/ 317268 h 317268"/>
              <a:gd name="connsiteX0" fmla="*/ 0 w 1760048"/>
              <a:gd name="connsiteY0" fmla="*/ 268871 h 316997"/>
              <a:gd name="connsiteX1" fmla="*/ 886899 w 1760048"/>
              <a:gd name="connsiteY1" fmla="*/ 738 h 316997"/>
              <a:gd name="connsiteX2" fmla="*/ 1601918 w 1760048"/>
              <a:gd name="connsiteY2" fmla="*/ 193243 h 316997"/>
              <a:gd name="connsiteX3" fmla="*/ 1760048 w 1760048"/>
              <a:gd name="connsiteY3" fmla="*/ 316997 h 316997"/>
              <a:gd name="connsiteX0" fmla="*/ 0 w 1760048"/>
              <a:gd name="connsiteY0" fmla="*/ 268871 h 316997"/>
              <a:gd name="connsiteX1" fmla="*/ 886899 w 1760048"/>
              <a:gd name="connsiteY1" fmla="*/ 738 h 316997"/>
              <a:gd name="connsiteX2" fmla="*/ 1601918 w 1760048"/>
              <a:gd name="connsiteY2" fmla="*/ 193243 h 316997"/>
              <a:gd name="connsiteX3" fmla="*/ 1760048 w 1760048"/>
              <a:gd name="connsiteY3" fmla="*/ 316997 h 316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0048" h="316997">
                <a:moveTo>
                  <a:pt x="0" y="268871"/>
                </a:moveTo>
                <a:cubicBezTo>
                  <a:pt x="272716" y="129648"/>
                  <a:pt x="619913" y="13343"/>
                  <a:pt x="886899" y="738"/>
                </a:cubicBezTo>
                <a:cubicBezTo>
                  <a:pt x="1153885" y="-11867"/>
                  <a:pt x="1456393" y="140533"/>
                  <a:pt x="1601918" y="193243"/>
                </a:cubicBezTo>
                <a:cubicBezTo>
                  <a:pt x="1747443" y="245953"/>
                  <a:pt x="1753745" y="281475"/>
                  <a:pt x="1760048" y="316997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/>
          <p:cNvSpPr txBox="1"/>
          <p:nvPr/>
        </p:nvSpPr>
        <p:spPr>
          <a:xfrm>
            <a:off x="7604158" y="4498394"/>
            <a:ext cx="1654142" cy="571119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1600" i="1" dirty="0" smtClean="0">
                <a:solidFill>
                  <a:srgbClr val="FF0000"/>
                </a:solidFill>
              </a:rPr>
              <a:t>Запрос прерывания</a:t>
            </a:r>
            <a:endParaRPr lang="ru-RU" sz="1600" b="0" i="1" dirty="0" smtClean="0">
              <a:solidFill>
                <a:srgbClr val="FF0000"/>
              </a:solidFill>
            </a:endParaRPr>
          </a:p>
        </p:txBody>
      </p:sp>
      <p:sp>
        <p:nvSpPr>
          <p:cNvPr id="67" name="Rectangle 66"/>
          <p:cNvSpPr/>
          <p:nvPr/>
        </p:nvSpPr>
        <p:spPr bwMode="auto">
          <a:xfrm>
            <a:off x="10807773" y="3996785"/>
            <a:ext cx="391886" cy="137150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68" name="Rectangle 67"/>
          <p:cNvSpPr/>
          <p:nvPr/>
        </p:nvSpPr>
        <p:spPr bwMode="auto">
          <a:xfrm>
            <a:off x="8648560" y="5384773"/>
            <a:ext cx="391886" cy="85832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70" name="Freeform 69"/>
          <p:cNvSpPr/>
          <p:nvPr/>
        </p:nvSpPr>
        <p:spPr bwMode="auto">
          <a:xfrm>
            <a:off x="7700211" y="5024860"/>
            <a:ext cx="1760048" cy="316997"/>
          </a:xfrm>
          <a:custGeom>
            <a:avLst/>
            <a:gdLst>
              <a:gd name="connsiteX0" fmla="*/ 0 w 1670671"/>
              <a:gd name="connsiteY0" fmla="*/ 131638 h 317268"/>
              <a:gd name="connsiteX1" fmla="*/ 797522 w 1670671"/>
              <a:gd name="connsiteY1" fmla="*/ 1009 h 317268"/>
              <a:gd name="connsiteX2" fmla="*/ 1512541 w 1670671"/>
              <a:gd name="connsiteY2" fmla="*/ 193514 h 317268"/>
              <a:gd name="connsiteX3" fmla="*/ 1670671 w 1670671"/>
              <a:gd name="connsiteY3" fmla="*/ 317268 h 317268"/>
              <a:gd name="connsiteX0" fmla="*/ 0 w 1760048"/>
              <a:gd name="connsiteY0" fmla="*/ 268871 h 316997"/>
              <a:gd name="connsiteX1" fmla="*/ 886899 w 1760048"/>
              <a:gd name="connsiteY1" fmla="*/ 738 h 316997"/>
              <a:gd name="connsiteX2" fmla="*/ 1601918 w 1760048"/>
              <a:gd name="connsiteY2" fmla="*/ 193243 h 316997"/>
              <a:gd name="connsiteX3" fmla="*/ 1760048 w 1760048"/>
              <a:gd name="connsiteY3" fmla="*/ 316997 h 316997"/>
              <a:gd name="connsiteX0" fmla="*/ 0 w 1760048"/>
              <a:gd name="connsiteY0" fmla="*/ 268871 h 316997"/>
              <a:gd name="connsiteX1" fmla="*/ 886899 w 1760048"/>
              <a:gd name="connsiteY1" fmla="*/ 738 h 316997"/>
              <a:gd name="connsiteX2" fmla="*/ 1601918 w 1760048"/>
              <a:gd name="connsiteY2" fmla="*/ 193243 h 316997"/>
              <a:gd name="connsiteX3" fmla="*/ 1760048 w 1760048"/>
              <a:gd name="connsiteY3" fmla="*/ 316997 h 316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0048" h="316997">
                <a:moveTo>
                  <a:pt x="0" y="268871"/>
                </a:moveTo>
                <a:cubicBezTo>
                  <a:pt x="272716" y="129648"/>
                  <a:pt x="619913" y="13343"/>
                  <a:pt x="886899" y="738"/>
                </a:cubicBezTo>
                <a:cubicBezTo>
                  <a:pt x="1153885" y="-11867"/>
                  <a:pt x="1456393" y="140533"/>
                  <a:pt x="1601918" y="193243"/>
                </a:cubicBezTo>
                <a:cubicBezTo>
                  <a:pt x="1747443" y="245953"/>
                  <a:pt x="1753745" y="281475"/>
                  <a:pt x="1760048" y="316997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1" name="Straight Connector 70"/>
          <p:cNvCxnSpPr>
            <a:stCxn id="48" idx="2"/>
            <a:endCxn id="62" idx="0"/>
          </p:cNvCxnSpPr>
          <p:nvPr/>
        </p:nvCxnSpPr>
        <p:spPr bwMode="auto">
          <a:xfrm>
            <a:off x="8844503" y="2833742"/>
            <a:ext cx="2159213" cy="0"/>
          </a:xfrm>
          <a:prstGeom prst="line">
            <a:avLst/>
          </a:prstGeom>
          <a:noFill/>
          <a:ln w="1270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75" name="Straight Connector 74"/>
          <p:cNvCxnSpPr>
            <a:stCxn id="62" idx="2"/>
            <a:endCxn id="63" idx="0"/>
          </p:cNvCxnSpPr>
          <p:nvPr/>
        </p:nvCxnSpPr>
        <p:spPr bwMode="auto">
          <a:xfrm flipH="1">
            <a:off x="8844503" y="3887783"/>
            <a:ext cx="2159213" cy="16485"/>
          </a:xfrm>
          <a:prstGeom prst="line">
            <a:avLst/>
          </a:prstGeom>
          <a:noFill/>
          <a:ln w="1270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76" name="Straight Connector 75"/>
          <p:cNvCxnSpPr>
            <a:stCxn id="63" idx="2"/>
            <a:endCxn id="67" idx="0"/>
          </p:cNvCxnSpPr>
          <p:nvPr/>
        </p:nvCxnSpPr>
        <p:spPr bwMode="auto">
          <a:xfrm>
            <a:off x="8844503" y="3990100"/>
            <a:ext cx="2159213" cy="6685"/>
          </a:xfrm>
          <a:prstGeom prst="line">
            <a:avLst/>
          </a:prstGeom>
          <a:noFill/>
          <a:ln w="1270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77" name="Straight Connector 76"/>
          <p:cNvCxnSpPr>
            <a:stCxn id="67" idx="2"/>
            <a:endCxn id="68" idx="0"/>
          </p:cNvCxnSpPr>
          <p:nvPr/>
        </p:nvCxnSpPr>
        <p:spPr bwMode="auto">
          <a:xfrm flipH="1">
            <a:off x="8844503" y="5368288"/>
            <a:ext cx="2159213" cy="16485"/>
          </a:xfrm>
          <a:prstGeom prst="line">
            <a:avLst/>
          </a:prstGeom>
          <a:noFill/>
          <a:ln w="1270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78" name="Straight Connector 77"/>
          <p:cNvCxnSpPr>
            <a:stCxn id="68" idx="2"/>
            <a:endCxn id="87" idx="0"/>
          </p:cNvCxnSpPr>
          <p:nvPr/>
        </p:nvCxnSpPr>
        <p:spPr bwMode="auto">
          <a:xfrm>
            <a:off x="8844503" y="5470605"/>
            <a:ext cx="2160647" cy="0"/>
          </a:xfrm>
          <a:prstGeom prst="line">
            <a:avLst/>
          </a:prstGeom>
          <a:noFill/>
          <a:ln w="1270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41752027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Более подробно о прерываниях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pPr>
              <a:spcAft>
                <a:spcPts val="0"/>
              </a:spcAft>
            </a:pPr>
            <a:r>
              <a:rPr lang="ru-RU" dirty="0" smtClean="0"/>
              <a:t>Большинство периферийных устройств могут генерировать прерывания</a:t>
            </a:r>
          </a:p>
          <a:p>
            <a:pPr lvl="1">
              <a:spcAft>
                <a:spcPts val="0"/>
              </a:spcAft>
            </a:pPr>
            <a:r>
              <a:rPr lang="ru-RU" dirty="0" smtClean="0"/>
              <a:t>Цифровая величина на входе порта изменилась</a:t>
            </a:r>
          </a:p>
          <a:p>
            <a:pPr lvl="1">
              <a:spcAft>
                <a:spcPts val="0"/>
              </a:spcAft>
            </a:pPr>
            <a:r>
              <a:rPr lang="ru-RU" dirty="0" smtClean="0"/>
              <a:t>Завершился период задержки</a:t>
            </a:r>
          </a:p>
          <a:p>
            <a:pPr lvl="1">
              <a:spcAft>
                <a:spcPts val="0"/>
              </a:spcAft>
            </a:pPr>
            <a:r>
              <a:rPr lang="ru-RU" dirty="0" smtClean="0"/>
              <a:t>Измерение аналогового входного напряжения завершено</a:t>
            </a:r>
          </a:p>
          <a:p>
            <a:pPr lvl="1">
              <a:spcAft>
                <a:spcPts val="0"/>
              </a:spcAft>
            </a:pPr>
            <a:r>
              <a:rPr lang="ru-RU" dirty="0" smtClean="0"/>
              <a:t>Аналоговое входное напряжение слишком высокое или низкое</a:t>
            </a:r>
          </a:p>
          <a:p>
            <a:pPr lvl="1">
              <a:spcAft>
                <a:spcPts val="0"/>
              </a:spcAft>
            </a:pPr>
            <a:r>
              <a:rPr lang="ru-RU" dirty="0" smtClean="0"/>
              <a:t>Получены новые данные</a:t>
            </a:r>
          </a:p>
          <a:p>
            <a:pPr lvl="1">
              <a:spcAft>
                <a:spcPts val="0"/>
              </a:spcAft>
            </a:pPr>
            <a:r>
              <a:rPr lang="ru-RU" dirty="0" smtClean="0"/>
              <a:t>Данные успешно отправлены</a:t>
            </a:r>
          </a:p>
          <a:p>
            <a:pPr lvl="1">
              <a:spcAft>
                <a:spcPts val="0"/>
              </a:spcAft>
            </a:pPr>
            <a:r>
              <a:rPr lang="ru-RU" dirty="0" smtClean="0"/>
              <a:t>Ошибка при передаче</a:t>
            </a:r>
          </a:p>
          <a:p>
            <a:pPr lvl="1">
              <a:spcAft>
                <a:spcPts val="0"/>
              </a:spcAft>
            </a:pPr>
            <a:r>
              <a:rPr lang="ru-RU" dirty="0" smtClean="0"/>
              <a:t>Сработал сигнал тревоги </a:t>
            </a:r>
          </a:p>
          <a:p>
            <a:pPr lvl="1">
              <a:spcAft>
                <a:spcPts val="0"/>
              </a:spcAft>
            </a:pPr>
            <a:r>
              <a:rPr lang="ru-RU" dirty="0" smtClean="0"/>
              <a:t>Передача данных завершена</a:t>
            </a:r>
          </a:p>
          <a:p>
            <a:pPr lvl="1">
              <a:spcAft>
                <a:spcPts val="0"/>
              </a:spcAft>
            </a:pPr>
            <a:endParaRPr lang="ru-RU" dirty="0" smtClean="0"/>
          </a:p>
          <a:p>
            <a:pPr>
              <a:spcAft>
                <a:spcPts val="0"/>
              </a:spcAft>
            </a:pPr>
            <a:r>
              <a:rPr lang="ru-RU" dirty="0" smtClean="0"/>
              <a:t>Можно определить отдельную процедуру обработки прерывания для каждого источника прерываний</a:t>
            </a:r>
          </a:p>
          <a:p>
            <a:pPr lvl="1">
              <a:spcAft>
                <a:spcPts val="0"/>
              </a:spcAft>
            </a:pPr>
            <a:r>
              <a:rPr lang="ru-RU" i="1" dirty="0" smtClean="0"/>
              <a:t>Вектор</a:t>
            </a:r>
            <a:r>
              <a:rPr lang="ru-RU" dirty="0" smtClean="0"/>
              <a:t> указывает, какую процедуру обработки прерывания использовать для источника прерывания</a:t>
            </a:r>
          </a:p>
          <a:p>
            <a:pPr lvl="1">
              <a:spcAft>
                <a:spcPts val="0"/>
              </a:spcAft>
            </a:pPr>
            <a:r>
              <a:rPr lang="ru-RU" i="1" dirty="0" smtClean="0"/>
              <a:t>Таблица векторов</a:t>
            </a:r>
            <a:r>
              <a:rPr lang="ru-RU" dirty="0" smtClean="0"/>
              <a:t> содержит все вектора прерываний</a:t>
            </a:r>
            <a:endParaRPr lang="ru-RU" dirty="0"/>
          </a:p>
          <a:p>
            <a:pPr>
              <a:spcAft>
                <a:spcPts val="0"/>
              </a:spcAft>
            </a:pPr>
            <a:r>
              <a:rPr lang="ru-RU" dirty="0" smtClean="0"/>
              <a:t>Процедура обработки прерывания по умолчанию используется для источников прерываний, для которых разработчик явно не указал процедуру обработки прерывания</a:t>
            </a:r>
          </a:p>
          <a:p>
            <a:pPr lvl="1">
              <a:spcAft>
                <a:spcPts val="0"/>
              </a:spcAft>
            </a:pPr>
            <a:r>
              <a:rPr lang="ru-RU" dirty="0" smtClean="0"/>
              <a:t>Сбрасывает микроконтроллер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smtClean="0"/>
              <a:t>В микроконтроллерах PIC32 более 200 источников прерываний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143070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Исключения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Подобны прерываниям</a:t>
            </a:r>
          </a:p>
          <a:p>
            <a:r>
              <a:rPr lang="ru-RU" smtClean="0"/>
              <a:t>Основное различие: события являются событиями отладки или аномалиями в работу процессора</a:t>
            </a:r>
          </a:p>
          <a:p>
            <a:pPr lvl="1"/>
            <a:r>
              <a:rPr lang="ru-RU" smtClean="0"/>
              <a:t>Аппаратная точка останова</a:t>
            </a:r>
          </a:p>
          <a:p>
            <a:pPr lvl="1"/>
            <a:r>
              <a:rPr lang="ru-RU" smtClean="0"/>
              <a:t>Недопустимая команда</a:t>
            </a:r>
          </a:p>
          <a:p>
            <a:pPr lvl="1"/>
            <a:r>
              <a:rPr lang="ru-RU" smtClean="0"/>
              <a:t>Недопустимый адрес </a:t>
            </a:r>
          </a:p>
          <a:p>
            <a:pPr lvl="1"/>
            <a:r>
              <a:rPr lang="ru-RU" smtClean="0"/>
              <a:t>Недействительная информация в системе памяти</a:t>
            </a:r>
          </a:p>
          <a:p>
            <a:pPr lvl="1"/>
            <a:r>
              <a:rPr lang="ru-RU" smtClean="0"/>
              <a:t>Неинициализированные компоненты системы</a:t>
            </a:r>
          </a:p>
          <a:p>
            <a:pPr lvl="1"/>
            <a:r>
              <a:rPr lang="ru-RU" smtClean="0"/>
              <a:t>Ошибка шины</a:t>
            </a:r>
          </a:p>
          <a:p>
            <a:pPr lvl="1"/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10458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Контроллер прерываний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4853882"/>
            <a:ext cx="11520000" cy="1674117"/>
          </a:xfrm>
        </p:spPr>
        <p:txBody>
          <a:bodyPr/>
          <a:lstStyle/>
          <a:p>
            <a:r>
              <a:rPr lang="ru-RU" smtClean="0"/>
              <a:t>Контроллер прерываний </a:t>
            </a:r>
          </a:p>
          <a:p>
            <a:pPr lvl="1"/>
            <a:r>
              <a:rPr lang="ru-RU" smtClean="0"/>
              <a:t>Среди запрошенных и разрешенных прерываний выбирает имеющее наибольший приоритет</a:t>
            </a:r>
          </a:p>
          <a:p>
            <a:pPr lvl="1"/>
            <a:r>
              <a:rPr lang="ru-RU" smtClean="0"/>
              <a:t>Отправляет информацию о прерывании процессорному ядру для обработки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3072" y="932581"/>
            <a:ext cx="8110962" cy="3811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79918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auto">
          <a:xfrm>
            <a:off x="9487756" y="1220558"/>
            <a:ext cx="2156442" cy="5290245"/>
          </a:xfrm>
          <a:prstGeom prst="rect">
            <a:avLst/>
          </a:prstGeom>
          <a:solidFill>
            <a:srgbClr val="72166B"/>
          </a:solidFill>
          <a:ln w="38100" cap="flat" cmpd="sng" algn="ctr">
            <a:solidFill>
              <a:srgbClr val="72166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Таблица векторов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dirty="0" smtClean="0"/>
              <a:t>Устанавливает соответствие между источником </a:t>
            </a:r>
            <a:br>
              <a:rPr lang="ru-RU" dirty="0" smtClean="0"/>
            </a:br>
            <a:r>
              <a:rPr lang="ru-RU" dirty="0" smtClean="0"/>
              <a:t>прерывания и процедурой обработки (ISR)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9487761" y="1416021"/>
            <a:ext cx="2156441" cy="625322"/>
          </a:xfrm>
          <a:prstGeom prst="rect">
            <a:avLst/>
          </a:prstGeom>
          <a:solidFill>
            <a:srgbClr val="FFFFFF"/>
          </a:solidFill>
          <a:ln w="28575">
            <a:solidFill>
              <a:srgbClr val="882C94"/>
            </a:solidFill>
          </a:ln>
        </p:spPr>
        <p:txBody>
          <a:bodyPr wrap="none" lIns="77916" tIns="38958" rIns="77916" bIns="38958" rtlCol="0">
            <a:noAutofit/>
          </a:bodyPr>
          <a:lstStyle/>
          <a:p>
            <a:r>
              <a:rPr lang="ru-RU" sz="16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ISR_Ext0</a:t>
            </a:r>
            <a:endParaRPr lang="ru-RU" sz="1600" b="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487760" y="2161817"/>
            <a:ext cx="2156441" cy="374530"/>
          </a:xfrm>
          <a:prstGeom prst="rect">
            <a:avLst/>
          </a:prstGeom>
          <a:solidFill>
            <a:srgbClr val="FFFFFF"/>
          </a:solidFill>
          <a:ln w="28575">
            <a:solidFill>
              <a:srgbClr val="882C94"/>
            </a:solidFill>
          </a:ln>
        </p:spPr>
        <p:txBody>
          <a:bodyPr wrap="none" lIns="77916" tIns="38958" rIns="77916" bIns="38958" rtlCol="0">
            <a:noAutofit/>
          </a:bodyPr>
          <a:lstStyle/>
          <a:p>
            <a:r>
              <a:rPr lang="ru-RU" sz="16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ISR_IC1E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487760" y="3536036"/>
            <a:ext cx="2156441" cy="728254"/>
          </a:xfrm>
          <a:prstGeom prst="rect">
            <a:avLst/>
          </a:prstGeom>
          <a:solidFill>
            <a:srgbClr val="FFFFFF"/>
          </a:solidFill>
          <a:ln w="28575">
            <a:solidFill>
              <a:srgbClr val="882C94"/>
            </a:solidFill>
          </a:ln>
        </p:spPr>
        <p:txBody>
          <a:bodyPr wrap="none" lIns="77916" tIns="38958" rIns="77916" bIns="38958" rtlCol="0">
            <a:noAutofit/>
          </a:bodyPr>
          <a:lstStyle/>
          <a:p>
            <a:r>
              <a:rPr lang="ru-RU" sz="16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ISR_IC1</a:t>
            </a:r>
            <a:endParaRPr lang="ru-RU" sz="16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487757" y="2628931"/>
            <a:ext cx="2156441" cy="352651"/>
          </a:xfrm>
          <a:prstGeom prst="rect">
            <a:avLst/>
          </a:prstGeom>
          <a:solidFill>
            <a:srgbClr val="FFFFFF"/>
          </a:solidFill>
          <a:ln w="28575">
            <a:solidFill>
              <a:srgbClr val="882C94"/>
            </a:solidFill>
          </a:ln>
        </p:spPr>
        <p:txBody>
          <a:bodyPr wrap="none" lIns="77916" tIns="38958" rIns="77916" bIns="38958" rtlCol="0">
            <a:noAutofit/>
          </a:bodyPr>
          <a:lstStyle/>
          <a:p>
            <a:r>
              <a:rPr lang="ru-RU" sz="1600" b="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ISR_OC1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487760" y="4672922"/>
            <a:ext cx="2156441" cy="1659124"/>
          </a:xfrm>
          <a:prstGeom prst="rect">
            <a:avLst/>
          </a:prstGeom>
          <a:solidFill>
            <a:srgbClr val="FFFFFF"/>
          </a:solidFill>
          <a:ln w="28575">
            <a:solidFill>
              <a:srgbClr val="882C94"/>
            </a:solidFill>
          </a:ln>
        </p:spPr>
        <p:txBody>
          <a:bodyPr wrap="none" lIns="77916" tIns="38958" rIns="77916" bIns="38958" rtlCol="0">
            <a:noAutofit/>
          </a:bodyPr>
          <a:lstStyle/>
          <a:p>
            <a:r>
              <a:rPr lang="ru-RU" sz="1600" b="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ISR_Timer1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2178870" y="2814600"/>
            <a:ext cx="2976201" cy="1657391"/>
            <a:chOff x="687516" y="2819179"/>
            <a:chExt cx="4018478" cy="1657391"/>
          </a:xfrm>
        </p:grpSpPr>
        <p:sp>
          <p:nvSpPr>
            <p:cNvPr id="5" name="TextBox 4"/>
            <p:cNvSpPr txBox="1"/>
            <p:nvPr/>
          </p:nvSpPr>
          <p:spPr>
            <a:xfrm>
              <a:off x="687516" y="2819179"/>
              <a:ext cx="4018475" cy="331804"/>
            </a:xfrm>
            <a:prstGeom prst="rect">
              <a:avLst/>
            </a:prstGeom>
            <a:noFill/>
            <a:ln w="28575">
              <a:solidFill>
                <a:srgbClr val="882C94"/>
              </a:solidFill>
            </a:ln>
          </p:spPr>
          <p:txBody>
            <a:bodyPr wrap="none" lIns="77916" tIns="38958" rIns="77916" bIns="38958" rtlCol="0">
              <a:noAutofit/>
            </a:bodyPr>
            <a:lstStyle/>
            <a:p>
              <a:r>
                <a:rPr lang="ru-RU" sz="1600" b="0" dirty="0" smtClean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Внешнее прерывание 0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87519" y="3483053"/>
              <a:ext cx="4018475" cy="331804"/>
            </a:xfrm>
            <a:prstGeom prst="rect">
              <a:avLst/>
            </a:prstGeom>
            <a:noFill/>
            <a:ln w="28575">
              <a:solidFill>
                <a:srgbClr val="882C94"/>
              </a:solidFill>
            </a:ln>
          </p:spPr>
          <p:txBody>
            <a:bodyPr wrap="none" lIns="77916" tIns="38958" rIns="77916" bIns="38958" rtlCol="0">
              <a:noAutofit/>
            </a:bodyPr>
            <a:lstStyle/>
            <a:p>
              <a:r>
                <a:rPr lang="ru-RU" sz="1600" dirty="0" smtClean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Ошибка ввода 1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87517" y="4144766"/>
              <a:ext cx="4018475" cy="331804"/>
            </a:xfrm>
            <a:prstGeom prst="rect">
              <a:avLst/>
            </a:prstGeom>
            <a:noFill/>
            <a:ln w="28575">
              <a:solidFill>
                <a:srgbClr val="882C94"/>
              </a:solidFill>
            </a:ln>
          </p:spPr>
          <p:txBody>
            <a:bodyPr wrap="none" lIns="77916" tIns="38958" rIns="77916" bIns="38958" rtlCol="0">
              <a:noAutofit/>
            </a:bodyPr>
            <a:lstStyle/>
            <a:p>
              <a:r>
                <a:rPr lang="ru-RU" sz="1600" dirty="0" smtClean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Вход 1</a:t>
              </a:r>
              <a:endParaRPr lang="ru-RU" sz="1600" dirty="0">
                <a:solidFill>
                  <a:schemeClr val="tx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87517" y="3813910"/>
              <a:ext cx="4018475" cy="331804"/>
            </a:xfrm>
            <a:prstGeom prst="rect">
              <a:avLst/>
            </a:prstGeom>
            <a:noFill/>
            <a:ln w="28575">
              <a:solidFill>
                <a:srgbClr val="882C94"/>
              </a:solidFill>
            </a:ln>
          </p:spPr>
          <p:txBody>
            <a:bodyPr wrap="none" lIns="77916" tIns="38958" rIns="77916" bIns="38958" rtlCol="0">
              <a:noAutofit/>
            </a:bodyPr>
            <a:lstStyle/>
            <a:p>
              <a:r>
                <a:rPr lang="ru-RU" sz="1600" b="0" dirty="0" smtClean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Выход сравнения 1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87517" y="3150716"/>
              <a:ext cx="4018476" cy="331924"/>
            </a:xfrm>
            <a:prstGeom prst="rect">
              <a:avLst/>
            </a:prstGeom>
            <a:noFill/>
            <a:ln w="28575">
              <a:solidFill>
                <a:srgbClr val="882C94"/>
              </a:solidFill>
            </a:ln>
          </p:spPr>
          <p:txBody>
            <a:bodyPr wrap="none" lIns="77916" tIns="38958" rIns="77916" bIns="38958" rtlCol="0">
              <a:noAutofit/>
            </a:bodyPr>
            <a:lstStyle/>
            <a:p>
              <a:r>
                <a:rPr lang="ru-RU" sz="1600" b="0" dirty="0" smtClean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Таймер 1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155069" y="2815680"/>
            <a:ext cx="2042677" cy="1657391"/>
            <a:chOff x="687516" y="2819179"/>
            <a:chExt cx="4018478" cy="1657391"/>
          </a:xfrm>
        </p:grpSpPr>
        <p:sp>
          <p:nvSpPr>
            <p:cNvPr id="19" name="TextBox 18"/>
            <p:cNvSpPr txBox="1"/>
            <p:nvPr/>
          </p:nvSpPr>
          <p:spPr>
            <a:xfrm>
              <a:off x="687516" y="2819179"/>
              <a:ext cx="4018475" cy="331804"/>
            </a:xfrm>
            <a:prstGeom prst="rect">
              <a:avLst/>
            </a:prstGeom>
            <a:noFill/>
            <a:ln w="28575">
              <a:solidFill>
                <a:srgbClr val="882C94"/>
              </a:solidFill>
            </a:ln>
          </p:spPr>
          <p:txBody>
            <a:bodyPr wrap="none" lIns="77916" tIns="38958" rIns="77916" bIns="38958" rtlCol="0">
              <a:noAutofit/>
            </a:bodyPr>
            <a:lstStyle/>
            <a:p>
              <a:r>
                <a:rPr lang="ru-RU" sz="1600" b="0" dirty="0" smtClean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0x1234_0014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87519" y="3483053"/>
              <a:ext cx="4018475" cy="331804"/>
            </a:xfrm>
            <a:prstGeom prst="rect">
              <a:avLst/>
            </a:prstGeom>
            <a:noFill/>
            <a:ln w="28575">
              <a:solidFill>
                <a:srgbClr val="882C94"/>
              </a:solidFill>
            </a:ln>
          </p:spPr>
          <p:txBody>
            <a:bodyPr wrap="none" lIns="77916" tIns="38958" rIns="77916" bIns="38958" rtlCol="0">
              <a:noAutofit/>
            </a:bodyPr>
            <a:lstStyle/>
            <a:p>
              <a:r>
                <a:rPr lang="ru-RU" sz="1600" dirty="0" smtClean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0x1234_0100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87517" y="4144766"/>
              <a:ext cx="4018475" cy="331804"/>
            </a:xfrm>
            <a:prstGeom prst="rect">
              <a:avLst/>
            </a:prstGeom>
            <a:noFill/>
            <a:ln w="28575">
              <a:solidFill>
                <a:srgbClr val="882C94"/>
              </a:solidFill>
            </a:ln>
          </p:spPr>
          <p:txBody>
            <a:bodyPr wrap="none" lIns="77916" tIns="38958" rIns="77916" bIns="38958" rtlCol="0">
              <a:noAutofit/>
            </a:bodyPr>
            <a:lstStyle/>
            <a:p>
              <a:r>
                <a:rPr lang="ru-RU" sz="1600" dirty="0" smtClean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0x1234_0300</a:t>
              </a:r>
              <a:endParaRPr lang="ru-RU" sz="1600" dirty="0">
                <a:solidFill>
                  <a:schemeClr val="tx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87517" y="3813910"/>
              <a:ext cx="4018475" cy="331804"/>
            </a:xfrm>
            <a:prstGeom prst="rect">
              <a:avLst/>
            </a:prstGeom>
            <a:noFill/>
            <a:ln w="28575">
              <a:solidFill>
                <a:srgbClr val="882C94"/>
              </a:solidFill>
            </a:ln>
          </p:spPr>
          <p:txBody>
            <a:bodyPr wrap="none" lIns="77916" tIns="38958" rIns="77916" bIns="38958" rtlCol="0">
              <a:noAutofit/>
            </a:bodyPr>
            <a:lstStyle/>
            <a:p>
              <a:r>
                <a:rPr lang="ru-RU" sz="1600" b="0" dirty="0" smtClean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0x1234_0170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87517" y="3150716"/>
              <a:ext cx="4018476" cy="331924"/>
            </a:xfrm>
            <a:prstGeom prst="rect">
              <a:avLst/>
            </a:prstGeom>
            <a:noFill/>
            <a:ln w="28575">
              <a:solidFill>
                <a:srgbClr val="882C94"/>
              </a:solidFill>
            </a:ln>
          </p:spPr>
          <p:txBody>
            <a:bodyPr wrap="none" lIns="77916" tIns="38958" rIns="77916" bIns="38958" rtlCol="0">
              <a:noAutofit/>
            </a:bodyPr>
            <a:lstStyle/>
            <a:p>
              <a:r>
                <a:rPr lang="ru-RU" sz="1600" dirty="0" smtClean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0x1234_0810</a:t>
              </a:r>
              <a:endParaRPr lang="ru-RU" sz="1600" dirty="0">
                <a:solidFill>
                  <a:schemeClr val="tx1">
                    <a:lumMod val="90000"/>
                    <a:lumOff val="10000"/>
                  </a:schemeClr>
                </a:solidFill>
              </a:endParaRPr>
            </a:p>
            <a:p>
              <a:endParaRPr lang="ru-RU" sz="1600" b="0" dirty="0" smtClean="0">
                <a:solidFill>
                  <a:schemeClr val="tx1">
                    <a:lumMod val="90000"/>
                    <a:lumOff val="10000"/>
                  </a:schemeClr>
                </a:solidFill>
              </a:endParaRPr>
            </a:p>
          </p:txBody>
        </p:sp>
      </p:grpSp>
      <p:cxnSp>
        <p:nvCxnSpPr>
          <p:cNvPr id="25" name="Elbow Connector 24"/>
          <p:cNvCxnSpPr>
            <a:stCxn id="19" idx="3"/>
          </p:cNvCxnSpPr>
          <p:nvPr/>
        </p:nvCxnSpPr>
        <p:spPr bwMode="auto">
          <a:xfrm flipV="1">
            <a:off x="7197744" y="1451956"/>
            <a:ext cx="2303188" cy="1529626"/>
          </a:xfrm>
          <a:prstGeom prst="curvedConnector3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7" name="Elbow Connector 26"/>
          <p:cNvCxnSpPr>
            <a:stCxn id="23" idx="3"/>
          </p:cNvCxnSpPr>
          <p:nvPr/>
        </p:nvCxnSpPr>
        <p:spPr bwMode="auto">
          <a:xfrm>
            <a:off x="7197746" y="3313179"/>
            <a:ext cx="2303185" cy="1405016"/>
          </a:xfrm>
          <a:prstGeom prst="curvedConnector3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9" name="Elbow Connector 28"/>
          <p:cNvCxnSpPr>
            <a:stCxn id="20" idx="3"/>
            <a:endCxn id="13" idx="1"/>
          </p:cNvCxnSpPr>
          <p:nvPr/>
        </p:nvCxnSpPr>
        <p:spPr bwMode="auto">
          <a:xfrm flipV="1">
            <a:off x="7197746" y="2349082"/>
            <a:ext cx="2290014" cy="1296374"/>
          </a:xfrm>
          <a:prstGeom prst="curvedConnector3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1" name="Elbow Connector 30"/>
          <p:cNvCxnSpPr>
            <a:stCxn id="22" idx="3"/>
          </p:cNvCxnSpPr>
          <p:nvPr/>
        </p:nvCxnSpPr>
        <p:spPr bwMode="auto">
          <a:xfrm flipV="1">
            <a:off x="7197745" y="2691011"/>
            <a:ext cx="2303186" cy="1285302"/>
          </a:xfrm>
          <a:prstGeom prst="curvedConnector3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3" name="Elbow Connector 32"/>
          <p:cNvCxnSpPr>
            <a:stCxn id="21" idx="3"/>
          </p:cNvCxnSpPr>
          <p:nvPr/>
        </p:nvCxnSpPr>
        <p:spPr bwMode="auto">
          <a:xfrm flipV="1">
            <a:off x="7197745" y="3639661"/>
            <a:ext cx="2303186" cy="667508"/>
          </a:xfrm>
          <a:prstGeom prst="curvedConnector3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4979066" y="2103958"/>
            <a:ext cx="2402520" cy="694230"/>
          </a:xfrm>
          <a:prstGeom prst="rect">
            <a:avLst/>
          </a:prstGeom>
          <a:noFill/>
          <a:ln w="28575">
            <a:noFill/>
          </a:ln>
        </p:spPr>
        <p:txBody>
          <a:bodyPr wrap="none" lIns="77916" tIns="38958" rIns="77916" bIns="38958" rtlCol="0">
            <a:spAutoFit/>
          </a:bodyPr>
          <a:lstStyle/>
          <a:p>
            <a:pPr algn="ctr"/>
            <a:r>
              <a:rPr lang="ru-RU" sz="2000" i="1" dirty="0" smtClean="0">
                <a:solidFill>
                  <a:srgbClr val="FF0000"/>
                </a:solidFill>
              </a:rPr>
              <a:t>Вектор </a:t>
            </a:r>
            <a:br>
              <a:rPr lang="ru-RU" sz="2000" i="1" dirty="0" smtClean="0">
                <a:solidFill>
                  <a:srgbClr val="FF0000"/>
                </a:solidFill>
              </a:rPr>
            </a:br>
            <a:r>
              <a:rPr lang="ru-RU" sz="2000" i="1" dirty="0" smtClean="0">
                <a:solidFill>
                  <a:srgbClr val="FF0000"/>
                </a:solidFill>
              </a:rPr>
              <a:t>(адрес процедуры)</a:t>
            </a:r>
            <a:endParaRPr lang="ru-RU" sz="2000" b="0" i="1" dirty="0" smtClean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850163" y="2145011"/>
            <a:ext cx="1607238" cy="694230"/>
          </a:xfrm>
          <a:prstGeom prst="rect">
            <a:avLst/>
          </a:prstGeom>
          <a:noFill/>
          <a:ln w="28575">
            <a:noFill/>
          </a:ln>
        </p:spPr>
        <p:txBody>
          <a:bodyPr wrap="none" lIns="77916" tIns="38958" rIns="77916" bIns="38958" rtlCol="0">
            <a:spAutoFit/>
          </a:bodyPr>
          <a:lstStyle/>
          <a:p>
            <a:pPr algn="ctr"/>
            <a:r>
              <a:rPr lang="ru-RU" sz="2000" i="1" dirty="0" smtClean="0">
                <a:solidFill>
                  <a:srgbClr val="FF0000"/>
                </a:solidFill>
              </a:rPr>
              <a:t>Источник </a:t>
            </a:r>
            <a:br>
              <a:rPr lang="ru-RU" sz="2000" i="1" dirty="0" smtClean="0">
                <a:solidFill>
                  <a:srgbClr val="FF0000"/>
                </a:solidFill>
              </a:rPr>
            </a:br>
            <a:r>
              <a:rPr lang="ru-RU" sz="2000" i="1" dirty="0" smtClean="0">
                <a:solidFill>
                  <a:srgbClr val="FF0000"/>
                </a:solidFill>
              </a:rPr>
              <a:t>прерывания</a:t>
            </a:r>
            <a:endParaRPr lang="ru-RU" sz="2000" b="0" i="1" dirty="0" smtClean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494467" y="744537"/>
            <a:ext cx="2037677" cy="386453"/>
          </a:xfrm>
          <a:prstGeom prst="rect">
            <a:avLst/>
          </a:prstGeom>
          <a:noFill/>
          <a:ln w="28575">
            <a:noFill/>
          </a:ln>
        </p:spPr>
        <p:txBody>
          <a:bodyPr wrap="none" lIns="77916" tIns="38958" rIns="77916" bIns="38958" rtlCol="0">
            <a:spAutoFit/>
          </a:bodyPr>
          <a:lstStyle/>
          <a:p>
            <a:pPr algn="ctr"/>
            <a:r>
              <a:rPr lang="ru-RU" sz="2000" i="1" dirty="0" smtClean="0">
                <a:solidFill>
                  <a:srgbClr val="FF0000"/>
                </a:solidFill>
              </a:rPr>
              <a:t>Код в памяти</a:t>
            </a:r>
            <a:endParaRPr lang="ru-RU" sz="2000" b="0" i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45646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516886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Конфигурация источников прерываний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3164812"/>
            <a:ext cx="11520000" cy="3363187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dirty="0" smtClean="0"/>
              <a:t>Каждый источник прерываний имеет</a:t>
            </a:r>
          </a:p>
          <a:p>
            <a:pPr lvl="1">
              <a:spcAft>
                <a:spcPts val="0"/>
              </a:spcAft>
            </a:pPr>
            <a:r>
              <a:rPr lang="ru-RU" dirty="0" smtClean="0"/>
              <a:t>Имя вектора XC32 (</a:t>
            </a:r>
            <a:r>
              <a:rPr lang="ru-RU" dirty="0" err="1" smtClean="0"/>
              <a:t>Vector</a:t>
            </a:r>
            <a:r>
              <a:rPr lang="ru-RU" dirty="0" smtClean="0"/>
              <a:t> </a:t>
            </a:r>
            <a:r>
              <a:rPr lang="ru-RU" dirty="0" err="1" smtClean="0"/>
              <a:t>Name</a:t>
            </a:r>
            <a:r>
              <a:rPr lang="ru-RU" dirty="0" smtClean="0"/>
              <a:t>), которое используется компилятором. </a:t>
            </a:r>
          </a:p>
          <a:p>
            <a:pPr lvl="1">
              <a:spcAft>
                <a:spcPts val="0"/>
              </a:spcAft>
            </a:pPr>
            <a:r>
              <a:rPr lang="ru-RU" dirty="0" smtClean="0"/>
              <a:t>Номер запроса прерывания IRQ#, который используется для ссылки</a:t>
            </a:r>
          </a:p>
          <a:p>
            <a:pPr lvl="1">
              <a:spcAft>
                <a:spcPts val="0"/>
              </a:spcAft>
            </a:pPr>
            <a:r>
              <a:rPr lang="ru-RU" dirty="0" smtClean="0"/>
              <a:t>Номер вектора прерывания: сообщает процессору, какую процедуру обработки прерывания запустить для этого источника</a:t>
            </a:r>
          </a:p>
          <a:p>
            <a:pPr lvl="1">
              <a:spcAft>
                <a:spcPts val="0"/>
              </a:spcAft>
            </a:pPr>
            <a:r>
              <a:rPr lang="ru-RU" dirty="0" smtClean="0"/>
              <a:t>Флаг (</a:t>
            </a:r>
            <a:r>
              <a:rPr lang="ru-RU" dirty="0" err="1" smtClean="0"/>
              <a:t>Flag</a:t>
            </a:r>
            <a:r>
              <a:rPr lang="ru-RU" dirty="0" smtClean="0"/>
              <a:t>): было ли прерывание запрошено, но еще не обслужено?</a:t>
            </a:r>
          </a:p>
          <a:p>
            <a:pPr lvl="1">
              <a:spcAft>
                <a:spcPts val="0"/>
              </a:spcAft>
            </a:pPr>
            <a:r>
              <a:rPr lang="ru-RU" dirty="0" smtClean="0"/>
              <a:t>Разрешение (</a:t>
            </a:r>
            <a:r>
              <a:rPr lang="ru-RU" dirty="0" err="1" smtClean="0"/>
              <a:t>Enable</a:t>
            </a:r>
            <a:r>
              <a:rPr lang="ru-RU" dirty="0" smtClean="0"/>
              <a:t>): прерывание разрешено или запрещено?</a:t>
            </a:r>
          </a:p>
          <a:p>
            <a:pPr lvl="1">
              <a:spcAft>
                <a:spcPts val="0"/>
              </a:spcAft>
            </a:pPr>
            <a:r>
              <a:rPr lang="ru-RU" dirty="0" smtClean="0"/>
              <a:t>Приоритет (</a:t>
            </a:r>
            <a:r>
              <a:rPr lang="ru-RU" dirty="0" err="1" smtClean="0"/>
              <a:t>Priority</a:t>
            </a:r>
            <a:r>
              <a:rPr lang="ru-RU" dirty="0" smtClean="0"/>
              <a:t>): выбор одного из семи уровней или блокировать</a:t>
            </a:r>
          </a:p>
          <a:p>
            <a:pPr lvl="1">
              <a:spcAft>
                <a:spcPts val="0"/>
              </a:spcAft>
            </a:pPr>
            <a:r>
              <a:rPr lang="ru-RU" dirty="0" smtClean="0"/>
              <a:t>Под-приоритет (</a:t>
            </a:r>
            <a:r>
              <a:rPr lang="ru-RU" dirty="0" err="1" smtClean="0"/>
              <a:t>Sub-priority</a:t>
            </a:r>
            <a:r>
              <a:rPr lang="ru-RU" dirty="0" smtClean="0"/>
              <a:t>): выбор одного из четырех уровней</a:t>
            </a:r>
            <a:endParaRPr lang="ru-RU" dirty="0"/>
          </a:p>
          <a:p>
            <a:pPr>
              <a:spcAft>
                <a:spcPts val="0"/>
              </a:spcAft>
            </a:pP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000" y="1306857"/>
            <a:ext cx="11520000" cy="1771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86115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Приоритеты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3164812"/>
            <a:ext cx="11520000" cy="3363188"/>
          </a:xfrm>
        </p:spPr>
        <p:txBody>
          <a:bodyPr numCol="2"/>
          <a:lstStyle/>
          <a:p>
            <a:pPr>
              <a:spcAft>
                <a:spcPts val="0"/>
              </a:spcAft>
            </a:pPr>
            <a:r>
              <a:rPr lang="ru-RU" sz="2000" dirty="0" smtClean="0"/>
              <a:t>Зачем используются приоритеты?</a:t>
            </a:r>
          </a:p>
          <a:p>
            <a:pPr marL="476128" lvl="2" indent="-241238">
              <a:spcAft>
                <a:spcPts val="0"/>
              </a:spcAft>
            </a:pPr>
            <a:r>
              <a:rPr lang="ru-RU" sz="1800" dirty="0" smtClean="0"/>
              <a:t>Определяют в каком порядке поступившие одновременно запросы прерываний будут обработаны </a:t>
            </a:r>
          </a:p>
          <a:p>
            <a:pPr marL="476128" lvl="2" indent="-241238">
              <a:spcAft>
                <a:spcPts val="0"/>
              </a:spcAft>
            </a:pPr>
            <a:r>
              <a:rPr lang="ru-RU" sz="1800" dirty="0" smtClean="0"/>
              <a:t>Сначала обрабатывается прерывание с наибольшим приоритетом. После завершения процедуры обработки этого прерывания, обрабатывается прерывание со следующим приоритетом</a:t>
            </a:r>
          </a:p>
          <a:p>
            <a:pPr>
              <a:spcAft>
                <a:spcPts val="0"/>
              </a:spcAft>
            </a:pPr>
            <a:r>
              <a:rPr lang="ru-RU" sz="2000" dirty="0" smtClean="0"/>
              <a:t>Приоритеты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Семь уровней (1-7) 7 - высший приоритет, 1 - низший 0 - блокирует этот источник прерываний</a:t>
            </a:r>
          </a:p>
          <a:p>
            <a:pPr>
              <a:spcAft>
                <a:spcPts val="0"/>
              </a:spcAft>
            </a:pPr>
            <a:r>
              <a:rPr lang="ru-RU" sz="2000" dirty="0" err="1" smtClean="0"/>
              <a:t>Подприоритет</a:t>
            </a:r>
            <a:endParaRPr lang="ru-RU" sz="2000" dirty="0" smtClean="0"/>
          </a:p>
          <a:p>
            <a:pPr lvl="1">
              <a:spcAft>
                <a:spcPts val="0"/>
              </a:spcAft>
            </a:pPr>
            <a:r>
              <a:rPr lang="ru-RU" sz="1800" dirty="0" smtClean="0"/>
              <a:t>Делит уровень приоритета на  еще четыре уровня (0-3) Высший </a:t>
            </a:r>
            <a:r>
              <a:rPr lang="ru-RU" sz="1800" dirty="0" err="1" smtClean="0"/>
              <a:t>подприоритет</a:t>
            </a:r>
            <a:r>
              <a:rPr lang="ru-RU" sz="1800" dirty="0" smtClean="0"/>
              <a:t> - 3</a:t>
            </a:r>
          </a:p>
          <a:p>
            <a:pPr>
              <a:spcAft>
                <a:spcPts val="0"/>
              </a:spcAft>
            </a:pPr>
            <a:r>
              <a:rPr lang="ru-RU" sz="2000" dirty="0" smtClean="0"/>
              <a:t>Естественный приоритет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Зафиксирован. Используется для разрешения конфликта между прерываниями с одним и тем же приоритетом и </a:t>
            </a:r>
            <a:r>
              <a:rPr lang="ru-RU" sz="1800" dirty="0" err="1" smtClean="0"/>
              <a:t>подприоритетом</a:t>
            </a:r>
            <a:r>
              <a:rPr lang="ru-RU" sz="1800" dirty="0" smtClean="0"/>
              <a:t>.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Определяется положением в таблице и номером IRQ (запроса прерывания) (малый номер имеет высокий приоритет)</a:t>
            </a:r>
            <a:endParaRPr lang="ru-RU" sz="1800" dirty="0"/>
          </a:p>
          <a:p>
            <a:pPr lvl="1">
              <a:spcAft>
                <a:spcPts val="0"/>
              </a:spcAft>
            </a:pPr>
            <a:endParaRPr lang="ru-RU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000" y="1220558"/>
            <a:ext cx="11520000" cy="1771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20539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Раздел 5:</a:t>
            </a:r>
            <a:r>
              <a:t/>
            </a:r>
            <a:br/>
            <a:r>
              <a:rPr lang="ru-RU" smtClean="0"/>
              <a:t>Использование прерываний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333805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Использование прерываний для поочередного включения светодиодов</a:t>
            </a:r>
            <a:endParaRPr lang="ru-R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999" y="1344000"/>
            <a:ext cx="7571685" cy="518400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2200" dirty="0" smtClean="0"/>
              <a:t>Требования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Нажатие BTN1 ускоряет включение и выключение светодиодов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Нажатие BTN2 выключает светодиоды максимально быстро</a:t>
            </a:r>
          </a:p>
          <a:p>
            <a:pPr>
              <a:spcAft>
                <a:spcPts val="0"/>
              </a:spcAft>
            </a:pPr>
            <a:r>
              <a:rPr lang="ru-RU" sz="2200" dirty="0" smtClean="0"/>
              <a:t>Потоки</a:t>
            </a:r>
          </a:p>
          <a:p>
            <a:pPr lvl="1">
              <a:spcAft>
                <a:spcPts val="0"/>
              </a:spcAft>
            </a:pPr>
            <a:r>
              <a:rPr lang="ru-RU" sz="2000" dirty="0" err="1" smtClean="0"/>
              <a:t>TASK_Scan_LEDS</a:t>
            </a:r>
            <a:r>
              <a:rPr lang="ru-RU" sz="2000" dirty="0" smtClean="0"/>
              <a:t> будет включать и выключать светодиоды и обеспечивать задержку</a:t>
            </a:r>
          </a:p>
          <a:p>
            <a:pPr lvl="1">
              <a:spcAft>
                <a:spcPts val="0"/>
              </a:spcAft>
            </a:pPr>
            <a:r>
              <a:rPr lang="ru-RU" dirty="0" err="1" smtClean="0"/>
              <a:t>ISR_PortA_Change</a:t>
            </a:r>
            <a:r>
              <a:rPr lang="ru-RU" dirty="0" smtClean="0"/>
              <a:t> будет контролировать кнопки</a:t>
            </a:r>
          </a:p>
          <a:p>
            <a:pPr>
              <a:spcAft>
                <a:spcPts val="0"/>
              </a:spcAft>
            </a:pPr>
            <a:r>
              <a:rPr lang="ru-RU" sz="2200" dirty="0" smtClean="0"/>
              <a:t>Нужно добавить две переменные для осуществления взаимодействия между задачами и ISR (процедурой обработки прерывания)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Переменная </a:t>
            </a:r>
            <a:r>
              <a:rPr lang="ru-RU" sz="2000" dirty="0" err="1" smtClean="0"/>
              <a:t>G_LED_Scan_Delay</a:t>
            </a:r>
            <a:r>
              <a:rPr lang="ru-RU" sz="2000" dirty="0" smtClean="0"/>
              <a:t> определяет скорость поочередного включения и выключения светодиодов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Переменная </a:t>
            </a:r>
            <a:r>
              <a:rPr lang="ru-RU" sz="2000" dirty="0" err="1" smtClean="0"/>
              <a:t>G_Allow_Lit_LEDs</a:t>
            </a:r>
            <a:r>
              <a:rPr lang="ru-RU" sz="2000" dirty="0" smtClean="0"/>
              <a:t> определяет, должны ли включаться светодиоды или нет</a:t>
            </a:r>
            <a:endParaRPr lang="ru-RU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smtClean="0"/>
              <a:t>Обзор проекта программы</a:t>
            </a:r>
            <a:endParaRPr lang="ru-RU" dirty="0"/>
          </a:p>
        </p:txBody>
      </p:sp>
      <p:grpSp>
        <p:nvGrpSpPr>
          <p:cNvPr id="13" name="Group 12"/>
          <p:cNvGrpSpPr/>
          <p:nvPr/>
        </p:nvGrpSpPr>
        <p:grpSpPr>
          <a:xfrm>
            <a:off x="7955685" y="1138103"/>
            <a:ext cx="3691608" cy="802252"/>
            <a:chOff x="7964495" y="1527992"/>
            <a:chExt cx="3691608" cy="802252"/>
          </a:xfrm>
        </p:grpSpPr>
        <p:pic>
          <p:nvPicPr>
            <p:cNvPr id="6" name="Content Placeholder 4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964495" y="1527993"/>
              <a:ext cx="1045276" cy="802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Content Placeholder 4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0610827" y="1527992"/>
              <a:ext cx="1045276" cy="802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Oval 7"/>
          <p:cNvSpPr/>
          <p:nvPr/>
        </p:nvSpPr>
        <p:spPr bwMode="auto">
          <a:xfrm>
            <a:off x="8967981" y="2043282"/>
            <a:ext cx="1610411" cy="1302756"/>
          </a:xfrm>
          <a:prstGeom prst="ellipse">
            <a:avLst/>
          </a:prstGeom>
          <a:solidFill>
            <a:srgbClr val="72166B"/>
          </a:solidFill>
          <a:ln w="38100" cap="flat" cmpd="sng" algn="ctr">
            <a:solidFill>
              <a:srgbClr val="72166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r>
              <a:rPr lang="ru-RU" sz="1600" b="0" dirty="0" smtClean="0">
                <a:solidFill>
                  <a:schemeClr val="bg1"/>
                </a:solidFill>
              </a:rPr>
              <a:t>ISR (</a:t>
            </a:r>
            <a:r>
              <a:rPr lang="ru-RU" sz="1600" b="0" dirty="0" err="1" smtClean="0">
                <a:solidFill>
                  <a:schemeClr val="bg1"/>
                </a:solidFill>
              </a:rPr>
              <a:t>проце</a:t>
            </a:r>
            <a:r>
              <a:rPr lang="ru-RU" sz="1600" b="0" dirty="0" smtClean="0">
                <a:solidFill>
                  <a:schemeClr val="bg1"/>
                </a:solidFill>
              </a:rPr>
              <a:t>-дура обработки </a:t>
            </a:r>
            <a:r>
              <a:rPr lang="ru-RU" sz="1600" b="0" dirty="0" err="1" smtClean="0">
                <a:solidFill>
                  <a:schemeClr val="bg1"/>
                </a:solidFill>
              </a:rPr>
              <a:t>прерыва-ния</a:t>
            </a:r>
            <a:r>
              <a:rPr lang="ru-RU" sz="1600" b="0" dirty="0" smtClean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9" name="Oval 8"/>
          <p:cNvSpPr/>
          <p:nvPr/>
        </p:nvSpPr>
        <p:spPr bwMode="auto">
          <a:xfrm>
            <a:off x="9150090" y="4206175"/>
            <a:ext cx="1324927" cy="1208812"/>
          </a:xfrm>
          <a:prstGeom prst="ellipse">
            <a:avLst/>
          </a:prstGeom>
          <a:solidFill>
            <a:srgbClr val="72166B"/>
          </a:solidFill>
          <a:ln w="38100" cap="flat" cmpd="sng" algn="ctr">
            <a:solidFill>
              <a:srgbClr val="72166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r>
              <a:rPr lang="ru-RU" sz="2400" b="0" dirty="0" smtClean="0">
                <a:solidFill>
                  <a:schemeClr val="bg1"/>
                </a:solidFill>
              </a:rPr>
              <a:t>За-дача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7355224" y="3607427"/>
            <a:ext cx="4709716" cy="324898"/>
            <a:chOff x="7355224" y="3607427"/>
            <a:chExt cx="4709716" cy="324898"/>
          </a:xfrm>
        </p:grpSpPr>
        <p:sp>
          <p:nvSpPr>
            <p:cNvPr id="10" name="TextBox 9"/>
            <p:cNvSpPr txBox="1"/>
            <p:nvPr/>
          </p:nvSpPr>
          <p:spPr>
            <a:xfrm>
              <a:off x="10201991" y="3607427"/>
              <a:ext cx="1862949" cy="324898"/>
            </a:xfrm>
            <a:prstGeom prst="rect">
              <a:avLst/>
            </a:prstGeom>
            <a:noFill/>
            <a:ln w="28575">
              <a:solidFill>
                <a:srgbClr val="882C94"/>
              </a:solidFill>
            </a:ln>
          </p:spPr>
          <p:txBody>
            <a:bodyPr wrap="none" lIns="77916" tIns="38958" rIns="77916" bIns="38958" rtlCol="0">
              <a:spAutoFit/>
            </a:bodyPr>
            <a:lstStyle/>
            <a:p>
              <a:r>
                <a:rPr lang="ru-RU" sz="1600" b="0" dirty="0" smtClean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G_Allow_Lit_LEDs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355224" y="3607427"/>
              <a:ext cx="2045691" cy="324898"/>
            </a:xfrm>
            <a:prstGeom prst="rect">
              <a:avLst/>
            </a:prstGeom>
            <a:noFill/>
            <a:ln w="28575">
              <a:solidFill>
                <a:srgbClr val="882C94"/>
              </a:solidFill>
            </a:ln>
          </p:spPr>
          <p:txBody>
            <a:bodyPr wrap="none" lIns="77916" tIns="38958" rIns="77916" bIns="38958" rtlCol="0">
              <a:spAutoFit/>
            </a:bodyPr>
            <a:lstStyle/>
            <a:p>
              <a:r>
                <a:rPr lang="ru-RU" sz="1600" b="0" dirty="0" smtClean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G_LED_Scan_Delay</a:t>
              </a:r>
            </a:p>
          </p:txBody>
        </p:sp>
      </p:grpSp>
      <p:cxnSp>
        <p:nvCxnSpPr>
          <p:cNvPr id="19" name="Elbow Connector 24"/>
          <p:cNvCxnSpPr>
            <a:stCxn id="6" idx="2"/>
            <a:endCxn id="8" idx="1"/>
          </p:cNvCxnSpPr>
          <p:nvPr/>
        </p:nvCxnSpPr>
        <p:spPr bwMode="auto">
          <a:xfrm rot="16200000" flipH="1">
            <a:off x="8694216" y="1724461"/>
            <a:ext cx="293711" cy="725497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2" name="Elbow Connector 24"/>
          <p:cNvCxnSpPr>
            <a:stCxn id="7" idx="2"/>
            <a:endCxn id="8" idx="7"/>
          </p:cNvCxnSpPr>
          <p:nvPr/>
        </p:nvCxnSpPr>
        <p:spPr bwMode="auto">
          <a:xfrm rot="5400000">
            <a:off x="10586748" y="1696159"/>
            <a:ext cx="293712" cy="782102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5" name="Elbow Connector 24"/>
          <p:cNvCxnSpPr>
            <a:stCxn id="11" idx="2"/>
            <a:endCxn id="9" idx="1"/>
          </p:cNvCxnSpPr>
          <p:nvPr/>
        </p:nvCxnSpPr>
        <p:spPr bwMode="auto">
          <a:xfrm rot="16200000" flipH="1">
            <a:off x="8635657" y="3674737"/>
            <a:ext cx="450876" cy="966051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6" name="Elbow Connector 24"/>
          <p:cNvCxnSpPr>
            <a:stCxn id="10" idx="2"/>
            <a:endCxn id="9" idx="7"/>
          </p:cNvCxnSpPr>
          <p:nvPr/>
        </p:nvCxnSpPr>
        <p:spPr bwMode="auto">
          <a:xfrm rot="5400000">
            <a:off x="10481788" y="3731523"/>
            <a:ext cx="450876" cy="852480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31" name="Elbow Connector 24"/>
          <p:cNvCxnSpPr>
            <a:stCxn id="8" idx="3"/>
            <a:endCxn id="11" idx="0"/>
          </p:cNvCxnSpPr>
          <p:nvPr/>
        </p:nvCxnSpPr>
        <p:spPr bwMode="auto">
          <a:xfrm rot="5400000">
            <a:off x="8564859" y="2968465"/>
            <a:ext cx="452173" cy="825750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32" name="Elbow Connector 24"/>
          <p:cNvCxnSpPr>
            <a:stCxn id="8" idx="5"/>
            <a:endCxn id="10" idx="0"/>
          </p:cNvCxnSpPr>
          <p:nvPr/>
        </p:nvCxnSpPr>
        <p:spPr bwMode="auto">
          <a:xfrm rot="16200000" flipH="1">
            <a:off x="10511923" y="2985883"/>
            <a:ext cx="452173" cy="790913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40" name="Elbow Connector 24"/>
          <p:cNvCxnSpPr>
            <a:stCxn id="9" idx="4"/>
            <a:endCxn id="65" idx="0"/>
          </p:cNvCxnSpPr>
          <p:nvPr/>
        </p:nvCxnSpPr>
        <p:spPr bwMode="auto">
          <a:xfrm rot="16200000" flipH="1">
            <a:off x="9861127" y="5366414"/>
            <a:ext cx="387285" cy="484430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43" name="Elbow Connector 24"/>
          <p:cNvCxnSpPr>
            <a:stCxn id="9" idx="4"/>
            <a:endCxn id="64" idx="0"/>
          </p:cNvCxnSpPr>
          <p:nvPr/>
        </p:nvCxnSpPr>
        <p:spPr bwMode="auto">
          <a:xfrm rot="16200000" flipH="1">
            <a:off x="9687122" y="5540418"/>
            <a:ext cx="387285" cy="136421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46" name="Elbow Connector 24"/>
          <p:cNvCxnSpPr>
            <a:endCxn id="63" idx="0"/>
          </p:cNvCxnSpPr>
          <p:nvPr/>
        </p:nvCxnSpPr>
        <p:spPr bwMode="auto">
          <a:xfrm rot="5400000">
            <a:off x="9519230" y="5496723"/>
            <a:ext cx="387286" cy="223813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49" name="Elbow Connector 24"/>
          <p:cNvCxnSpPr>
            <a:stCxn id="9" idx="4"/>
            <a:endCxn id="62" idx="0"/>
          </p:cNvCxnSpPr>
          <p:nvPr/>
        </p:nvCxnSpPr>
        <p:spPr bwMode="auto">
          <a:xfrm rot="5400000">
            <a:off x="9339114" y="5328831"/>
            <a:ext cx="387285" cy="559596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grpSp>
        <p:nvGrpSpPr>
          <p:cNvPr id="66" name="Group 65"/>
          <p:cNvGrpSpPr/>
          <p:nvPr/>
        </p:nvGrpSpPr>
        <p:grpSpPr>
          <a:xfrm>
            <a:off x="9136649" y="5802272"/>
            <a:ext cx="1276643" cy="499468"/>
            <a:chOff x="8896143" y="5802272"/>
            <a:chExt cx="1276643" cy="499468"/>
          </a:xfrm>
        </p:grpSpPr>
        <p:sp>
          <p:nvSpPr>
            <p:cNvPr id="62" name="Rectangle 61"/>
            <p:cNvSpPr/>
            <p:nvPr/>
          </p:nvSpPr>
          <p:spPr bwMode="auto">
            <a:xfrm>
              <a:off x="8896143" y="5802272"/>
              <a:ext cx="232617" cy="499468"/>
            </a:xfrm>
            <a:prstGeom prst="rect">
              <a:avLst/>
            </a:prstGeom>
            <a:solidFill>
              <a:srgbClr val="92D050"/>
            </a:solidFill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63" name="Rectangle 62"/>
            <p:cNvSpPr/>
            <p:nvPr/>
          </p:nvSpPr>
          <p:spPr bwMode="auto">
            <a:xfrm>
              <a:off x="9244151" y="5802272"/>
              <a:ext cx="232617" cy="499468"/>
            </a:xfrm>
            <a:prstGeom prst="rect">
              <a:avLst/>
            </a:prstGeom>
            <a:solidFill>
              <a:srgbClr val="92D050"/>
            </a:solidFill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64" name="Rectangle 63"/>
            <p:cNvSpPr/>
            <p:nvPr/>
          </p:nvSpPr>
          <p:spPr bwMode="auto">
            <a:xfrm>
              <a:off x="9592160" y="5802272"/>
              <a:ext cx="232617" cy="499468"/>
            </a:xfrm>
            <a:prstGeom prst="rect">
              <a:avLst/>
            </a:prstGeom>
            <a:solidFill>
              <a:srgbClr val="92D050"/>
            </a:solidFill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65" name="Rectangle 64"/>
            <p:cNvSpPr/>
            <p:nvPr/>
          </p:nvSpPr>
          <p:spPr bwMode="auto">
            <a:xfrm>
              <a:off x="9940169" y="5802272"/>
              <a:ext cx="232617" cy="499468"/>
            </a:xfrm>
            <a:prstGeom prst="rect">
              <a:avLst/>
            </a:prstGeom>
            <a:solidFill>
              <a:srgbClr val="92D050"/>
            </a:solidFill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767647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Объявление общих переменных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2325580"/>
            <a:ext cx="11520000" cy="4202420"/>
          </a:xfrm>
        </p:spPr>
        <p:txBody>
          <a:bodyPr/>
          <a:lstStyle/>
          <a:p>
            <a:r>
              <a:rPr lang="ru-RU" sz="1800" dirty="0" smtClean="0"/>
              <a:t>Как и ранее при </a:t>
            </a:r>
            <a:r>
              <a:rPr lang="ru-RU" sz="1800" dirty="0" err="1" smtClean="0"/>
              <a:t>использованит</a:t>
            </a:r>
            <a:r>
              <a:rPr lang="ru-RU" sz="1800" dirty="0" smtClean="0"/>
              <a:t> задач...</a:t>
            </a:r>
          </a:p>
          <a:p>
            <a:pPr lvl="1"/>
            <a:r>
              <a:rPr lang="ru-RU" sz="1800" dirty="0" smtClean="0"/>
              <a:t>Область видимости: Объявлены в файле </a:t>
            </a:r>
            <a:r>
              <a:rPr lang="ru-RU" sz="1800" dirty="0" err="1" smtClean="0"/>
              <a:t>user.c</a:t>
            </a:r>
            <a:r>
              <a:rPr lang="ru-RU" sz="1800" dirty="0" smtClean="0"/>
              <a:t> (вне всех функций), поэтому они видимы во всех функциях этого файла</a:t>
            </a:r>
          </a:p>
          <a:p>
            <a:pPr lvl="1"/>
            <a:r>
              <a:rPr lang="ru-RU" sz="1800" dirty="0" smtClean="0"/>
              <a:t>Стиль написания кода: Использование в имени префикса G_ указывает разработчику, что это общая, глобальная переменная</a:t>
            </a:r>
          </a:p>
          <a:p>
            <a:pPr lvl="1"/>
            <a:r>
              <a:rPr lang="ru-RU" sz="1800" dirty="0" smtClean="0"/>
              <a:t>Установка начальных значений переменных</a:t>
            </a:r>
          </a:p>
          <a:p>
            <a:r>
              <a:rPr lang="ru-RU" sz="1800" dirty="0" smtClean="0"/>
              <a:t>Кроме того, при объявлении используется ключевое слово </a:t>
            </a:r>
            <a:r>
              <a:rPr lang="ru-RU" sz="1800" i="1" dirty="0" smtClean="0"/>
              <a:t>volatile</a:t>
            </a:r>
          </a:p>
          <a:p>
            <a:pPr lvl="1"/>
            <a:r>
              <a:rPr lang="ru-RU" sz="1800" dirty="0" smtClean="0"/>
              <a:t>Указывает компилятору на то, что переменная при выполнении функции может изменяться непредвиденно</a:t>
            </a:r>
          </a:p>
          <a:p>
            <a:pPr lvl="1"/>
            <a:r>
              <a:rPr lang="ru-RU" sz="1800" dirty="0" smtClean="0"/>
              <a:t>Используется для переменных, которые могут изменяться прерываниями, и аппаратных регистров.</a:t>
            </a:r>
          </a:p>
          <a:p>
            <a:pPr lvl="1"/>
            <a:r>
              <a:rPr lang="ru-RU" sz="1800" dirty="0" smtClean="0"/>
              <a:t>Без этого компилятор может использовать локальную копию переменной, а не ее обновленное действительное значение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412" y="1460163"/>
            <a:ext cx="7796213" cy="607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9656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Предварительный обзор: Прерывания и атомарность</a:t>
            </a:r>
            <a:endParaRPr lang="ru-RU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8195" y="1344000"/>
            <a:ext cx="9398457" cy="518400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2200" dirty="0" smtClean="0"/>
              <a:t>Что происходит, если процессор прерывается в </a:t>
            </a:r>
            <a:r>
              <a:rPr lang="ru-RU" sz="2200" i="1" dirty="0" smtClean="0"/>
              <a:t>процессе изменения общей переменной</a:t>
            </a:r>
            <a:r>
              <a:rPr lang="ru-RU" sz="2200" dirty="0" smtClean="0"/>
              <a:t>?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Пример: массив символов, содержащий команду, поступившую по сети 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Получение сообщения “</a:t>
            </a:r>
            <a:r>
              <a:rPr lang="ru-RU" sz="2000" dirty="0" err="1" smtClean="0"/>
              <a:t>Start</a:t>
            </a:r>
            <a:r>
              <a:rPr lang="ru-RU" sz="2000" dirty="0" smtClean="0"/>
              <a:t> </a:t>
            </a:r>
            <a:r>
              <a:rPr lang="ru-RU" sz="2000" dirty="0" err="1" smtClean="0"/>
              <a:t>warp</a:t>
            </a:r>
            <a:r>
              <a:rPr lang="ru-RU" sz="2000" dirty="0" smtClean="0"/>
              <a:t> </a:t>
            </a:r>
            <a:r>
              <a:rPr lang="ru-RU" sz="2000" dirty="0" err="1" smtClean="0"/>
              <a:t>core</a:t>
            </a:r>
            <a:r>
              <a:rPr lang="ru-RU" sz="2000" dirty="0" smtClean="0"/>
              <a:t>”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Запускается код обработки сообщения, он получает “</a:t>
            </a:r>
            <a:r>
              <a:rPr lang="ru-RU" sz="2000" dirty="0" err="1" smtClean="0"/>
              <a:t>Star</a:t>
            </a:r>
            <a:r>
              <a:rPr lang="ru-RU" sz="2000" dirty="0" smtClean="0"/>
              <a:t>”, а затем прерывается новой командой “</a:t>
            </a:r>
            <a:r>
              <a:rPr lang="ru-RU" sz="2000" dirty="0" err="1" smtClean="0"/>
              <a:t>Shields</a:t>
            </a:r>
            <a:r>
              <a:rPr lang="ru-RU" sz="2000" dirty="0" smtClean="0"/>
              <a:t> </a:t>
            </a:r>
            <a:r>
              <a:rPr lang="ru-RU" sz="2000" dirty="0" err="1" smtClean="0"/>
              <a:t>up</a:t>
            </a:r>
            <a:r>
              <a:rPr lang="ru-RU" sz="2000" dirty="0" smtClean="0"/>
              <a:t>”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“</a:t>
            </a:r>
            <a:r>
              <a:rPr lang="ru-RU" sz="2000" dirty="0" err="1" smtClean="0"/>
              <a:t>Shields</a:t>
            </a:r>
            <a:r>
              <a:rPr lang="ru-RU" sz="2000" dirty="0" smtClean="0"/>
              <a:t> </a:t>
            </a:r>
            <a:r>
              <a:rPr lang="ru-RU" sz="2000" dirty="0" err="1" smtClean="0"/>
              <a:t>up</a:t>
            </a:r>
            <a:r>
              <a:rPr lang="ru-RU" sz="2000" dirty="0" smtClean="0"/>
              <a:t>” переписывает первую команду в массиве 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Код обработки сообщения использует первые четыре буквы первого сообщения (</a:t>
            </a:r>
            <a:r>
              <a:rPr lang="ru-RU" sz="2000" dirty="0" err="1" smtClean="0"/>
              <a:t>Star</a:t>
            </a:r>
            <a:r>
              <a:rPr lang="ru-RU" sz="2000" dirty="0" smtClean="0"/>
              <a:t>) и продолжает использовать остальные буквы второго сообщения (</a:t>
            </a:r>
            <a:r>
              <a:rPr lang="ru-RU" sz="2000" dirty="0" err="1" smtClean="0"/>
              <a:t>lds</a:t>
            </a:r>
            <a:r>
              <a:rPr lang="ru-RU" sz="2000" dirty="0" smtClean="0"/>
              <a:t> </a:t>
            </a:r>
            <a:r>
              <a:rPr lang="ru-RU" sz="2000" dirty="0" err="1" smtClean="0"/>
              <a:t>up</a:t>
            </a:r>
            <a:r>
              <a:rPr lang="ru-RU" sz="2000" dirty="0" smtClean="0"/>
              <a:t>)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Что означает “</a:t>
            </a:r>
            <a:r>
              <a:rPr lang="ru-RU" sz="2000" dirty="0" err="1" smtClean="0"/>
              <a:t>Starlds</a:t>
            </a:r>
            <a:r>
              <a:rPr lang="ru-RU" sz="2000" dirty="0" smtClean="0"/>
              <a:t> </a:t>
            </a:r>
            <a:r>
              <a:rPr lang="ru-RU" sz="2000" dirty="0" err="1" smtClean="0"/>
              <a:t>up</a:t>
            </a:r>
            <a:r>
              <a:rPr lang="ru-RU" sz="2000" dirty="0" smtClean="0"/>
              <a:t>”? </a:t>
            </a:r>
          </a:p>
          <a:p>
            <a:pPr>
              <a:spcAft>
                <a:spcPts val="0"/>
              </a:spcAft>
            </a:pPr>
            <a:r>
              <a:rPr lang="ru-RU" sz="2200" dirty="0" smtClean="0"/>
              <a:t>Прерывание произошло в неподходящее время (во время изменения общей переменной), оно приводит к нарушению целостности данных</a:t>
            </a:r>
          </a:p>
          <a:p>
            <a:pPr>
              <a:spcAft>
                <a:spcPts val="0"/>
              </a:spcAft>
            </a:pPr>
            <a:r>
              <a:rPr lang="ru-RU" sz="2200" dirty="0" smtClean="0"/>
              <a:t>Этот вопрос будет рассмотрен далее в курсе</a:t>
            </a:r>
            <a:endParaRPr lang="ru-RU" sz="22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smtClean="0"/>
              <a:t>Атомарность - операция должна быть выполнена без прерываний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4419" y="2262882"/>
            <a:ext cx="1915047" cy="386453"/>
          </a:xfrm>
          <a:prstGeom prst="rect">
            <a:avLst/>
          </a:prstGeom>
          <a:noFill/>
          <a:ln w="28575">
            <a:solidFill>
              <a:srgbClr val="882C94"/>
            </a:solidFill>
          </a:ln>
        </p:spPr>
        <p:txBody>
          <a:bodyPr wrap="square" lIns="77916" tIns="38958" rIns="77916" bIns="38958" rtlCol="0">
            <a:spAutoFit/>
          </a:bodyPr>
          <a:lstStyle/>
          <a:p>
            <a:r>
              <a:rPr lang="ru-RU" sz="2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Start warp core</a:t>
            </a:r>
            <a:endParaRPr lang="ru-RU" sz="2000" b="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6061" y="1751390"/>
            <a:ext cx="1893405" cy="386453"/>
          </a:xfrm>
          <a:prstGeom prst="rect">
            <a:avLst/>
          </a:prstGeom>
          <a:noFill/>
          <a:ln w="28575">
            <a:solidFill>
              <a:srgbClr val="882C94"/>
            </a:solidFill>
          </a:ln>
        </p:spPr>
        <p:txBody>
          <a:bodyPr wrap="square" lIns="77916" tIns="38958" rIns="77916" bIns="38958" rtlCol="0">
            <a:spAutoFit/>
          </a:bodyPr>
          <a:lstStyle/>
          <a:p>
            <a:r>
              <a:rPr lang="ru-RU" smtClean="0"/>
              <a:t>                    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6061" y="4233432"/>
            <a:ext cx="1542348" cy="3864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lIns="77916" tIns="38958" rIns="77916" bIns="38958" rtlCol="0">
            <a:spAutoFit/>
          </a:bodyPr>
          <a:lstStyle/>
          <a:p>
            <a:r>
              <a:rPr lang="ru-RU" sz="2000" dirty="0" smtClean="0">
                <a:solidFill>
                  <a:srgbClr val="00B050"/>
                </a:solidFill>
              </a:rPr>
              <a:t>Star</a:t>
            </a:r>
            <a:r>
              <a:rPr lang="ru-RU" sz="2000" dirty="0" smtClean="0">
                <a:solidFill>
                  <a:schemeClr val="accent1"/>
                </a:solidFill>
              </a:rPr>
              <a:t>lds up</a:t>
            </a:r>
            <a:endParaRPr lang="ru-RU" sz="2000" b="0" dirty="0" smtClean="0">
              <a:solidFill>
                <a:schemeClr val="accent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6061" y="2880905"/>
            <a:ext cx="1893406" cy="386453"/>
          </a:xfrm>
          <a:prstGeom prst="rect">
            <a:avLst/>
          </a:prstGeom>
          <a:noFill/>
          <a:ln w="28575">
            <a:solidFill>
              <a:srgbClr val="882C94"/>
            </a:solidFill>
          </a:ln>
        </p:spPr>
        <p:txBody>
          <a:bodyPr wrap="none" lIns="77916" tIns="38958" rIns="77916" bIns="38958" rtlCol="0">
            <a:spAutoFit/>
          </a:bodyPr>
          <a:lstStyle/>
          <a:p>
            <a:r>
              <a:rPr lang="ru-RU" sz="2000" dirty="0" smtClean="0">
                <a:solidFill>
                  <a:srgbClr val="00B050"/>
                </a:solidFill>
              </a:rPr>
              <a:t>Star</a:t>
            </a:r>
            <a:r>
              <a:rPr lang="ru-RU" sz="2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t warp core</a:t>
            </a:r>
            <a:endParaRPr lang="ru-RU" sz="2000" b="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6061" y="3423421"/>
            <a:ext cx="1893406" cy="386453"/>
          </a:xfrm>
          <a:prstGeom prst="rect">
            <a:avLst/>
          </a:prstGeom>
          <a:noFill/>
          <a:ln w="28575">
            <a:solidFill>
              <a:srgbClr val="882C94"/>
            </a:solidFill>
          </a:ln>
        </p:spPr>
        <p:txBody>
          <a:bodyPr wrap="square" lIns="77916" tIns="38958" rIns="77916" bIns="38958" rtlCol="0">
            <a:spAutoFit/>
          </a:bodyPr>
          <a:lstStyle/>
          <a:p>
            <a:r>
              <a:rPr lang="ru-RU" sz="2000" dirty="0" smtClean="0">
                <a:solidFill>
                  <a:schemeClr val="accent1"/>
                </a:solidFill>
              </a:rPr>
              <a:t>Shields up</a:t>
            </a:r>
            <a:endParaRPr lang="ru-RU" sz="2000" b="0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60184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Как использовать прерывания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dirty="0" smtClean="0"/>
              <a:t>#</a:t>
            </a:r>
            <a:r>
              <a:rPr lang="ru-RU" dirty="0" err="1" smtClean="0"/>
              <a:t>include</a:t>
            </a:r>
            <a:r>
              <a:rPr lang="ru-RU" dirty="0" smtClean="0"/>
              <a:t> включает стандартные заголовки &lt;</a:t>
            </a:r>
            <a:r>
              <a:rPr lang="ru-RU" dirty="0" err="1" smtClean="0"/>
              <a:t>xc.h</a:t>
            </a:r>
            <a:r>
              <a:rPr lang="ru-RU" dirty="0" smtClean="0"/>
              <a:t>&gt; и &lt;</a:t>
            </a:r>
            <a:r>
              <a:rPr lang="ru-RU" dirty="0" err="1" smtClean="0"/>
              <a:t>sys</a:t>
            </a:r>
            <a:r>
              <a:rPr lang="ru-RU" dirty="0" smtClean="0"/>
              <a:t>/</a:t>
            </a:r>
            <a:r>
              <a:rPr lang="ru-RU" dirty="0" err="1" smtClean="0"/>
              <a:t>attribs.h</a:t>
            </a:r>
            <a:r>
              <a:rPr lang="ru-RU" dirty="0" smtClean="0"/>
              <a:t>&gt;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Создать ISR (процедуру обработки прерывания) используя макрос __ISR()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Сконфигурировать периферийное устройство для генерации прерываний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Сконфигурировать запись контроллера прерываний для этого прерывания</a:t>
            </a:r>
          </a:p>
          <a:p>
            <a:pPr marL="696325" lvl="1" indent="-457200">
              <a:buFont typeface="+mj-lt"/>
              <a:buAutoNum type="arabicPeriod"/>
            </a:pPr>
            <a:r>
              <a:rPr lang="ru-RU" dirty="0" smtClean="0"/>
              <a:t>Разрешить прерывания от периферийного устройства </a:t>
            </a:r>
          </a:p>
          <a:p>
            <a:pPr marL="696325" lvl="1" indent="-457200">
              <a:buFont typeface="+mj-lt"/>
              <a:buAutoNum type="arabicPeriod"/>
            </a:pPr>
            <a:r>
              <a:rPr lang="ru-RU" dirty="0" smtClean="0"/>
              <a:t>Установить приоритет прерывания</a:t>
            </a:r>
          </a:p>
          <a:p>
            <a:pPr marL="696325" lvl="1" indent="-457200">
              <a:buFont typeface="+mj-lt"/>
              <a:buAutoNum type="arabicPeriod"/>
            </a:pPr>
            <a:r>
              <a:rPr lang="ru-RU" dirty="0" smtClean="0"/>
              <a:t>Сбросить флаг запроса прерывания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Установить </a:t>
            </a:r>
            <a:r>
              <a:rPr lang="ru-RU" dirty="0" err="1" smtClean="0"/>
              <a:t>многовекторный</a:t>
            </a:r>
            <a:r>
              <a:rPr lang="ru-RU" dirty="0" smtClean="0"/>
              <a:t> (</a:t>
            </a:r>
            <a:r>
              <a:rPr lang="ru-RU" dirty="0" err="1" smtClean="0"/>
              <a:t>multi-vector</a:t>
            </a:r>
            <a:r>
              <a:rPr lang="ru-RU" dirty="0" smtClean="0"/>
              <a:t>) режим контроллера прерываний 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Разрешить прерывания глобально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Разрешить использование периферийного устройства</a:t>
            </a:r>
            <a:endParaRPr lang="ru-RU" dirty="0"/>
          </a:p>
          <a:p>
            <a:pPr marL="0" indent="0">
              <a:buNone/>
            </a:pPr>
            <a:r>
              <a:rPr lang="ru-RU" sz="2000" dirty="0" smtClean="0"/>
              <a:t>Более детально описано по ссылке </a:t>
            </a:r>
            <a:r>
              <a:rPr lang="ru-RU" sz="2000" dirty="0">
                <a:hlinkClick r:id="rId2"/>
              </a:rPr>
              <a:t>http://microchip.wikidot.com/32bit:mz-arch-exceptions-usage</a:t>
            </a:r>
            <a:r>
              <a:rPr lang="ru-RU" dirty="0" smtClean="0"/>
              <a:t> </a:t>
            </a:r>
            <a:endParaRPr lang="ru-RU" sz="2000" dirty="0"/>
          </a:p>
          <a:p>
            <a:pPr marL="457200" indent="-457200">
              <a:buFont typeface="+mj-lt"/>
              <a:buAutoNum type="arabicPeriod"/>
            </a:pP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8601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Написание процедуры обработки прерывания (ISR)</a:t>
            </a:r>
            <a:endParaRPr lang="ru-R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1344000"/>
            <a:ext cx="4802807" cy="518400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1800" dirty="0" smtClean="0"/>
              <a:t>Процедура обработки прерывания не имеет аргументов, не возвращает значение</a:t>
            </a:r>
          </a:p>
          <a:p>
            <a:pPr>
              <a:spcAft>
                <a:spcPts val="0"/>
              </a:spcAft>
            </a:pPr>
            <a:r>
              <a:rPr lang="ru-RU" sz="1800" dirty="0" smtClean="0"/>
              <a:t>В определении процедуры обработки прерывания (ISR) используется макрос __ISR</a:t>
            </a:r>
            <a:endParaRPr lang="ru-RU" sz="1800" dirty="0"/>
          </a:p>
          <a:p>
            <a:pPr lvl="1">
              <a:spcAft>
                <a:spcPts val="0"/>
              </a:spcAft>
            </a:pPr>
            <a:r>
              <a:rPr lang="ru-RU" sz="1600" dirty="0"/>
              <a:t>Код, генерируемый компилятором для процедуры обработки прерывания, отличается от кода обычной процедуры</a:t>
            </a:r>
          </a:p>
          <a:p>
            <a:pPr lvl="1">
              <a:spcAft>
                <a:spcPts val="0"/>
              </a:spcAft>
            </a:pPr>
            <a:r>
              <a:rPr lang="ru-RU" sz="1600" dirty="0" smtClean="0"/>
              <a:t>В процедуре обработки прерывания должен использоваться идентификатор источника прерывания</a:t>
            </a:r>
          </a:p>
          <a:p>
            <a:pPr lvl="2">
              <a:spcAft>
                <a:spcPts val="0"/>
              </a:spcAft>
            </a:pPr>
            <a:r>
              <a:rPr lang="ru-RU" sz="1600" dirty="0" smtClean="0"/>
              <a:t>Имена определены в Таблице 7-2</a:t>
            </a:r>
          </a:p>
          <a:p>
            <a:pPr lvl="1">
              <a:spcAft>
                <a:spcPts val="0"/>
              </a:spcAft>
            </a:pPr>
            <a:r>
              <a:rPr lang="ru-RU" sz="1600" dirty="0" smtClean="0"/>
              <a:t>Указывается уровень приоритета и способ сохранения контекста (тут программный)</a:t>
            </a:r>
          </a:p>
          <a:p>
            <a:pPr lvl="2">
              <a:spcAft>
                <a:spcPts val="0"/>
              </a:spcAft>
            </a:pPr>
            <a:r>
              <a:rPr lang="ru-RU" sz="1600" dirty="0" smtClean="0"/>
              <a:t>От IPL1SOFT до IPL7SOFT</a:t>
            </a:r>
          </a:p>
          <a:p>
            <a:pPr lvl="2">
              <a:spcAft>
                <a:spcPts val="0"/>
              </a:spcAft>
            </a:pPr>
            <a:r>
              <a:rPr lang="ru-RU" sz="1600" dirty="0" smtClean="0"/>
              <a:t>Далее мы будем использовать более быстрый способ сохранения контекста</a:t>
            </a:r>
          </a:p>
          <a:p>
            <a:pPr lvl="1">
              <a:spcAft>
                <a:spcPts val="0"/>
              </a:spcAft>
            </a:pPr>
            <a:endParaRPr lang="ru-RU" sz="1800" dirty="0"/>
          </a:p>
          <a:p>
            <a:pPr>
              <a:spcAft>
                <a:spcPts val="0"/>
              </a:spcAft>
            </a:pPr>
            <a:endParaRPr lang="ru-RU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2" r="4191" b="20501"/>
          <a:stretch/>
        </p:blipFill>
        <p:spPr>
          <a:xfrm>
            <a:off x="5186806" y="1374316"/>
            <a:ext cx="6909944" cy="471215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5186807" y="1374317"/>
            <a:ext cx="6909944" cy="335978"/>
          </a:xfrm>
          <a:prstGeom prst="rect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5353050" y="2009775"/>
            <a:ext cx="6743700" cy="43053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  <a:alpha val="0"/>
                </a:schemeClr>
              </a:gs>
              <a:gs pos="16000">
                <a:srgbClr val="FEFEFE">
                  <a:alpha val="72000"/>
                </a:srgbClr>
              </a:gs>
              <a:gs pos="100000">
                <a:srgbClr val="FFFFFF"/>
              </a:gs>
            </a:gsLst>
            <a:lin ang="5400000" scaled="1"/>
            <a:tileRect/>
          </a:gra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50052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Написание процедуры </a:t>
            </a:r>
            <a:br>
              <a:rPr lang="ru-RU" sz="2800" dirty="0" smtClean="0"/>
            </a:br>
            <a:r>
              <a:rPr lang="ru-RU" sz="2800" dirty="0" smtClean="0"/>
              <a:t>обработки прерывания</a:t>
            </a:r>
            <a:endParaRPr lang="ru-RU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944" y="1191600"/>
            <a:ext cx="5140500" cy="518400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2200" dirty="0" smtClean="0"/>
              <a:t>Выяснить, какой вход (кнопка) изменилась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BTN2?</a:t>
            </a:r>
          </a:p>
          <a:p>
            <a:pPr lvl="2">
              <a:spcAft>
                <a:spcPts val="0"/>
              </a:spcAft>
            </a:pPr>
            <a:r>
              <a:rPr lang="ru-RU" dirty="0" smtClean="0"/>
              <a:t>Если нажата, выключить светодиоды и очистить флаг</a:t>
            </a:r>
          </a:p>
          <a:p>
            <a:pPr lvl="2">
              <a:spcAft>
                <a:spcPts val="0"/>
              </a:spcAft>
            </a:pPr>
            <a:r>
              <a:rPr lang="ru-RU" dirty="0" smtClean="0"/>
              <a:t>Иначе - установить флаг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BTN1?</a:t>
            </a:r>
          </a:p>
          <a:p>
            <a:pPr lvl="2">
              <a:spcAft>
                <a:spcPts val="0"/>
              </a:spcAft>
            </a:pPr>
            <a:r>
              <a:rPr lang="ru-RU" dirty="0" smtClean="0"/>
              <a:t>Если нажата, выбрать большую частоту включения и выключения светодиодов</a:t>
            </a:r>
          </a:p>
          <a:p>
            <a:pPr lvl="2">
              <a:spcAft>
                <a:spcPts val="0"/>
              </a:spcAft>
            </a:pPr>
            <a:r>
              <a:rPr lang="ru-RU" dirty="0" smtClean="0"/>
              <a:t>Иначе - выбрать меньшую частоту включения и выключения светодиодов</a:t>
            </a:r>
          </a:p>
          <a:p>
            <a:pPr>
              <a:spcAft>
                <a:spcPts val="0"/>
              </a:spcAft>
            </a:pPr>
            <a:r>
              <a:rPr lang="ru-RU" sz="2200" dirty="0" smtClean="0"/>
              <a:t>Сбросить флаг прерывания для этого источника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Иначе процедура обработки прерывания будет повторяться бесконечно</a:t>
            </a:r>
            <a:endParaRPr lang="ru-RU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16" t="-208" r="-391" b="-3642"/>
          <a:stretch/>
        </p:blipFill>
        <p:spPr>
          <a:xfrm>
            <a:off x="5102678" y="452580"/>
            <a:ext cx="7047429" cy="599844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5493742" y="774375"/>
            <a:ext cx="6265295" cy="235026"/>
          </a:xfrm>
          <a:prstGeom prst="rect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5493743" y="3818486"/>
            <a:ext cx="6265295" cy="239163"/>
          </a:xfrm>
          <a:prstGeom prst="rect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846169" y="4057649"/>
            <a:ext cx="6262852" cy="239163"/>
          </a:xfrm>
          <a:prstGeom prst="rect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5843725" y="1019880"/>
            <a:ext cx="6265295" cy="239163"/>
          </a:xfrm>
          <a:prstGeom prst="rect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28583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5166277" y="712775"/>
            <a:ext cx="6959047" cy="2287110"/>
            <a:chOff x="5232953" y="4240890"/>
            <a:chExt cx="6959047" cy="2287110"/>
          </a:xfrm>
        </p:grpSpPr>
        <p:grpSp>
          <p:nvGrpSpPr>
            <p:cNvPr id="7" name="Group 6"/>
            <p:cNvGrpSpPr/>
            <p:nvPr/>
          </p:nvGrpSpPr>
          <p:grpSpPr>
            <a:xfrm>
              <a:off x="5232953" y="4240890"/>
              <a:ext cx="6959047" cy="2287110"/>
              <a:chOff x="5166278" y="3094515"/>
              <a:chExt cx="6959047" cy="2287110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2"/>
              <a:srcRect l="6118" t="58743" r="-38" b="14872"/>
              <a:stretch/>
            </p:blipFill>
            <p:spPr>
              <a:xfrm>
                <a:off x="5524500" y="3857625"/>
                <a:ext cx="6600825" cy="1524000"/>
              </a:xfrm>
              <a:prstGeom prst="rect">
                <a:avLst/>
              </a:prstGeom>
            </p:spPr>
          </p:pic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2"/>
              <a:srcRect l="155" t="-623" r="2944" b="91388"/>
              <a:stretch/>
            </p:blipFill>
            <p:spPr>
              <a:xfrm>
                <a:off x="5166278" y="3094515"/>
                <a:ext cx="6810375" cy="533400"/>
              </a:xfrm>
              <a:prstGeom prst="rect">
                <a:avLst/>
              </a:prstGeom>
            </p:spPr>
          </p:pic>
        </p:grpSp>
        <p:sp>
          <p:nvSpPr>
            <p:cNvPr id="13" name="Rectangle 12"/>
            <p:cNvSpPr/>
            <p:nvPr/>
          </p:nvSpPr>
          <p:spPr bwMode="auto">
            <a:xfrm>
              <a:off x="6339025" y="5457826"/>
              <a:ext cx="2909749" cy="242124"/>
            </a:xfrm>
            <a:prstGeom prst="rect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6339024" y="5902717"/>
              <a:ext cx="2909749" cy="242124"/>
            </a:xfrm>
            <a:prstGeom prst="rect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6262825" y="4977057"/>
              <a:ext cx="2909749" cy="242124"/>
            </a:xfrm>
            <a:prstGeom prst="rect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166277" y="3453712"/>
            <a:ext cx="5799201" cy="3051864"/>
            <a:chOff x="5248275" y="546244"/>
            <a:chExt cx="5799201" cy="305186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/>
            <a:srcRect b="9968"/>
            <a:stretch/>
          </p:blipFill>
          <p:spPr>
            <a:xfrm>
              <a:off x="5248275" y="546244"/>
              <a:ext cx="5799201" cy="305186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 bwMode="auto">
            <a:xfrm>
              <a:off x="6024701" y="1525448"/>
              <a:ext cx="2395400" cy="239163"/>
            </a:xfrm>
            <a:prstGeom prst="rect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6024701" y="1994321"/>
              <a:ext cx="2395400" cy="239163"/>
            </a:xfrm>
            <a:prstGeom prst="rect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6024701" y="2487180"/>
              <a:ext cx="2395400" cy="239163"/>
            </a:xfrm>
            <a:prstGeom prst="rect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6024701" y="2956053"/>
              <a:ext cx="2395400" cy="239163"/>
            </a:xfrm>
            <a:prstGeom prst="rect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Как это работает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1" y="1763100"/>
            <a:ext cx="4864274" cy="5184000"/>
          </a:xfrm>
        </p:spPr>
        <p:txBody>
          <a:bodyPr/>
          <a:lstStyle/>
          <a:p>
            <a:pPr>
              <a:spcAft>
                <a:spcPts val="200"/>
              </a:spcAft>
            </a:pPr>
            <a:r>
              <a:rPr lang="ru-RU" dirty="0" err="1" smtClean="0"/>
              <a:t>ISR_PortA_Change</a:t>
            </a:r>
            <a:endParaRPr lang="ru-RU" dirty="0"/>
          </a:p>
          <a:p>
            <a:pPr lvl="1">
              <a:spcAft>
                <a:spcPts val="200"/>
              </a:spcAft>
            </a:pPr>
            <a:r>
              <a:rPr lang="ru-RU" dirty="0" smtClean="0"/>
              <a:t>Запускается, т.к. BTN1 или BTN2 изменились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Если изменилась BTN1, обновить </a:t>
            </a:r>
            <a:r>
              <a:rPr lang="ru-RU" dirty="0" err="1" smtClean="0"/>
              <a:t>G_LED_Scan_delay</a:t>
            </a:r>
            <a:r>
              <a:rPr lang="ru-RU" dirty="0" smtClean="0"/>
              <a:t> исходя из новой величины BTN1</a:t>
            </a:r>
          </a:p>
          <a:p>
            <a:pPr>
              <a:spcAft>
                <a:spcPts val="200"/>
              </a:spcAft>
            </a:pPr>
            <a:endParaRPr lang="ru-RU" dirty="0" smtClean="0"/>
          </a:p>
          <a:p>
            <a:pPr>
              <a:spcAft>
                <a:spcPts val="200"/>
              </a:spcAft>
            </a:pPr>
            <a:r>
              <a:rPr lang="ru-RU" dirty="0" err="1" smtClean="0"/>
              <a:t>TASK_Scan_LEDS</a:t>
            </a:r>
            <a:r>
              <a:rPr lang="ru-RU" dirty="0" smtClean="0"/>
              <a:t> </a:t>
            </a:r>
            <a:endParaRPr lang="ru-RU" dirty="0"/>
          </a:p>
          <a:p>
            <a:pPr lvl="1">
              <a:spcAft>
                <a:spcPts val="200"/>
              </a:spcAft>
            </a:pPr>
            <a:r>
              <a:rPr lang="ru-RU" dirty="0" smtClean="0"/>
              <a:t>Читает переменную </a:t>
            </a:r>
            <a:r>
              <a:rPr lang="ru-RU" dirty="0" err="1" smtClean="0"/>
              <a:t>G_LED_Scan_Delay</a:t>
            </a:r>
            <a:endParaRPr lang="ru-RU" dirty="0" smtClean="0"/>
          </a:p>
          <a:p>
            <a:pPr lvl="1">
              <a:spcAft>
                <a:spcPts val="200"/>
              </a:spcAft>
            </a:pPr>
            <a:r>
              <a:rPr lang="ru-RU" dirty="0" smtClean="0"/>
              <a:t>Использует ее как аргумент подпрограммы </a:t>
            </a:r>
            <a:r>
              <a:rPr lang="ru-RU" dirty="0" err="1" smtClean="0"/>
              <a:t>Delay</a:t>
            </a:r>
            <a:endParaRPr lang="ru-RU" dirty="0" smtClean="0"/>
          </a:p>
          <a:p>
            <a:pPr>
              <a:spcAft>
                <a:spcPts val="200"/>
              </a:spcAft>
            </a:pPr>
            <a:endParaRPr lang="ru-RU" dirty="0" smtClean="0"/>
          </a:p>
          <a:p>
            <a:pPr>
              <a:spcAft>
                <a:spcPts val="200"/>
              </a:spcAft>
            </a:pPr>
            <a:endParaRPr lang="ru-RU" dirty="0" smtClean="0"/>
          </a:p>
          <a:p>
            <a:pPr lvl="1">
              <a:spcAft>
                <a:spcPts val="200"/>
              </a:spcAft>
            </a:pP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320561" y="932581"/>
            <a:ext cx="11592592" cy="287977"/>
          </a:xfrm>
        </p:spPr>
        <p:txBody>
          <a:bodyPr/>
          <a:lstStyle/>
          <a:p>
            <a:r>
              <a:rPr lang="ru-RU" dirty="0" smtClean="0"/>
              <a:t>Управление частотой включения </a:t>
            </a:r>
            <a:br>
              <a:rPr lang="ru-RU" dirty="0" smtClean="0"/>
            </a:br>
            <a:r>
              <a:rPr lang="ru-RU" dirty="0" smtClean="0"/>
              <a:t>и выключения светодиодов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840445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Раздел 1:</a:t>
            </a:r>
            <a:r>
              <a:rPr dirty="0"/>
              <a:t/>
            </a:r>
            <a:br>
              <a:rPr dirty="0"/>
            </a:br>
            <a:r>
              <a:rPr lang="ru-RU" dirty="0" smtClean="0"/>
              <a:t>Проблема диспетчеризации при разработке программного обеспечения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74700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5548211" y="4479732"/>
            <a:ext cx="6848475" cy="2052496"/>
            <a:chOff x="5248275" y="546244"/>
            <a:chExt cx="6848475" cy="205249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/>
            <a:srcRect b="42213"/>
            <a:stretch/>
          </p:blipFill>
          <p:spPr>
            <a:xfrm>
              <a:off x="5248275" y="546244"/>
              <a:ext cx="5799201" cy="1958832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 bwMode="auto">
            <a:xfrm>
              <a:off x="7462976" y="1286880"/>
              <a:ext cx="2824024" cy="239163"/>
            </a:xfrm>
            <a:prstGeom prst="rect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7462976" y="1755753"/>
              <a:ext cx="2824024" cy="239163"/>
            </a:xfrm>
            <a:prstGeom prst="rect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7462976" y="2248612"/>
              <a:ext cx="2824024" cy="239163"/>
            </a:xfrm>
            <a:prstGeom prst="rect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5353050" y="1948517"/>
              <a:ext cx="6743700" cy="650223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lumMod val="5000"/>
                    <a:lumOff val="95000"/>
                    <a:alpha val="0"/>
                  </a:schemeClr>
                </a:gs>
                <a:gs pos="16000">
                  <a:srgbClr val="FEFEFE">
                    <a:alpha val="72000"/>
                  </a:srgbClr>
                </a:gs>
                <a:gs pos="100000">
                  <a:srgbClr val="FFFFFF"/>
                </a:gs>
              </a:gsLst>
              <a:lin ang="5400000" scaled="1"/>
              <a:tileRect/>
            </a:gra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Как это работает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dirty="0" smtClean="0"/>
              <a:t>Управление выключением </a:t>
            </a:r>
            <a:br>
              <a:rPr lang="ru-RU" dirty="0" smtClean="0"/>
            </a:br>
            <a:r>
              <a:rPr lang="ru-RU" dirty="0" smtClean="0"/>
              <a:t>светодиодов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1266" y="1766928"/>
            <a:ext cx="5321475" cy="518400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2000" dirty="0" err="1" smtClean="0"/>
              <a:t>ISR_PortA_Change</a:t>
            </a:r>
            <a:endParaRPr lang="ru-RU" sz="2000" dirty="0"/>
          </a:p>
          <a:p>
            <a:pPr lvl="1">
              <a:spcAft>
                <a:spcPts val="0"/>
              </a:spcAft>
            </a:pPr>
            <a:r>
              <a:rPr lang="ru-RU" sz="1800" dirty="0" smtClean="0"/>
              <a:t>Запускается, т.к. BTN1 или BTN2 изменились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Если BTN2 нажата, выключает все светодиоды и блокирует их включение, для этого в </a:t>
            </a:r>
            <a:r>
              <a:rPr lang="ru-RU" sz="1800" dirty="0" err="1" smtClean="0"/>
              <a:t>G_Allow_Lit_LEDs</a:t>
            </a:r>
            <a:r>
              <a:rPr lang="ru-RU" sz="1800" dirty="0" smtClean="0"/>
              <a:t> записывается 0</a:t>
            </a:r>
            <a:endParaRPr lang="ru-RU" sz="1800" dirty="0"/>
          </a:p>
          <a:p>
            <a:pPr lvl="1">
              <a:spcAft>
                <a:spcPts val="0"/>
              </a:spcAft>
            </a:pPr>
            <a:r>
              <a:rPr lang="ru-RU" sz="1800" dirty="0" smtClean="0"/>
              <a:t>Если BTN2 отпущена, разрешает включение светодиодов, для этого в </a:t>
            </a:r>
            <a:r>
              <a:rPr lang="ru-RU" sz="1800" dirty="0" err="1" smtClean="0"/>
              <a:t>G_Allow_Lit_LEDs</a:t>
            </a:r>
            <a:r>
              <a:rPr lang="ru-RU" sz="1800" dirty="0" smtClean="0"/>
              <a:t> записывается 1</a:t>
            </a:r>
            <a:endParaRPr lang="ru-RU" sz="1800" dirty="0"/>
          </a:p>
          <a:p>
            <a:pPr>
              <a:spcAft>
                <a:spcPts val="0"/>
              </a:spcAft>
            </a:pPr>
            <a:r>
              <a:rPr lang="ru-RU" sz="2000" dirty="0" err="1" smtClean="0"/>
              <a:t>TASK_Scan_LEDS</a:t>
            </a:r>
            <a:endParaRPr lang="ru-RU" sz="2000" dirty="0"/>
          </a:p>
          <a:p>
            <a:pPr lvl="1">
              <a:spcAft>
                <a:spcPts val="0"/>
              </a:spcAft>
            </a:pPr>
            <a:r>
              <a:rPr lang="ru-RU" sz="1800" dirty="0" smtClean="0"/>
              <a:t>Читает переменную </a:t>
            </a:r>
            <a:r>
              <a:rPr lang="ru-RU" sz="1800" dirty="0" err="1" smtClean="0"/>
              <a:t>G_Allow_Lit_LEDs</a:t>
            </a:r>
            <a:r>
              <a:rPr lang="ru-RU" sz="1800" dirty="0" smtClean="0"/>
              <a:t> 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Использует ее как маску для принятия решения включать светодиод или нет</a:t>
            </a:r>
          </a:p>
          <a:p>
            <a:pPr lvl="2">
              <a:spcAft>
                <a:spcPts val="0"/>
              </a:spcAft>
            </a:pPr>
            <a:r>
              <a:rPr lang="ru-RU" sz="1800" dirty="0" smtClean="0"/>
              <a:t>0 &amp; X = 0</a:t>
            </a:r>
          </a:p>
          <a:p>
            <a:pPr lvl="2">
              <a:spcAft>
                <a:spcPts val="0"/>
              </a:spcAft>
            </a:pPr>
            <a:r>
              <a:rPr lang="ru-RU" sz="1800" dirty="0" smtClean="0"/>
              <a:t>1 &amp; X = X</a:t>
            </a:r>
            <a:endParaRPr lang="ru-RU" sz="18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5548211" y="510203"/>
            <a:ext cx="6648449" cy="3600450"/>
            <a:chOff x="5248275" y="2927550"/>
            <a:chExt cx="6648449" cy="360045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/>
            <a:srcRect l="1050" t="-23" r="4353" b="37688"/>
            <a:stretch/>
          </p:blipFill>
          <p:spPr>
            <a:xfrm>
              <a:off x="5248275" y="2927550"/>
              <a:ext cx="6648449" cy="3600450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 bwMode="auto">
            <a:xfrm>
              <a:off x="5891350" y="3447951"/>
              <a:ext cx="4678400" cy="1895574"/>
            </a:xfrm>
            <a:prstGeom prst="rect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5891350" y="5343525"/>
              <a:ext cx="4678400" cy="695325"/>
            </a:xfrm>
            <a:prstGeom prst="rect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5586550" y="3205827"/>
              <a:ext cx="2909749" cy="242124"/>
            </a:xfrm>
            <a:prstGeom prst="rect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227159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Нарушили ли мы правила использования задач?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dirty="0" smtClean="0"/>
              <a:t>Выключение светодиодов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1344000"/>
            <a:ext cx="7330708" cy="5184000"/>
          </a:xfrm>
        </p:spPr>
        <p:txBody>
          <a:bodyPr/>
          <a:lstStyle/>
          <a:p>
            <a:pPr>
              <a:spcAft>
                <a:spcPts val="200"/>
              </a:spcAft>
            </a:pPr>
            <a:r>
              <a:rPr lang="ru-RU" sz="2000" dirty="0" smtClean="0"/>
              <a:t>Для разделения</a:t>
            </a:r>
            <a:r>
              <a:rPr lang="ru-RU" sz="2000" i="1" dirty="0" smtClean="0"/>
              <a:t> функции </a:t>
            </a:r>
            <a:r>
              <a:rPr lang="ru-RU" sz="2000" dirty="0" smtClean="0"/>
              <a:t>мы разбили программу на задачи и процедуры обработки прерываний</a:t>
            </a:r>
          </a:p>
          <a:p>
            <a:pPr lvl="1">
              <a:spcAft>
                <a:spcPts val="200"/>
              </a:spcAft>
            </a:pPr>
            <a:r>
              <a:rPr lang="ru-RU" sz="1800" dirty="0" smtClean="0"/>
              <a:t>Кнопки обрабатываются в ISR_PortA_Change</a:t>
            </a:r>
          </a:p>
          <a:p>
            <a:pPr lvl="1">
              <a:spcAft>
                <a:spcPts val="200"/>
              </a:spcAft>
            </a:pPr>
            <a:r>
              <a:rPr lang="ru-RU" sz="1800" dirty="0" smtClean="0"/>
              <a:t>Светодиоды управляются TASK_Scan_LEDs</a:t>
            </a:r>
            <a:r>
              <a:rPr lang="ru-RU" dirty="0" smtClean="0"/>
              <a:t> </a:t>
            </a:r>
          </a:p>
          <a:p>
            <a:pPr>
              <a:spcAft>
                <a:spcPts val="200"/>
              </a:spcAft>
            </a:pPr>
            <a:r>
              <a:rPr lang="ru-RU" sz="2000" dirty="0" smtClean="0"/>
              <a:t>Но для минимизации времени отклика выключение светодиодов осуществляется кодом обработки кнопок</a:t>
            </a:r>
          </a:p>
          <a:p>
            <a:pPr>
              <a:spcAft>
                <a:spcPts val="200"/>
              </a:spcAft>
            </a:pPr>
            <a:r>
              <a:rPr lang="ru-RU" sz="2000" dirty="0" smtClean="0"/>
              <a:t>Этот код (красные стрелки) нарушает нашу цель: управлять  светодиодами только TASK_Scan_LEDs</a:t>
            </a:r>
          </a:p>
          <a:p>
            <a:pPr>
              <a:spcAft>
                <a:spcPts val="200"/>
              </a:spcAft>
            </a:pPr>
            <a:r>
              <a:rPr lang="ru-RU" sz="2000" dirty="0" smtClean="0"/>
              <a:t>Иногда мы НЕ хотим этого делать</a:t>
            </a:r>
          </a:p>
          <a:p>
            <a:pPr lvl="1">
              <a:spcAft>
                <a:spcPts val="200"/>
              </a:spcAft>
            </a:pPr>
            <a:r>
              <a:rPr lang="ru-RU" sz="1800" dirty="0" smtClean="0"/>
              <a:t>«У семи нянек дитя без глазу» - тяжело написать правильный код без ошибок, когда много задач и процедур обработки прерываний используют общие ресурсы</a:t>
            </a:r>
          </a:p>
          <a:p>
            <a:pPr lvl="1">
              <a:spcAft>
                <a:spcPts val="200"/>
              </a:spcAft>
            </a:pPr>
            <a:r>
              <a:rPr lang="ru-RU" sz="1800" dirty="0" smtClean="0"/>
              <a:t>Пример: для корректного доступа к внешнему устройству (карточке памяти SD) требуется выполнение последовательности действий  Прерывание в неподходящий момент может привести к ошибке</a:t>
            </a:r>
            <a:endParaRPr lang="ru-RU" sz="1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050" t="9832" r="24799" b="54221"/>
          <a:stretch/>
        </p:blipFill>
        <p:spPr>
          <a:xfrm>
            <a:off x="7850592" y="956847"/>
            <a:ext cx="4042675" cy="1610649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8855997" y="2856900"/>
            <a:ext cx="2788668" cy="3028261"/>
            <a:chOff x="7355224" y="1138103"/>
            <a:chExt cx="4755095" cy="5163637"/>
          </a:xfrm>
        </p:grpSpPr>
        <p:grpSp>
          <p:nvGrpSpPr>
            <p:cNvPr id="20" name="Group 19"/>
            <p:cNvGrpSpPr/>
            <p:nvPr/>
          </p:nvGrpSpPr>
          <p:grpSpPr>
            <a:xfrm>
              <a:off x="7955685" y="1138103"/>
              <a:ext cx="3691608" cy="802252"/>
              <a:chOff x="7964495" y="1527992"/>
              <a:chExt cx="3691608" cy="802252"/>
            </a:xfrm>
          </p:grpSpPr>
          <p:pic>
            <p:nvPicPr>
              <p:cNvPr id="21" name="Content Placeholder 42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7964495" y="1527993"/>
                <a:ext cx="1045276" cy="8022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" name="Content Placeholder 42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10610827" y="1527992"/>
                <a:ext cx="1045276" cy="8022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3" name="Oval 22"/>
            <p:cNvSpPr/>
            <p:nvPr/>
          </p:nvSpPr>
          <p:spPr bwMode="auto">
            <a:xfrm>
              <a:off x="8591000" y="2131235"/>
              <a:ext cx="2303875" cy="1175639"/>
            </a:xfrm>
            <a:prstGeom prst="ellipse">
              <a:avLst/>
            </a:prstGeom>
            <a:solidFill>
              <a:srgbClr val="72166B"/>
            </a:solidFill>
            <a:ln w="38100" cap="flat" cmpd="sng" algn="ctr">
              <a:solidFill>
                <a:srgbClr val="72166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1000" b="0" dirty="0" smtClean="0">
                  <a:solidFill>
                    <a:schemeClr val="bg1"/>
                  </a:solidFill>
                </a:rPr>
                <a:t>ISR (процедура обработки прерывания)</a:t>
              </a: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9277090" y="4319611"/>
              <a:ext cx="1095375" cy="1095375"/>
            </a:xfrm>
            <a:prstGeom prst="ellipse">
              <a:avLst/>
            </a:prstGeom>
            <a:solidFill>
              <a:srgbClr val="72166B"/>
            </a:solidFill>
            <a:ln w="38100" cap="flat" cmpd="sng" algn="ctr">
              <a:solidFill>
                <a:srgbClr val="72166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1100" b="0" dirty="0" smtClean="0">
                  <a:solidFill>
                    <a:schemeClr val="bg1"/>
                  </a:solidFill>
                </a:rPr>
                <a:t>За-дача</a:t>
              </a: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7355224" y="3607427"/>
              <a:ext cx="4755095" cy="370317"/>
              <a:chOff x="7355224" y="3607427"/>
              <a:chExt cx="4755095" cy="370317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10201991" y="3607427"/>
                <a:ext cx="1908328" cy="370317"/>
              </a:xfrm>
              <a:prstGeom prst="rect">
                <a:avLst/>
              </a:prstGeom>
              <a:noFill/>
              <a:ln w="28575">
                <a:solidFill>
                  <a:srgbClr val="882C94"/>
                </a:solidFill>
              </a:ln>
            </p:spPr>
            <p:txBody>
              <a:bodyPr wrap="none" lIns="77916" tIns="38958" rIns="77916" bIns="38958" rtlCol="0">
                <a:spAutoFit/>
              </a:bodyPr>
              <a:lstStyle/>
              <a:p>
                <a:r>
                  <a:rPr lang="ru-RU" sz="900" b="0" dirty="0" smtClean="0">
                    <a:solidFill>
                      <a:schemeClr val="tx1">
                        <a:lumMod val="90000"/>
                        <a:lumOff val="10000"/>
                      </a:schemeClr>
                    </a:solidFill>
                  </a:rPr>
                  <a:t>G_Allow_Lit_LEDs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7355224" y="3607427"/>
                <a:ext cx="2083263" cy="370317"/>
              </a:xfrm>
              <a:prstGeom prst="rect">
                <a:avLst/>
              </a:prstGeom>
              <a:noFill/>
              <a:ln w="28575">
                <a:solidFill>
                  <a:srgbClr val="882C94"/>
                </a:solidFill>
              </a:ln>
            </p:spPr>
            <p:txBody>
              <a:bodyPr wrap="none" lIns="77916" tIns="38958" rIns="77916" bIns="38958" rtlCol="0">
                <a:spAutoFit/>
              </a:bodyPr>
              <a:lstStyle/>
              <a:p>
                <a:r>
                  <a:rPr lang="ru-RU" sz="900" b="0" dirty="0" smtClean="0">
                    <a:solidFill>
                      <a:schemeClr val="tx1">
                        <a:lumMod val="90000"/>
                        <a:lumOff val="10000"/>
                      </a:schemeClr>
                    </a:solidFill>
                  </a:rPr>
                  <a:t>G_LED_Scan_Delay</a:t>
                </a:r>
              </a:p>
            </p:txBody>
          </p:sp>
        </p:grpSp>
        <p:cxnSp>
          <p:nvCxnSpPr>
            <p:cNvPr id="28" name="Elbow Connector 24"/>
            <p:cNvCxnSpPr>
              <a:stCxn id="21" idx="2"/>
              <a:endCxn id="23" idx="1"/>
            </p:cNvCxnSpPr>
            <p:nvPr/>
          </p:nvCxnSpPr>
          <p:spPr bwMode="auto">
            <a:xfrm rot="16200000" flipH="1">
              <a:off x="8521836" y="1896843"/>
              <a:ext cx="363048" cy="450071"/>
            </a:xfrm>
            <a:prstGeom prst="curvedConnector3">
              <a:avLst>
                <a:gd name="adj1" fmla="val 50000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29" name="Elbow Connector 24"/>
            <p:cNvCxnSpPr>
              <a:stCxn id="22" idx="2"/>
              <a:endCxn id="23" idx="7"/>
            </p:cNvCxnSpPr>
            <p:nvPr/>
          </p:nvCxnSpPr>
          <p:spPr bwMode="auto">
            <a:xfrm rot="5400000">
              <a:off x="10659544" y="1838292"/>
              <a:ext cx="363050" cy="567175"/>
            </a:xfrm>
            <a:prstGeom prst="curvedConnector3">
              <a:avLst>
                <a:gd name="adj1" fmla="val 50000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30" name="Elbow Connector 24"/>
            <p:cNvCxnSpPr>
              <a:stCxn id="27" idx="2"/>
              <a:endCxn id="24" idx="1"/>
            </p:cNvCxnSpPr>
            <p:nvPr/>
          </p:nvCxnSpPr>
          <p:spPr bwMode="auto">
            <a:xfrm rot="16200000" flipH="1">
              <a:off x="8666040" y="3708559"/>
              <a:ext cx="502281" cy="1040649"/>
            </a:xfrm>
            <a:prstGeom prst="curvedConnector3">
              <a:avLst>
                <a:gd name="adj1" fmla="val 50000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31" name="Elbow Connector 24"/>
            <p:cNvCxnSpPr>
              <a:stCxn id="26" idx="2"/>
              <a:endCxn id="24" idx="7"/>
            </p:cNvCxnSpPr>
            <p:nvPr/>
          </p:nvCxnSpPr>
          <p:spPr bwMode="auto">
            <a:xfrm rot="5400000">
              <a:off x="10432964" y="3756832"/>
              <a:ext cx="502281" cy="944104"/>
            </a:xfrm>
            <a:prstGeom prst="curvedConnector3">
              <a:avLst>
                <a:gd name="adj1" fmla="val 50000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32" name="Elbow Connector 24"/>
            <p:cNvCxnSpPr>
              <a:stCxn id="23" idx="3"/>
              <a:endCxn id="27" idx="0"/>
            </p:cNvCxnSpPr>
            <p:nvPr/>
          </p:nvCxnSpPr>
          <p:spPr bwMode="auto">
            <a:xfrm rot="5400000">
              <a:off x="8426264" y="3105296"/>
              <a:ext cx="472722" cy="531539"/>
            </a:xfrm>
            <a:prstGeom prst="curvedConnector3">
              <a:avLst>
                <a:gd name="adj1" fmla="val 50000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33" name="Elbow Connector 24"/>
            <p:cNvCxnSpPr>
              <a:stCxn id="23" idx="5"/>
              <a:endCxn id="26" idx="0"/>
            </p:cNvCxnSpPr>
            <p:nvPr/>
          </p:nvCxnSpPr>
          <p:spPr bwMode="auto">
            <a:xfrm rot="16200000" flipH="1">
              <a:off x="10620457" y="3071729"/>
              <a:ext cx="472722" cy="598674"/>
            </a:xfrm>
            <a:prstGeom prst="curvedConnector3">
              <a:avLst>
                <a:gd name="adj1" fmla="val 50000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34" name="Elbow Connector 24"/>
            <p:cNvCxnSpPr>
              <a:stCxn id="24" idx="4"/>
              <a:endCxn id="42" idx="0"/>
            </p:cNvCxnSpPr>
            <p:nvPr/>
          </p:nvCxnSpPr>
          <p:spPr bwMode="auto">
            <a:xfrm rot="16200000" flipH="1">
              <a:off x="9867238" y="5372526"/>
              <a:ext cx="387286" cy="472206"/>
            </a:xfrm>
            <a:prstGeom prst="curvedConnector3">
              <a:avLst>
                <a:gd name="adj1" fmla="val 50000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35" name="Elbow Connector 24"/>
            <p:cNvCxnSpPr>
              <a:stCxn id="24" idx="4"/>
              <a:endCxn id="41" idx="0"/>
            </p:cNvCxnSpPr>
            <p:nvPr/>
          </p:nvCxnSpPr>
          <p:spPr bwMode="auto">
            <a:xfrm rot="16200000" flipH="1">
              <a:off x="9693233" y="5546530"/>
              <a:ext cx="387286" cy="124197"/>
            </a:xfrm>
            <a:prstGeom prst="curvedConnector3">
              <a:avLst>
                <a:gd name="adj1" fmla="val 50000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36" name="Elbow Connector 24"/>
            <p:cNvCxnSpPr>
              <a:endCxn id="40" idx="0"/>
            </p:cNvCxnSpPr>
            <p:nvPr/>
          </p:nvCxnSpPr>
          <p:spPr bwMode="auto">
            <a:xfrm rot="5400000">
              <a:off x="9519230" y="5496723"/>
              <a:ext cx="387286" cy="223813"/>
            </a:xfrm>
            <a:prstGeom prst="curvedConnector3">
              <a:avLst>
                <a:gd name="adj1" fmla="val 50000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37" name="Elbow Connector 24"/>
            <p:cNvCxnSpPr>
              <a:stCxn id="24" idx="4"/>
              <a:endCxn id="39" idx="0"/>
            </p:cNvCxnSpPr>
            <p:nvPr/>
          </p:nvCxnSpPr>
          <p:spPr bwMode="auto">
            <a:xfrm rot="5400000">
              <a:off x="9345225" y="5322719"/>
              <a:ext cx="387286" cy="571820"/>
            </a:xfrm>
            <a:prstGeom prst="curvedConnector3">
              <a:avLst>
                <a:gd name="adj1" fmla="val 50000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grpSp>
          <p:nvGrpSpPr>
            <p:cNvPr id="38" name="Group 37"/>
            <p:cNvGrpSpPr/>
            <p:nvPr/>
          </p:nvGrpSpPr>
          <p:grpSpPr>
            <a:xfrm>
              <a:off x="9136649" y="5802272"/>
              <a:ext cx="1276643" cy="499468"/>
              <a:chOff x="8896143" y="5802272"/>
              <a:chExt cx="1276643" cy="499468"/>
            </a:xfrm>
          </p:grpSpPr>
          <p:sp>
            <p:nvSpPr>
              <p:cNvPr id="39" name="Rectangle 38"/>
              <p:cNvSpPr/>
              <p:nvPr/>
            </p:nvSpPr>
            <p:spPr bwMode="auto">
              <a:xfrm>
                <a:off x="8896143" y="5802272"/>
                <a:ext cx="232617" cy="499468"/>
              </a:xfrm>
              <a:prstGeom prst="rect">
                <a:avLst/>
              </a:prstGeom>
              <a:solidFill>
                <a:srgbClr val="92D050"/>
              </a:solidFill>
              <a:ln w="3810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8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 bwMode="auto">
              <a:xfrm>
                <a:off x="9244151" y="5802272"/>
                <a:ext cx="232617" cy="499468"/>
              </a:xfrm>
              <a:prstGeom prst="rect">
                <a:avLst/>
              </a:prstGeom>
              <a:solidFill>
                <a:srgbClr val="92D050"/>
              </a:solidFill>
              <a:ln w="3810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8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41" name="Rectangle 40"/>
              <p:cNvSpPr/>
              <p:nvPr/>
            </p:nvSpPr>
            <p:spPr bwMode="auto">
              <a:xfrm>
                <a:off x="9592160" y="5802272"/>
                <a:ext cx="232617" cy="499468"/>
              </a:xfrm>
              <a:prstGeom prst="rect">
                <a:avLst/>
              </a:prstGeom>
              <a:solidFill>
                <a:srgbClr val="92D050"/>
              </a:solidFill>
              <a:ln w="3810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8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Rectangle 41"/>
              <p:cNvSpPr/>
              <p:nvPr/>
            </p:nvSpPr>
            <p:spPr bwMode="auto">
              <a:xfrm>
                <a:off x="9940169" y="5802272"/>
                <a:ext cx="232617" cy="499468"/>
              </a:xfrm>
              <a:prstGeom prst="rect">
                <a:avLst/>
              </a:prstGeom>
              <a:solidFill>
                <a:srgbClr val="92D050"/>
              </a:solidFill>
              <a:ln w="3810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800" b="0" dirty="0" smtClean="0">
                  <a:solidFill>
                    <a:schemeClr val="bg1"/>
                  </a:solidFill>
                </a:endParaRPr>
              </a:p>
            </p:txBody>
          </p:sp>
        </p:grpSp>
      </p:grpSp>
      <p:cxnSp>
        <p:nvCxnSpPr>
          <p:cNvPr id="43" name="Elbow Connector 24"/>
          <p:cNvCxnSpPr>
            <a:stCxn id="23" idx="4"/>
            <a:endCxn id="39" idx="0"/>
          </p:cNvCxnSpPr>
          <p:nvPr/>
        </p:nvCxnSpPr>
        <p:spPr bwMode="auto">
          <a:xfrm rot="5400000">
            <a:off x="9380893" y="4716843"/>
            <a:ext cx="1463449" cy="287353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44" name="Elbow Connector 24"/>
          <p:cNvCxnSpPr>
            <a:stCxn id="23" idx="4"/>
            <a:endCxn id="40" idx="0"/>
          </p:cNvCxnSpPr>
          <p:nvPr/>
        </p:nvCxnSpPr>
        <p:spPr bwMode="auto">
          <a:xfrm rot="5400000">
            <a:off x="9482939" y="4818889"/>
            <a:ext cx="1463449" cy="83261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45" name="Elbow Connector 24"/>
          <p:cNvCxnSpPr>
            <a:stCxn id="23" idx="4"/>
            <a:endCxn id="41" idx="0"/>
          </p:cNvCxnSpPr>
          <p:nvPr/>
        </p:nvCxnSpPr>
        <p:spPr bwMode="auto">
          <a:xfrm rot="16200000" flipH="1">
            <a:off x="9584985" y="4800102"/>
            <a:ext cx="1463449" cy="120833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46" name="Elbow Connector 24"/>
          <p:cNvCxnSpPr>
            <a:stCxn id="23" idx="4"/>
            <a:endCxn id="42" idx="0"/>
          </p:cNvCxnSpPr>
          <p:nvPr/>
        </p:nvCxnSpPr>
        <p:spPr bwMode="auto">
          <a:xfrm rot="16200000" flipH="1">
            <a:off x="9687032" y="4698056"/>
            <a:ext cx="1463449" cy="324926"/>
          </a:xfrm>
          <a:prstGeom prst="curvedConnector3">
            <a:avLst>
              <a:gd name="adj1" fmla="val 50000"/>
            </a:avLst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52" name="Rectangle 51"/>
          <p:cNvSpPr/>
          <p:nvPr/>
        </p:nvSpPr>
        <p:spPr bwMode="auto">
          <a:xfrm>
            <a:off x="8855997" y="2756562"/>
            <a:ext cx="2788668" cy="1454121"/>
          </a:xfrm>
          <a:prstGeom prst="rect">
            <a:avLst/>
          </a:prstGeom>
          <a:noFill/>
          <a:ln w="38100" cap="flat" cmpd="sng" algn="ctr">
            <a:solidFill>
              <a:srgbClr val="FFC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8860627" y="4616607"/>
            <a:ext cx="2788668" cy="1454121"/>
          </a:xfrm>
          <a:prstGeom prst="rect">
            <a:avLst/>
          </a:prstGeom>
          <a:noFill/>
          <a:ln w="38100" cap="flat" cmpd="sng" algn="ctr">
            <a:solidFill>
              <a:srgbClr val="FFC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 rot="16200000">
            <a:off x="7987354" y="3327993"/>
            <a:ext cx="1234355" cy="386453"/>
          </a:xfrm>
          <a:prstGeom prst="rect">
            <a:avLst/>
          </a:prstGeom>
          <a:solidFill>
            <a:srgbClr val="FFFFFF"/>
          </a:solidFill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2000" i="1" dirty="0" smtClean="0">
                <a:solidFill>
                  <a:srgbClr val="FFC000"/>
                </a:solidFill>
              </a:rPr>
              <a:t>Кнопки</a:t>
            </a:r>
            <a:endParaRPr lang="ru-RU" sz="2000" b="0" i="1" dirty="0" smtClean="0">
              <a:solidFill>
                <a:srgbClr val="FFC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 rot="16200000">
            <a:off x="7671061" y="5257403"/>
            <a:ext cx="1856795" cy="386453"/>
          </a:xfrm>
          <a:prstGeom prst="rect">
            <a:avLst/>
          </a:prstGeom>
          <a:solidFill>
            <a:srgbClr val="FFFFFF"/>
          </a:solidFill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2000" i="1" dirty="0" smtClean="0">
                <a:solidFill>
                  <a:srgbClr val="FFC000"/>
                </a:solidFill>
              </a:rPr>
              <a:t>Светодиоды</a:t>
            </a:r>
            <a:endParaRPr lang="ru-RU" sz="2000" b="0" i="1" dirty="0" smtClean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21752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1348740"/>
            <a:ext cx="3054526" cy="5179260"/>
          </a:xfrm>
        </p:spPr>
        <p:txBody>
          <a:bodyPr numCol="1"/>
          <a:lstStyle/>
          <a:p>
            <a:r>
              <a:rPr lang="ru-RU" smtClean="0"/>
              <a:t>Начинается с кода инициализации светодиодов и порта PORTA кнопок 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Конфигурирование порта PortA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smtClean="0"/>
              <a:t>В функции InitApp()</a:t>
            </a:r>
            <a:endParaRPr lang="ru-RU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4639" r="30171" b="44614"/>
          <a:stretch/>
        </p:blipFill>
        <p:spPr>
          <a:xfrm>
            <a:off x="4170551" y="1003237"/>
            <a:ext cx="4019549" cy="5387551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grpSp>
        <p:nvGrpSpPr>
          <p:cNvPr id="11" name="Group 10"/>
          <p:cNvGrpSpPr/>
          <p:nvPr/>
        </p:nvGrpSpPr>
        <p:grpSpPr>
          <a:xfrm>
            <a:off x="8393134" y="452902"/>
            <a:ext cx="3722666" cy="6021714"/>
            <a:chOff x="8393134" y="452902"/>
            <a:chExt cx="3722666" cy="602171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/>
            <a:srcRect t="-1" r="289" b="-229"/>
            <a:stretch/>
          </p:blipFill>
          <p:spPr>
            <a:xfrm>
              <a:off x="8867776" y="452902"/>
              <a:ext cx="3248024" cy="60217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 bwMode="auto">
            <a:xfrm>
              <a:off x="9082248" y="733425"/>
              <a:ext cx="2344439" cy="3076575"/>
            </a:xfrm>
            <a:prstGeom prst="rect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" name="Right Arrow 9"/>
            <p:cNvSpPr/>
            <p:nvPr/>
          </p:nvSpPr>
          <p:spPr bwMode="auto">
            <a:xfrm>
              <a:off x="8393134" y="2105025"/>
              <a:ext cx="528991" cy="390525"/>
            </a:xfrm>
            <a:prstGeom prst="rightArrow">
              <a:avLst/>
            </a:prstGeom>
            <a:solidFill>
              <a:srgbClr val="FFFF00"/>
            </a:solidFill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981883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3255593"/>
            <a:ext cx="6931200" cy="3184724"/>
          </a:xfrm>
        </p:spPr>
        <p:txBody>
          <a:bodyPr numCol="1"/>
          <a:lstStyle/>
          <a:p>
            <a:pPr>
              <a:spcAft>
                <a:spcPts val="0"/>
              </a:spcAft>
            </a:pPr>
            <a:r>
              <a:rPr lang="ru-RU" dirty="0" smtClean="0"/>
              <a:t>Все входные порты (PORTA, PORTB, и т.д.) могут генерировать прерывание при изменении входа</a:t>
            </a:r>
          </a:p>
          <a:p>
            <a:pPr lvl="1">
              <a:spcAft>
                <a:spcPts val="0"/>
              </a:spcAft>
            </a:pPr>
            <a:r>
              <a:rPr lang="ru-RU" dirty="0" smtClean="0"/>
              <a:t>Будем использовать биты портов BTN1 и BTN2( биты 4 и 5)</a:t>
            </a:r>
          </a:p>
          <a:p>
            <a:pPr>
              <a:spcAft>
                <a:spcPts val="0"/>
              </a:spcAft>
            </a:pPr>
            <a:r>
              <a:rPr lang="ru-RU" dirty="0" smtClean="0"/>
              <a:t>Управляющий регистр </a:t>
            </a:r>
            <a:r>
              <a:rPr lang="ru-RU" dirty="0" err="1" smtClean="0"/>
              <a:t>CNENx</a:t>
            </a:r>
            <a:r>
              <a:rPr lang="ru-RU" dirty="0" smtClean="0"/>
              <a:t>:  Разрешено уведомление об изменении (CN) </a:t>
            </a:r>
          </a:p>
          <a:p>
            <a:pPr lvl="1">
              <a:spcAft>
                <a:spcPts val="0"/>
              </a:spcAft>
            </a:pPr>
            <a:r>
              <a:rPr lang="ru-RU" dirty="0" smtClean="0"/>
              <a:t>Для разрешения уведомления о изменении в соответствующий бит записана 1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Конфигурирование порта PortA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smtClean="0"/>
              <a:t>В функции InitApp()</a:t>
            </a:r>
            <a:endParaRPr lang="ru-R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86154"/>
          <a:stretch/>
        </p:blipFill>
        <p:spPr>
          <a:xfrm>
            <a:off x="674875" y="1722868"/>
            <a:ext cx="5843588" cy="1234427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t="-1" r="289" b="-229"/>
          <a:stretch/>
        </p:blipFill>
        <p:spPr>
          <a:xfrm>
            <a:off x="8867776" y="452902"/>
            <a:ext cx="3248024" cy="602171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auto">
          <a:xfrm>
            <a:off x="9082248" y="3924300"/>
            <a:ext cx="2894405" cy="571282"/>
          </a:xfrm>
          <a:prstGeom prst="rect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11" name="Right Arrow 10"/>
          <p:cNvSpPr/>
          <p:nvPr/>
        </p:nvSpPr>
        <p:spPr bwMode="auto">
          <a:xfrm rot="1953521">
            <a:off x="6504906" y="3112101"/>
            <a:ext cx="2657348" cy="390525"/>
          </a:xfrm>
          <a:prstGeom prst="rightArrow">
            <a:avLst/>
          </a:prstGeom>
          <a:solidFill>
            <a:srgbClr val="FFFF00"/>
          </a:solidFill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82208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Конфигурирование контроллера прерываний </a:t>
            </a:r>
            <a:endParaRPr lang="ru-RU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2788364"/>
            <a:ext cx="5612940" cy="3624216"/>
          </a:xfrm>
        </p:spPr>
        <p:txBody>
          <a:bodyPr/>
          <a:lstStyle/>
          <a:p>
            <a:r>
              <a:rPr lang="ru-RU" sz="2000" dirty="0" smtClean="0"/>
              <a:t>В Таблице 7-2 найдите имена регистров контроллера прерываний для прерывания уведомления об изменении порта PORTA</a:t>
            </a:r>
          </a:p>
          <a:p>
            <a:pPr lvl="1"/>
            <a:r>
              <a:rPr lang="ru-RU" sz="2000" dirty="0" smtClean="0"/>
              <a:t>Разрешение: </a:t>
            </a:r>
            <a:br>
              <a:rPr lang="ru-RU" sz="2000" dirty="0" smtClean="0"/>
            </a:br>
            <a:r>
              <a:rPr lang="ru-RU" sz="2000" dirty="0" smtClean="0"/>
              <a:t>IEC3</a:t>
            </a:r>
          </a:p>
          <a:p>
            <a:pPr lvl="1"/>
            <a:r>
              <a:rPr lang="ru-RU" sz="2000" dirty="0" smtClean="0"/>
              <a:t>Приоритет: </a:t>
            </a:r>
            <a:br>
              <a:rPr lang="ru-RU" sz="2000" dirty="0" smtClean="0"/>
            </a:br>
            <a:r>
              <a:rPr lang="ru-RU" sz="2000" dirty="0" smtClean="0"/>
              <a:t>IPC29</a:t>
            </a:r>
          </a:p>
          <a:p>
            <a:pPr lvl="1"/>
            <a:r>
              <a:rPr lang="ru-RU" sz="2000" dirty="0" smtClean="0"/>
              <a:t>Флаг: IFS3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smtClean="0"/>
              <a:t>В функции InitApp()</a:t>
            </a:r>
            <a:endParaRPr lang="ru-RU" dirty="0"/>
          </a:p>
        </p:txBody>
      </p:sp>
      <p:grpSp>
        <p:nvGrpSpPr>
          <p:cNvPr id="7" name="Group 6"/>
          <p:cNvGrpSpPr/>
          <p:nvPr/>
        </p:nvGrpSpPr>
        <p:grpSpPr>
          <a:xfrm>
            <a:off x="384000" y="1485077"/>
            <a:ext cx="8373398" cy="1154187"/>
            <a:chOff x="1292324" y="1344000"/>
            <a:chExt cx="9870885" cy="13606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r="7008" b="71225"/>
            <a:stretch/>
          </p:blipFill>
          <p:spPr>
            <a:xfrm>
              <a:off x="1292324" y="1344000"/>
              <a:ext cx="9867961" cy="10055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t="92019" r="6981"/>
            <a:stretch/>
          </p:blipFill>
          <p:spPr>
            <a:xfrm>
              <a:off x="1292324" y="2425700"/>
              <a:ext cx="9870885" cy="278900"/>
            </a:xfrm>
            <a:prstGeom prst="rect">
              <a:avLst/>
            </a:prstGeom>
          </p:spPr>
        </p:pic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6866" y="3802162"/>
            <a:ext cx="5243513" cy="2071688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t="-1" r="289" b="-229"/>
          <a:stretch/>
        </p:blipFill>
        <p:spPr>
          <a:xfrm>
            <a:off x="8867776" y="452902"/>
            <a:ext cx="3248024" cy="602171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auto">
          <a:xfrm>
            <a:off x="9032503" y="4467225"/>
            <a:ext cx="2435597" cy="1019175"/>
          </a:xfrm>
          <a:prstGeom prst="rect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12" name="Right Arrow 11"/>
          <p:cNvSpPr/>
          <p:nvPr/>
        </p:nvSpPr>
        <p:spPr bwMode="auto">
          <a:xfrm>
            <a:off x="8020757" y="4781549"/>
            <a:ext cx="893037" cy="390525"/>
          </a:xfrm>
          <a:prstGeom prst="rightArrow">
            <a:avLst/>
          </a:prstGeom>
          <a:solidFill>
            <a:srgbClr val="FFFF00"/>
          </a:solidFill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75025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Предупреждение: Уровни приоритета прерывания </a:t>
            </a:r>
            <a:br>
              <a:rPr lang="ru-RU" sz="3200" dirty="0" smtClean="0"/>
            </a:br>
            <a:r>
              <a:rPr lang="ru-RU" sz="3200" dirty="0" smtClean="0"/>
              <a:t>должны соответствовать друг другу!</a:t>
            </a:r>
            <a:endParaRPr lang="ru-R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0730" y="5266944"/>
            <a:ext cx="11173590" cy="1038758"/>
          </a:xfrm>
        </p:spPr>
        <p:txBody>
          <a:bodyPr/>
          <a:lstStyle/>
          <a:p>
            <a:r>
              <a:rPr lang="ru-RU" smtClean="0"/>
              <a:t>Процедура обработки прерывания должна использовать тот же уровень прерывания, что определение приоритета прерывания</a:t>
            </a:r>
          </a:p>
          <a:p>
            <a:r>
              <a:rPr lang="ru-RU" sz="2000" dirty="0" smtClean="0"/>
              <a:t>Код не будет работать, если указать разные уровни приоритета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530730" y="2592067"/>
            <a:ext cx="5309348" cy="2463756"/>
            <a:chOff x="530730" y="3462386"/>
            <a:chExt cx="5309348" cy="246375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6565" y="3854454"/>
              <a:ext cx="5243513" cy="2071688"/>
            </a:xfrm>
            <a:prstGeom prst="rect">
              <a:avLst/>
            </a:prstGeom>
            <a:ln w="38100">
              <a:noFill/>
            </a:ln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/>
            <a:srcRect r="59669" b="97464"/>
            <a:stretch/>
          </p:blipFill>
          <p:spPr>
            <a:xfrm>
              <a:off x="530730" y="3462386"/>
              <a:ext cx="2702490" cy="313344"/>
            </a:xfrm>
            <a:prstGeom prst="rect">
              <a:avLst/>
            </a:prstGeom>
          </p:spPr>
        </p:pic>
      </p:grp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t="2" r="4256" b="93935"/>
          <a:stretch/>
        </p:blipFill>
        <p:spPr>
          <a:xfrm>
            <a:off x="530730" y="1678749"/>
            <a:ext cx="8139258" cy="423597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 bwMode="auto">
          <a:xfrm>
            <a:off x="4722389" y="1752445"/>
            <a:ext cx="976152" cy="259235"/>
          </a:xfrm>
          <a:prstGeom prst="rect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814853" y="3890361"/>
            <a:ext cx="2359944" cy="494795"/>
          </a:xfrm>
          <a:prstGeom prst="rect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cxnSp>
        <p:nvCxnSpPr>
          <p:cNvPr id="18" name="Straight Arrow Connector 17"/>
          <p:cNvCxnSpPr>
            <a:stCxn id="16" idx="3"/>
            <a:endCxn id="15" idx="2"/>
          </p:cNvCxnSpPr>
          <p:nvPr/>
        </p:nvCxnSpPr>
        <p:spPr bwMode="auto">
          <a:xfrm flipV="1">
            <a:off x="3174797" y="2011680"/>
            <a:ext cx="2035668" cy="2126079"/>
          </a:xfrm>
          <a:prstGeom prst="straightConnector1">
            <a:avLst/>
          </a:prstGeom>
          <a:noFill/>
          <a:ln w="41275" cap="flat" cmpd="sng" algn="ctr">
            <a:solidFill>
              <a:srgbClr val="FFC000"/>
            </a:solidFill>
            <a:prstDash val="solid"/>
            <a:round/>
            <a:headEnd type="triangle" w="lg" len="lg"/>
            <a:tailEnd type="triangle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6360490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Конфигурирование контроллера прерываний</a:t>
            </a:r>
            <a:endParaRPr lang="ru-RU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151" y="1295356"/>
            <a:ext cx="8554625" cy="517926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2000" dirty="0" smtClean="0"/>
              <a:t>Установить </a:t>
            </a:r>
            <a:r>
              <a:rPr lang="ru-RU" sz="2000" dirty="0" err="1" smtClean="0"/>
              <a:t>многовекторный</a:t>
            </a:r>
            <a:r>
              <a:rPr lang="ru-RU" sz="2000" dirty="0" smtClean="0"/>
              <a:t> (</a:t>
            </a:r>
            <a:r>
              <a:rPr lang="ru-RU" sz="2000" dirty="0" err="1" smtClean="0"/>
              <a:t>multi-vector</a:t>
            </a:r>
            <a:r>
              <a:rPr lang="ru-RU" sz="2000" dirty="0" smtClean="0"/>
              <a:t>) режим контроллера прерываний</a:t>
            </a:r>
          </a:p>
          <a:p>
            <a:pPr>
              <a:spcAft>
                <a:spcPts val="0"/>
              </a:spcAft>
            </a:pPr>
            <a:r>
              <a:rPr lang="ru-RU" sz="2000" dirty="0" smtClean="0"/>
              <a:t>Разрешить прерывания глобально</a:t>
            </a:r>
          </a:p>
          <a:p>
            <a:pPr>
              <a:spcAft>
                <a:spcPts val="0"/>
              </a:spcAft>
            </a:pPr>
            <a:r>
              <a:rPr lang="ru-RU" sz="2000" dirty="0" smtClean="0"/>
              <a:t>Разрешить использование периферийного устройства, которое может генерировать прерывание CNCONA - один из регистров порта PORTA</a:t>
            </a:r>
            <a:endParaRPr lang="ru-RU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dirty="0" smtClean="0"/>
              <a:t>В функции </a:t>
            </a:r>
            <a:r>
              <a:rPr lang="ru-RU" dirty="0" err="1" smtClean="0"/>
              <a:t>InitApp</a:t>
            </a:r>
            <a:r>
              <a:rPr lang="ru-RU" dirty="0" smtClean="0"/>
              <a:t>()</a:t>
            </a:r>
          </a:p>
          <a:p>
            <a:endParaRPr lang="ru-RU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915" y="3139173"/>
            <a:ext cx="6286500" cy="2428875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-1" r="289" b="-229"/>
          <a:stretch/>
        </p:blipFill>
        <p:spPr>
          <a:xfrm>
            <a:off x="8867776" y="452902"/>
            <a:ext cx="3248024" cy="602171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9082248" y="5457825"/>
            <a:ext cx="3033552" cy="857250"/>
          </a:xfrm>
          <a:prstGeom prst="rect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10" name="Right Arrow 9"/>
          <p:cNvSpPr/>
          <p:nvPr/>
        </p:nvSpPr>
        <p:spPr bwMode="auto">
          <a:xfrm rot="1771742">
            <a:off x="6811047" y="4948079"/>
            <a:ext cx="2326034" cy="390525"/>
          </a:xfrm>
          <a:prstGeom prst="rightArrow">
            <a:avLst/>
          </a:prstGeom>
          <a:solidFill>
            <a:srgbClr val="FFFF00"/>
          </a:solidFill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83390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Тестирование демонстрационного кода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999" y="1344000"/>
            <a:ext cx="5700542" cy="5184000"/>
          </a:xfrm>
        </p:spPr>
        <p:txBody>
          <a:bodyPr/>
          <a:lstStyle/>
          <a:p>
            <a:r>
              <a:rPr lang="ru-RU" dirty="0" smtClean="0"/>
              <a:t>Откройте проект </a:t>
            </a:r>
            <a:r>
              <a:rPr lang="ru-RU" dirty="0" err="1" smtClean="0"/>
              <a:t>Demo_Basic_Concurrency_Interrupts</a:t>
            </a:r>
            <a:endParaRPr lang="ru-RU" dirty="0" smtClean="0"/>
          </a:p>
          <a:p>
            <a:r>
              <a:rPr lang="ru-RU" dirty="0" smtClean="0"/>
              <a:t>Соберите и загрузите код</a:t>
            </a:r>
          </a:p>
          <a:p>
            <a:r>
              <a:rPr lang="ru-RU" dirty="0" smtClean="0"/>
              <a:t>Запустите его и понажимайте на кнопки</a:t>
            </a:r>
          </a:p>
          <a:p>
            <a:pPr lvl="1"/>
            <a:r>
              <a:rPr lang="ru-RU" dirty="0" smtClean="0"/>
              <a:t>Работает ли он? Он должен </a:t>
            </a:r>
            <a:br>
              <a:rPr lang="ru-RU" dirty="0" smtClean="0"/>
            </a:br>
            <a:r>
              <a:rPr lang="ru-RU" dirty="0" smtClean="0"/>
              <a:t>работать!</a:t>
            </a:r>
          </a:p>
          <a:p>
            <a:pPr lvl="1"/>
            <a:r>
              <a:rPr lang="ru-RU" dirty="0" smtClean="0"/>
              <a:t>Реагирует ли он быстрее? </a:t>
            </a:r>
            <a:r>
              <a:rPr dirty="0"/>
              <a:t/>
            </a:r>
            <a:br>
              <a:rPr dirty="0"/>
            </a:br>
            <a:r>
              <a:rPr lang="ru-RU" dirty="0" smtClean="0"/>
              <a:t>Да, он должен работать практически мгновенно.</a:t>
            </a:r>
            <a:endParaRPr lang="ru-RU" dirty="0"/>
          </a:p>
          <a:p>
            <a:pPr lvl="1"/>
            <a:r>
              <a:rPr lang="ru-RU" dirty="0" smtClean="0"/>
              <a:t>Пропускает ли он меньше нажатий? </a:t>
            </a:r>
            <a:r>
              <a:rPr dirty="0"/>
              <a:t/>
            </a:r>
            <a:br>
              <a:rPr dirty="0"/>
            </a:br>
            <a:r>
              <a:rPr lang="ru-RU" dirty="0" smtClean="0"/>
              <a:t>Да, он должен обрабатывать все нажатия и не пропускать ни одного.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2" descr="https://digilentinc.com/Data/Products/CHIPKIT-WIFIRE/chipKIT-WiFIRE-obl-6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9054" y="1151978"/>
            <a:ext cx="7157003" cy="5188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141600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000" y="169544"/>
            <a:ext cx="11592653" cy="432000"/>
          </a:xfrm>
        </p:spPr>
        <p:txBody>
          <a:bodyPr/>
          <a:lstStyle/>
          <a:p>
            <a:r>
              <a:rPr lang="ru-RU" sz="2800" dirty="0" smtClean="0"/>
              <a:t>Предварительный обзор: Можем ли мы </a:t>
            </a:r>
            <a:br>
              <a:rPr lang="ru-RU" sz="2800" dirty="0" smtClean="0"/>
            </a:br>
            <a:r>
              <a:rPr lang="ru-RU" sz="2800" dirty="0" smtClean="0"/>
              <a:t>использовать прерывания </a:t>
            </a:r>
            <a:r>
              <a:rPr lang="ru-RU" sz="2800" i="1" dirty="0" smtClean="0"/>
              <a:t>и</a:t>
            </a:r>
            <a:r>
              <a:rPr lang="ru-RU" sz="2800" dirty="0" smtClean="0"/>
              <a:t> конечные автоматы </a:t>
            </a:r>
            <a:endParaRPr lang="ru-RU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1" y="3227328"/>
            <a:ext cx="11613124" cy="3289786"/>
          </a:xfrm>
        </p:spPr>
        <p:txBody>
          <a:bodyPr/>
          <a:lstStyle/>
          <a:p>
            <a:pPr>
              <a:spcAft>
                <a:spcPts val="200"/>
              </a:spcAft>
            </a:pPr>
            <a:r>
              <a:rPr lang="ru-RU" dirty="0" smtClean="0"/>
              <a:t>Да, мы можем! И часто должны.</a:t>
            </a:r>
          </a:p>
          <a:p>
            <a:pPr>
              <a:spcAft>
                <a:spcPts val="200"/>
              </a:spcAft>
            </a:pPr>
            <a:r>
              <a:rPr lang="ru-RU" dirty="0" smtClean="0"/>
              <a:t>Это позволяет уменьшить время отклика всех прочих задач системы</a:t>
            </a:r>
          </a:p>
          <a:p>
            <a:pPr>
              <a:spcAft>
                <a:spcPts val="200"/>
              </a:spcAft>
            </a:pPr>
            <a:r>
              <a:rPr lang="ru-RU" dirty="0" smtClean="0"/>
              <a:t>Мы не должны делать код процедур обработки прерываний слишком большим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Уменьшает время отклика других процедур обработки прерываний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Уменьшает риск возникновения ошибок</a:t>
            </a:r>
          </a:p>
          <a:p>
            <a:pPr>
              <a:spcAft>
                <a:spcPts val="200"/>
              </a:spcAft>
            </a:pPr>
            <a:r>
              <a:rPr lang="ru-RU" dirty="0" smtClean="0"/>
              <a:t>Далее мы увидим, как интегрированная среда разработки MPLAB </a:t>
            </a:r>
            <a:r>
              <a:rPr lang="ru-RU" dirty="0" err="1" smtClean="0"/>
              <a:t>Harmony</a:t>
            </a:r>
            <a:r>
              <a:rPr lang="ru-RU" dirty="0" smtClean="0"/>
              <a:t> использует конечные автоматы для уменьшения времени отклика</a:t>
            </a:r>
            <a:endParaRPr lang="ru-RU" dirty="0"/>
          </a:p>
          <a:p>
            <a:pPr lvl="1">
              <a:spcAft>
                <a:spcPts val="200"/>
              </a:spcAft>
            </a:pP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dirty="0" smtClean="0"/>
              <a:t>Будет рассмотрено детально далее в курсе</a:t>
            </a:r>
            <a:endParaRPr lang="ru-RU" dirty="0"/>
          </a:p>
        </p:txBody>
      </p:sp>
      <p:grpSp>
        <p:nvGrpSpPr>
          <p:cNvPr id="23" name="Group 22"/>
          <p:cNvGrpSpPr/>
          <p:nvPr/>
        </p:nvGrpSpPr>
        <p:grpSpPr>
          <a:xfrm>
            <a:off x="682625" y="2495642"/>
            <a:ext cx="10846352" cy="386453"/>
            <a:chOff x="682625" y="2495642"/>
            <a:chExt cx="10846352" cy="386453"/>
          </a:xfrm>
        </p:grpSpPr>
        <p:sp>
          <p:nvSpPr>
            <p:cNvPr id="24" name="TextBox 23"/>
            <p:cNvSpPr txBox="1"/>
            <p:nvPr/>
          </p:nvSpPr>
          <p:spPr>
            <a:xfrm>
              <a:off x="682625" y="2495642"/>
              <a:ext cx="3124200" cy="386453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accent2"/>
                  </a:solidFill>
                </a:rPr>
                <a:t>Прочие задачи</a:t>
              </a:r>
              <a:endParaRPr lang="ru-RU" sz="2000" b="0" dirty="0" smtClean="0">
                <a:solidFill>
                  <a:schemeClr val="accent2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4029078" y="2552791"/>
              <a:ext cx="7499899" cy="272153"/>
            </a:xfrm>
            <a:prstGeom prst="rect">
              <a:avLst/>
            </a:prstGeom>
            <a:noFill/>
            <a:ln w="222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26" name="Rectangle 25"/>
          <p:cNvSpPr/>
          <p:nvPr/>
        </p:nvSpPr>
        <p:spPr bwMode="auto">
          <a:xfrm>
            <a:off x="5846443" y="2556015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4074796" y="2556015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4988726" y="2556015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4542791" y="2552791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5437503" y="2554429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7616462" y="2556015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5844815" y="2556015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6758745" y="2556015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6312810" y="2552791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7207522" y="2554429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9388236" y="2556015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7616589" y="2556015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8530519" y="2556015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8084584" y="2552791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8979296" y="2554429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11159883" y="2551112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9388236" y="2551112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10302166" y="2551112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44" name="Rectangle 43"/>
          <p:cNvSpPr/>
          <p:nvPr/>
        </p:nvSpPr>
        <p:spPr bwMode="auto">
          <a:xfrm>
            <a:off x="9856231" y="2547888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45" name="Rectangle 44"/>
          <p:cNvSpPr/>
          <p:nvPr/>
        </p:nvSpPr>
        <p:spPr bwMode="auto">
          <a:xfrm>
            <a:off x="10750943" y="2549526"/>
            <a:ext cx="99063" cy="272153"/>
          </a:xfrm>
          <a:prstGeom prst="rect">
            <a:avLst/>
          </a:prstGeom>
          <a:solidFill>
            <a:srgbClr val="0070C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182633" y="2004873"/>
            <a:ext cx="11346344" cy="386453"/>
            <a:chOff x="182633" y="2004873"/>
            <a:chExt cx="11346344" cy="386453"/>
          </a:xfrm>
        </p:grpSpPr>
        <p:sp>
          <p:nvSpPr>
            <p:cNvPr id="47" name="Rectangle 46"/>
            <p:cNvSpPr/>
            <p:nvPr/>
          </p:nvSpPr>
          <p:spPr bwMode="auto">
            <a:xfrm>
              <a:off x="11334732" y="2090685"/>
              <a:ext cx="194245" cy="272153"/>
            </a:xfrm>
            <a:prstGeom prst="rect">
              <a:avLst/>
            </a:prstGeom>
            <a:solidFill>
              <a:srgbClr val="00B05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1400" b="0" dirty="0" smtClean="0">
                  <a:solidFill>
                    <a:srgbClr val="FFFFFF"/>
                  </a:solidFill>
                </a:rPr>
                <a:t>1</a:t>
              </a:r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182633" y="2004873"/>
              <a:ext cx="11346344" cy="386453"/>
              <a:chOff x="182633" y="1969988"/>
              <a:chExt cx="11346344" cy="386453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182633" y="1969988"/>
                <a:ext cx="3982334" cy="386453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lIns="77916" tIns="38958" rIns="77916" bIns="38958" rtlCol="0">
                <a:spAutoFit/>
              </a:bodyPr>
              <a:lstStyle/>
              <a:p>
                <a:pPr algn="ctr"/>
                <a:r>
                  <a:rPr lang="ru-RU" sz="2000" dirty="0" smtClean="0">
                    <a:solidFill>
                      <a:schemeClr val="accent2"/>
                    </a:solidFill>
                  </a:rPr>
                  <a:t>TASK_Scan_LEDs_Once_FSM</a:t>
                </a:r>
                <a:endParaRPr lang="ru-RU" sz="2000" b="0" dirty="0" smtClean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50" name="Rectangle 49"/>
              <p:cNvSpPr/>
              <p:nvPr/>
            </p:nvSpPr>
            <p:spPr bwMode="auto">
              <a:xfrm>
                <a:off x="4029078" y="2057919"/>
                <a:ext cx="7499899" cy="272153"/>
              </a:xfrm>
              <a:prstGeom prst="rect">
                <a:avLst/>
              </a:prstGeom>
              <a:noFill/>
              <a:ln w="222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Rectangle 50"/>
              <p:cNvSpPr/>
              <p:nvPr/>
            </p:nvSpPr>
            <p:spPr bwMode="auto">
              <a:xfrm>
                <a:off x="4213225" y="2055967"/>
                <a:ext cx="283848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1</a:t>
                </a:r>
              </a:p>
            </p:txBody>
          </p:sp>
          <p:sp>
            <p:nvSpPr>
              <p:cNvPr id="52" name="Rectangle 51"/>
              <p:cNvSpPr/>
              <p:nvPr/>
            </p:nvSpPr>
            <p:spPr bwMode="auto">
              <a:xfrm>
                <a:off x="4687573" y="2055967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2</a:t>
                </a:r>
              </a:p>
            </p:txBody>
          </p:sp>
          <p:sp>
            <p:nvSpPr>
              <p:cNvPr id="53" name="Rectangle 52"/>
              <p:cNvSpPr/>
              <p:nvPr/>
            </p:nvSpPr>
            <p:spPr bwMode="auto">
              <a:xfrm>
                <a:off x="5133508" y="2055967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3</a:t>
                </a:r>
              </a:p>
            </p:txBody>
          </p:sp>
          <p:sp>
            <p:nvSpPr>
              <p:cNvPr id="54" name="Rectangle 53"/>
              <p:cNvSpPr/>
              <p:nvPr/>
            </p:nvSpPr>
            <p:spPr bwMode="auto">
              <a:xfrm>
                <a:off x="5568149" y="2055967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dirty="0">
                    <a:solidFill>
                      <a:srgbClr val="FFFFFF"/>
                    </a:solidFill>
                  </a:rPr>
                  <a:t>4</a:t>
                </a:r>
                <a:endParaRPr lang="ru-RU" sz="1400" b="0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Rectangle 54"/>
              <p:cNvSpPr/>
              <p:nvPr/>
            </p:nvSpPr>
            <p:spPr bwMode="auto">
              <a:xfrm>
                <a:off x="5983244" y="2055967"/>
                <a:ext cx="283848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1</a:t>
                </a:r>
              </a:p>
            </p:txBody>
          </p:sp>
          <p:sp>
            <p:nvSpPr>
              <p:cNvPr id="56" name="Rectangle 55"/>
              <p:cNvSpPr/>
              <p:nvPr/>
            </p:nvSpPr>
            <p:spPr bwMode="auto">
              <a:xfrm>
                <a:off x="6457592" y="2055967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2</a:t>
                </a:r>
              </a:p>
            </p:txBody>
          </p:sp>
          <p:sp>
            <p:nvSpPr>
              <p:cNvPr id="57" name="Rectangle 56"/>
              <p:cNvSpPr/>
              <p:nvPr/>
            </p:nvSpPr>
            <p:spPr bwMode="auto">
              <a:xfrm>
                <a:off x="6903527" y="2055967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dirty="0">
                    <a:solidFill>
                      <a:srgbClr val="FFFFFF"/>
                    </a:solidFill>
                  </a:rPr>
                  <a:t>3</a:t>
                </a:r>
                <a:endParaRPr lang="ru-RU" sz="1400" b="0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Rectangle 57"/>
              <p:cNvSpPr/>
              <p:nvPr/>
            </p:nvSpPr>
            <p:spPr bwMode="auto">
              <a:xfrm>
                <a:off x="7338168" y="2055967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4</a:t>
                </a:r>
              </a:p>
            </p:txBody>
          </p:sp>
          <p:sp>
            <p:nvSpPr>
              <p:cNvPr id="59" name="Rectangle 58"/>
              <p:cNvSpPr/>
              <p:nvPr/>
            </p:nvSpPr>
            <p:spPr bwMode="auto">
              <a:xfrm>
                <a:off x="7755018" y="2055967"/>
                <a:ext cx="283848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1</a:t>
                </a:r>
              </a:p>
            </p:txBody>
          </p:sp>
          <p:sp>
            <p:nvSpPr>
              <p:cNvPr id="60" name="Rectangle 59"/>
              <p:cNvSpPr/>
              <p:nvPr/>
            </p:nvSpPr>
            <p:spPr bwMode="auto">
              <a:xfrm>
                <a:off x="8229366" y="2055967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2</a:t>
                </a:r>
              </a:p>
            </p:txBody>
          </p:sp>
          <p:sp>
            <p:nvSpPr>
              <p:cNvPr id="61" name="Rectangle 60"/>
              <p:cNvSpPr/>
              <p:nvPr/>
            </p:nvSpPr>
            <p:spPr bwMode="auto">
              <a:xfrm>
                <a:off x="8675301" y="2055967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3</a:t>
                </a:r>
              </a:p>
            </p:txBody>
          </p:sp>
          <p:sp>
            <p:nvSpPr>
              <p:cNvPr id="62" name="Rectangle 61"/>
              <p:cNvSpPr/>
              <p:nvPr/>
            </p:nvSpPr>
            <p:spPr bwMode="auto">
              <a:xfrm>
                <a:off x="9109942" y="2055967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4</a:t>
                </a:r>
              </a:p>
            </p:txBody>
          </p:sp>
          <p:sp>
            <p:nvSpPr>
              <p:cNvPr id="63" name="Rectangle 62"/>
              <p:cNvSpPr/>
              <p:nvPr/>
            </p:nvSpPr>
            <p:spPr bwMode="auto">
              <a:xfrm>
                <a:off x="9526665" y="2051064"/>
                <a:ext cx="283848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1</a:t>
                </a:r>
              </a:p>
            </p:txBody>
          </p:sp>
          <p:sp>
            <p:nvSpPr>
              <p:cNvPr id="64" name="Rectangle 63"/>
              <p:cNvSpPr/>
              <p:nvPr/>
            </p:nvSpPr>
            <p:spPr bwMode="auto">
              <a:xfrm>
                <a:off x="10001013" y="2051064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2</a:t>
                </a:r>
              </a:p>
            </p:txBody>
          </p:sp>
          <p:sp>
            <p:nvSpPr>
              <p:cNvPr id="65" name="Rectangle 64"/>
              <p:cNvSpPr/>
              <p:nvPr/>
            </p:nvSpPr>
            <p:spPr bwMode="auto">
              <a:xfrm>
                <a:off x="10446948" y="2051064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3</a:t>
                </a:r>
              </a:p>
            </p:txBody>
          </p:sp>
          <p:sp>
            <p:nvSpPr>
              <p:cNvPr id="66" name="Rectangle 65"/>
              <p:cNvSpPr/>
              <p:nvPr/>
            </p:nvSpPr>
            <p:spPr bwMode="auto">
              <a:xfrm>
                <a:off x="10881589" y="2051064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dirty="0">
                    <a:solidFill>
                      <a:srgbClr val="FFFFFF"/>
                    </a:solidFill>
                  </a:rPr>
                  <a:t>4</a:t>
                </a:r>
                <a:endParaRPr lang="ru-RU" sz="1400" b="0" dirty="0" smtClean="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69" name="Group 68"/>
          <p:cNvGrpSpPr/>
          <p:nvPr/>
        </p:nvGrpSpPr>
        <p:grpSpPr>
          <a:xfrm>
            <a:off x="682625" y="1509936"/>
            <a:ext cx="10846352" cy="386453"/>
            <a:chOff x="682625" y="1509936"/>
            <a:chExt cx="10846352" cy="386453"/>
          </a:xfrm>
        </p:grpSpPr>
        <p:sp>
          <p:nvSpPr>
            <p:cNvPr id="70" name="TextBox 69"/>
            <p:cNvSpPr txBox="1"/>
            <p:nvPr/>
          </p:nvSpPr>
          <p:spPr>
            <a:xfrm>
              <a:off x="682625" y="1509936"/>
              <a:ext cx="3124200" cy="386453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accent2"/>
                  </a:solidFill>
                </a:rPr>
                <a:t>Scan_LEDs_with_Tasks</a:t>
              </a:r>
              <a:endParaRPr lang="ru-RU" sz="2000" b="0" dirty="0" smtClean="0">
                <a:solidFill>
                  <a:schemeClr val="accent2"/>
                </a:solidFill>
              </a:endParaRPr>
            </a:p>
          </p:txBody>
        </p:sp>
        <p:sp>
          <p:nvSpPr>
            <p:cNvPr id="71" name="Rectangle 70"/>
            <p:cNvSpPr/>
            <p:nvPr/>
          </p:nvSpPr>
          <p:spPr bwMode="auto">
            <a:xfrm flipH="1">
              <a:off x="5800725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2" name="Rectangle 71"/>
            <p:cNvSpPr/>
            <p:nvPr/>
          </p:nvSpPr>
          <p:spPr bwMode="auto">
            <a:xfrm flipH="1">
              <a:off x="5945506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3" name="Rectangle 72"/>
            <p:cNvSpPr/>
            <p:nvPr/>
          </p:nvSpPr>
          <p:spPr bwMode="auto">
            <a:xfrm flipH="1">
              <a:off x="4029078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4" name="Rectangle 73"/>
            <p:cNvSpPr/>
            <p:nvPr/>
          </p:nvSpPr>
          <p:spPr bwMode="auto">
            <a:xfrm flipH="1">
              <a:off x="4173859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5" name="Rectangle 74"/>
            <p:cNvSpPr/>
            <p:nvPr/>
          </p:nvSpPr>
          <p:spPr bwMode="auto">
            <a:xfrm flipH="1">
              <a:off x="4943008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6" name="Rectangle 75"/>
            <p:cNvSpPr/>
            <p:nvPr/>
          </p:nvSpPr>
          <p:spPr bwMode="auto">
            <a:xfrm flipH="1">
              <a:off x="5087789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7" name="Rectangle 76"/>
            <p:cNvSpPr/>
            <p:nvPr/>
          </p:nvSpPr>
          <p:spPr bwMode="auto">
            <a:xfrm flipH="1">
              <a:off x="4497073" y="1565724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8" name="Rectangle 77"/>
            <p:cNvSpPr/>
            <p:nvPr/>
          </p:nvSpPr>
          <p:spPr bwMode="auto">
            <a:xfrm flipH="1">
              <a:off x="4641854" y="1565724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9" name="Rectangle 78"/>
            <p:cNvSpPr/>
            <p:nvPr/>
          </p:nvSpPr>
          <p:spPr bwMode="auto">
            <a:xfrm flipH="1">
              <a:off x="5391785" y="1567362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80" name="Rectangle 79"/>
            <p:cNvSpPr/>
            <p:nvPr/>
          </p:nvSpPr>
          <p:spPr bwMode="auto">
            <a:xfrm flipH="1">
              <a:off x="5536566" y="1567362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81" name="Rectangle 80"/>
            <p:cNvSpPr/>
            <p:nvPr/>
          </p:nvSpPr>
          <p:spPr bwMode="auto">
            <a:xfrm flipH="1">
              <a:off x="7570744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82" name="Rectangle 81"/>
            <p:cNvSpPr/>
            <p:nvPr/>
          </p:nvSpPr>
          <p:spPr bwMode="auto">
            <a:xfrm flipH="1">
              <a:off x="7715525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83" name="Rectangle 82"/>
            <p:cNvSpPr/>
            <p:nvPr/>
          </p:nvSpPr>
          <p:spPr bwMode="auto">
            <a:xfrm flipH="1">
              <a:off x="5799097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84" name="Rectangle 83"/>
            <p:cNvSpPr/>
            <p:nvPr/>
          </p:nvSpPr>
          <p:spPr bwMode="auto">
            <a:xfrm flipH="1">
              <a:off x="5943878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85" name="Rectangle 84"/>
            <p:cNvSpPr/>
            <p:nvPr/>
          </p:nvSpPr>
          <p:spPr bwMode="auto">
            <a:xfrm flipH="1">
              <a:off x="6713027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86" name="Rectangle 85"/>
            <p:cNvSpPr/>
            <p:nvPr/>
          </p:nvSpPr>
          <p:spPr bwMode="auto">
            <a:xfrm flipH="1">
              <a:off x="6857808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87" name="Rectangle 86"/>
            <p:cNvSpPr/>
            <p:nvPr/>
          </p:nvSpPr>
          <p:spPr bwMode="auto">
            <a:xfrm flipH="1">
              <a:off x="6267092" y="1565724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88" name="Rectangle 87"/>
            <p:cNvSpPr/>
            <p:nvPr/>
          </p:nvSpPr>
          <p:spPr bwMode="auto">
            <a:xfrm flipH="1">
              <a:off x="6411873" y="1565724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89" name="Rectangle 88"/>
            <p:cNvSpPr/>
            <p:nvPr/>
          </p:nvSpPr>
          <p:spPr bwMode="auto">
            <a:xfrm flipH="1">
              <a:off x="7161804" y="1567362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0" name="Rectangle 89"/>
            <p:cNvSpPr/>
            <p:nvPr/>
          </p:nvSpPr>
          <p:spPr bwMode="auto">
            <a:xfrm flipH="1">
              <a:off x="7306585" y="1567362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1" name="Rectangle 90"/>
            <p:cNvSpPr/>
            <p:nvPr/>
          </p:nvSpPr>
          <p:spPr bwMode="auto">
            <a:xfrm flipH="1">
              <a:off x="9342518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2" name="Rectangle 91"/>
            <p:cNvSpPr/>
            <p:nvPr/>
          </p:nvSpPr>
          <p:spPr bwMode="auto">
            <a:xfrm flipH="1">
              <a:off x="9487299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3" name="Rectangle 92"/>
            <p:cNvSpPr/>
            <p:nvPr/>
          </p:nvSpPr>
          <p:spPr bwMode="auto">
            <a:xfrm flipH="1">
              <a:off x="7570871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4" name="Rectangle 93"/>
            <p:cNvSpPr/>
            <p:nvPr/>
          </p:nvSpPr>
          <p:spPr bwMode="auto">
            <a:xfrm flipH="1">
              <a:off x="7715652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5" name="Rectangle 94"/>
            <p:cNvSpPr/>
            <p:nvPr/>
          </p:nvSpPr>
          <p:spPr bwMode="auto">
            <a:xfrm flipH="1">
              <a:off x="8484801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6" name="Rectangle 95"/>
            <p:cNvSpPr/>
            <p:nvPr/>
          </p:nvSpPr>
          <p:spPr bwMode="auto">
            <a:xfrm flipH="1">
              <a:off x="8629582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7" name="Rectangle 96"/>
            <p:cNvSpPr/>
            <p:nvPr/>
          </p:nvSpPr>
          <p:spPr bwMode="auto">
            <a:xfrm flipH="1">
              <a:off x="8038866" y="1565724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8" name="Rectangle 97"/>
            <p:cNvSpPr/>
            <p:nvPr/>
          </p:nvSpPr>
          <p:spPr bwMode="auto">
            <a:xfrm flipH="1">
              <a:off x="8183647" y="1565724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9" name="Rectangle 98"/>
            <p:cNvSpPr/>
            <p:nvPr/>
          </p:nvSpPr>
          <p:spPr bwMode="auto">
            <a:xfrm flipH="1">
              <a:off x="8933578" y="1567362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0" name="Rectangle 99"/>
            <p:cNvSpPr/>
            <p:nvPr/>
          </p:nvSpPr>
          <p:spPr bwMode="auto">
            <a:xfrm flipH="1">
              <a:off x="9078359" y="1567362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1" name="Rectangle 100"/>
            <p:cNvSpPr/>
            <p:nvPr/>
          </p:nvSpPr>
          <p:spPr bwMode="auto">
            <a:xfrm flipH="1">
              <a:off x="11114165" y="1564045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2" name="Rectangle 101"/>
            <p:cNvSpPr/>
            <p:nvPr/>
          </p:nvSpPr>
          <p:spPr bwMode="auto">
            <a:xfrm flipH="1">
              <a:off x="11258946" y="1564045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3" name="Rectangle 102"/>
            <p:cNvSpPr/>
            <p:nvPr/>
          </p:nvSpPr>
          <p:spPr bwMode="auto">
            <a:xfrm flipH="1">
              <a:off x="9342518" y="1564045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4" name="Rectangle 103"/>
            <p:cNvSpPr/>
            <p:nvPr/>
          </p:nvSpPr>
          <p:spPr bwMode="auto">
            <a:xfrm flipH="1">
              <a:off x="9487299" y="1564045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5" name="Rectangle 104"/>
            <p:cNvSpPr/>
            <p:nvPr/>
          </p:nvSpPr>
          <p:spPr bwMode="auto">
            <a:xfrm flipH="1">
              <a:off x="10256448" y="1564045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6" name="Rectangle 105"/>
            <p:cNvSpPr/>
            <p:nvPr/>
          </p:nvSpPr>
          <p:spPr bwMode="auto">
            <a:xfrm flipH="1">
              <a:off x="10401229" y="1564045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7" name="Rectangle 106"/>
            <p:cNvSpPr/>
            <p:nvPr/>
          </p:nvSpPr>
          <p:spPr bwMode="auto">
            <a:xfrm flipH="1">
              <a:off x="9810513" y="1560821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8" name="Rectangle 107"/>
            <p:cNvSpPr/>
            <p:nvPr/>
          </p:nvSpPr>
          <p:spPr bwMode="auto">
            <a:xfrm flipH="1">
              <a:off x="9955294" y="1560821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9" name="Rectangle 108"/>
            <p:cNvSpPr/>
            <p:nvPr/>
          </p:nvSpPr>
          <p:spPr bwMode="auto">
            <a:xfrm flipH="1">
              <a:off x="10705225" y="1562459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10" name="Rectangle 109"/>
            <p:cNvSpPr/>
            <p:nvPr/>
          </p:nvSpPr>
          <p:spPr bwMode="auto">
            <a:xfrm flipH="1">
              <a:off x="10850006" y="1562459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11" name="Rectangle 110"/>
            <p:cNvSpPr/>
            <p:nvPr/>
          </p:nvSpPr>
          <p:spPr bwMode="auto">
            <a:xfrm>
              <a:off x="4029078" y="1568948"/>
              <a:ext cx="7499899" cy="272153"/>
            </a:xfrm>
            <a:prstGeom prst="rect">
              <a:avLst/>
            </a:prstGeom>
            <a:noFill/>
            <a:ln w="222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113129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000" y="147772"/>
            <a:ext cx="11592653" cy="432000"/>
          </a:xfrm>
        </p:spPr>
        <p:txBody>
          <a:bodyPr/>
          <a:lstStyle/>
          <a:p>
            <a:r>
              <a:rPr lang="ru-RU" sz="3200" dirty="0" smtClean="0"/>
              <a:t>Предварительный обзор: </a:t>
            </a:r>
            <a:br>
              <a:rPr lang="ru-RU" sz="3200" dirty="0" smtClean="0"/>
            </a:br>
            <a:r>
              <a:rPr lang="ru-RU" sz="3200" dirty="0" smtClean="0"/>
              <a:t>Прерывания -  Дополнительные вопросы</a:t>
            </a:r>
            <a:endParaRPr lang="ru-R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200"/>
              </a:spcAft>
            </a:pPr>
            <a:r>
              <a:rPr lang="ru-RU" dirty="0" smtClean="0"/>
              <a:t>Можем ли мы прервать процедуру обработки прерывания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По умолчанию процедура обработки прерывания не может быть прервана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Но это можно изменить</a:t>
            </a:r>
          </a:p>
          <a:p>
            <a:pPr>
              <a:spcAft>
                <a:spcPts val="200"/>
              </a:spcAft>
            </a:pPr>
            <a:r>
              <a:rPr lang="ru-RU" dirty="0" smtClean="0"/>
              <a:t>Что фактически происходит в процессоре между запросом прерывания и выполнением процедуры обработки прерывания? 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Как процессор  затем возвращается к выполнению кода основной программы?</a:t>
            </a:r>
          </a:p>
          <a:p>
            <a:pPr>
              <a:spcAft>
                <a:spcPts val="200"/>
              </a:spcAft>
            </a:pPr>
            <a:r>
              <a:rPr lang="ru-RU" dirty="0" smtClean="0"/>
              <a:t>Сколько времени проходит до фактического начала выполнения процедуры обработки прерывания?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Задержка между запросом прерывания и началом выполнения процедуры обработки прерывания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Мы можем уменьшить ее при использовании </a:t>
            </a:r>
            <a:r>
              <a:rPr lang="ru-RU" i="1" dirty="0" smtClean="0"/>
              <a:t>набора теневых регистров</a:t>
            </a:r>
            <a:r>
              <a:rPr lang="ru-RU" dirty="0" smtClean="0"/>
              <a:t> (</a:t>
            </a:r>
            <a:r>
              <a:rPr lang="ru-RU" i="1" dirty="0" smtClean="0"/>
              <a:t>shadow register sets</a:t>
            </a:r>
            <a:r>
              <a:rPr lang="ru-RU" dirty="0" smtClean="0"/>
              <a:t>) процессоры</a:t>
            </a:r>
          </a:p>
          <a:p>
            <a:pPr>
              <a:spcAft>
                <a:spcPts val="200"/>
              </a:spcAft>
            </a:pPr>
            <a:r>
              <a:rPr lang="ru-RU" dirty="0" smtClean="0"/>
              <a:t>Сколько прерываний может обработать процессор за секунду?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smtClean="0"/>
              <a:t>Будет рассмотрено детально далее в курсе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60059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Тестирование демонстрационного кода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1344000"/>
            <a:ext cx="4935132" cy="5184000"/>
          </a:xfrm>
        </p:spPr>
        <p:txBody>
          <a:bodyPr/>
          <a:lstStyle/>
          <a:p>
            <a:r>
              <a:rPr lang="ru-RU" smtClean="0"/>
              <a:t>Соберите и загрузите проект Demo_Basic_Concurrency</a:t>
            </a:r>
          </a:p>
          <a:p>
            <a:pPr lvl="1"/>
            <a:r>
              <a:rPr lang="ru-RU" smtClean="0"/>
              <a:t>Основан на работе 3</a:t>
            </a:r>
          </a:p>
          <a:p>
            <a:pPr lvl="1"/>
            <a:r>
              <a:rPr lang="ru-RU" smtClean="0"/>
              <a:t>Использует длительные задержки, поэтому мы можем воспринимать вспышки светодиодов и наблюдать за работой программы</a:t>
            </a:r>
          </a:p>
          <a:p>
            <a:r>
              <a:rPr lang="ru-RU" smtClean="0"/>
              <a:t>Запустите код и понажимайте на кнопки</a:t>
            </a:r>
          </a:p>
          <a:p>
            <a:pPr lvl="1"/>
            <a:r>
              <a:rPr lang="ru-RU" b="1" i="1" dirty="0" smtClean="0"/>
              <a:t>Как быстро</a:t>
            </a:r>
            <a:r>
              <a:rPr lang="ru-RU" smtClean="0"/>
              <a:t> программа реагирует на нажатия?</a:t>
            </a:r>
          </a:p>
          <a:p>
            <a:pPr lvl="1"/>
            <a:r>
              <a:rPr lang="ru-RU" b="1" i="1" dirty="0" smtClean="0"/>
              <a:t>Пропускает</a:t>
            </a:r>
            <a:r>
              <a:rPr lang="ru-RU" smtClean="0"/>
              <a:t> ли программа некоторые нажатия?</a:t>
            </a:r>
            <a:endParaRPr lang="ru-RU" dirty="0"/>
          </a:p>
          <a:p>
            <a:endParaRPr lang="ru-RU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2" descr="https://digilentinc.com/Data/Products/CHIPKIT-WIFIRE/chipKIT-WiFIRE-obl-6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6200" y="1329778"/>
            <a:ext cx="7157003" cy="5188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69184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Предварительный обзор: Задержки и прерывания</a:t>
            </a:r>
            <a:endParaRPr lang="ru-R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6277" y="1598066"/>
            <a:ext cx="5384283" cy="5184000"/>
          </a:xfrm>
        </p:spPr>
        <p:txBody>
          <a:bodyPr/>
          <a:lstStyle/>
          <a:p>
            <a:r>
              <a:rPr lang="ru-RU" sz="2200" dirty="0" smtClean="0"/>
              <a:t>Почему мы попусту расходовали процессорное время выполняя функцию задержки?</a:t>
            </a:r>
          </a:p>
          <a:p>
            <a:r>
              <a:rPr lang="ru-RU" sz="2200" dirty="0" smtClean="0"/>
              <a:t>Решение: Периферийное </a:t>
            </a:r>
            <a:br>
              <a:rPr lang="ru-RU" sz="2200" dirty="0" smtClean="0"/>
            </a:br>
            <a:r>
              <a:rPr lang="ru-RU" sz="2200" dirty="0" smtClean="0"/>
              <a:t>устройство - Таймер может генерировать периодические прерывания</a:t>
            </a:r>
          </a:p>
          <a:p>
            <a:pPr lvl="1"/>
            <a:r>
              <a:rPr lang="ru-RU" sz="2000" dirty="0" smtClean="0"/>
              <a:t>Упрощает контроль за временем </a:t>
            </a:r>
          </a:p>
          <a:p>
            <a:pPr lvl="1"/>
            <a:r>
              <a:rPr lang="ru-RU" sz="2000" dirty="0" smtClean="0"/>
              <a:t>Освобождает процессор для выполнения другого кода (или перехода в спящий режим для экономии энергии)</a:t>
            </a:r>
          </a:p>
          <a:p>
            <a:pPr lvl="1"/>
            <a:r>
              <a:rPr lang="ru-RU" sz="2000" dirty="0" smtClean="0"/>
              <a:t>Хорошо работает с кодом конечного автомата</a:t>
            </a:r>
            <a:endParaRPr lang="ru-RU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dirty="0" smtClean="0"/>
              <a:t>Будут рассмотрены детально далее в курсе</a:t>
            </a:r>
          </a:p>
          <a:p>
            <a:endParaRPr lang="ru-RU" dirty="0"/>
          </a:p>
        </p:txBody>
      </p:sp>
      <p:grpSp>
        <p:nvGrpSpPr>
          <p:cNvPr id="5" name="Group 4"/>
          <p:cNvGrpSpPr/>
          <p:nvPr/>
        </p:nvGrpSpPr>
        <p:grpSpPr>
          <a:xfrm>
            <a:off x="5819420" y="1294480"/>
            <a:ext cx="5799201" cy="3051864"/>
            <a:chOff x="5248275" y="546244"/>
            <a:chExt cx="5799201" cy="305186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b="9968"/>
            <a:stretch/>
          </p:blipFill>
          <p:spPr>
            <a:xfrm>
              <a:off x="5248275" y="546244"/>
              <a:ext cx="5799201" cy="3051864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 bwMode="auto">
            <a:xfrm>
              <a:off x="6024701" y="1525448"/>
              <a:ext cx="2395400" cy="239163"/>
            </a:xfrm>
            <a:prstGeom prst="rect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6024701" y="1994321"/>
              <a:ext cx="2395400" cy="239163"/>
            </a:xfrm>
            <a:prstGeom prst="rect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6024701" y="2487180"/>
              <a:ext cx="2395400" cy="239163"/>
            </a:xfrm>
            <a:prstGeom prst="rect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6024701" y="2956053"/>
              <a:ext cx="2395400" cy="239163"/>
            </a:xfrm>
            <a:prstGeom prst="rect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cxnSp>
        <p:nvCxnSpPr>
          <p:cNvPr id="11" name="Straight Arrow Connector 10"/>
          <p:cNvCxnSpPr>
            <a:endCxn id="7" idx="1"/>
          </p:cNvCxnSpPr>
          <p:nvPr/>
        </p:nvCxnSpPr>
        <p:spPr bwMode="auto">
          <a:xfrm>
            <a:off x="4724400" y="2072640"/>
            <a:ext cx="1871446" cy="320626"/>
          </a:xfrm>
          <a:prstGeom prst="straightConnector1">
            <a:avLst/>
          </a:prstGeom>
          <a:noFill/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4724400" y="2072640"/>
            <a:ext cx="1871446" cy="777240"/>
          </a:xfrm>
          <a:prstGeom prst="straightConnector1">
            <a:avLst/>
          </a:prstGeom>
          <a:noFill/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6" name="Straight Arrow Connector 15"/>
          <p:cNvCxnSpPr>
            <a:endCxn id="9" idx="1"/>
          </p:cNvCxnSpPr>
          <p:nvPr/>
        </p:nvCxnSpPr>
        <p:spPr bwMode="auto">
          <a:xfrm>
            <a:off x="4724400" y="2072640"/>
            <a:ext cx="1871446" cy="1282358"/>
          </a:xfrm>
          <a:prstGeom prst="straightConnector1">
            <a:avLst/>
          </a:prstGeom>
          <a:noFill/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8" name="Straight Arrow Connector 17"/>
          <p:cNvCxnSpPr>
            <a:endCxn id="10" idx="1"/>
          </p:cNvCxnSpPr>
          <p:nvPr/>
        </p:nvCxnSpPr>
        <p:spPr bwMode="auto">
          <a:xfrm>
            <a:off x="4724400" y="2072640"/>
            <a:ext cx="1871446" cy="1751231"/>
          </a:xfrm>
          <a:prstGeom prst="straightConnector1">
            <a:avLst/>
          </a:prstGeom>
          <a:noFill/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75285590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682840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Приложение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521030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Защита данных задачи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999" y="1344000"/>
            <a:ext cx="11145849" cy="5184000"/>
          </a:xfrm>
        </p:spPr>
        <p:txBody>
          <a:bodyPr/>
          <a:lstStyle/>
          <a:p>
            <a:r>
              <a:rPr lang="ru-RU" smtClean="0"/>
              <a:t>Хорошей практикой является защита внутренних данных задачи от других задач</a:t>
            </a:r>
          </a:p>
          <a:p>
            <a:pPr lvl="1"/>
            <a:r>
              <a:rPr lang="ru-RU" sz="2400" dirty="0" smtClean="0"/>
              <a:t>В</a:t>
            </a:r>
            <a:r>
              <a:rPr lang="ru-RU" sz="2400" i="1" dirty="0" smtClean="0"/>
              <a:t> большинстве</a:t>
            </a:r>
            <a:r>
              <a:rPr lang="ru-RU" sz="2400" dirty="0" smtClean="0"/>
              <a:t> случаев защищает данные от разрушения кодом</a:t>
            </a:r>
          </a:p>
          <a:p>
            <a:pPr lvl="1"/>
            <a:r>
              <a:rPr lang="ru-RU" sz="2400" dirty="0" smtClean="0"/>
              <a:t>Только некоторые фрагменты кода могут разрушить данные, что сужает круг подозреваемых</a:t>
            </a:r>
          </a:p>
          <a:p>
            <a:pPr lvl="1"/>
            <a:endParaRPr lang="ru-RU" sz="2400" dirty="0" smtClean="0"/>
          </a:p>
          <a:p>
            <a:r>
              <a:rPr lang="ru-RU" smtClean="0"/>
              <a:t>Пример: Из моей комнаты исчез компьютер. Что случилось?</a:t>
            </a:r>
          </a:p>
          <a:p>
            <a:pPr lvl="1"/>
            <a:r>
              <a:rPr lang="ru-RU" sz="2400" dirty="0" smtClean="0"/>
              <a:t>Случай A: Я никогда не закрываю входную дверь.</a:t>
            </a:r>
          </a:p>
          <a:p>
            <a:pPr lvl="2"/>
            <a:r>
              <a:rPr lang="ru-RU" sz="2000" dirty="0" smtClean="0"/>
              <a:t>Кто мог взять компьютер? Кто угодно мог зайти в комнату и взять его. </a:t>
            </a:r>
          </a:p>
          <a:p>
            <a:pPr lvl="1"/>
            <a:r>
              <a:rPr lang="ru-RU" sz="2400" dirty="0" smtClean="0"/>
              <a:t>Случай B: Я всегда закрываю входную дверь, когда я не дома.</a:t>
            </a:r>
          </a:p>
          <a:p>
            <a:pPr lvl="2"/>
            <a:r>
              <a:rPr lang="ru-RU" sz="2000" dirty="0"/>
              <a:t>Кто мог взять компьютер? Только кто-то с ключом, отмычкой, монтировкой, тараном...</a:t>
            </a:r>
          </a:p>
          <a:p>
            <a:pPr lvl="3"/>
            <a:r>
              <a:rPr lang="ru-RU" sz="1800" dirty="0" smtClean="0"/>
              <a:t>Если дверь разрушена, то вор, вероятно, не имел ключа или отмычки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48766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Методы защиты данных задачи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Создавайте исходный файл .c для задачи и связанных с нею функций, переменных</a:t>
            </a:r>
          </a:p>
          <a:p>
            <a:r>
              <a:rPr lang="ru-RU" dirty="0" smtClean="0"/>
              <a:t>Объявляйте переменные для данных задачи в этом файле</a:t>
            </a:r>
          </a:p>
          <a:p>
            <a:r>
              <a:rPr lang="ru-RU" dirty="0" smtClean="0"/>
              <a:t>Правила защиты</a:t>
            </a:r>
          </a:p>
          <a:p>
            <a:pPr lvl="1"/>
            <a:r>
              <a:rPr lang="ru-RU" dirty="0" smtClean="0"/>
              <a:t>Данные должны использоваться совместно с другими функциями задачи? </a:t>
            </a:r>
          </a:p>
          <a:p>
            <a:pPr lvl="2"/>
            <a:r>
              <a:rPr lang="ru-RU" smtClean="0"/>
              <a:t>Объявляйте их с </a:t>
            </a:r>
            <a:r>
              <a:rPr lang="ru-RU" i="1" dirty="0" smtClean="0"/>
              <a:t>областью </a:t>
            </a:r>
            <a:r>
              <a:rPr lang="ru-RU" i="1" smtClean="0"/>
              <a:t>видимости  - </a:t>
            </a:r>
            <a:r>
              <a:rPr lang="ru-RU" i="1" dirty="0" smtClean="0"/>
              <a:t>файл</a:t>
            </a:r>
            <a:r>
              <a:rPr lang="ru-RU" smtClean="0"/>
              <a:t>: в файле, но вне функций </a:t>
            </a:r>
          </a:p>
          <a:p>
            <a:pPr lvl="2"/>
            <a:r>
              <a:rPr lang="ru-RU" dirty="0" smtClean="0"/>
              <a:t>Объявляйте переменную с модификатором </a:t>
            </a:r>
            <a:r>
              <a:rPr lang="ru-RU" i="1" dirty="0" smtClean="0"/>
              <a:t>static, </a:t>
            </a:r>
            <a:r>
              <a:rPr lang="ru-RU" dirty="0" smtClean="0"/>
              <a:t>чтобы скрыть ее от кода всех прочих файлов</a:t>
            </a:r>
          </a:p>
          <a:p>
            <a:pPr lvl="1"/>
            <a:r>
              <a:rPr lang="ru-RU" dirty="0" smtClean="0"/>
              <a:t>Только одна функция должна использовать ее? </a:t>
            </a:r>
          </a:p>
          <a:p>
            <a:pPr lvl="2"/>
            <a:r>
              <a:rPr lang="ru-RU" dirty="0" smtClean="0"/>
              <a:t>Объявляйте ее с </a:t>
            </a:r>
            <a:r>
              <a:rPr lang="ru-RU" i="1" dirty="0" smtClean="0"/>
              <a:t>областью видимости - блок</a:t>
            </a:r>
            <a:r>
              <a:rPr lang="ru-RU" dirty="0" smtClean="0"/>
              <a:t>: внутри функции</a:t>
            </a:r>
          </a:p>
          <a:p>
            <a:pPr lvl="2"/>
            <a:r>
              <a:rPr lang="ru-RU" dirty="0" smtClean="0"/>
              <a:t>Должны ли данные сохраняться от одного вызова функции до следующего?</a:t>
            </a:r>
          </a:p>
          <a:p>
            <a:pPr lvl="3"/>
            <a:r>
              <a:rPr lang="ru-RU" dirty="0" smtClean="0"/>
              <a:t>Объявляйте такую переменную с модификатором </a:t>
            </a:r>
            <a:r>
              <a:rPr lang="ru-RU" i="1" dirty="0" smtClean="0"/>
              <a:t>static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4514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Изучение проблемы 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7000" y="988400"/>
            <a:ext cx="4192779" cy="518400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2000" dirty="0" smtClean="0"/>
              <a:t>Рассмотрим программу из лабораторной работы 3, </a:t>
            </a:r>
            <a:br>
              <a:rPr lang="ru-RU" sz="2000" dirty="0" smtClean="0"/>
            </a:br>
            <a:r>
              <a:rPr lang="ru-RU" sz="2000" dirty="0" smtClean="0"/>
              <a:t>которая по очереди включает светодиоды, но с малой скоростью</a:t>
            </a:r>
          </a:p>
          <a:p>
            <a:pPr>
              <a:spcAft>
                <a:spcPts val="0"/>
              </a:spcAft>
            </a:pPr>
            <a:r>
              <a:rPr lang="ru-RU" sz="2000" dirty="0" smtClean="0"/>
              <a:t>Проблемы</a:t>
            </a:r>
            <a:r>
              <a:rPr lang="ru-RU" sz="1800" dirty="0" smtClean="0"/>
              <a:t>: 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Некоторые нажатия на BTN2 игнорируются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Может понадобиться долго держать кнопку BTN2 нажатой, пока программа не опросит ее (считает ее состояние) - большие задержки</a:t>
            </a:r>
          </a:p>
          <a:p>
            <a:pPr>
              <a:spcAft>
                <a:spcPts val="0"/>
              </a:spcAft>
            </a:pPr>
            <a:r>
              <a:rPr lang="ru-RU" sz="2000" dirty="0" smtClean="0"/>
              <a:t>Программа считывает состояние кнопок один раз за цикл переключения светодиодов</a:t>
            </a:r>
          </a:p>
          <a:p>
            <a:pPr>
              <a:spcAft>
                <a:spcPts val="0"/>
              </a:spcAft>
            </a:pPr>
            <a:r>
              <a:rPr lang="ru-RU" sz="2000" dirty="0" smtClean="0"/>
              <a:t>Цикл переключения светодиодов весьма длительный!</a:t>
            </a:r>
          </a:p>
          <a:p>
            <a:pPr>
              <a:spcAft>
                <a:spcPts val="0"/>
              </a:spcAft>
            </a:pPr>
            <a:endParaRPr lang="ru-RU" sz="1800" dirty="0" smtClean="0"/>
          </a:p>
          <a:p>
            <a:pPr>
              <a:spcAft>
                <a:spcPts val="0"/>
              </a:spcAft>
            </a:pPr>
            <a:endParaRPr lang="ru-RU" sz="1800" dirty="0"/>
          </a:p>
          <a:p>
            <a:pPr>
              <a:spcAft>
                <a:spcPts val="0"/>
              </a:spcAft>
            </a:pPr>
            <a:endParaRPr lang="ru-RU" sz="1800" dirty="0" smtClean="0"/>
          </a:p>
          <a:p>
            <a:pPr>
              <a:spcAft>
                <a:spcPts val="0"/>
              </a:spcAft>
            </a:pPr>
            <a:endParaRPr lang="ru-RU" sz="1800" dirty="0"/>
          </a:p>
        </p:txBody>
      </p:sp>
      <p:pic>
        <p:nvPicPr>
          <p:cNvPr id="43" name="Content Placeholder 42"/>
          <p:cNvPicPr>
            <a:picLocks noGrp="1" noChangeAspect="1"/>
          </p:cNvPicPr>
          <p:nvPr>
            <p:ph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0739" y="2139317"/>
            <a:ext cx="1045276" cy="802251"/>
          </a:xfrm>
        </p:spPr>
      </p:pic>
      <p:grpSp>
        <p:nvGrpSpPr>
          <p:cNvPr id="52" name="Group 51"/>
          <p:cNvGrpSpPr/>
          <p:nvPr/>
        </p:nvGrpSpPr>
        <p:grpSpPr>
          <a:xfrm>
            <a:off x="7247686" y="1344000"/>
            <a:ext cx="4515762" cy="4515617"/>
            <a:chOff x="7007833" y="1344000"/>
            <a:chExt cx="5184167" cy="5184000"/>
          </a:xfrm>
        </p:grpSpPr>
        <p:grpSp>
          <p:nvGrpSpPr>
            <p:cNvPr id="9" name="Group 8"/>
            <p:cNvGrpSpPr/>
            <p:nvPr/>
          </p:nvGrpSpPr>
          <p:grpSpPr>
            <a:xfrm>
              <a:off x="7007833" y="1344000"/>
              <a:ext cx="5184167" cy="5184000"/>
              <a:chOff x="6668933" y="1268559"/>
              <a:chExt cx="4118238" cy="4118105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3"/>
              <a:srcRect l="4720" t="13167" r="27618" b="84154"/>
              <a:stretch/>
            </p:blipFill>
            <p:spPr>
              <a:xfrm>
                <a:off x="6668933" y="1268559"/>
                <a:ext cx="4118238" cy="161480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3"/>
              <a:srcRect l="4720" t="35118" r="27618" b="4276"/>
              <a:stretch/>
            </p:blipFill>
            <p:spPr>
              <a:xfrm>
                <a:off x="6668933" y="1732547"/>
                <a:ext cx="4118238" cy="3654117"/>
              </a:xfrm>
              <a:prstGeom prst="rect">
                <a:avLst/>
              </a:prstGeom>
            </p:spPr>
          </p:pic>
        </p:grpSp>
        <p:sp>
          <p:nvSpPr>
            <p:cNvPr id="8" name="TextBox 7"/>
            <p:cNvSpPr txBox="1"/>
            <p:nvPr/>
          </p:nvSpPr>
          <p:spPr>
            <a:xfrm>
              <a:off x="7324481" y="1476052"/>
              <a:ext cx="482449" cy="372988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lIns="77916" tIns="38958" rIns="77916" bIns="38958" rtlCol="0">
              <a:spAutoFit/>
            </a:bodyPr>
            <a:lstStyle/>
            <a:p>
              <a:r>
                <a:rPr lang="ru-RU" sz="1600" i="1" dirty="0" smtClean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… </a:t>
              </a:r>
              <a:endParaRPr lang="ru-RU" sz="1600" b="0" i="1" dirty="0" smtClean="0">
                <a:solidFill>
                  <a:schemeClr val="tx1">
                    <a:lumMod val="90000"/>
                    <a:lumOff val="10000"/>
                  </a:schemeClr>
                </a:solidFill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4273374" y="928764"/>
            <a:ext cx="1492426" cy="5310844"/>
            <a:chOff x="4736924" y="852564"/>
            <a:chExt cx="1492426" cy="5310844"/>
          </a:xfrm>
        </p:grpSpPr>
        <p:grpSp>
          <p:nvGrpSpPr>
            <p:cNvPr id="14" name="Group 13"/>
            <p:cNvGrpSpPr/>
            <p:nvPr/>
          </p:nvGrpSpPr>
          <p:grpSpPr>
            <a:xfrm>
              <a:off x="4913329" y="1669047"/>
              <a:ext cx="1120060" cy="902273"/>
              <a:chOff x="4913329" y="1669047"/>
              <a:chExt cx="1120060" cy="902273"/>
            </a:xfrm>
          </p:grpSpPr>
          <p:sp>
            <p:nvSpPr>
              <p:cNvPr id="10" name="Rectangle 9"/>
              <p:cNvSpPr/>
              <p:nvPr/>
            </p:nvSpPr>
            <p:spPr bwMode="auto">
              <a:xfrm>
                <a:off x="4913329" y="1671881"/>
                <a:ext cx="240632" cy="899439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 bwMode="auto">
              <a:xfrm>
                <a:off x="5207954" y="1671881"/>
                <a:ext cx="240632" cy="899439"/>
              </a:xfrm>
              <a:prstGeom prst="rect">
                <a:avLst/>
              </a:prstGeom>
              <a:solidFill>
                <a:schemeClr val="bg1">
                  <a:lumMod val="40000"/>
                  <a:lumOff val="6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 bwMode="auto">
              <a:xfrm>
                <a:off x="5502579" y="1669048"/>
                <a:ext cx="240632" cy="899439"/>
              </a:xfrm>
              <a:prstGeom prst="rect">
                <a:avLst/>
              </a:prstGeom>
              <a:solidFill>
                <a:schemeClr val="bg1">
                  <a:lumMod val="40000"/>
                  <a:lumOff val="6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 bwMode="auto">
              <a:xfrm>
                <a:off x="5792757" y="1669047"/>
                <a:ext cx="240632" cy="899439"/>
              </a:xfrm>
              <a:prstGeom prst="rect">
                <a:avLst/>
              </a:prstGeom>
              <a:solidFill>
                <a:schemeClr val="bg1">
                  <a:lumMod val="40000"/>
                  <a:lumOff val="6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4913329" y="2568486"/>
              <a:ext cx="1120060" cy="902273"/>
              <a:chOff x="4913329" y="1669047"/>
              <a:chExt cx="1120060" cy="902273"/>
            </a:xfrm>
          </p:grpSpPr>
          <p:sp>
            <p:nvSpPr>
              <p:cNvPr id="16" name="Rectangle 15"/>
              <p:cNvSpPr/>
              <p:nvPr/>
            </p:nvSpPr>
            <p:spPr bwMode="auto">
              <a:xfrm>
                <a:off x="4913329" y="1671881"/>
                <a:ext cx="240632" cy="899439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 bwMode="auto">
              <a:xfrm>
                <a:off x="5207954" y="1671881"/>
                <a:ext cx="240632" cy="899439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 bwMode="auto">
              <a:xfrm>
                <a:off x="5502579" y="1669048"/>
                <a:ext cx="240632" cy="899439"/>
              </a:xfrm>
              <a:prstGeom prst="rect">
                <a:avLst/>
              </a:prstGeom>
              <a:solidFill>
                <a:schemeClr val="bg1">
                  <a:lumMod val="40000"/>
                  <a:lumOff val="6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 bwMode="auto">
              <a:xfrm>
                <a:off x="5792757" y="1669047"/>
                <a:ext cx="240632" cy="899439"/>
              </a:xfrm>
              <a:prstGeom prst="rect">
                <a:avLst/>
              </a:prstGeom>
              <a:solidFill>
                <a:schemeClr val="bg1">
                  <a:lumMod val="40000"/>
                  <a:lumOff val="6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4913329" y="3465091"/>
              <a:ext cx="1120060" cy="902273"/>
              <a:chOff x="4913329" y="1669047"/>
              <a:chExt cx="1120060" cy="902273"/>
            </a:xfrm>
          </p:grpSpPr>
          <p:sp>
            <p:nvSpPr>
              <p:cNvPr id="21" name="Rectangle 20"/>
              <p:cNvSpPr/>
              <p:nvPr/>
            </p:nvSpPr>
            <p:spPr bwMode="auto">
              <a:xfrm>
                <a:off x="4913329" y="1671881"/>
                <a:ext cx="240632" cy="899439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 bwMode="auto">
              <a:xfrm>
                <a:off x="5207954" y="1671881"/>
                <a:ext cx="240632" cy="899439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 bwMode="auto">
              <a:xfrm>
                <a:off x="5502579" y="1669048"/>
                <a:ext cx="240632" cy="899439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 bwMode="auto">
              <a:xfrm>
                <a:off x="5792757" y="1669047"/>
                <a:ext cx="240632" cy="899439"/>
              </a:xfrm>
              <a:prstGeom prst="rect">
                <a:avLst/>
              </a:prstGeom>
              <a:solidFill>
                <a:schemeClr val="bg1">
                  <a:lumMod val="40000"/>
                  <a:lumOff val="6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4913329" y="4364530"/>
              <a:ext cx="1120060" cy="902273"/>
              <a:chOff x="4913329" y="1669047"/>
              <a:chExt cx="1120060" cy="902273"/>
            </a:xfrm>
          </p:grpSpPr>
          <p:sp>
            <p:nvSpPr>
              <p:cNvPr id="26" name="Rectangle 25"/>
              <p:cNvSpPr/>
              <p:nvPr/>
            </p:nvSpPr>
            <p:spPr bwMode="auto">
              <a:xfrm>
                <a:off x="4913329" y="1671881"/>
                <a:ext cx="240632" cy="899439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 bwMode="auto">
              <a:xfrm>
                <a:off x="5207954" y="1671881"/>
                <a:ext cx="240632" cy="899439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 bwMode="auto">
              <a:xfrm>
                <a:off x="5502579" y="1669048"/>
                <a:ext cx="240632" cy="899439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Rectangle 28"/>
              <p:cNvSpPr/>
              <p:nvPr/>
            </p:nvSpPr>
            <p:spPr bwMode="auto">
              <a:xfrm>
                <a:off x="5792757" y="1669047"/>
                <a:ext cx="240632" cy="899439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4913329" y="1268560"/>
              <a:ext cx="1120060" cy="400487"/>
              <a:chOff x="4913329" y="1669047"/>
              <a:chExt cx="1120060" cy="902273"/>
            </a:xfrm>
          </p:grpSpPr>
          <p:sp>
            <p:nvSpPr>
              <p:cNvPr id="31" name="Rectangle 30"/>
              <p:cNvSpPr/>
              <p:nvPr/>
            </p:nvSpPr>
            <p:spPr bwMode="auto">
              <a:xfrm>
                <a:off x="4913329" y="1671881"/>
                <a:ext cx="240632" cy="899439"/>
              </a:xfrm>
              <a:prstGeom prst="rect">
                <a:avLst/>
              </a:prstGeom>
              <a:solidFill>
                <a:schemeClr val="bg1">
                  <a:lumMod val="40000"/>
                  <a:lumOff val="6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Rectangle 31"/>
              <p:cNvSpPr/>
              <p:nvPr/>
            </p:nvSpPr>
            <p:spPr bwMode="auto">
              <a:xfrm>
                <a:off x="5207954" y="1671881"/>
                <a:ext cx="240632" cy="899439"/>
              </a:xfrm>
              <a:prstGeom prst="rect">
                <a:avLst/>
              </a:prstGeom>
              <a:solidFill>
                <a:schemeClr val="bg1">
                  <a:lumMod val="40000"/>
                  <a:lumOff val="6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 bwMode="auto">
              <a:xfrm>
                <a:off x="5502579" y="1669048"/>
                <a:ext cx="240632" cy="899439"/>
              </a:xfrm>
              <a:prstGeom prst="rect">
                <a:avLst/>
              </a:prstGeom>
              <a:solidFill>
                <a:schemeClr val="bg1">
                  <a:lumMod val="40000"/>
                  <a:lumOff val="6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Rectangle 33"/>
              <p:cNvSpPr/>
              <p:nvPr/>
            </p:nvSpPr>
            <p:spPr bwMode="auto">
              <a:xfrm>
                <a:off x="5792757" y="1669047"/>
                <a:ext cx="240632" cy="899439"/>
              </a:xfrm>
              <a:prstGeom prst="rect">
                <a:avLst/>
              </a:prstGeom>
              <a:solidFill>
                <a:schemeClr val="bg1">
                  <a:lumMod val="40000"/>
                  <a:lumOff val="6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4913329" y="5261135"/>
              <a:ext cx="1120060" cy="902273"/>
              <a:chOff x="4913329" y="1669047"/>
              <a:chExt cx="1120060" cy="902273"/>
            </a:xfrm>
          </p:grpSpPr>
          <p:sp>
            <p:nvSpPr>
              <p:cNvPr id="36" name="Rectangle 35"/>
              <p:cNvSpPr/>
              <p:nvPr/>
            </p:nvSpPr>
            <p:spPr bwMode="auto">
              <a:xfrm>
                <a:off x="4913329" y="1671881"/>
                <a:ext cx="240632" cy="899439"/>
              </a:xfrm>
              <a:prstGeom prst="rect">
                <a:avLst/>
              </a:prstGeom>
              <a:solidFill>
                <a:schemeClr val="bg1">
                  <a:lumMod val="40000"/>
                  <a:lumOff val="6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 bwMode="auto">
              <a:xfrm>
                <a:off x="5207954" y="1671881"/>
                <a:ext cx="240632" cy="899439"/>
              </a:xfrm>
              <a:prstGeom prst="rect">
                <a:avLst/>
              </a:prstGeom>
              <a:solidFill>
                <a:schemeClr val="bg1">
                  <a:lumMod val="40000"/>
                  <a:lumOff val="6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Rectangle 37"/>
              <p:cNvSpPr/>
              <p:nvPr/>
            </p:nvSpPr>
            <p:spPr bwMode="auto">
              <a:xfrm>
                <a:off x="5502579" y="1669048"/>
                <a:ext cx="240632" cy="899439"/>
              </a:xfrm>
              <a:prstGeom prst="rect">
                <a:avLst/>
              </a:prstGeom>
              <a:solidFill>
                <a:schemeClr val="bg1">
                  <a:lumMod val="40000"/>
                  <a:lumOff val="6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 bwMode="auto">
              <a:xfrm>
                <a:off x="5792757" y="1669047"/>
                <a:ext cx="240632" cy="899439"/>
              </a:xfrm>
              <a:prstGeom prst="rect">
                <a:avLst/>
              </a:prstGeom>
              <a:solidFill>
                <a:schemeClr val="bg1">
                  <a:lumMod val="40000"/>
                  <a:lumOff val="6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4736924" y="852564"/>
              <a:ext cx="1492426" cy="632675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accent2"/>
                  </a:solidFill>
                </a:rPr>
                <a:t>Светодиоды 1-4</a:t>
              </a:r>
              <a:endParaRPr lang="ru-RU" b="0" dirty="0" smtClean="0">
                <a:solidFill>
                  <a:schemeClr val="accent2"/>
                </a:solidFill>
              </a:endParaRPr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5636226" y="926944"/>
            <a:ext cx="1214303" cy="448009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2"/>
                </a:solidFill>
              </a:rPr>
              <a:t>BTN2</a:t>
            </a:r>
            <a:endParaRPr lang="ru-RU" sz="2400" b="0" dirty="0" smtClean="0">
              <a:solidFill>
                <a:schemeClr val="accent2"/>
              </a:solidFill>
            </a:endParaRPr>
          </a:p>
        </p:txBody>
      </p:sp>
      <p:pic>
        <p:nvPicPr>
          <p:cNvPr id="44" name="Content Placeholder 4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20739" y="3368139"/>
            <a:ext cx="1045276" cy="802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Content Placeholder 4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20739" y="4936209"/>
            <a:ext cx="1045276" cy="802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5524493" y="2797020"/>
            <a:ext cx="1437769" cy="571119"/>
          </a:xfrm>
          <a:prstGeom prst="rect">
            <a:avLst/>
          </a:prstGeom>
          <a:noFill/>
          <a:ln w="28575">
            <a:noFill/>
          </a:ln>
        </p:spPr>
        <p:txBody>
          <a:bodyPr wrap="none" lIns="77916" tIns="38958" rIns="77916" bIns="38958" rtlCol="0">
            <a:spAutoFit/>
          </a:bodyPr>
          <a:lstStyle/>
          <a:p>
            <a:pPr algn="ctr"/>
            <a:r>
              <a:rPr lang="ru-RU" sz="1600" i="1" dirty="0" smtClean="0">
                <a:solidFill>
                  <a:srgbClr val="FF0000"/>
                </a:solidFill>
              </a:rPr>
              <a:t>Ничего не</a:t>
            </a:r>
            <a:br>
              <a:rPr lang="ru-RU" sz="1600" i="1" dirty="0" smtClean="0">
                <a:solidFill>
                  <a:srgbClr val="FF0000"/>
                </a:solidFill>
              </a:rPr>
            </a:br>
            <a:r>
              <a:rPr lang="ru-RU" sz="1600" i="1" dirty="0" smtClean="0">
                <a:solidFill>
                  <a:srgbClr val="FF0000"/>
                </a:solidFill>
              </a:rPr>
              <a:t> происходит!</a:t>
            </a:r>
            <a:endParaRPr lang="ru-RU" sz="1600" b="0" i="1" dirty="0" smtClean="0">
              <a:solidFill>
                <a:srgbClr val="FF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553347" y="4025842"/>
            <a:ext cx="1380061" cy="571119"/>
          </a:xfrm>
          <a:prstGeom prst="rect">
            <a:avLst/>
          </a:prstGeom>
          <a:noFill/>
          <a:ln w="28575">
            <a:noFill/>
          </a:ln>
        </p:spPr>
        <p:txBody>
          <a:bodyPr wrap="none" lIns="77916" tIns="38958" rIns="77916" bIns="38958" rtlCol="0">
            <a:spAutoFit/>
          </a:bodyPr>
          <a:lstStyle/>
          <a:p>
            <a:pPr algn="ctr"/>
            <a:r>
              <a:rPr lang="ru-RU" sz="1600" i="1" dirty="0" smtClean="0">
                <a:solidFill>
                  <a:srgbClr val="FF0000"/>
                </a:solidFill>
              </a:rPr>
              <a:t>Ничего не </a:t>
            </a:r>
            <a:br>
              <a:rPr lang="ru-RU" sz="1600" i="1" dirty="0" smtClean="0">
                <a:solidFill>
                  <a:srgbClr val="FF0000"/>
                </a:solidFill>
              </a:rPr>
            </a:br>
            <a:r>
              <a:rPr lang="ru-RU" sz="1600" i="1" dirty="0" smtClean="0">
                <a:solidFill>
                  <a:srgbClr val="FF0000"/>
                </a:solidFill>
              </a:rPr>
              <a:t>происходит!</a:t>
            </a:r>
            <a:endParaRPr lang="ru-RU" sz="1600" b="0" i="1" dirty="0" smtClean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971617" y="5592457"/>
            <a:ext cx="2543520" cy="571119"/>
          </a:xfrm>
          <a:prstGeom prst="rect">
            <a:avLst/>
          </a:prstGeom>
          <a:noFill/>
          <a:ln w="28575">
            <a:noFill/>
          </a:ln>
        </p:spPr>
        <p:txBody>
          <a:bodyPr wrap="none" lIns="77916" tIns="38958" rIns="77916" bIns="38958" rtlCol="0">
            <a:spAutoFit/>
          </a:bodyPr>
          <a:lstStyle/>
          <a:p>
            <a:pPr algn="ctr"/>
            <a:r>
              <a:rPr lang="ru-RU" sz="1600" i="1" dirty="0" smtClean="0">
                <a:solidFill>
                  <a:srgbClr val="FF0000"/>
                </a:solidFill>
              </a:rPr>
              <a:t>В конце концов </a:t>
            </a:r>
            <a:br>
              <a:rPr lang="ru-RU" sz="1600" i="1" dirty="0" smtClean="0">
                <a:solidFill>
                  <a:srgbClr val="FF0000"/>
                </a:solidFill>
              </a:rPr>
            </a:br>
            <a:r>
              <a:rPr lang="ru-RU" sz="1600" i="1" dirty="0" smtClean="0">
                <a:solidFill>
                  <a:srgbClr val="FF0000"/>
                </a:solidFill>
              </a:rPr>
              <a:t>светодиоды включились</a:t>
            </a:r>
            <a:endParaRPr lang="ru-RU" sz="1600" b="0" i="1" dirty="0" smtClean="0">
              <a:solidFill>
                <a:srgbClr val="FF0000"/>
              </a:solidFill>
            </a:endParaRPr>
          </a:p>
        </p:txBody>
      </p:sp>
      <p:cxnSp>
        <p:nvCxnSpPr>
          <p:cNvPr id="50" name="Straight Arrow Connector 49"/>
          <p:cNvCxnSpPr>
            <a:stCxn id="45" idx="1"/>
          </p:cNvCxnSpPr>
          <p:nvPr/>
        </p:nvCxnSpPr>
        <p:spPr bwMode="auto">
          <a:xfrm flipH="1">
            <a:off x="5569839" y="5337335"/>
            <a:ext cx="150900" cy="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3" name="Rectangle 52"/>
          <p:cNvSpPr/>
          <p:nvPr/>
        </p:nvSpPr>
        <p:spPr bwMode="auto">
          <a:xfrm>
            <a:off x="7885841" y="3293215"/>
            <a:ext cx="2344439" cy="2117558"/>
          </a:xfrm>
          <a:prstGeom prst="rect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54" name="Rectangle 53"/>
          <p:cNvSpPr/>
          <p:nvPr/>
        </p:nvSpPr>
        <p:spPr bwMode="auto">
          <a:xfrm>
            <a:off x="7631929" y="1851190"/>
            <a:ext cx="1965834" cy="211366"/>
          </a:xfrm>
          <a:prstGeom prst="rect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857984" y="1150948"/>
            <a:ext cx="1647030" cy="632675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i="1" dirty="0" smtClean="0">
                <a:solidFill>
                  <a:srgbClr val="FFC000"/>
                </a:solidFill>
              </a:rPr>
              <a:t>Опрос кнопки BTN2</a:t>
            </a:r>
            <a:endParaRPr lang="ru-RU" b="0" i="1" dirty="0" smtClean="0">
              <a:solidFill>
                <a:srgbClr val="FFC0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0364346" y="2961506"/>
            <a:ext cx="1637153" cy="909674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i="1" dirty="0" smtClean="0">
                <a:solidFill>
                  <a:srgbClr val="FFC000"/>
                </a:solidFill>
              </a:rPr>
              <a:t>Включение светодиодов по очереди  </a:t>
            </a:r>
            <a:endParaRPr lang="ru-RU" b="0" i="1" dirty="0" smtClean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95917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000" y="474186"/>
            <a:ext cx="11592653" cy="432000"/>
          </a:xfrm>
        </p:spPr>
        <p:txBody>
          <a:bodyPr/>
          <a:lstStyle/>
          <a:p>
            <a:r>
              <a:rPr lang="ru-RU" sz="3730" baseline="0" dirty="0" smtClean="0">
                <a:solidFill>
                  <a:schemeClr val="tx2">
                    <a:lumMod val="90000"/>
                    <a:lumOff val="10000"/>
                  </a:schemeClr>
                </a:solidFill>
                <a:effectLst/>
              </a:rPr>
              <a:t>Проблема диспетчеризации</a:t>
            </a:r>
            <a:endParaRPr lang="ru-RU" sz="3730" dirty="0" smtClean="0">
              <a:effectLst/>
            </a:endParaRPr>
          </a:p>
          <a:p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1344000"/>
            <a:ext cx="11590882" cy="5184000"/>
          </a:xfrm>
        </p:spPr>
        <p:txBody>
          <a:bodyPr numCol="1"/>
          <a:lstStyle/>
          <a:p>
            <a:pPr>
              <a:spcAft>
                <a:spcPts val="0"/>
              </a:spcAft>
            </a:pPr>
            <a:r>
              <a:rPr lang="ru-RU" dirty="0" smtClean="0"/>
              <a:t>Типичная встроенная система выполняет насколько функций, которыми нужно управлять</a:t>
            </a:r>
          </a:p>
          <a:p>
            <a:pPr lvl="1">
              <a:spcAft>
                <a:spcPts val="0"/>
              </a:spcAft>
            </a:pPr>
            <a:r>
              <a:rPr lang="ru-RU" dirty="0" smtClean="0"/>
              <a:t>Некоторые выполняются периферийным аппаратным обеспечением, другие программным обеспечением на процессоре</a:t>
            </a:r>
          </a:p>
          <a:p>
            <a:pPr>
              <a:spcAft>
                <a:spcPts val="0"/>
              </a:spcAft>
            </a:pPr>
            <a:r>
              <a:rPr lang="ru-RU" dirty="0" smtClean="0"/>
              <a:t>Эти функции характеризуются временными требованиями, некоторые из них более важные, чем другие</a:t>
            </a:r>
          </a:p>
          <a:p>
            <a:pPr lvl="1">
              <a:spcAft>
                <a:spcPts val="0"/>
              </a:spcAft>
            </a:pPr>
            <a:r>
              <a:rPr lang="ru-RU" dirty="0" smtClean="0"/>
              <a:t>Пример: чтение кнопок, включение светодиодов по очереди</a:t>
            </a:r>
          </a:p>
          <a:p>
            <a:pPr>
              <a:spcAft>
                <a:spcPts val="0"/>
              </a:spcAft>
            </a:pPr>
            <a:r>
              <a:rPr lang="ru-RU" dirty="0" smtClean="0"/>
              <a:t>Мы хотим создать впечатление выполнения многих функций одним процессором параллельно (в одно и то же время)</a:t>
            </a:r>
          </a:p>
          <a:p>
            <a:pPr lvl="1">
              <a:spcAft>
                <a:spcPts val="0"/>
              </a:spcAft>
            </a:pPr>
            <a:r>
              <a:rPr lang="ru-RU" dirty="0" smtClean="0"/>
              <a:t>Даже в многоядерной процессоре  обычно количество ядер меньше, чем функций программного обеспечения</a:t>
            </a:r>
          </a:p>
          <a:p>
            <a:pPr>
              <a:spcAft>
                <a:spcPts val="0"/>
              </a:spcAft>
            </a:pPr>
            <a:r>
              <a:rPr lang="ru-RU" dirty="0" smtClean="0"/>
              <a:t>Как разделить процессорное время между разными функциями программ? Как можно имитировать параллелизм функций программ?</a:t>
            </a:r>
          </a:p>
          <a:p>
            <a:pPr marL="234892" lvl="1" indent="0">
              <a:spcAft>
                <a:spcPts val="0"/>
              </a:spcAft>
              <a:buNone/>
            </a:pPr>
            <a:r>
              <a:rPr lang="en-US" dirty="0" smtClean="0">
                <a:sym typeface="Wingdings" panose="05000000000000000000" pitchFamily="2" charset="2"/>
              </a:rPr>
              <a:t></a:t>
            </a:r>
            <a:r>
              <a:rPr lang="ru-RU" dirty="0" smtClean="0"/>
              <a:t> Как можно выполнить диспетчеризация задач?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smtClean="0"/>
              <a:t>Как разделить процессорное время между разными действиями программы?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918815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Раздел 2:</a:t>
            </a:r>
            <a:r>
              <a:t/>
            </a:r>
            <a:br/>
            <a:r>
              <a:rPr lang="ru-RU" smtClean="0"/>
              <a:t>Понятие задачи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363942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6866118" y="932581"/>
            <a:ext cx="4515762" cy="5484057"/>
            <a:chOff x="6668933" y="385373"/>
            <a:chExt cx="4118238" cy="500129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/>
            <a:srcRect l="4720" t="13167" r="27618" b="84154"/>
            <a:stretch/>
          </p:blipFill>
          <p:spPr>
            <a:xfrm>
              <a:off x="6668933" y="1268559"/>
              <a:ext cx="4118238" cy="16148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/>
            <a:srcRect l="4720" t="12775" r="27618" b="4276"/>
            <a:stretch/>
          </p:blipFill>
          <p:spPr>
            <a:xfrm>
              <a:off x="6668933" y="385373"/>
              <a:ext cx="4118238" cy="5001292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000" y="252164"/>
            <a:ext cx="11592653" cy="432000"/>
          </a:xfrm>
        </p:spPr>
        <p:txBody>
          <a:bodyPr/>
          <a:lstStyle/>
          <a:p>
            <a:r>
              <a:rPr lang="ru-RU" dirty="0" smtClean="0"/>
              <a:t>Задачи: Что и почему?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1344000"/>
            <a:ext cx="6179638" cy="5184000"/>
          </a:xfrm>
        </p:spPr>
        <p:txBody>
          <a:bodyPr/>
          <a:lstStyle/>
          <a:p>
            <a:pPr>
              <a:spcAft>
                <a:spcPts val="200"/>
              </a:spcAft>
            </a:pPr>
            <a:r>
              <a:rPr lang="ru-RU" dirty="0" smtClean="0"/>
              <a:t>Задача: Код, выполняющий некоторую функцию или ряд связанных функций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Включение светодиодов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Считывание положения кнопок</a:t>
            </a:r>
          </a:p>
          <a:p>
            <a:pPr>
              <a:spcAft>
                <a:spcPts val="200"/>
              </a:spcAft>
            </a:pPr>
            <a:r>
              <a:rPr lang="ru-RU" dirty="0" smtClean="0"/>
              <a:t>Упрощает разработку 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Объединяет связанный функционал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Разделяет несвязанные функции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Упрощает отладку, поддержку, развитие</a:t>
            </a:r>
          </a:p>
          <a:p>
            <a:pPr>
              <a:spcAft>
                <a:spcPts val="200"/>
              </a:spcAft>
            </a:pPr>
            <a:r>
              <a:rPr lang="ru-RU" dirty="0" smtClean="0"/>
              <a:t>Каждая задача имеет свою корневую функцию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Корневая функция задачи при необходимости может вызывать другие функции</a:t>
            </a:r>
            <a:endParaRPr lang="ru-RU" dirty="0"/>
          </a:p>
          <a:p>
            <a:pPr>
              <a:spcAft>
                <a:spcPts val="200"/>
              </a:spcAft>
            </a:pP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146067" y="932581"/>
            <a:ext cx="11592592" cy="287977"/>
          </a:xfrm>
        </p:spPr>
        <p:txBody>
          <a:bodyPr/>
          <a:lstStyle/>
          <a:p>
            <a:r>
              <a:rPr lang="ru-RU" dirty="0" smtClean="0"/>
              <a:t>Лучшая структура кода, простая разработка</a:t>
            </a:r>
            <a:endParaRPr lang="ru-RU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7181185" y="3850234"/>
            <a:ext cx="2734999" cy="2117558"/>
          </a:xfrm>
          <a:prstGeom prst="rect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7181185" y="1099961"/>
            <a:ext cx="2734999" cy="1471789"/>
          </a:xfrm>
          <a:prstGeom prst="rect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005534" y="1099961"/>
            <a:ext cx="1971119" cy="1463671"/>
          </a:xfrm>
          <a:prstGeom prst="rect">
            <a:avLst/>
          </a:prstGeom>
          <a:solidFill>
            <a:srgbClr val="FFFFFF"/>
          </a:solidFill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i="1" dirty="0" smtClean="0">
                <a:solidFill>
                  <a:srgbClr val="FFC000"/>
                </a:solidFill>
              </a:rPr>
              <a:t>Код, работающий с кнопками - выделяем в задачу</a:t>
            </a:r>
            <a:endParaRPr lang="ru-RU" b="0" i="1" dirty="0" smtClean="0">
              <a:solidFill>
                <a:srgbClr val="FFC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93932" y="3142876"/>
            <a:ext cx="1774218" cy="1740670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i="1" dirty="0" smtClean="0">
                <a:solidFill>
                  <a:srgbClr val="00B050"/>
                </a:solidFill>
              </a:rPr>
              <a:t>Код, работающий со светодиодами - выделяем в задачу</a:t>
            </a:r>
            <a:endParaRPr lang="ru-RU" b="0" i="1" dirty="0" smtClean="0">
              <a:solidFill>
                <a:srgbClr val="00B050"/>
              </a:solidFill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7181186" y="2656728"/>
            <a:ext cx="2734998" cy="972297"/>
          </a:xfrm>
          <a:prstGeom prst="rect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12741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magination Powerpoint Master Template V2.3 14may2013">
  <a:themeElements>
    <a:clrScheme name="Imagination New Branding">
      <a:dk1>
        <a:srgbClr val="5A5A5A"/>
      </a:dk1>
      <a:lt1>
        <a:srgbClr val="BEBEBE"/>
      </a:lt1>
      <a:dk2>
        <a:srgbClr val="262626"/>
      </a:dk2>
      <a:lt2>
        <a:srgbClr val="F8F8F8"/>
      </a:lt2>
      <a:accent1>
        <a:srgbClr val="72166B"/>
      </a:accent1>
      <a:accent2>
        <a:srgbClr val="B71A8B"/>
      </a:accent2>
      <a:accent3>
        <a:srgbClr val="5A5A5A"/>
      </a:accent3>
      <a:accent4>
        <a:srgbClr val="BEBEBE"/>
      </a:accent4>
      <a:accent5>
        <a:srgbClr val="262626"/>
      </a:accent5>
      <a:accent6>
        <a:srgbClr val="72166B"/>
      </a:accent6>
      <a:hlink>
        <a:srgbClr val="BEBEBE"/>
      </a:hlink>
      <a:folHlink>
        <a:srgbClr val="B71A8B"/>
      </a:folHlink>
    </a:clrScheme>
    <a:fontScheme name="Imagination New Branding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72166B"/>
        </a:solidFill>
        <a:ln w="38100" cap="flat" cmpd="sng" algn="ctr">
          <a:solidFill>
            <a:srgbClr val="72166B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2000" tIns="72000" rIns="72000" bIns="72000" numCol="1" rtlCol="0" anchor="ctr" anchorCtr="0" compatLnSpc="1">
        <a:prstTxWarp prst="textNoShape">
          <a:avLst/>
        </a:prstTxWarp>
      </a:bodyPr>
      <a:lstStyle>
        <a:defPPr algn="ctr" eaLnBrk="0" hangingPunct="0">
          <a:lnSpc>
            <a:spcPct val="80000"/>
          </a:lnSpc>
          <a:buClr>
            <a:srgbClr val="000099"/>
          </a:buClr>
          <a:defRPr sz="1400" b="0" dirty="0" smtClean="0">
            <a:solidFill>
              <a:schemeClr val="bg1"/>
            </a:solidFill>
          </a:defRPr>
        </a:defPPr>
      </a:lstStyle>
    </a:spDef>
    <a:lnDef>
      <a:spPr bwMode="auto"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  <a:ln w="28575">
          <a:solidFill>
            <a:srgbClr val="882C94"/>
          </a:solidFill>
        </a:ln>
      </a:spPr>
      <a:bodyPr wrap="none" lIns="77916" tIns="38958" rIns="77916" bIns="38958" rtlCol="0">
        <a:spAutoFit/>
      </a:bodyPr>
      <a:lstStyle>
        <a:defPPr>
          <a:defRPr sz="1600" b="0" dirty="0" smtClean="0">
            <a:solidFill>
              <a:schemeClr val="tx1">
                <a:lumMod val="90000"/>
                <a:lumOff val="10000"/>
              </a:schemeClr>
            </a:solidFill>
          </a:defRPr>
        </a:defPPr>
      </a:lstStyle>
    </a:txDef>
  </a:objectDefaults>
  <a:extraClrSchemeLst>
    <a:extraClrScheme>
      <a:clrScheme name="ImagTechTemplat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agTech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magTechTemplat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agTechTemplat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agTechTemplat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agTechTemplat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agTechTemplat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Imagination Technologies Powerpoint Templates.pptx" id="{8D64BB0A-1385-402B-8E89-91F45C8EDBE6}" vid="{5248EC59-C7B3-40E0-B210-292FB83AC1A7}"/>
    </a:ext>
  </a:extLst>
</a:theme>
</file>

<file path=ppt/theme/theme2.xml><?xml version="1.0" encoding="utf-8"?>
<a:theme xmlns:a="http://schemas.openxmlformats.org/drawingml/2006/main" name="1_Imagination Powerpoint Master Template V2.3 14may2013">
  <a:themeElements>
    <a:clrScheme name="Imagination New Branding">
      <a:dk1>
        <a:srgbClr val="5A5A5A"/>
      </a:dk1>
      <a:lt1>
        <a:srgbClr val="BEBEBE"/>
      </a:lt1>
      <a:dk2>
        <a:srgbClr val="262626"/>
      </a:dk2>
      <a:lt2>
        <a:srgbClr val="F8F8F8"/>
      </a:lt2>
      <a:accent1>
        <a:srgbClr val="72166B"/>
      </a:accent1>
      <a:accent2>
        <a:srgbClr val="B71A8B"/>
      </a:accent2>
      <a:accent3>
        <a:srgbClr val="5A5A5A"/>
      </a:accent3>
      <a:accent4>
        <a:srgbClr val="BEBEBE"/>
      </a:accent4>
      <a:accent5>
        <a:srgbClr val="262626"/>
      </a:accent5>
      <a:accent6>
        <a:srgbClr val="72166B"/>
      </a:accent6>
      <a:hlink>
        <a:srgbClr val="BEBEBE"/>
      </a:hlink>
      <a:folHlink>
        <a:srgbClr val="B71A8B"/>
      </a:folHlink>
    </a:clrScheme>
    <a:fontScheme name="Imagination New Branding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72166B"/>
        </a:solidFill>
        <a:ln w="38100" cap="flat" cmpd="sng" algn="ctr">
          <a:solidFill>
            <a:srgbClr val="72166B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2000" tIns="72000" rIns="72000" bIns="72000" numCol="1" rtlCol="0" anchor="ctr" anchorCtr="0" compatLnSpc="1">
        <a:prstTxWarp prst="textNoShape">
          <a:avLst/>
        </a:prstTxWarp>
      </a:bodyPr>
      <a:lstStyle>
        <a:defPPr algn="ctr" eaLnBrk="0" hangingPunct="0">
          <a:lnSpc>
            <a:spcPct val="80000"/>
          </a:lnSpc>
          <a:buClr>
            <a:srgbClr val="000099"/>
          </a:buClr>
          <a:defRPr sz="1400" b="0" dirty="0" smtClean="0">
            <a:solidFill>
              <a:schemeClr val="bg1"/>
            </a:solidFill>
          </a:defRPr>
        </a:defPPr>
      </a:lstStyle>
    </a:spDef>
    <a:lnDef>
      <a:spPr bwMode="auto"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  <a:ln w="28575">
          <a:solidFill>
            <a:srgbClr val="882C94"/>
          </a:solidFill>
        </a:ln>
      </a:spPr>
      <a:bodyPr wrap="none" lIns="77916" tIns="38958" rIns="77916" bIns="38958" rtlCol="0">
        <a:spAutoFit/>
      </a:bodyPr>
      <a:lstStyle>
        <a:defPPr>
          <a:defRPr sz="1600" b="0" dirty="0" smtClean="0">
            <a:solidFill>
              <a:schemeClr val="tx1">
                <a:lumMod val="90000"/>
                <a:lumOff val="10000"/>
              </a:schemeClr>
            </a:solidFill>
          </a:defRPr>
        </a:defPPr>
      </a:lstStyle>
    </a:txDef>
  </a:objectDefaults>
  <a:extraClrSchemeLst>
    <a:extraClrScheme>
      <a:clrScheme name="ImagTechTemplat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agTech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magTechTemplat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agTechTemplat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agTechTemplat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agTechTemplat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agTechTemplat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1_Introduction.pptx" id="{1C295136-4027-4DDC-B6EB-A232CDC336C1}" vid="{5670B920-B509-44E5-B542-5F088A4E9103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Imagination Technologies Powerpoint Templates</Template>
  <TotalTime>13576</TotalTime>
  <Words>2822</Words>
  <Application>Microsoft Office PowerPoint</Application>
  <PresentationFormat>Произвольный</PresentationFormat>
  <Paragraphs>487</Paragraphs>
  <Slides>54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54</vt:i4>
      </vt:variant>
    </vt:vector>
  </HeadingPairs>
  <TitlesOfParts>
    <vt:vector size="56" baseType="lpstr">
      <vt:lpstr>Imagination Powerpoint Master Template V2.3 14may2013</vt:lpstr>
      <vt:lpstr>1_Imagination Powerpoint Master Template V2.3 14may2013</vt:lpstr>
      <vt:lpstr> Цикл лабораторных работ Connected MCU Модуль 4: Основы параллелизма и прерываний</vt:lpstr>
      <vt:lpstr>Обзор Модуля</vt:lpstr>
      <vt:lpstr>Презентация PowerPoint</vt:lpstr>
      <vt:lpstr>Раздел 1: Проблема диспетчеризации при разработке программного обеспечения</vt:lpstr>
      <vt:lpstr>Тестирование демонстрационного кода</vt:lpstr>
      <vt:lpstr>Изучение проблемы </vt:lpstr>
      <vt:lpstr>Проблема диспетчеризации </vt:lpstr>
      <vt:lpstr>Раздел 2: Понятие задачи</vt:lpstr>
      <vt:lpstr>Задачи: Что и почему?</vt:lpstr>
      <vt:lpstr>Использование задач для поочередного включения светодиодов</vt:lpstr>
      <vt:lpstr>Объявление общих переменных</vt:lpstr>
      <vt:lpstr>Задача, контролирующая кнопки</vt:lpstr>
      <vt:lpstr>Задача, контролирующая кнопки</vt:lpstr>
      <vt:lpstr>Функция диспетчеризации вызывает задачи</vt:lpstr>
      <vt:lpstr>Тестирование демонстрационного кода</vt:lpstr>
      <vt:lpstr>Диспетчеризация выполнения задач</vt:lpstr>
      <vt:lpstr>Раздел 3: Уменьшение времени реакции с помощью конечных автоматов</vt:lpstr>
      <vt:lpstr>Уменьшение времени реакции</vt:lpstr>
      <vt:lpstr>Уменьшение времени реакции</vt:lpstr>
      <vt:lpstr>Задачи, основанные на  конечных автоматах</vt:lpstr>
      <vt:lpstr>Тестирование демонстрационного кода</vt:lpstr>
      <vt:lpstr>Новый диспетчер выполнения задач</vt:lpstr>
      <vt:lpstr>Предварительный обзор:  Основы проектирования конечных автоматов</vt:lpstr>
      <vt:lpstr>Раздел 4: Понятие прерывания</vt:lpstr>
      <vt:lpstr>Понятие прерывания</vt:lpstr>
      <vt:lpstr>Более подробно о прерываниях</vt:lpstr>
      <vt:lpstr>Исключения</vt:lpstr>
      <vt:lpstr>Контроллер прерываний</vt:lpstr>
      <vt:lpstr>Таблица векторов</vt:lpstr>
      <vt:lpstr>Конфигурация источников прерываний</vt:lpstr>
      <vt:lpstr>Приоритеты</vt:lpstr>
      <vt:lpstr>Раздел 5: Использование прерываний</vt:lpstr>
      <vt:lpstr>Использование прерываний для поочередного включения светодиодов</vt:lpstr>
      <vt:lpstr>Объявление общих переменных</vt:lpstr>
      <vt:lpstr>Предварительный обзор: Прерывания и атомарность</vt:lpstr>
      <vt:lpstr>Как использовать прерывания</vt:lpstr>
      <vt:lpstr>Написание процедуры обработки прерывания (ISR)</vt:lpstr>
      <vt:lpstr>Написание процедуры  обработки прерывания</vt:lpstr>
      <vt:lpstr>Как это работает</vt:lpstr>
      <vt:lpstr>Как это работает</vt:lpstr>
      <vt:lpstr>Нарушили ли мы правила использования задач?</vt:lpstr>
      <vt:lpstr>Конфигурирование порта PortA</vt:lpstr>
      <vt:lpstr>Конфигурирование порта PortA</vt:lpstr>
      <vt:lpstr>Конфигурирование контроллера прерываний </vt:lpstr>
      <vt:lpstr>Предупреждение: Уровни приоритета прерывания  должны соответствовать друг другу!</vt:lpstr>
      <vt:lpstr>Конфигурирование контроллера прерываний</vt:lpstr>
      <vt:lpstr>Тестирование демонстрационного кода</vt:lpstr>
      <vt:lpstr>Предварительный обзор: Можем ли мы  использовать прерывания и конечные автоматы </vt:lpstr>
      <vt:lpstr>Предварительный обзор:  Прерывания -  Дополнительные вопросы</vt:lpstr>
      <vt:lpstr>Предварительный обзор: Задержки и прерывания</vt:lpstr>
      <vt:lpstr>Презентация PowerPoint</vt:lpstr>
      <vt:lpstr>Приложение</vt:lpstr>
      <vt:lpstr>Защита данных задачи</vt:lpstr>
      <vt:lpstr>Методы защиты данных задачи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Alex Dean</dc:creator>
  <cp:lastModifiedBy>Alex</cp:lastModifiedBy>
  <cp:revision>336</cp:revision>
  <dcterms:created xsi:type="dcterms:W3CDTF">2015-05-22T16:34:09Z</dcterms:created>
  <dcterms:modified xsi:type="dcterms:W3CDTF">2016-08-10T11:08:47Z</dcterms:modified>
</cp:coreProperties>
</file>