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7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  <p:sldMasterId id="2147483664" r:id="rId2"/>
  </p:sldMasterIdLst>
  <p:notesMasterIdLst>
    <p:notesMasterId r:id="rId76"/>
  </p:notesMasterIdLst>
  <p:sldIdLst>
    <p:sldId id="256" r:id="rId3"/>
    <p:sldId id="257" r:id="rId4"/>
    <p:sldId id="373" r:id="rId5"/>
    <p:sldId id="329" r:id="rId6"/>
    <p:sldId id="473" r:id="rId7"/>
    <p:sldId id="470" r:id="rId8"/>
    <p:sldId id="471" r:id="rId9"/>
    <p:sldId id="472" r:id="rId10"/>
    <p:sldId id="474" r:id="rId11"/>
    <p:sldId id="378" r:id="rId12"/>
    <p:sldId id="374" r:id="rId13"/>
    <p:sldId id="488" r:id="rId14"/>
    <p:sldId id="489" r:id="rId15"/>
    <p:sldId id="499" r:id="rId16"/>
    <p:sldId id="496" r:id="rId17"/>
    <p:sldId id="397" r:id="rId18"/>
    <p:sldId id="383" r:id="rId19"/>
    <p:sldId id="391" r:id="rId20"/>
    <p:sldId id="384" r:id="rId21"/>
    <p:sldId id="510" r:id="rId22"/>
    <p:sldId id="509" r:id="rId23"/>
    <p:sldId id="467" r:id="rId24"/>
    <p:sldId id="465" r:id="rId25"/>
    <p:sldId id="405" r:id="rId26"/>
    <p:sldId id="403" r:id="rId27"/>
    <p:sldId id="404" r:id="rId28"/>
    <p:sldId id="406" r:id="rId29"/>
    <p:sldId id="475" r:id="rId30"/>
    <p:sldId id="478" r:id="rId31"/>
    <p:sldId id="476" r:id="rId32"/>
    <p:sldId id="477" r:id="rId33"/>
    <p:sldId id="479" r:id="rId34"/>
    <p:sldId id="398" r:id="rId35"/>
    <p:sldId id="399" r:id="rId36"/>
    <p:sldId id="400" r:id="rId37"/>
    <p:sldId id="401" r:id="rId38"/>
    <p:sldId id="402" r:id="rId39"/>
    <p:sldId id="481" r:id="rId40"/>
    <p:sldId id="407" r:id="rId41"/>
    <p:sldId id="468" r:id="rId42"/>
    <p:sldId id="500" r:id="rId43"/>
    <p:sldId id="409" r:id="rId44"/>
    <p:sldId id="410" r:id="rId45"/>
    <p:sldId id="411" r:id="rId46"/>
    <p:sldId id="412" r:id="rId47"/>
    <p:sldId id="418" r:id="rId48"/>
    <p:sldId id="482" r:id="rId49"/>
    <p:sldId id="419" r:id="rId50"/>
    <p:sldId id="487" r:id="rId51"/>
    <p:sldId id="484" r:id="rId52"/>
    <p:sldId id="483" r:id="rId53"/>
    <p:sldId id="486" r:id="rId54"/>
    <p:sldId id="420" r:id="rId55"/>
    <p:sldId id="505" r:id="rId56"/>
    <p:sldId id="440" r:id="rId57"/>
    <p:sldId id="508" r:id="rId58"/>
    <p:sldId id="490" r:id="rId59"/>
    <p:sldId id="421" r:id="rId60"/>
    <p:sldId id="504" r:id="rId61"/>
    <p:sldId id="439" r:id="rId62"/>
    <p:sldId id="503" r:id="rId63"/>
    <p:sldId id="423" r:id="rId64"/>
    <p:sldId id="502" r:id="rId65"/>
    <p:sldId id="424" r:id="rId66"/>
    <p:sldId id="507" r:id="rId67"/>
    <p:sldId id="442" r:id="rId68"/>
    <p:sldId id="452" r:id="rId69"/>
    <p:sldId id="453" r:id="rId70"/>
    <p:sldId id="493" r:id="rId71"/>
    <p:sldId id="491" r:id="rId72"/>
    <p:sldId id="511" r:id="rId73"/>
    <p:sldId id="494" r:id="rId74"/>
    <p:sldId id="302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1F30D"/>
    <a:srgbClr val="CC9900"/>
    <a:srgbClr val="A27800"/>
    <a:srgbClr val="99CDFD"/>
    <a:srgbClr val="A6F686"/>
    <a:srgbClr val="BFEC88"/>
    <a:srgbClr val="B9C925"/>
    <a:srgbClr val="B3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2" autoAdjust="0"/>
    <p:restoredTop sz="93243" autoAdjust="0"/>
  </p:normalViewPr>
  <p:slideViewPr>
    <p:cSldViewPr snapToGrid="0">
      <p:cViewPr>
        <p:scale>
          <a:sx n="80" d="100"/>
          <a:sy n="80" d="100"/>
        </p:scale>
        <p:origin x="-594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2.xml"/><Relationship Id="rId3" Type="http://schemas.openxmlformats.org/officeDocument/2006/relationships/slide" Target="slides/slide3.xml"/><Relationship Id="rId7" Type="http://schemas.openxmlformats.org/officeDocument/2006/relationships/slide" Target="slides/slide35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7.xml"/><Relationship Id="rId5" Type="http://schemas.openxmlformats.org/officeDocument/2006/relationships/slide" Target="slides/slide11.xml"/><Relationship Id="rId10" Type="http://schemas.openxmlformats.org/officeDocument/2006/relationships/slide" Target="slides/slide73.xml"/><Relationship Id="rId4" Type="http://schemas.openxmlformats.org/officeDocument/2006/relationships/slide" Target="slides/slide4.xml"/><Relationship Id="rId9" Type="http://schemas.openxmlformats.org/officeDocument/2006/relationships/slide" Target="slides/slide4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A0EE0-5874-48BB-AE41-624C6911D58C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6BAD9A-485C-4530-ABC9-26C777EA43CC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20000"/>
                  <a:lumOff val="80000"/>
                </a:schemeClr>
              </a:solidFill>
            </a:rPr>
            <a:t>FreeRTOS</a:t>
          </a:r>
          <a:endParaRPr lang="ru-RU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3170987A-79A7-45D0-B6CA-DEE39CEF3D4F}" type="parTrans" cxnId="{91B9D3C2-1631-414D-981D-98395F32BED9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4F3EC5EC-3FCA-45E4-B9C0-A1EEE1E898B9}" type="sibTrans" cxnId="{91B9D3C2-1631-414D-981D-98395F32BED9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EB226E46-61BC-4918-8A98-454700E56708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20000"/>
                  <a:lumOff val="80000"/>
                </a:schemeClr>
              </a:solidFill>
            </a:rPr>
            <a:t>Demo</a:t>
          </a:r>
          <a:endParaRPr lang="ru-RU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CAE0BBE9-D4A8-4F14-8848-158B708719BC}" type="parTrans" cxnId="{EFCEFB05-7196-4060-AFC5-548D22418BEB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D8DF829B-BF39-48BC-9390-30E9707947F1}" type="sibTrans" cxnId="{EFCEFB05-7196-4060-AFC5-548D22418BEB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0CE055C3-1894-4C04-8ED7-CC032A4E785D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20000"/>
                  <a:lumOff val="80000"/>
                </a:schemeClr>
              </a:solidFill>
            </a:rPr>
            <a:t>Common</a:t>
          </a:r>
          <a:endParaRPr lang="ru-RU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3C7A280D-8EB1-4AC1-ABF3-8AFC6DF0D088}" type="parTrans" cxnId="{FE08BAD2-A001-42AD-B4D8-C5718BE379BB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6DC416F2-9A17-4878-B271-75A230657B60}" type="sibTrans" cxnId="{FE08BAD2-A001-42AD-B4D8-C5718BE379BB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E6EE2975-B33A-4C51-83A0-37FC8BF2BC5A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20000"/>
                  <a:lumOff val="80000"/>
                </a:schemeClr>
              </a:solidFill>
            </a:rPr>
            <a:t>PIC32MZ_</a:t>
          </a:r>
          <a:r>
            <a:t/>
          </a:r>
          <a:br/>
          <a:r>
            <a:rPr lang="en-US" dirty="0" smtClean="0">
              <a:solidFill>
                <a:schemeClr val="bg1">
                  <a:lumMod val="20000"/>
                  <a:lumOff val="80000"/>
                </a:schemeClr>
              </a:solidFill>
            </a:rPr>
            <a:t>MPLAB</a:t>
          </a:r>
          <a:endParaRPr lang="ru-RU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7CA294AA-D7E9-4DCD-BDB1-4A00CE8AE889}" type="parTrans" cxnId="{C1ECE332-1C5A-4E54-B49F-357841071621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F61C2957-E7D3-4CE7-A5F3-97FD422A48F2}" type="sibTrans" cxnId="{C1ECE332-1C5A-4E54-B49F-357841071621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1E9E455B-3A6E-4DED-8159-0DCC1A7ED3D9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20000"/>
                  <a:lumOff val="80000"/>
                </a:schemeClr>
              </a:solidFill>
            </a:rPr>
            <a:t>Source</a:t>
          </a:r>
          <a:endParaRPr lang="ru-RU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1940F075-02BC-4BB2-B670-70FF6C6D306E}" type="parTrans" cxnId="{8FB9611E-C187-405A-AECB-13F3747EF948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86DC4BE0-DF9A-4F20-882F-2E2B4FDB0643}" type="sibTrans" cxnId="{8FB9611E-C187-405A-AECB-13F3747EF948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5D58CF24-B6D0-4FCE-98A1-27A51CE0FF6B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20000"/>
                  <a:lumOff val="80000"/>
                </a:schemeClr>
              </a:solidFill>
            </a:rPr>
            <a:t>include</a:t>
          </a:r>
        </a:p>
      </dgm:t>
    </dgm:pt>
    <dgm:pt modelId="{8081E92B-8A9B-401B-B629-D3E4315448DF}" type="parTrans" cxnId="{A005E74A-FB90-4B8D-9266-CF286180273D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519545F3-F832-4E0C-B3E6-08E7026D0772}" type="sibTrans" cxnId="{A005E74A-FB90-4B8D-9266-CF286180273D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5E7C8E03-1C8C-4DBE-9C93-0CC65EEB0A3F}">
      <dgm:prSet/>
      <dgm:spPr/>
      <dgm:t>
        <a:bodyPr/>
        <a:lstStyle/>
        <a:p>
          <a:r>
            <a:rPr lang="en-US" dirty="0" smtClean="0">
              <a:solidFill>
                <a:schemeClr val="bg1">
                  <a:lumMod val="20000"/>
                  <a:lumOff val="80000"/>
                </a:schemeClr>
              </a:solidFill>
            </a:rPr>
            <a:t>portable</a:t>
          </a:r>
          <a:endParaRPr lang="ru-RU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3E1B31EA-9465-4465-8671-75E18F259537}" type="parTrans" cxnId="{BD2793F9-A618-49EF-A1D8-C9D3AE8C17B9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0816BDC9-DFFD-475F-85BB-17DC2C15A19C}" type="sibTrans" cxnId="{BD2793F9-A618-49EF-A1D8-C9D3AE8C17B9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65983EC0-27A1-4F2C-9A6F-854EEBA34B43}">
      <dgm:prSet/>
      <dgm:spPr/>
      <dgm:t>
        <a:bodyPr/>
        <a:lstStyle/>
        <a:p>
          <a:r>
            <a:rPr lang="en-US" dirty="0" smtClean="0">
              <a:solidFill>
                <a:schemeClr val="bg1">
                  <a:lumMod val="20000"/>
                  <a:lumOff val="80000"/>
                </a:schemeClr>
              </a:solidFill>
            </a:rPr>
            <a:t>License</a:t>
          </a:r>
          <a:endParaRPr lang="ru-RU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6C6E03A4-7AE6-4D5C-82B2-FB2AF097A653}" type="parTrans" cxnId="{8B549B8C-7A1F-457C-8463-939677E7EC1D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0E7DA47A-C691-42BD-B6E2-F87324DB5112}" type="sibTrans" cxnId="{8B549B8C-7A1F-457C-8463-939677E7EC1D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3665E201-9C80-418E-B66B-D4846473E98D}">
      <dgm:prSet/>
      <dgm:spPr/>
      <dgm:t>
        <a:bodyPr/>
        <a:lstStyle/>
        <a:p>
          <a:r>
            <a:rPr lang="en-US" dirty="0" smtClean="0">
              <a:solidFill>
                <a:schemeClr val="bg1">
                  <a:lumMod val="20000"/>
                  <a:lumOff val="80000"/>
                </a:schemeClr>
              </a:solidFill>
            </a:rPr>
            <a:t>Demo10_Adv_</a:t>
          </a:r>
          <a:r>
            <a:t/>
          </a:r>
          <a:br/>
          <a:r>
            <a:rPr lang="en-US" dirty="0" smtClean="0">
              <a:solidFill>
                <a:schemeClr val="bg1">
                  <a:lumMod val="20000"/>
                  <a:lumOff val="80000"/>
                </a:schemeClr>
              </a:solidFill>
            </a:rPr>
            <a:t>Concurrency_</a:t>
          </a:r>
          <a:r>
            <a:t/>
          </a:r>
          <a:br/>
          <a:r>
            <a:rPr lang="en-US" dirty="0" smtClean="0">
              <a:solidFill>
                <a:schemeClr val="bg1">
                  <a:lumMod val="20000"/>
                  <a:lumOff val="80000"/>
                </a:schemeClr>
              </a:solidFill>
            </a:rPr>
            <a:t>Scan_LEDs</a:t>
          </a:r>
          <a:endParaRPr lang="ru-RU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14B767B5-51F4-412F-9434-1F8B35240712}" type="parTrans" cxnId="{F6CB6279-33E7-4CAD-A802-B9AE01AC5D29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EDB59995-2D38-4F09-A212-669A84D9C176}" type="sibTrans" cxnId="{F6CB6279-33E7-4CAD-A802-B9AE01AC5D29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D2014C2B-AA29-4012-B21D-04E8F375DFBD}">
      <dgm:prSet/>
      <dgm:spPr/>
      <dgm:t>
        <a:bodyPr/>
        <a:lstStyle/>
        <a:p>
          <a:r>
            <a:rPr lang="en-US" dirty="0" smtClean="0">
              <a:solidFill>
                <a:schemeClr val="bg1">
                  <a:lumMod val="20000"/>
                  <a:lumOff val="80000"/>
                </a:schemeClr>
              </a:solidFill>
            </a:rPr>
            <a:t>Lab10_Adv_</a:t>
          </a:r>
          <a:r>
            <a:t/>
          </a:r>
          <a:br/>
          <a:r>
            <a:rPr lang="en-US" dirty="0" smtClean="0">
              <a:solidFill>
                <a:schemeClr val="bg1">
                  <a:lumMod val="20000"/>
                  <a:lumOff val="80000"/>
                </a:schemeClr>
              </a:solidFill>
            </a:rPr>
            <a:t>Concurrency</a:t>
          </a:r>
          <a:endParaRPr lang="ru-RU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9BB43877-F77E-4343-8BB0-B6C79764B8DD}" type="parTrans" cxnId="{CB305020-20C0-4697-A747-9CECE03082D9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F6ED297D-5489-46C4-9253-5B7D7C7249B0}" type="sibTrans" cxnId="{CB305020-20C0-4697-A747-9CECE03082D9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60A81BBC-57E6-4727-A604-BD6E448795F8}">
      <dgm:prSet/>
      <dgm:spPr/>
      <dgm:t>
        <a:bodyPr/>
        <a:lstStyle/>
        <a:p>
          <a:r>
            <a:rPr lang="en-US" dirty="0" smtClean="0">
              <a:solidFill>
                <a:schemeClr val="bg1">
                  <a:lumMod val="20000"/>
                  <a:lumOff val="80000"/>
                </a:schemeClr>
              </a:solidFill>
            </a:rPr>
            <a:t>Demo10_Adv_</a:t>
          </a:r>
          <a:r>
            <a:t/>
          </a:r>
          <a:br/>
          <a:r>
            <a:rPr lang="en-US" dirty="0" smtClean="0">
              <a:solidFill>
                <a:schemeClr val="bg1">
                  <a:lumMod val="20000"/>
                  <a:lumOff val="80000"/>
                </a:schemeClr>
              </a:solidFill>
            </a:rPr>
            <a:t>Concurrency_</a:t>
          </a:r>
          <a:r>
            <a:t/>
          </a:r>
          <a:br/>
          <a:r>
            <a:rPr lang="en-US" dirty="0" smtClean="0">
              <a:solidFill>
                <a:schemeClr val="bg1">
                  <a:lumMod val="20000"/>
                  <a:lumOff val="80000"/>
                </a:schemeClr>
              </a:solidFill>
            </a:rPr>
            <a:t>Scan_LEDs_Sem</a:t>
          </a:r>
          <a:endParaRPr lang="ru-RU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D06935A6-95E7-4DEC-9D10-ECD91AFC0211}" type="parTrans" cxnId="{040B947B-FC15-47CE-8089-399F77EBD91F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7C01AC8A-C12E-466D-9B5C-548393240D61}" type="sibTrans" cxnId="{040B947B-FC15-47CE-8089-399F77EBD91F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09603C6B-F957-4C8D-B89E-DB7EDB97C070}">
      <dgm:prSet/>
      <dgm:spPr/>
      <dgm:t>
        <a:bodyPr/>
        <a:lstStyle/>
        <a:p>
          <a:r>
            <a:rPr lang="en-US" dirty="0" smtClean="0">
              <a:solidFill>
                <a:schemeClr val="bg1">
                  <a:lumMod val="20000"/>
                  <a:lumOff val="80000"/>
                </a:schemeClr>
              </a:solidFill>
            </a:rPr>
            <a:t>MPLAB</a:t>
          </a:r>
        </a:p>
      </dgm:t>
    </dgm:pt>
    <dgm:pt modelId="{5D6FF962-7B9B-4EB2-9732-1D25C84A34C4}" type="parTrans" cxnId="{8D994FBE-97A9-48A0-8D4C-21F768CF6867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913C72D2-A171-4541-AAF9-6C682B3F0DDD}" type="sibTrans" cxnId="{8D994FBE-97A9-48A0-8D4C-21F768CF6867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7A88E166-C134-4937-B5D5-CC8C72237C74}">
      <dgm:prSet/>
      <dgm:spPr/>
      <dgm:t>
        <a:bodyPr/>
        <a:lstStyle/>
        <a:p>
          <a:r>
            <a:rPr lang="en-US" dirty="0" smtClean="0">
              <a:solidFill>
                <a:schemeClr val="bg1">
                  <a:lumMod val="20000"/>
                  <a:lumOff val="80000"/>
                </a:schemeClr>
              </a:solidFill>
            </a:rPr>
            <a:t>PIC32MZ</a:t>
          </a:r>
          <a:endParaRPr lang="ru-RU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06895A2B-D217-4EAD-87AA-E163E0545336}" type="parTrans" cxnId="{F65139FD-0DA4-4D36-9939-68456CE03C57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5E463AD6-4E6C-4631-A891-3702014478CB}" type="sibTrans" cxnId="{F65139FD-0DA4-4D36-9939-68456CE03C57}">
      <dgm:prSet/>
      <dgm:spPr/>
      <dgm:t>
        <a:bodyPr/>
        <a:lstStyle/>
        <a:p>
          <a:endParaRPr lang="en-US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4A413C1E-23A1-4334-B04A-15AACD80C6ED}" type="pres">
      <dgm:prSet presAssocID="{12EA0EE0-5874-48BB-AE41-624C6911D5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B25F7B-D5CC-4C65-90AA-9D9E8268EAB5}" type="pres">
      <dgm:prSet presAssocID="{9E6BAD9A-485C-4530-ABC9-26C777EA43CC}" presName="root1" presStyleCnt="0"/>
      <dgm:spPr/>
    </dgm:pt>
    <dgm:pt modelId="{85C69AD0-1CFD-4178-833F-EAA0D02D9F32}" type="pres">
      <dgm:prSet presAssocID="{9E6BAD9A-485C-4530-ABC9-26C777EA43CC}" presName="LevelOneTextNode" presStyleLbl="node0" presStyleIdx="0" presStyleCnt="1" custLinFactNeighborY="-36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3A1F16-34EC-4CB2-A4C4-BB69D4AA394B}" type="pres">
      <dgm:prSet presAssocID="{9E6BAD9A-485C-4530-ABC9-26C777EA43CC}" presName="level2hierChild" presStyleCnt="0"/>
      <dgm:spPr/>
    </dgm:pt>
    <dgm:pt modelId="{B6D4EE34-5F55-478C-BC14-8D49304FD65F}" type="pres">
      <dgm:prSet presAssocID="{CAE0BBE9-D4A8-4F14-8848-158B708719B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768A7555-7A50-42AA-B036-25BF80D11E5C}" type="pres">
      <dgm:prSet presAssocID="{CAE0BBE9-D4A8-4F14-8848-158B708719B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ED58A64-CC76-4451-AAA7-F5CE431B3395}" type="pres">
      <dgm:prSet presAssocID="{EB226E46-61BC-4918-8A98-454700E56708}" presName="root2" presStyleCnt="0"/>
      <dgm:spPr/>
    </dgm:pt>
    <dgm:pt modelId="{E5888F93-D44F-48C5-97A2-694FF9AB9F37}" type="pres">
      <dgm:prSet presAssocID="{EB226E46-61BC-4918-8A98-454700E5670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84740F-DB82-4D5C-B3D7-E6741B5CC5D8}" type="pres">
      <dgm:prSet presAssocID="{EB226E46-61BC-4918-8A98-454700E56708}" presName="level3hierChild" presStyleCnt="0"/>
      <dgm:spPr/>
    </dgm:pt>
    <dgm:pt modelId="{46EF7AFE-9AF9-481F-AE7E-5BC01625D0E7}" type="pres">
      <dgm:prSet presAssocID="{3C7A280D-8EB1-4AC1-ABF3-8AFC6DF0D088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2628E90C-F7FB-4CC2-9448-274ADBCF0377}" type="pres">
      <dgm:prSet presAssocID="{3C7A280D-8EB1-4AC1-ABF3-8AFC6DF0D088}" presName="connTx" presStyleLbl="parChTrans1D3" presStyleIdx="0" presStyleCnt="4"/>
      <dgm:spPr/>
      <dgm:t>
        <a:bodyPr/>
        <a:lstStyle/>
        <a:p>
          <a:endParaRPr lang="en-US"/>
        </a:p>
      </dgm:t>
    </dgm:pt>
    <dgm:pt modelId="{5D03198D-6DF1-4F12-A170-68C3B200C962}" type="pres">
      <dgm:prSet presAssocID="{0CE055C3-1894-4C04-8ED7-CC032A4E785D}" presName="root2" presStyleCnt="0"/>
      <dgm:spPr/>
    </dgm:pt>
    <dgm:pt modelId="{4D98A40F-B766-4834-AEFB-4CB7276FEBE6}" type="pres">
      <dgm:prSet presAssocID="{0CE055C3-1894-4C04-8ED7-CC032A4E785D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CAB3C0-F901-461D-AD83-325CAF9E6A0E}" type="pres">
      <dgm:prSet presAssocID="{0CE055C3-1894-4C04-8ED7-CC032A4E785D}" presName="level3hierChild" presStyleCnt="0"/>
      <dgm:spPr/>
    </dgm:pt>
    <dgm:pt modelId="{43F3870E-7FBF-4A59-90D0-527A09FC3030}" type="pres">
      <dgm:prSet presAssocID="{7CA294AA-D7E9-4DCD-BDB1-4A00CE8AE889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1B583601-36D2-44D1-A6D4-0C261CC94B7B}" type="pres">
      <dgm:prSet presAssocID="{7CA294AA-D7E9-4DCD-BDB1-4A00CE8AE88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9ED250BE-DFB3-4B22-8C2F-4447C95CE465}" type="pres">
      <dgm:prSet presAssocID="{E6EE2975-B33A-4C51-83A0-37FC8BF2BC5A}" presName="root2" presStyleCnt="0"/>
      <dgm:spPr/>
    </dgm:pt>
    <dgm:pt modelId="{29DD5DD8-9860-426D-8CDA-0C254EE24211}" type="pres">
      <dgm:prSet presAssocID="{E6EE2975-B33A-4C51-83A0-37FC8BF2BC5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4CE035-AB72-4682-9F1C-7A9546590331}" type="pres">
      <dgm:prSet presAssocID="{E6EE2975-B33A-4C51-83A0-37FC8BF2BC5A}" presName="level3hierChild" presStyleCnt="0"/>
      <dgm:spPr/>
    </dgm:pt>
    <dgm:pt modelId="{C26152B2-86F7-4426-B23C-2C49A100BFA3}" type="pres">
      <dgm:prSet presAssocID="{14B767B5-51F4-412F-9434-1F8B35240712}" presName="conn2-1" presStyleLbl="parChTrans1D4" presStyleIdx="0" presStyleCnt="5"/>
      <dgm:spPr/>
      <dgm:t>
        <a:bodyPr/>
        <a:lstStyle/>
        <a:p>
          <a:endParaRPr lang="en-US"/>
        </a:p>
      </dgm:t>
    </dgm:pt>
    <dgm:pt modelId="{8DC63C43-5B0F-4EA8-97EF-C2F166DA9D09}" type="pres">
      <dgm:prSet presAssocID="{14B767B5-51F4-412F-9434-1F8B35240712}" presName="connTx" presStyleLbl="parChTrans1D4" presStyleIdx="0" presStyleCnt="5"/>
      <dgm:spPr/>
      <dgm:t>
        <a:bodyPr/>
        <a:lstStyle/>
        <a:p>
          <a:endParaRPr lang="en-US"/>
        </a:p>
      </dgm:t>
    </dgm:pt>
    <dgm:pt modelId="{0A14488C-AD1D-4F5A-A11A-B547875447FF}" type="pres">
      <dgm:prSet presAssocID="{3665E201-9C80-418E-B66B-D4846473E98D}" presName="root2" presStyleCnt="0"/>
      <dgm:spPr/>
    </dgm:pt>
    <dgm:pt modelId="{334F31C3-16E1-4B4D-B783-95F110D08540}" type="pres">
      <dgm:prSet presAssocID="{3665E201-9C80-418E-B66B-D4846473E98D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B96C33-5DB3-4B4E-9FF0-75DCD7A87995}" type="pres">
      <dgm:prSet presAssocID="{3665E201-9C80-418E-B66B-D4846473E98D}" presName="level3hierChild" presStyleCnt="0"/>
      <dgm:spPr/>
    </dgm:pt>
    <dgm:pt modelId="{CB644105-6A94-436B-B0B6-542FC4267003}" type="pres">
      <dgm:prSet presAssocID="{D06935A6-95E7-4DEC-9D10-ECD91AFC0211}" presName="conn2-1" presStyleLbl="parChTrans1D4" presStyleIdx="1" presStyleCnt="5"/>
      <dgm:spPr/>
      <dgm:t>
        <a:bodyPr/>
        <a:lstStyle/>
        <a:p>
          <a:endParaRPr lang="en-US"/>
        </a:p>
      </dgm:t>
    </dgm:pt>
    <dgm:pt modelId="{2FE0C564-8D25-4B3E-85B6-E4136E4955B2}" type="pres">
      <dgm:prSet presAssocID="{D06935A6-95E7-4DEC-9D10-ECD91AFC0211}" presName="connTx" presStyleLbl="parChTrans1D4" presStyleIdx="1" presStyleCnt="5"/>
      <dgm:spPr/>
      <dgm:t>
        <a:bodyPr/>
        <a:lstStyle/>
        <a:p>
          <a:endParaRPr lang="en-US"/>
        </a:p>
      </dgm:t>
    </dgm:pt>
    <dgm:pt modelId="{FF9DCE8A-FC50-445A-A4FB-35A87861D0B5}" type="pres">
      <dgm:prSet presAssocID="{60A81BBC-57E6-4727-A604-BD6E448795F8}" presName="root2" presStyleCnt="0"/>
      <dgm:spPr/>
    </dgm:pt>
    <dgm:pt modelId="{DAF0A361-F4BB-48A5-AA4D-0764CEF83761}" type="pres">
      <dgm:prSet presAssocID="{60A81BBC-57E6-4727-A604-BD6E448795F8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736A7C-23ED-408C-9DBF-6E6129F81A9B}" type="pres">
      <dgm:prSet presAssocID="{60A81BBC-57E6-4727-A604-BD6E448795F8}" presName="level3hierChild" presStyleCnt="0"/>
      <dgm:spPr/>
    </dgm:pt>
    <dgm:pt modelId="{7803EE4C-9460-4B58-A5A0-3CD04E8AB403}" type="pres">
      <dgm:prSet presAssocID="{9BB43877-F77E-4343-8BB0-B6C79764B8DD}" presName="conn2-1" presStyleLbl="parChTrans1D4" presStyleIdx="2" presStyleCnt="5"/>
      <dgm:spPr/>
      <dgm:t>
        <a:bodyPr/>
        <a:lstStyle/>
        <a:p>
          <a:endParaRPr lang="en-US"/>
        </a:p>
      </dgm:t>
    </dgm:pt>
    <dgm:pt modelId="{E0FCCEC3-7144-4B54-9300-6E501109F6E1}" type="pres">
      <dgm:prSet presAssocID="{9BB43877-F77E-4343-8BB0-B6C79764B8DD}" presName="connTx" presStyleLbl="parChTrans1D4" presStyleIdx="2" presStyleCnt="5"/>
      <dgm:spPr/>
      <dgm:t>
        <a:bodyPr/>
        <a:lstStyle/>
        <a:p>
          <a:endParaRPr lang="en-US"/>
        </a:p>
      </dgm:t>
    </dgm:pt>
    <dgm:pt modelId="{9DFA4853-8DCB-4F9B-90B1-8B67D51E0138}" type="pres">
      <dgm:prSet presAssocID="{D2014C2B-AA29-4012-B21D-04E8F375DFBD}" presName="root2" presStyleCnt="0"/>
      <dgm:spPr/>
    </dgm:pt>
    <dgm:pt modelId="{B614F676-3673-4B5E-9F68-5417ECCFE77D}" type="pres">
      <dgm:prSet presAssocID="{D2014C2B-AA29-4012-B21D-04E8F375DFBD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F8C34B-30C8-4C94-8272-17CB4643DF32}" type="pres">
      <dgm:prSet presAssocID="{D2014C2B-AA29-4012-B21D-04E8F375DFBD}" presName="level3hierChild" presStyleCnt="0"/>
      <dgm:spPr/>
    </dgm:pt>
    <dgm:pt modelId="{E7440478-CD19-4844-B5B9-1EF2F1C439C2}" type="pres">
      <dgm:prSet presAssocID="{1940F075-02BC-4BB2-B670-70FF6C6D306E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1045CDCE-AD59-4AE9-ABB3-741C64999A45}" type="pres">
      <dgm:prSet presAssocID="{1940F075-02BC-4BB2-B670-70FF6C6D306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27D6AF3-59DD-4514-A00B-1FECA22AE569}" type="pres">
      <dgm:prSet presAssocID="{1E9E455B-3A6E-4DED-8159-0DCC1A7ED3D9}" presName="root2" presStyleCnt="0"/>
      <dgm:spPr/>
    </dgm:pt>
    <dgm:pt modelId="{AF94424E-4FA5-4CEA-A27B-AE8C257E5116}" type="pres">
      <dgm:prSet presAssocID="{1E9E455B-3A6E-4DED-8159-0DCC1A7ED3D9}" presName="LevelTwoTextNode" presStyleLbl="node2" presStyleIdx="1" presStyleCnt="3" custLinFactNeighborX="-231" custLinFactNeighborY="581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307C60-252E-41CF-BF57-02F39D08D32A}" type="pres">
      <dgm:prSet presAssocID="{1E9E455B-3A6E-4DED-8159-0DCC1A7ED3D9}" presName="level3hierChild" presStyleCnt="0"/>
      <dgm:spPr/>
    </dgm:pt>
    <dgm:pt modelId="{1128F40D-1A60-4940-AA23-E498964011F0}" type="pres">
      <dgm:prSet presAssocID="{8081E92B-8A9B-401B-B629-D3E4315448DF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0A3EA788-9973-48E5-9A3A-9EC47C01F816}" type="pres">
      <dgm:prSet presAssocID="{8081E92B-8A9B-401B-B629-D3E4315448DF}" presName="connTx" presStyleLbl="parChTrans1D3" presStyleIdx="2" presStyleCnt="4"/>
      <dgm:spPr/>
      <dgm:t>
        <a:bodyPr/>
        <a:lstStyle/>
        <a:p>
          <a:endParaRPr lang="en-US"/>
        </a:p>
      </dgm:t>
    </dgm:pt>
    <dgm:pt modelId="{A9615E02-4038-4B1F-9F2C-4EAFBD47AE8F}" type="pres">
      <dgm:prSet presAssocID="{5D58CF24-B6D0-4FCE-98A1-27A51CE0FF6B}" presName="root2" presStyleCnt="0"/>
      <dgm:spPr/>
    </dgm:pt>
    <dgm:pt modelId="{1ADBA7C0-AD5C-4E23-AE4C-9A50B747ADE9}" type="pres">
      <dgm:prSet presAssocID="{5D58CF24-B6D0-4FCE-98A1-27A51CE0FF6B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4E7159-1A3F-4388-9BE8-2C9506BEB511}" type="pres">
      <dgm:prSet presAssocID="{5D58CF24-B6D0-4FCE-98A1-27A51CE0FF6B}" presName="level3hierChild" presStyleCnt="0"/>
      <dgm:spPr/>
    </dgm:pt>
    <dgm:pt modelId="{DA4BDC12-C86D-4857-9352-48018626272A}" type="pres">
      <dgm:prSet presAssocID="{3E1B31EA-9465-4465-8671-75E18F259537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B6465095-755B-4958-BF61-895871F8B0A8}" type="pres">
      <dgm:prSet presAssocID="{3E1B31EA-9465-4465-8671-75E18F259537}" presName="connTx" presStyleLbl="parChTrans1D3" presStyleIdx="3" presStyleCnt="4"/>
      <dgm:spPr/>
      <dgm:t>
        <a:bodyPr/>
        <a:lstStyle/>
        <a:p>
          <a:endParaRPr lang="en-US"/>
        </a:p>
      </dgm:t>
    </dgm:pt>
    <dgm:pt modelId="{49C3C8F5-F9ED-436F-AB85-7EDBDA01688E}" type="pres">
      <dgm:prSet presAssocID="{5E7C8E03-1C8C-4DBE-9C93-0CC65EEB0A3F}" presName="root2" presStyleCnt="0"/>
      <dgm:spPr/>
    </dgm:pt>
    <dgm:pt modelId="{7EAE432E-C7AB-459F-9349-3AD90334DC75}" type="pres">
      <dgm:prSet presAssocID="{5E7C8E03-1C8C-4DBE-9C93-0CC65EEB0A3F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9C28CC-BC53-4C03-8729-50266DC2406C}" type="pres">
      <dgm:prSet presAssocID="{5E7C8E03-1C8C-4DBE-9C93-0CC65EEB0A3F}" presName="level3hierChild" presStyleCnt="0"/>
      <dgm:spPr/>
    </dgm:pt>
    <dgm:pt modelId="{7C2B7842-91F2-49B2-96CD-034A28DC6300}" type="pres">
      <dgm:prSet presAssocID="{5D6FF962-7B9B-4EB2-9732-1D25C84A34C4}" presName="conn2-1" presStyleLbl="parChTrans1D4" presStyleIdx="3" presStyleCnt="5"/>
      <dgm:spPr/>
      <dgm:t>
        <a:bodyPr/>
        <a:lstStyle/>
        <a:p>
          <a:endParaRPr lang="en-US"/>
        </a:p>
      </dgm:t>
    </dgm:pt>
    <dgm:pt modelId="{37C79414-171F-4334-A023-C788C40FF017}" type="pres">
      <dgm:prSet presAssocID="{5D6FF962-7B9B-4EB2-9732-1D25C84A34C4}" presName="connTx" presStyleLbl="parChTrans1D4" presStyleIdx="3" presStyleCnt="5"/>
      <dgm:spPr/>
      <dgm:t>
        <a:bodyPr/>
        <a:lstStyle/>
        <a:p>
          <a:endParaRPr lang="en-US"/>
        </a:p>
      </dgm:t>
    </dgm:pt>
    <dgm:pt modelId="{5353E961-A9E5-4D46-8992-591EAFB7E96B}" type="pres">
      <dgm:prSet presAssocID="{09603C6B-F957-4C8D-B89E-DB7EDB97C070}" presName="root2" presStyleCnt="0"/>
      <dgm:spPr/>
    </dgm:pt>
    <dgm:pt modelId="{D6CA7592-A942-45FB-8756-8D75EFF8C436}" type="pres">
      <dgm:prSet presAssocID="{09603C6B-F957-4C8D-B89E-DB7EDB97C070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42E8B9-D3FF-494E-8677-24CD4D8606D3}" type="pres">
      <dgm:prSet presAssocID="{09603C6B-F957-4C8D-B89E-DB7EDB97C070}" presName="level3hierChild" presStyleCnt="0"/>
      <dgm:spPr/>
    </dgm:pt>
    <dgm:pt modelId="{C8054B82-11F1-4C96-9600-ED958638286E}" type="pres">
      <dgm:prSet presAssocID="{06895A2B-D217-4EAD-87AA-E163E0545336}" presName="conn2-1" presStyleLbl="parChTrans1D4" presStyleIdx="4" presStyleCnt="5"/>
      <dgm:spPr/>
      <dgm:t>
        <a:bodyPr/>
        <a:lstStyle/>
        <a:p>
          <a:endParaRPr lang="en-US"/>
        </a:p>
      </dgm:t>
    </dgm:pt>
    <dgm:pt modelId="{A4F8114B-E305-4F12-A766-6275D930C306}" type="pres">
      <dgm:prSet presAssocID="{06895A2B-D217-4EAD-87AA-E163E0545336}" presName="connTx" presStyleLbl="parChTrans1D4" presStyleIdx="4" presStyleCnt="5"/>
      <dgm:spPr/>
      <dgm:t>
        <a:bodyPr/>
        <a:lstStyle/>
        <a:p>
          <a:endParaRPr lang="en-US"/>
        </a:p>
      </dgm:t>
    </dgm:pt>
    <dgm:pt modelId="{495F7187-0B75-4AEE-8DC5-ADF3B9ED1CF9}" type="pres">
      <dgm:prSet presAssocID="{7A88E166-C134-4937-B5D5-CC8C72237C74}" presName="root2" presStyleCnt="0"/>
      <dgm:spPr/>
    </dgm:pt>
    <dgm:pt modelId="{F94315AA-D41D-4F0F-9E62-06BDE0AECFBD}" type="pres">
      <dgm:prSet presAssocID="{7A88E166-C134-4937-B5D5-CC8C72237C74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06CCE1-9675-417C-82E2-D22D24048DA2}" type="pres">
      <dgm:prSet presAssocID="{7A88E166-C134-4937-B5D5-CC8C72237C74}" presName="level3hierChild" presStyleCnt="0"/>
      <dgm:spPr/>
    </dgm:pt>
    <dgm:pt modelId="{E1B5F90B-D5C6-4C69-858E-10B720A2457E}" type="pres">
      <dgm:prSet presAssocID="{6C6E03A4-7AE6-4D5C-82B2-FB2AF097A65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ABD9DE55-70ED-4AAB-867F-4E5A3F6664DC}" type="pres">
      <dgm:prSet presAssocID="{6C6E03A4-7AE6-4D5C-82B2-FB2AF097A65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D6ACEDA-D9EC-416E-A338-42107F3280BD}" type="pres">
      <dgm:prSet presAssocID="{65983EC0-27A1-4F2C-9A6F-854EEBA34B43}" presName="root2" presStyleCnt="0"/>
      <dgm:spPr/>
    </dgm:pt>
    <dgm:pt modelId="{FD8DAEC7-7D61-4D4D-A935-98F76BD824D5}" type="pres">
      <dgm:prSet presAssocID="{65983EC0-27A1-4F2C-9A6F-854EEBA34B43}" presName="LevelTwoTextNode" presStyleLbl="node2" presStyleIdx="2" presStyleCnt="3" custLinFactY="-100000" custLinFactNeighborX="-231" custLinFactNeighborY="-1094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298D86-4D7B-48C5-BA65-62C5D8AB9E79}" type="pres">
      <dgm:prSet presAssocID="{65983EC0-27A1-4F2C-9A6F-854EEBA34B43}" presName="level3hierChild" presStyleCnt="0"/>
      <dgm:spPr/>
    </dgm:pt>
  </dgm:ptLst>
  <dgm:cxnLst>
    <dgm:cxn modelId="{137A4763-AB89-425D-988E-53EE13CCA279}" type="presOf" srcId="{CAE0BBE9-D4A8-4F14-8848-158B708719BC}" destId="{768A7555-7A50-42AA-B036-25BF80D11E5C}" srcOrd="1" destOrd="0" presId="urn:microsoft.com/office/officeart/2005/8/layout/hierarchy2"/>
    <dgm:cxn modelId="{CB305020-20C0-4697-A747-9CECE03082D9}" srcId="{E6EE2975-B33A-4C51-83A0-37FC8BF2BC5A}" destId="{D2014C2B-AA29-4012-B21D-04E8F375DFBD}" srcOrd="2" destOrd="0" parTransId="{9BB43877-F77E-4343-8BB0-B6C79764B8DD}" sibTransId="{F6ED297D-5489-46C4-9253-5B7D7C7249B0}"/>
    <dgm:cxn modelId="{DA17B36D-E1A4-41D0-BF5F-A56AE5B4AE02}" type="presOf" srcId="{12EA0EE0-5874-48BB-AE41-624C6911D58C}" destId="{4A413C1E-23A1-4334-B04A-15AACD80C6ED}" srcOrd="0" destOrd="0" presId="urn:microsoft.com/office/officeart/2005/8/layout/hierarchy2"/>
    <dgm:cxn modelId="{569E9054-E183-45EB-A575-0CDB9142B86D}" type="presOf" srcId="{09603C6B-F957-4C8D-B89E-DB7EDB97C070}" destId="{D6CA7592-A942-45FB-8756-8D75EFF8C436}" srcOrd="0" destOrd="0" presId="urn:microsoft.com/office/officeart/2005/8/layout/hierarchy2"/>
    <dgm:cxn modelId="{E478A4D5-BB11-4999-8CDF-F8F1A48DC501}" type="presOf" srcId="{D2014C2B-AA29-4012-B21D-04E8F375DFBD}" destId="{B614F676-3673-4B5E-9F68-5417ECCFE77D}" srcOrd="0" destOrd="0" presId="urn:microsoft.com/office/officeart/2005/8/layout/hierarchy2"/>
    <dgm:cxn modelId="{FE08BAD2-A001-42AD-B4D8-C5718BE379BB}" srcId="{EB226E46-61BC-4918-8A98-454700E56708}" destId="{0CE055C3-1894-4C04-8ED7-CC032A4E785D}" srcOrd="0" destOrd="0" parTransId="{3C7A280D-8EB1-4AC1-ABF3-8AFC6DF0D088}" sibTransId="{6DC416F2-9A17-4878-B271-75A230657B60}"/>
    <dgm:cxn modelId="{8D994FBE-97A9-48A0-8D4C-21F768CF6867}" srcId="{5E7C8E03-1C8C-4DBE-9C93-0CC65EEB0A3F}" destId="{09603C6B-F957-4C8D-B89E-DB7EDB97C070}" srcOrd="0" destOrd="0" parTransId="{5D6FF962-7B9B-4EB2-9732-1D25C84A34C4}" sibTransId="{913C72D2-A171-4541-AAF9-6C682B3F0DDD}"/>
    <dgm:cxn modelId="{A69D3C14-6116-45F8-9B41-D02945676519}" type="presOf" srcId="{5D6FF962-7B9B-4EB2-9732-1D25C84A34C4}" destId="{7C2B7842-91F2-49B2-96CD-034A28DC6300}" srcOrd="0" destOrd="0" presId="urn:microsoft.com/office/officeart/2005/8/layout/hierarchy2"/>
    <dgm:cxn modelId="{4343DFF5-7DDE-4479-89B9-6563DCB88E20}" type="presOf" srcId="{60A81BBC-57E6-4727-A604-BD6E448795F8}" destId="{DAF0A361-F4BB-48A5-AA4D-0764CEF83761}" srcOrd="0" destOrd="0" presId="urn:microsoft.com/office/officeart/2005/8/layout/hierarchy2"/>
    <dgm:cxn modelId="{BD2793F9-A618-49EF-A1D8-C9D3AE8C17B9}" srcId="{1E9E455B-3A6E-4DED-8159-0DCC1A7ED3D9}" destId="{5E7C8E03-1C8C-4DBE-9C93-0CC65EEB0A3F}" srcOrd="1" destOrd="0" parTransId="{3E1B31EA-9465-4465-8671-75E18F259537}" sibTransId="{0816BDC9-DFFD-475F-85BB-17DC2C15A19C}"/>
    <dgm:cxn modelId="{2B68DE84-FA21-4506-9B97-CA86DCCCCABE}" type="presOf" srcId="{5E7C8E03-1C8C-4DBE-9C93-0CC65EEB0A3F}" destId="{7EAE432E-C7AB-459F-9349-3AD90334DC75}" srcOrd="0" destOrd="0" presId="urn:microsoft.com/office/officeart/2005/8/layout/hierarchy2"/>
    <dgm:cxn modelId="{91B9D3C2-1631-414D-981D-98395F32BED9}" srcId="{12EA0EE0-5874-48BB-AE41-624C6911D58C}" destId="{9E6BAD9A-485C-4530-ABC9-26C777EA43CC}" srcOrd="0" destOrd="0" parTransId="{3170987A-79A7-45D0-B6CA-DEE39CEF3D4F}" sibTransId="{4F3EC5EC-3FCA-45E4-B9C0-A1EEE1E898B9}"/>
    <dgm:cxn modelId="{D9AE9403-1E24-45F9-99B9-1522D0BF1C63}" type="presOf" srcId="{8081E92B-8A9B-401B-B629-D3E4315448DF}" destId="{1128F40D-1A60-4940-AA23-E498964011F0}" srcOrd="0" destOrd="0" presId="urn:microsoft.com/office/officeart/2005/8/layout/hierarchy2"/>
    <dgm:cxn modelId="{6F4B0D96-7FFD-4FF7-B788-602829F8160D}" type="presOf" srcId="{06895A2B-D217-4EAD-87AA-E163E0545336}" destId="{C8054B82-11F1-4C96-9600-ED958638286E}" srcOrd="0" destOrd="0" presId="urn:microsoft.com/office/officeart/2005/8/layout/hierarchy2"/>
    <dgm:cxn modelId="{6476EB41-6953-435D-9AB2-A3A866086FD5}" type="presOf" srcId="{3E1B31EA-9465-4465-8671-75E18F259537}" destId="{B6465095-755B-4958-BF61-895871F8B0A8}" srcOrd="1" destOrd="0" presId="urn:microsoft.com/office/officeart/2005/8/layout/hierarchy2"/>
    <dgm:cxn modelId="{5E1DBC99-6AE9-462B-BE61-CCCD1D99A5CC}" type="presOf" srcId="{6C6E03A4-7AE6-4D5C-82B2-FB2AF097A653}" destId="{ABD9DE55-70ED-4AAB-867F-4E5A3F6664DC}" srcOrd="1" destOrd="0" presId="urn:microsoft.com/office/officeart/2005/8/layout/hierarchy2"/>
    <dgm:cxn modelId="{A44E01D1-3BE4-475F-9BCC-0448FC16C3AF}" type="presOf" srcId="{8081E92B-8A9B-401B-B629-D3E4315448DF}" destId="{0A3EA788-9973-48E5-9A3A-9EC47C01F816}" srcOrd="1" destOrd="0" presId="urn:microsoft.com/office/officeart/2005/8/layout/hierarchy2"/>
    <dgm:cxn modelId="{C41EEC5F-DB1B-456D-A166-25C3495893B6}" type="presOf" srcId="{14B767B5-51F4-412F-9434-1F8B35240712}" destId="{C26152B2-86F7-4426-B23C-2C49A100BFA3}" srcOrd="0" destOrd="0" presId="urn:microsoft.com/office/officeart/2005/8/layout/hierarchy2"/>
    <dgm:cxn modelId="{ACBE05F6-0A9A-4F6B-899D-503CAB533D9B}" type="presOf" srcId="{7CA294AA-D7E9-4DCD-BDB1-4A00CE8AE889}" destId="{43F3870E-7FBF-4A59-90D0-527A09FC3030}" srcOrd="0" destOrd="0" presId="urn:microsoft.com/office/officeart/2005/8/layout/hierarchy2"/>
    <dgm:cxn modelId="{B12C651D-BD86-460B-A908-34E0B20FCA11}" type="presOf" srcId="{06895A2B-D217-4EAD-87AA-E163E0545336}" destId="{A4F8114B-E305-4F12-A766-6275D930C306}" srcOrd="1" destOrd="0" presId="urn:microsoft.com/office/officeart/2005/8/layout/hierarchy2"/>
    <dgm:cxn modelId="{A5693CD5-24F8-41FF-8139-9C0AFCFA6B13}" type="presOf" srcId="{3665E201-9C80-418E-B66B-D4846473E98D}" destId="{334F31C3-16E1-4B4D-B783-95F110D08540}" srcOrd="0" destOrd="0" presId="urn:microsoft.com/office/officeart/2005/8/layout/hierarchy2"/>
    <dgm:cxn modelId="{A005E74A-FB90-4B8D-9266-CF286180273D}" srcId="{1E9E455B-3A6E-4DED-8159-0DCC1A7ED3D9}" destId="{5D58CF24-B6D0-4FCE-98A1-27A51CE0FF6B}" srcOrd="0" destOrd="0" parTransId="{8081E92B-8A9B-401B-B629-D3E4315448DF}" sibTransId="{519545F3-F832-4E0C-B3E6-08E7026D0772}"/>
    <dgm:cxn modelId="{10D8F5B7-0318-4340-83B3-026A8D11DBDA}" type="presOf" srcId="{6C6E03A4-7AE6-4D5C-82B2-FB2AF097A653}" destId="{E1B5F90B-D5C6-4C69-858E-10B720A2457E}" srcOrd="0" destOrd="0" presId="urn:microsoft.com/office/officeart/2005/8/layout/hierarchy2"/>
    <dgm:cxn modelId="{BB4B2BE1-BEF7-4C56-88D3-9EFF63740A08}" type="presOf" srcId="{9BB43877-F77E-4343-8BB0-B6C79764B8DD}" destId="{7803EE4C-9460-4B58-A5A0-3CD04E8AB403}" srcOrd="0" destOrd="0" presId="urn:microsoft.com/office/officeart/2005/8/layout/hierarchy2"/>
    <dgm:cxn modelId="{C1ECE332-1C5A-4E54-B49F-357841071621}" srcId="{EB226E46-61BC-4918-8A98-454700E56708}" destId="{E6EE2975-B33A-4C51-83A0-37FC8BF2BC5A}" srcOrd="1" destOrd="0" parTransId="{7CA294AA-D7E9-4DCD-BDB1-4A00CE8AE889}" sibTransId="{F61C2957-E7D3-4CE7-A5F3-97FD422A48F2}"/>
    <dgm:cxn modelId="{63520761-1533-44DA-AEF6-31C40B80656B}" type="presOf" srcId="{1E9E455B-3A6E-4DED-8159-0DCC1A7ED3D9}" destId="{AF94424E-4FA5-4CEA-A27B-AE8C257E5116}" srcOrd="0" destOrd="0" presId="urn:microsoft.com/office/officeart/2005/8/layout/hierarchy2"/>
    <dgm:cxn modelId="{43028D67-398C-4E3F-9332-DC254B638CE1}" type="presOf" srcId="{E6EE2975-B33A-4C51-83A0-37FC8BF2BC5A}" destId="{29DD5DD8-9860-426D-8CDA-0C254EE24211}" srcOrd="0" destOrd="0" presId="urn:microsoft.com/office/officeart/2005/8/layout/hierarchy2"/>
    <dgm:cxn modelId="{B199B30D-6CB4-4D51-A269-F65B3AE7A09F}" type="presOf" srcId="{3C7A280D-8EB1-4AC1-ABF3-8AFC6DF0D088}" destId="{46EF7AFE-9AF9-481F-AE7E-5BC01625D0E7}" srcOrd="0" destOrd="0" presId="urn:microsoft.com/office/officeart/2005/8/layout/hierarchy2"/>
    <dgm:cxn modelId="{F3C0DDBE-D463-41C2-894C-8D792D4DD658}" type="presOf" srcId="{0CE055C3-1894-4C04-8ED7-CC032A4E785D}" destId="{4D98A40F-B766-4834-AEFB-4CB7276FEBE6}" srcOrd="0" destOrd="0" presId="urn:microsoft.com/office/officeart/2005/8/layout/hierarchy2"/>
    <dgm:cxn modelId="{EFCEFB05-7196-4060-AFC5-548D22418BEB}" srcId="{9E6BAD9A-485C-4530-ABC9-26C777EA43CC}" destId="{EB226E46-61BC-4918-8A98-454700E56708}" srcOrd="0" destOrd="0" parTransId="{CAE0BBE9-D4A8-4F14-8848-158B708719BC}" sibTransId="{D8DF829B-BF39-48BC-9390-30E9707947F1}"/>
    <dgm:cxn modelId="{2D103041-8266-4D64-874B-53AAA6ACDA41}" type="presOf" srcId="{5D6FF962-7B9B-4EB2-9732-1D25C84A34C4}" destId="{37C79414-171F-4334-A023-C788C40FF017}" srcOrd="1" destOrd="0" presId="urn:microsoft.com/office/officeart/2005/8/layout/hierarchy2"/>
    <dgm:cxn modelId="{8B549B8C-7A1F-457C-8463-939677E7EC1D}" srcId="{9E6BAD9A-485C-4530-ABC9-26C777EA43CC}" destId="{65983EC0-27A1-4F2C-9A6F-854EEBA34B43}" srcOrd="2" destOrd="0" parTransId="{6C6E03A4-7AE6-4D5C-82B2-FB2AF097A653}" sibTransId="{0E7DA47A-C691-42BD-B6E2-F87324DB5112}"/>
    <dgm:cxn modelId="{F8001B1C-2FE6-4FF6-81F3-89192780515D}" type="presOf" srcId="{3E1B31EA-9465-4465-8671-75E18F259537}" destId="{DA4BDC12-C86D-4857-9352-48018626272A}" srcOrd="0" destOrd="0" presId="urn:microsoft.com/office/officeart/2005/8/layout/hierarchy2"/>
    <dgm:cxn modelId="{20D2E2BA-4056-4D53-BCE1-8BB7D61312E9}" type="presOf" srcId="{EB226E46-61BC-4918-8A98-454700E56708}" destId="{E5888F93-D44F-48C5-97A2-694FF9AB9F37}" srcOrd="0" destOrd="0" presId="urn:microsoft.com/office/officeart/2005/8/layout/hierarchy2"/>
    <dgm:cxn modelId="{4F62EAD8-3E4B-4D57-834C-4120A03B7EF4}" type="presOf" srcId="{3C7A280D-8EB1-4AC1-ABF3-8AFC6DF0D088}" destId="{2628E90C-F7FB-4CC2-9448-274ADBCF0377}" srcOrd="1" destOrd="0" presId="urn:microsoft.com/office/officeart/2005/8/layout/hierarchy2"/>
    <dgm:cxn modelId="{F65139FD-0DA4-4D36-9939-68456CE03C57}" srcId="{09603C6B-F957-4C8D-B89E-DB7EDB97C070}" destId="{7A88E166-C134-4937-B5D5-CC8C72237C74}" srcOrd="0" destOrd="0" parTransId="{06895A2B-D217-4EAD-87AA-E163E0545336}" sibTransId="{5E463AD6-4E6C-4631-A891-3702014478CB}"/>
    <dgm:cxn modelId="{F6CB6279-33E7-4CAD-A802-B9AE01AC5D29}" srcId="{E6EE2975-B33A-4C51-83A0-37FC8BF2BC5A}" destId="{3665E201-9C80-418E-B66B-D4846473E98D}" srcOrd="0" destOrd="0" parTransId="{14B767B5-51F4-412F-9434-1F8B35240712}" sibTransId="{EDB59995-2D38-4F09-A212-669A84D9C176}"/>
    <dgm:cxn modelId="{040B947B-FC15-47CE-8089-399F77EBD91F}" srcId="{E6EE2975-B33A-4C51-83A0-37FC8BF2BC5A}" destId="{60A81BBC-57E6-4727-A604-BD6E448795F8}" srcOrd="1" destOrd="0" parTransId="{D06935A6-95E7-4DEC-9D10-ECD91AFC0211}" sibTransId="{7C01AC8A-C12E-466D-9B5C-548393240D61}"/>
    <dgm:cxn modelId="{CABDC84F-2620-4AAE-87ED-9CCB6B203F71}" type="presOf" srcId="{9BB43877-F77E-4343-8BB0-B6C79764B8DD}" destId="{E0FCCEC3-7144-4B54-9300-6E501109F6E1}" srcOrd="1" destOrd="0" presId="urn:microsoft.com/office/officeart/2005/8/layout/hierarchy2"/>
    <dgm:cxn modelId="{FC91C2DA-F303-4EC9-9936-5A3449EAD63E}" type="presOf" srcId="{7A88E166-C134-4937-B5D5-CC8C72237C74}" destId="{F94315AA-D41D-4F0F-9E62-06BDE0AECFBD}" srcOrd="0" destOrd="0" presId="urn:microsoft.com/office/officeart/2005/8/layout/hierarchy2"/>
    <dgm:cxn modelId="{738B734C-4B61-442E-9311-81073A2A2812}" type="presOf" srcId="{5D58CF24-B6D0-4FCE-98A1-27A51CE0FF6B}" destId="{1ADBA7C0-AD5C-4E23-AE4C-9A50B747ADE9}" srcOrd="0" destOrd="0" presId="urn:microsoft.com/office/officeart/2005/8/layout/hierarchy2"/>
    <dgm:cxn modelId="{C20397FC-4E91-402F-BFE8-22035762D871}" type="presOf" srcId="{7CA294AA-D7E9-4DCD-BDB1-4A00CE8AE889}" destId="{1B583601-36D2-44D1-A6D4-0C261CC94B7B}" srcOrd="1" destOrd="0" presId="urn:microsoft.com/office/officeart/2005/8/layout/hierarchy2"/>
    <dgm:cxn modelId="{8FB9611E-C187-405A-AECB-13F3747EF948}" srcId="{9E6BAD9A-485C-4530-ABC9-26C777EA43CC}" destId="{1E9E455B-3A6E-4DED-8159-0DCC1A7ED3D9}" srcOrd="1" destOrd="0" parTransId="{1940F075-02BC-4BB2-B670-70FF6C6D306E}" sibTransId="{86DC4BE0-DF9A-4F20-882F-2E2B4FDB0643}"/>
    <dgm:cxn modelId="{F80D2635-82C5-48E2-B759-9F4C6864A4C1}" type="presOf" srcId="{CAE0BBE9-D4A8-4F14-8848-158B708719BC}" destId="{B6D4EE34-5F55-478C-BC14-8D49304FD65F}" srcOrd="0" destOrd="0" presId="urn:microsoft.com/office/officeart/2005/8/layout/hierarchy2"/>
    <dgm:cxn modelId="{BEE0B807-5488-4509-8C35-02D97D4A9D6A}" type="presOf" srcId="{1940F075-02BC-4BB2-B670-70FF6C6D306E}" destId="{E7440478-CD19-4844-B5B9-1EF2F1C439C2}" srcOrd="0" destOrd="0" presId="urn:microsoft.com/office/officeart/2005/8/layout/hierarchy2"/>
    <dgm:cxn modelId="{72B41682-614F-41E4-BE1D-36DDDA8CF67E}" type="presOf" srcId="{D06935A6-95E7-4DEC-9D10-ECD91AFC0211}" destId="{CB644105-6A94-436B-B0B6-542FC4267003}" srcOrd="0" destOrd="0" presId="urn:microsoft.com/office/officeart/2005/8/layout/hierarchy2"/>
    <dgm:cxn modelId="{0C580145-4369-4413-AC92-31E50C810D87}" type="presOf" srcId="{D06935A6-95E7-4DEC-9D10-ECD91AFC0211}" destId="{2FE0C564-8D25-4B3E-85B6-E4136E4955B2}" srcOrd="1" destOrd="0" presId="urn:microsoft.com/office/officeart/2005/8/layout/hierarchy2"/>
    <dgm:cxn modelId="{C301A512-8E7C-4824-8972-4FC2C3BDA23F}" type="presOf" srcId="{9E6BAD9A-485C-4530-ABC9-26C777EA43CC}" destId="{85C69AD0-1CFD-4178-833F-EAA0D02D9F32}" srcOrd="0" destOrd="0" presId="urn:microsoft.com/office/officeart/2005/8/layout/hierarchy2"/>
    <dgm:cxn modelId="{3E0338A6-678B-4176-9E71-B3833712FCD8}" type="presOf" srcId="{14B767B5-51F4-412F-9434-1F8B35240712}" destId="{8DC63C43-5B0F-4EA8-97EF-C2F166DA9D09}" srcOrd="1" destOrd="0" presId="urn:microsoft.com/office/officeart/2005/8/layout/hierarchy2"/>
    <dgm:cxn modelId="{F574D7D0-0487-4D98-B4D7-B9ED247628CD}" type="presOf" srcId="{65983EC0-27A1-4F2C-9A6F-854EEBA34B43}" destId="{FD8DAEC7-7D61-4D4D-A935-98F76BD824D5}" srcOrd="0" destOrd="0" presId="urn:microsoft.com/office/officeart/2005/8/layout/hierarchy2"/>
    <dgm:cxn modelId="{C737133E-9E3B-4857-986C-5E81FD50CD73}" type="presOf" srcId="{1940F075-02BC-4BB2-B670-70FF6C6D306E}" destId="{1045CDCE-AD59-4AE9-ABB3-741C64999A45}" srcOrd="1" destOrd="0" presId="urn:microsoft.com/office/officeart/2005/8/layout/hierarchy2"/>
    <dgm:cxn modelId="{A0A6D6B7-8E8F-4218-9E19-B5BFCECBDF5C}" type="presParOf" srcId="{4A413C1E-23A1-4334-B04A-15AACD80C6ED}" destId="{21B25F7B-D5CC-4C65-90AA-9D9E8268EAB5}" srcOrd="0" destOrd="0" presId="urn:microsoft.com/office/officeart/2005/8/layout/hierarchy2"/>
    <dgm:cxn modelId="{60803408-E76C-43B4-B2DA-6F23651DE540}" type="presParOf" srcId="{21B25F7B-D5CC-4C65-90AA-9D9E8268EAB5}" destId="{85C69AD0-1CFD-4178-833F-EAA0D02D9F32}" srcOrd="0" destOrd="0" presId="urn:microsoft.com/office/officeart/2005/8/layout/hierarchy2"/>
    <dgm:cxn modelId="{8FA2C28C-F44E-43C2-A38D-76B1DA8541B9}" type="presParOf" srcId="{21B25F7B-D5CC-4C65-90AA-9D9E8268EAB5}" destId="{8E3A1F16-34EC-4CB2-A4C4-BB69D4AA394B}" srcOrd="1" destOrd="0" presId="urn:microsoft.com/office/officeart/2005/8/layout/hierarchy2"/>
    <dgm:cxn modelId="{90FAF12E-DB1E-4587-A311-8F66D140B80F}" type="presParOf" srcId="{8E3A1F16-34EC-4CB2-A4C4-BB69D4AA394B}" destId="{B6D4EE34-5F55-478C-BC14-8D49304FD65F}" srcOrd="0" destOrd="0" presId="urn:microsoft.com/office/officeart/2005/8/layout/hierarchy2"/>
    <dgm:cxn modelId="{D5E34F8F-0CB6-4AF7-9A67-1189311B0B4F}" type="presParOf" srcId="{B6D4EE34-5F55-478C-BC14-8D49304FD65F}" destId="{768A7555-7A50-42AA-B036-25BF80D11E5C}" srcOrd="0" destOrd="0" presId="urn:microsoft.com/office/officeart/2005/8/layout/hierarchy2"/>
    <dgm:cxn modelId="{724B70B6-FAE4-4CF9-90AE-70BB2849625F}" type="presParOf" srcId="{8E3A1F16-34EC-4CB2-A4C4-BB69D4AA394B}" destId="{2ED58A64-CC76-4451-AAA7-F5CE431B3395}" srcOrd="1" destOrd="0" presId="urn:microsoft.com/office/officeart/2005/8/layout/hierarchy2"/>
    <dgm:cxn modelId="{DC3661F1-C030-467C-ABAE-D3CED2464D35}" type="presParOf" srcId="{2ED58A64-CC76-4451-AAA7-F5CE431B3395}" destId="{E5888F93-D44F-48C5-97A2-694FF9AB9F37}" srcOrd="0" destOrd="0" presId="urn:microsoft.com/office/officeart/2005/8/layout/hierarchy2"/>
    <dgm:cxn modelId="{DBD80540-2081-4624-AB41-6BC75CEE56F1}" type="presParOf" srcId="{2ED58A64-CC76-4451-AAA7-F5CE431B3395}" destId="{2284740F-DB82-4D5C-B3D7-E6741B5CC5D8}" srcOrd="1" destOrd="0" presId="urn:microsoft.com/office/officeart/2005/8/layout/hierarchy2"/>
    <dgm:cxn modelId="{4C7F03CA-356B-459A-85E4-8C43B9142CB3}" type="presParOf" srcId="{2284740F-DB82-4D5C-B3D7-E6741B5CC5D8}" destId="{46EF7AFE-9AF9-481F-AE7E-5BC01625D0E7}" srcOrd="0" destOrd="0" presId="urn:microsoft.com/office/officeart/2005/8/layout/hierarchy2"/>
    <dgm:cxn modelId="{1A487D2D-98A1-486E-ADF0-25657FD07798}" type="presParOf" srcId="{46EF7AFE-9AF9-481F-AE7E-5BC01625D0E7}" destId="{2628E90C-F7FB-4CC2-9448-274ADBCF0377}" srcOrd="0" destOrd="0" presId="urn:microsoft.com/office/officeart/2005/8/layout/hierarchy2"/>
    <dgm:cxn modelId="{5811880C-6080-4BC8-A8DB-938EF0AC85EF}" type="presParOf" srcId="{2284740F-DB82-4D5C-B3D7-E6741B5CC5D8}" destId="{5D03198D-6DF1-4F12-A170-68C3B200C962}" srcOrd="1" destOrd="0" presId="urn:microsoft.com/office/officeart/2005/8/layout/hierarchy2"/>
    <dgm:cxn modelId="{3D95E43C-AF30-407F-9ABD-BCD5BE411958}" type="presParOf" srcId="{5D03198D-6DF1-4F12-A170-68C3B200C962}" destId="{4D98A40F-B766-4834-AEFB-4CB7276FEBE6}" srcOrd="0" destOrd="0" presId="urn:microsoft.com/office/officeart/2005/8/layout/hierarchy2"/>
    <dgm:cxn modelId="{BC7BC572-6FD5-40E4-B64D-FAC1BA77C38A}" type="presParOf" srcId="{5D03198D-6DF1-4F12-A170-68C3B200C962}" destId="{CCCAB3C0-F901-461D-AD83-325CAF9E6A0E}" srcOrd="1" destOrd="0" presId="urn:microsoft.com/office/officeart/2005/8/layout/hierarchy2"/>
    <dgm:cxn modelId="{46136801-5118-4FF0-A272-CF37692F8EA7}" type="presParOf" srcId="{2284740F-DB82-4D5C-B3D7-E6741B5CC5D8}" destId="{43F3870E-7FBF-4A59-90D0-527A09FC3030}" srcOrd="2" destOrd="0" presId="urn:microsoft.com/office/officeart/2005/8/layout/hierarchy2"/>
    <dgm:cxn modelId="{A1657A8A-DF23-49CC-A8E4-D7D3544F67A3}" type="presParOf" srcId="{43F3870E-7FBF-4A59-90D0-527A09FC3030}" destId="{1B583601-36D2-44D1-A6D4-0C261CC94B7B}" srcOrd="0" destOrd="0" presId="urn:microsoft.com/office/officeart/2005/8/layout/hierarchy2"/>
    <dgm:cxn modelId="{DCC4C06A-18BA-4BE2-AAC5-66B84D379FBA}" type="presParOf" srcId="{2284740F-DB82-4D5C-B3D7-E6741B5CC5D8}" destId="{9ED250BE-DFB3-4B22-8C2F-4447C95CE465}" srcOrd="3" destOrd="0" presId="urn:microsoft.com/office/officeart/2005/8/layout/hierarchy2"/>
    <dgm:cxn modelId="{4B5A70E9-F9B2-4480-9C32-6F700EEB9322}" type="presParOf" srcId="{9ED250BE-DFB3-4B22-8C2F-4447C95CE465}" destId="{29DD5DD8-9860-426D-8CDA-0C254EE24211}" srcOrd="0" destOrd="0" presId="urn:microsoft.com/office/officeart/2005/8/layout/hierarchy2"/>
    <dgm:cxn modelId="{C84BF7A4-6D52-4374-81A5-71893238B209}" type="presParOf" srcId="{9ED250BE-DFB3-4B22-8C2F-4447C95CE465}" destId="{AA4CE035-AB72-4682-9F1C-7A9546590331}" srcOrd="1" destOrd="0" presId="urn:microsoft.com/office/officeart/2005/8/layout/hierarchy2"/>
    <dgm:cxn modelId="{0C4B430A-4002-42BB-A375-2F8E734BD32E}" type="presParOf" srcId="{AA4CE035-AB72-4682-9F1C-7A9546590331}" destId="{C26152B2-86F7-4426-B23C-2C49A100BFA3}" srcOrd="0" destOrd="0" presId="urn:microsoft.com/office/officeart/2005/8/layout/hierarchy2"/>
    <dgm:cxn modelId="{255D825C-BCBF-4DAE-93A6-BD77B674E54F}" type="presParOf" srcId="{C26152B2-86F7-4426-B23C-2C49A100BFA3}" destId="{8DC63C43-5B0F-4EA8-97EF-C2F166DA9D09}" srcOrd="0" destOrd="0" presId="urn:microsoft.com/office/officeart/2005/8/layout/hierarchy2"/>
    <dgm:cxn modelId="{C214AA5B-91F4-4980-BFB0-EA71C29C324B}" type="presParOf" srcId="{AA4CE035-AB72-4682-9F1C-7A9546590331}" destId="{0A14488C-AD1D-4F5A-A11A-B547875447FF}" srcOrd="1" destOrd="0" presId="urn:microsoft.com/office/officeart/2005/8/layout/hierarchy2"/>
    <dgm:cxn modelId="{96B81A56-B64C-4A90-9031-BE4E7858DD2E}" type="presParOf" srcId="{0A14488C-AD1D-4F5A-A11A-B547875447FF}" destId="{334F31C3-16E1-4B4D-B783-95F110D08540}" srcOrd="0" destOrd="0" presId="urn:microsoft.com/office/officeart/2005/8/layout/hierarchy2"/>
    <dgm:cxn modelId="{46C73683-E84F-4ECB-9535-204E8834690F}" type="presParOf" srcId="{0A14488C-AD1D-4F5A-A11A-B547875447FF}" destId="{3AB96C33-5DB3-4B4E-9FF0-75DCD7A87995}" srcOrd="1" destOrd="0" presId="urn:microsoft.com/office/officeart/2005/8/layout/hierarchy2"/>
    <dgm:cxn modelId="{BCE292CA-C02F-45A8-851B-A81963ABB3DB}" type="presParOf" srcId="{AA4CE035-AB72-4682-9F1C-7A9546590331}" destId="{CB644105-6A94-436B-B0B6-542FC4267003}" srcOrd="2" destOrd="0" presId="urn:microsoft.com/office/officeart/2005/8/layout/hierarchy2"/>
    <dgm:cxn modelId="{AE016B33-8D9B-496B-90AF-EC2169598AA2}" type="presParOf" srcId="{CB644105-6A94-436B-B0B6-542FC4267003}" destId="{2FE0C564-8D25-4B3E-85B6-E4136E4955B2}" srcOrd="0" destOrd="0" presId="urn:microsoft.com/office/officeart/2005/8/layout/hierarchy2"/>
    <dgm:cxn modelId="{FB14ED6D-6243-4C80-A4FA-07383AF9B940}" type="presParOf" srcId="{AA4CE035-AB72-4682-9F1C-7A9546590331}" destId="{FF9DCE8A-FC50-445A-A4FB-35A87861D0B5}" srcOrd="3" destOrd="0" presId="urn:microsoft.com/office/officeart/2005/8/layout/hierarchy2"/>
    <dgm:cxn modelId="{97CC3B30-BC97-443C-9B0C-98DC7EE25F77}" type="presParOf" srcId="{FF9DCE8A-FC50-445A-A4FB-35A87861D0B5}" destId="{DAF0A361-F4BB-48A5-AA4D-0764CEF83761}" srcOrd="0" destOrd="0" presId="urn:microsoft.com/office/officeart/2005/8/layout/hierarchy2"/>
    <dgm:cxn modelId="{516DBF91-7482-4516-9C82-A0DFF3B352C3}" type="presParOf" srcId="{FF9DCE8A-FC50-445A-A4FB-35A87861D0B5}" destId="{B0736A7C-23ED-408C-9DBF-6E6129F81A9B}" srcOrd="1" destOrd="0" presId="urn:microsoft.com/office/officeart/2005/8/layout/hierarchy2"/>
    <dgm:cxn modelId="{C3498099-88DC-4EBD-94DC-8498907B5C5C}" type="presParOf" srcId="{AA4CE035-AB72-4682-9F1C-7A9546590331}" destId="{7803EE4C-9460-4B58-A5A0-3CD04E8AB403}" srcOrd="4" destOrd="0" presId="urn:microsoft.com/office/officeart/2005/8/layout/hierarchy2"/>
    <dgm:cxn modelId="{40CCC22B-CB92-445C-96EB-558F8D88ACD1}" type="presParOf" srcId="{7803EE4C-9460-4B58-A5A0-3CD04E8AB403}" destId="{E0FCCEC3-7144-4B54-9300-6E501109F6E1}" srcOrd="0" destOrd="0" presId="urn:microsoft.com/office/officeart/2005/8/layout/hierarchy2"/>
    <dgm:cxn modelId="{B7B3AB58-EA19-4E35-9052-C0A37FA4B554}" type="presParOf" srcId="{AA4CE035-AB72-4682-9F1C-7A9546590331}" destId="{9DFA4853-8DCB-4F9B-90B1-8B67D51E0138}" srcOrd="5" destOrd="0" presId="urn:microsoft.com/office/officeart/2005/8/layout/hierarchy2"/>
    <dgm:cxn modelId="{5012E905-0A79-457B-8DE4-6DED491D4E08}" type="presParOf" srcId="{9DFA4853-8DCB-4F9B-90B1-8B67D51E0138}" destId="{B614F676-3673-4B5E-9F68-5417ECCFE77D}" srcOrd="0" destOrd="0" presId="urn:microsoft.com/office/officeart/2005/8/layout/hierarchy2"/>
    <dgm:cxn modelId="{77362083-5A64-4ADA-B391-AFD61EDD8D6F}" type="presParOf" srcId="{9DFA4853-8DCB-4F9B-90B1-8B67D51E0138}" destId="{4CF8C34B-30C8-4C94-8272-17CB4643DF32}" srcOrd="1" destOrd="0" presId="urn:microsoft.com/office/officeart/2005/8/layout/hierarchy2"/>
    <dgm:cxn modelId="{74413CEE-9516-4633-B84D-DC04B3511111}" type="presParOf" srcId="{8E3A1F16-34EC-4CB2-A4C4-BB69D4AA394B}" destId="{E7440478-CD19-4844-B5B9-1EF2F1C439C2}" srcOrd="2" destOrd="0" presId="urn:microsoft.com/office/officeart/2005/8/layout/hierarchy2"/>
    <dgm:cxn modelId="{E4F14A9E-7CBF-466D-9641-A9D30128486C}" type="presParOf" srcId="{E7440478-CD19-4844-B5B9-1EF2F1C439C2}" destId="{1045CDCE-AD59-4AE9-ABB3-741C64999A45}" srcOrd="0" destOrd="0" presId="urn:microsoft.com/office/officeart/2005/8/layout/hierarchy2"/>
    <dgm:cxn modelId="{F16A15DD-B74C-4A08-A3AC-3F5B77EF3054}" type="presParOf" srcId="{8E3A1F16-34EC-4CB2-A4C4-BB69D4AA394B}" destId="{327D6AF3-59DD-4514-A00B-1FECA22AE569}" srcOrd="3" destOrd="0" presId="urn:microsoft.com/office/officeart/2005/8/layout/hierarchy2"/>
    <dgm:cxn modelId="{360AF7D0-FBE5-4587-9B22-2EA0D7C9C11F}" type="presParOf" srcId="{327D6AF3-59DD-4514-A00B-1FECA22AE569}" destId="{AF94424E-4FA5-4CEA-A27B-AE8C257E5116}" srcOrd="0" destOrd="0" presId="urn:microsoft.com/office/officeart/2005/8/layout/hierarchy2"/>
    <dgm:cxn modelId="{E5ABA71E-DC32-4EE5-A051-801019A236EF}" type="presParOf" srcId="{327D6AF3-59DD-4514-A00B-1FECA22AE569}" destId="{BD307C60-252E-41CF-BF57-02F39D08D32A}" srcOrd="1" destOrd="0" presId="urn:microsoft.com/office/officeart/2005/8/layout/hierarchy2"/>
    <dgm:cxn modelId="{AC9F338F-25A7-4E44-B77C-DF873F143E69}" type="presParOf" srcId="{BD307C60-252E-41CF-BF57-02F39D08D32A}" destId="{1128F40D-1A60-4940-AA23-E498964011F0}" srcOrd="0" destOrd="0" presId="urn:microsoft.com/office/officeart/2005/8/layout/hierarchy2"/>
    <dgm:cxn modelId="{D70775C0-5004-45E5-8460-FECF47935013}" type="presParOf" srcId="{1128F40D-1A60-4940-AA23-E498964011F0}" destId="{0A3EA788-9973-48E5-9A3A-9EC47C01F816}" srcOrd="0" destOrd="0" presId="urn:microsoft.com/office/officeart/2005/8/layout/hierarchy2"/>
    <dgm:cxn modelId="{F1C90266-4C8C-4948-BDF6-7AF1C2C420EB}" type="presParOf" srcId="{BD307C60-252E-41CF-BF57-02F39D08D32A}" destId="{A9615E02-4038-4B1F-9F2C-4EAFBD47AE8F}" srcOrd="1" destOrd="0" presId="urn:microsoft.com/office/officeart/2005/8/layout/hierarchy2"/>
    <dgm:cxn modelId="{782D4728-1E05-4675-8469-25F753E5F8FB}" type="presParOf" srcId="{A9615E02-4038-4B1F-9F2C-4EAFBD47AE8F}" destId="{1ADBA7C0-AD5C-4E23-AE4C-9A50B747ADE9}" srcOrd="0" destOrd="0" presId="urn:microsoft.com/office/officeart/2005/8/layout/hierarchy2"/>
    <dgm:cxn modelId="{92AC93B4-15BC-48A8-8830-1C73E29C228B}" type="presParOf" srcId="{A9615E02-4038-4B1F-9F2C-4EAFBD47AE8F}" destId="{A34E7159-1A3F-4388-9BE8-2C9506BEB511}" srcOrd="1" destOrd="0" presId="urn:microsoft.com/office/officeart/2005/8/layout/hierarchy2"/>
    <dgm:cxn modelId="{C6839DBD-3980-4DB3-B9CE-5ADE09A6AB56}" type="presParOf" srcId="{BD307C60-252E-41CF-BF57-02F39D08D32A}" destId="{DA4BDC12-C86D-4857-9352-48018626272A}" srcOrd="2" destOrd="0" presId="urn:microsoft.com/office/officeart/2005/8/layout/hierarchy2"/>
    <dgm:cxn modelId="{B6F6C273-4B74-406E-8C8B-029A68004171}" type="presParOf" srcId="{DA4BDC12-C86D-4857-9352-48018626272A}" destId="{B6465095-755B-4958-BF61-895871F8B0A8}" srcOrd="0" destOrd="0" presId="urn:microsoft.com/office/officeart/2005/8/layout/hierarchy2"/>
    <dgm:cxn modelId="{42CEADDD-2A69-4F77-845C-39199788E4F2}" type="presParOf" srcId="{BD307C60-252E-41CF-BF57-02F39D08D32A}" destId="{49C3C8F5-F9ED-436F-AB85-7EDBDA01688E}" srcOrd="3" destOrd="0" presId="urn:microsoft.com/office/officeart/2005/8/layout/hierarchy2"/>
    <dgm:cxn modelId="{7C9FF18A-D2D9-44E5-A541-8BC98E43712F}" type="presParOf" srcId="{49C3C8F5-F9ED-436F-AB85-7EDBDA01688E}" destId="{7EAE432E-C7AB-459F-9349-3AD90334DC75}" srcOrd="0" destOrd="0" presId="urn:microsoft.com/office/officeart/2005/8/layout/hierarchy2"/>
    <dgm:cxn modelId="{C3CAC288-75C4-404B-ADAF-E1E4525F5AE3}" type="presParOf" srcId="{49C3C8F5-F9ED-436F-AB85-7EDBDA01688E}" destId="{AF9C28CC-BC53-4C03-8729-50266DC2406C}" srcOrd="1" destOrd="0" presId="urn:microsoft.com/office/officeart/2005/8/layout/hierarchy2"/>
    <dgm:cxn modelId="{FA5DE0BB-FCE9-4638-BCA1-178D40BB1287}" type="presParOf" srcId="{AF9C28CC-BC53-4C03-8729-50266DC2406C}" destId="{7C2B7842-91F2-49B2-96CD-034A28DC6300}" srcOrd="0" destOrd="0" presId="urn:microsoft.com/office/officeart/2005/8/layout/hierarchy2"/>
    <dgm:cxn modelId="{0B9D71C8-EE7A-48BB-9624-F416FDFE338D}" type="presParOf" srcId="{7C2B7842-91F2-49B2-96CD-034A28DC6300}" destId="{37C79414-171F-4334-A023-C788C40FF017}" srcOrd="0" destOrd="0" presId="urn:microsoft.com/office/officeart/2005/8/layout/hierarchy2"/>
    <dgm:cxn modelId="{4E586C3C-195F-4B1A-802C-693C1B924A5C}" type="presParOf" srcId="{AF9C28CC-BC53-4C03-8729-50266DC2406C}" destId="{5353E961-A9E5-4D46-8992-591EAFB7E96B}" srcOrd="1" destOrd="0" presId="urn:microsoft.com/office/officeart/2005/8/layout/hierarchy2"/>
    <dgm:cxn modelId="{66F23C9F-8B03-4F2A-9B98-A33A5A7EF00D}" type="presParOf" srcId="{5353E961-A9E5-4D46-8992-591EAFB7E96B}" destId="{D6CA7592-A942-45FB-8756-8D75EFF8C436}" srcOrd="0" destOrd="0" presId="urn:microsoft.com/office/officeart/2005/8/layout/hierarchy2"/>
    <dgm:cxn modelId="{FB0D3BE9-A20B-4EE7-8376-EDF65672B798}" type="presParOf" srcId="{5353E961-A9E5-4D46-8992-591EAFB7E96B}" destId="{7B42E8B9-D3FF-494E-8677-24CD4D8606D3}" srcOrd="1" destOrd="0" presId="urn:microsoft.com/office/officeart/2005/8/layout/hierarchy2"/>
    <dgm:cxn modelId="{3505BB93-FEA2-43FD-9075-51F2E03B3708}" type="presParOf" srcId="{7B42E8B9-D3FF-494E-8677-24CD4D8606D3}" destId="{C8054B82-11F1-4C96-9600-ED958638286E}" srcOrd="0" destOrd="0" presId="urn:microsoft.com/office/officeart/2005/8/layout/hierarchy2"/>
    <dgm:cxn modelId="{3F7918C0-1ED1-4095-A178-65479385DFA1}" type="presParOf" srcId="{C8054B82-11F1-4C96-9600-ED958638286E}" destId="{A4F8114B-E305-4F12-A766-6275D930C306}" srcOrd="0" destOrd="0" presId="urn:microsoft.com/office/officeart/2005/8/layout/hierarchy2"/>
    <dgm:cxn modelId="{0C2798F5-2080-4B57-985B-46239B6546E4}" type="presParOf" srcId="{7B42E8B9-D3FF-494E-8677-24CD4D8606D3}" destId="{495F7187-0B75-4AEE-8DC5-ADF3B9ED1CF9}" srcOrd="1" destOrd="0" presId="urn:microsoft.com/office/officeart/2005/8/layout/hierarchy2"/>
    <dgm:cxn modelId="{4A53BE3E-4321-4699-9149-E62736873101}" type="presParOf" srcId="{495F7187-0B75-4AEE-8DC5-ADF3B9ED1CF9}" destId="{F94315AA-D41D-4F0F-9E62-06BDE0AECFBD}" srcOrd="0" destOrd="0" presId="urn:microsoft.com/office/officeart/2005/8/layout/hierarchy2"/>
    <dgm:cxn modelId="{8B9CEB78-5367-4544-BE60-A7B74D3AAC68}" type="presParOf" srcId="{495F7187-0B75-4AEE-8DC5-ADF3B9ED1CF9}" destId="{2C06CCE1-9675-417C-82E2-D22D24048DA2}" srcOrd="1" destOrd="0" presId="urn:microsoft.com/office/officeart/2005/8/layout/hierarchy2"/>
    <dgm:cxn modelId="{579122F4-8FF2-4E50-B20E-75CD95D20909}" type="presParOf" srcId="{8E3A1F16-34EC-4CB2-A4C4-BB69D4AA394B}" destId="{E1B5F90B-D5C6-4C69-858E-10B720A2457E}" srcOrd="4" destOrd="0" presId="urn:microsoft.com/office/officeart/2005/8/layout/hierarchy2"/>
    <dgm:cxn modelId="{012C0D51-3E47-4E46-BF35-24D0F3F11782}" type="presParOf" srcId="{E1B5F90B-D5C6-4C69-858E-10B720A2457E}" destId="{ABD9DE55-70ED-4AAB-867F-4E5A3F6664DC}" srcOrd="0" destOrd="0" presId="urn:microsoft.com/office/officeart/2005/8/layout/hierarchy2"/>
    <dgm:cxn modelId="{CD43FFD4-FCFE-439B-97FB-7CA35D0D92A8}" type="presParOf" srcId="{8E3A1F16-34EC-4CB2-A4C4-BB69D4AA394B}" destId="{3D6ACEDA-D9EC-416E-A338-42107F3280BD}" srcOrd="5" destOrd="0" presId="urn:microsoft.com/office/officeart/2005/8/layout/hierarchy2"/>
    <dgm:cxn modelId="{0BA02911-09B1-48F4-A658-B9FFFC7D74F3}" type="presParOf" srcId="{3D6ACEDA-D9EC-416E-A338-42107F3280BD}" destId="{FD8DAEC7-7D61-4D4D-A935-98F76BD824D5}" srcOrd="0" destOrd="0" presId="urn:microsoft.com/office/officeart/2005/8/layout/hierarchy2"/>
    <dgm:cxn modelId="{5C004356-180E-44D3-AC0F-9BC1E1315087}" type="presParOf" srcId="{3D6ACEDA-D9EC-416E-A338-42107F3280BD}" destId="{2A298D86-4D7B-48C5-BA65-62C5D8AB9E7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69AD0-1CFD-4178-833F-EAA0D02D9F32}">
      <dsp:nvSpPr>
        <dsp:cNvPr id="0" name=""/>
        <dsp:cNvSpPr/>
      </dsp:nvSpPr>
      <dsp:spPr>
        <a:xfrm>
          <a:off x="961684" y="1403784"/>
          <a:ext cx="1454108" cy="727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FreeRTOS</a:t>
          </a:r>
          <a:endParaRPr lang="ru-RU" sz="1300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982979" y="1425079"/>
        <a:ext cx="1411518" cy="684464"/>
      </dsp:txXfrm>
    </dsp:sp>
    <dsp:sp modelId="{B6D4EE34-5F55-478C-BC14-8D49304FD65F}">
      <dsp:nvSpPr>
        <dsp:cNvPr id="0" name=""/>
        <dsp:cNvSpPr/>
      </dsp:nvSpPr>
      <dsp:spPr>
        <a:xfrm rot="18033027">
          <a:off x="2134465" y="1256679"/>
          <a:ext cx="114429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144298" y="1790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2678007" y="1245979"/>
        <a:ext cx="57214" cy="57214"/>
      </dsp:txXfrm>
    </dsp:sp>
    <dsp:sp modelId="{E5888F93-D44F-48C5-97A2-694FF9AB9F37}">
      <dsp:nvSpPr>
        <dsp:cNvPr id="0" name=""/>
        <dsp:cNvSpPr/>
      </dsp:nvSpPr>
      <dsp:spPr>
        <a:xfrm>
          <a:off x="2997437" y="418335"/>
          <a:ext cx="1454108" cy="727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Demo</a:t>
          </a:r>
          <a:endParaRPr lang="ru-RU" sz="1300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3018732" y="439630"/>
        <a:ext cx="1411518" cy="684464"/>
      </dsp:txXfrm>
    </dsp:sp>
    <dsp:sp modelId="{46EF7AFE-9AF9-481F-AE7E-5BC01625D0E7}">
      <dsp:nvSpPr>
        <dsp:cNvPr id="0" name=""/>
        <dsp:cNvSpPr/>
      </dsp:nvSpPr>
      <dsp:spPr>
        <a:xfrm rot="19457599">
          <a:off x="4384219" y="554926"/>
          <a:ext cx="71629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716296" y="1790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4724460" y="554926"/>
        <a:ext cx="35814" cy="35814"/>
      </dsp:txXfrm>
    </dsp:sp>
    <dsp:sp modelId="{4D98A40F-B766-4834-AEFB-4CB7276FEBE6}">
      <dsp:nvSpPr>
        <dsp:cNvPr id="0" name=""/>
        <dsp:cNvSpPr/>
      </dsp:nvSpPr>
      <dsp:spPr>
        <a:xfrm>
          <a:off x="5033189" y="278"/>
          <a:ext cx="1454108" cy="727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Common</a:t>
          </a:r>
          <a:endParaRPr lang="ru-RU" sz="1300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5054484" y="21573"/>
        <a:ext cx="1411518" cy="684464"/>
      </dsp:txXfrm>
    </dsp:sp>
    <dsp:sp modelId="{43F3870E-7FBF-4A59-90D0-527A09FC3030}">
      <dsp:nvSpPr>
        <dsp:cNvPr id="0" name=""/>
        <dsp:cNvSpPr/>
      </dsp:nvSpPr>
      <dsp:spPr>
        <a:xfrm rot="2142401">
          <a:off x="4384219" y="972982"/>
          <a:ext cx="71629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716296" y="1790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4724460" y="972983"/>
        <a:ext cx="35814" cy="35814"/>
      </dsp:txXfrm>
    </dsp:sp>
    <dsp:sp modelId="{29DD5DD8-9860-426D-8CDA-0C254EE24211}">
      <dsp:nvSpPr>
        <dsp:cNvPr id="0" name=""/>
        <dsp:cNvSpPr/>
      </dsp:nvSpPr>
      <dsp:spPr>
        <a:xfrm>
          <a:off x="5033189" y="836391"/>
          <a:ext cx="1454108" cy="727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PIC32MZ_</a:t>
          </a:r>
          <a:r>
            <a:rPr sz="1300" kern="1200"/>
            <a:t/>
          </a:r>
          <a:br>
            <a:rPr sz="1300" kern="1200"/>
          </a:br>
          <a:r>
            <a:rPr lang="en-US" sz="13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MPLAB</a:t>
          </a:r>
          <a:endParaRPr lang="ru-RU" sz="1300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5054484" y="857686"/>
        <a:ext cx="1411518" cy="684464"/>
      </dsp:txXfrm>
    </dsp:sp>
    <dsp:sp modelId="{C26152B2-86F7-4426-B23C-2C49A100BFA3}">
      <dsp:nvSpPr>
        <dsp:cNvPr id="0" name=""/>
        <dsp:cNvSpPr/>
      </dsp:nvSpPr>
      <dsp:spPr>
        <a:xfrm rot="18289469">
          <a:off x="6268857" y="763954"/>
          <a:ext cx="1018525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018525" y="1790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6752657" y="756399"/>
        <a:ext cx="50926" cy="50926"/>
      </dsp:txXfrm>
    </dsp:sp>
    <dsp:sp modelId="{334F31C3-16E1-4B4D-B783-95F110D08540}">
      <dsp:nvSpPr>
        <dsp:cNvPr id="0" name=""/>
        <dsp:cNvSpPr/>
      </dsp:nvSpPr>
      <dsp:spPr>
        <a:xfrm>
          <a:off x="7068941" y="278"/>
          <a:ext cx="1454108" cy="727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Demo10_Adv_</a:t>
          </a:r>
          <a:r>
            <a:rPr sz="1300" kern="1200"/>
            <a:t/>
          </a:r>
          <a:br>
            <a:rPr sz="1300" kern="1200"/>
          </a:br>
          <a:r>
            <a:rPr lang="en-US" sz="13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Concurrency_</a:t>
          </a:r>
          <a:r>
            <a:rPr sz="1300" kern="1200"/>
            <a:t/>
          </a:r>
          <a:br>
            <a:rPr sz="1300" kern="1200"/>
          </a:br>
          <a:r>
            <a:rPr lang="en-US" sz="13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Scan_LEDs</a:t>
          </a:r>
          <a:endParaRPr lang="ru-RU" sz="1300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7090236" y="21573"/>
        <a:ext cx="1411518" cy="684464"/>
      </dsp:txXfrm>
    </dsp:sp>
    <dsp:sp modelId="{CB644105-6A94-436B-B0B6-542FC4267003}">
      <dsp:nvSpPr>
        <dsp:cNvPr id="0" name=""/>
        <dsp:cNvSpPr/>
      </dsp:nvSpPr>
      <dsp:spPr>
        <a:xfrm>
          <a:off x="6487298" y="1182010"/>
          <a:ext cx="58164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581643" y="1790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6763579" y="1185377"/>
        <a:ext cx="29082" cy="29082"/>
      </dsp:txXfrm>
    </dsp:sp>
    <dsp:sp modelId="{DAF0A361-F4BB-48A5-AA4D-0764CEF83761}">
      <dsp:nvSpPr>
        <dsp:cNvPr id="0" name=""/>
        <dsp:cNvSpPr/>
      </dsp:nvSpPr>
      <dsp:spPr>
        <a:xfrm>
          <a:off x="7068941" y="836391"/>
          <a:ext cx="1454108" cy="727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Demo10_Adv_</a:t>
          </a:r>
          <a:r>
            <a:rPr sz="1300" kern="1200"/>
            <a:t/>
          </a:r>
          <a:br>
            <a:rPr sz="1300" kern="1200"/>
          </a:br>
          <a:r>
            <a:rPr lang="en-US" sz="13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Concurrency_</a:t>
          </a:r>
          <a:r>
            <a:rPr sz="1300" kern="1200"/>
            <a:t/>
          </a:r>
          <a:br>
            <a:rPr sz="1300" kern="1200"/>
          </a:br>
          <a:r>
            <a:rPr lang="en-US" sz="13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Scan_LEDs_Sem</a:t>
          </a:r>
          <a:endParaRPr lang="ru-RU" sz="1300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7090236" y="857686"/>
        <a:ext cx="1411518" cy="684464"/>
      </dsp:txXfrm>
    </dsp:sp>
    <dsp:sp modelId="{7803EE4C-9460-4B58-A5A0-3CD04E8AB403}">
      <dsp:nvSpPr>
        <dsp:cNvPr id="0" name=""/>
        <dsp:cNvSpPr/>
      </dsp:nvSpPr>
      <dsp:spPr>
        <a:xfrm rot="3310531">
          <a:off x="6268857" y="1600067"/>
          <a:ext cx="1018525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018525" y="1790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6752657" y="1592511"/>
        <a:ext cx="50926" cy="50926"/>
      </dsp:txXfrm>
    </dsp:sp>
    <dsp:sp modelId="{B614F676-3673-4B5E-9F68-5417ECCFE77D}">
      <dsp:nvSpPr>
        <dsp:cNvPr id="0" name=""/>
        <dsp:cNvSpPr/>
      </dsp:nvSpPr>
      <dsp:spPr>
        <a:xfrm>
          <a:off x="7068941" y="1672503"/>
          <a:ext cx="1454108" cy="727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Lab10_Adv_</a:t>
          </a:r>
          <a:r>
            <a:rPr sz="1300" kern="1200"/>
            <a:t/>
          </a:r>
          <a:br>
            <a:rPr sz="1300" kern="1200"/>
          </a:br>
          <a:r>
            <a:rPr lang="en-US" sz="13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Concurrency</a:t>
          </a:r>
          <a:endParaRPr lang="ru-RU" sz="1300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7090236" y="1693798"/>
        <a:ext cx="1411518" cy="684464"/>
      </dsp:txXfrm>
    </dsp:sp>
    <dsp:sp modelId="{E7440478-CD19-4844-B5B9-1EF2F1C439C2}">
      <dsp:nvSpPr>
        <dsp:cNvPr id="0" name=""/>
        <dsp:cNvSpPr/>
      </dsp:nvSpPr>
      <dsp:spPr>
        <a:xfrm rot="3748330">
          <a:off x="2079329" y="2304182"/>
          <a:ext cx="1251211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51211" y="1790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2673655" y="2290810"/>
        <a:ext cx="62560" cy="62560"/>
      </dsp:txXfrm>
    </dsp:sp>
    <dsp:sp modelId="{AF94424E-4FA5-4CEA-A27B-AE8C257E5116}">
      <dsp:nvSpPr>
        <dsp:cNvPr id="0" name=""/>
        <dsp:cNvSpPr/>
      </dsp:nvSpPr>
      <dsp:spPr>
        <a:xfrm>
          <a:off x="2994078" y="2513342"/>
          <a:ext cx="1454108" cy="727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Source</a:t>
          </a:r>
          <a:endParaRPr lang="ru-RU" sz="1300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3015373" y="2534637"/>
        <a:ext cx="1411518" cy="684464"/>
      </dsp:txXfrm>
    </dsp:sp>
    <dsp:sp modelId="{1128F40D-1A60-4940-AA23-E498964011F0}">
      <dsp:nvSpPr>
        <dsp:cNvPr id="0" name=""/>
        <dsp:cNvSpPr/>
      </dsp:nvSpPr>
      <dsp:spPr>
        <a:xfrm rot="18289666">
          <a:off x="4228526" y="2438542"/>
          <a:ext cx="1024322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024322" y="1790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4715080" y="2430842"/>
        <a:ext cx="51216" cy="51216"/>
      </dsp:txXfrm>
    </dsp:sp>
    <dsp:sp modelId="{1ADBA7C0-AD5C-4E23-AE4C-9A50B747ADE9}">
      <dsp:nvSpPr>
        <dsp:cNvPr id="0" name=""/>
        <dsp:cNvSpPr/>
      </dsp:nvSpPr>
      <dsp:spPr>
        <a:xfrm>
          <a:off x="5033189" y="1672503"/>
          <a:ext cx="1454108" cy="727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include</a:t>
          </a:r>
        </a:p>
      </dsp:txBody>
      <dsp:txXfrm>
        <a:off x="5054484" y="1693798"/>
        <a:ext cx="1411518" cy="684464"/>
      </dsp:txXfrm>
    </dsp:sp>
    <dsp:sp modelId="{DA4BDC12-C86D-4857-9352-48018626272A}">
      <dsp:nvSpPr>
        <dsp:cNvPr id="0" name=""/>
        <dsp:cNvSpPr/>
      </dsp:nvSpPr>
      <dsp:spPr>
        <a:xfrm rot="21572229">
          <a:off x="4448177" y="2856598"/>
          <a:ext cx="585021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585021" y="1790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4726062" y="2859881"/>
        <a:ext cx="29251" cy="29251"/>
      </dsp:txXfrm>
    </dsp:sp>
    <dsp:sp modelId="{7EAE432E-C7AB-459F-9349-3AD90334DC75}">
      <dsp:nvSpPr>
        <dsp:cNvPr id="0" name=""/>
        <dsp:cNvSpPr/>
      </dsp:nvSpPr>
      <dsp:spPr>
        <a:xfrm>
          <a:off x="5033189" y="2508616"/>
          <a:ext cx="1454108" cy="727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portable</a:t>
          </a:r>
          <a:endParaRPr lang="ru-RU" sz="1300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5054484" y="2529911"/>
        <a:ext cx="1411518" cy="684464"/>
      </dsp:txXfrm>
    </dsp:sp>
    <dsp:sp modelId="{7C2B7842-91F2-49B2-96CD-034A28DC6300}">
      <dsp:nvSpPr>
        <dsp:cNvPr id="0" name=""/>
        <dsp:cNvSpPr/>
      </dsp:nvSpPr>
      <dsp:spPr>
        <a:xfrm>
          <a:off x="6487298" y="2854236"/>
          <a:ext cx="58164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581643" y="1790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6763579" y="2857602"/>
        <a:ext cx="29082" cy="29082"/>
      </dsp:txXfrm>
    </dsp:sp>
    <dsp:sp modelId="{D6CA7592-A942-45FB-8756-8D75EFF8C436}">
      <dsp:nvSpPr>
        <dsp:cNvPr id="0" name=""/>
        <dsp:cNvSpPr/>
      </dsp:nvSpPr>
      <dsp:spPr>
        <a:xfrm>
          <a:off x="7068941" y="2508616"/>
          <a:ext cx="1454108" cy="727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MPLAB</a:t>
          </a:r>
        </a:p>
      </dsp:txBody>
      <dsp:txXfrm>
        <a:off x="7090236" y="2529911"/>
        <a:ext cx="1411518" cy="684464"/>
      </dsp:txXfrm>
    </dsp:sp>
    <dsp:sp modelId="{C8054B82-11F1-4C96-9600-ED958638286E}">
      <dsp:nvSpPr>
        <dsp:cNvPr id="0" name=""/>
        <dsp:cNvSpPr/>
      </dsp:nvSpPr>
      <dsp:spPr>
        <a:xfrm>
          <a:off x="8523050" y="2854236"/>
          <a:ext cx="58164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581643" y="1790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8799331" y="2857602"/>
        <a:ext cx="29082" cy="29082"/>
      </dsp:txXfrm>
    </dsp:sp>
    <dsp:sp modelId="{F94315AA-D41D-4F0F-9E62-06BDE0AECFBD}">
      <dsp:nvSpPr>
        <dsp:cNvPr id="0" name=""/>
        <dsp:cNvSpPr/>
      </dsp:nvSpPr>
      <dsp:spPr>
        <a:xfrm>
          <a:off x="9104694" y="2508616"/>
          <a:ext cx="1454108" cy="727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PIC32MZ</a:t>
          </a:r>
          <a:endParaRPr lang="ru-RU" sz="1300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9125989" y="2529911"/>
        <a:ext cx="1411518" cy="684464"/>
      </dsp:txXfrm>
    </dsp:sp>
    <dsp:sp modelId="{E1B5F90B-D5C6-4C69-858E-10B720A2457E}">
      <dsp:nvSpPr>
        <dsp:cNvPr id="0" name=""/>
        <dsp:cNvSpPr/>
      </dsp:nvSpPr>
      <dsp:spPr>
        <a:xfrm>
          <a:off x="2415793" y="1749404"/>
          <a:ext cx="578284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578284" y="1790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2690478" y="1752854"/>
        <a:ext cx="28914" cy="28914"/>
      </dsp:txXfrm>
    </dsp:sp>
    <dsp:sp modelId="{FD8DAEC7-7D61-4D4D-A935-98F76BD824D5}">
      <dsp:nvSpPr>
        <dsp:cNvPr id="0" name=""/>
        <dsp:cNvSpPr/>
      </dsp:nvSpPr>
      <dsp:spPr>
        <a:xfrm>
          <a:off x="2994078" y="1403784"/>
          <a:ext cx="1454108" cy="727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License</a:t>
          </a:r>
          <a:endParaRPr lang="ru-RU" sz="1300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3015373" y="1425079"/>
        <a:ext cx="1411518" cy="684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5F068-10D5-4D46-BE33-1671DE40D825}" type="datetimeFigureOut">
              <a:rPr lang="en-US" smtClean="0"/>
              <a:t>8/19/2016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A58DE-4569-4FF0-95FA-4EF4B443FDE0}" type="slidenum">
              <a:rPr lang="en-US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2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A58DE-4569-4FF0-95FA-4EF4B443FDE0}" type="slidenum">
              <a:rPr lang="en-US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579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39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631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49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2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95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25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78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97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69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351086-1044-43E1-8216-85031FE0E299}" type="slidenum">
              <a:rPr lang="en-US" sz="1200" smtClean="0"/>
              <a:pPr/>
              <a:t>16</a:t>
            </a:fld>
            <a:endParaRPr lang="ru-RU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3425" y="654050"/>
            <a:ext cx="5673725" cy="319246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5295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34618-F43D-4C87-8A07-01FBEE9DF101}" type="slidenum">
              <a:rPr lang="en-US"/>
              <a:pPr/>
              <a:t>46</a:t>
            </a:fld>
            <a:endParaRPr lang="ru-RU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3425" y="654050"/>
            <a:ext cx="5673725" cy="3192463"/>
          </a:xfrm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91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05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04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33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3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6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3425" y="654050"/>
            <a:ext cx="5673725" cy="3192463"/>
          </a:xfrm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92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3425" y="654050"/>
            <a:ext cx="5673725" cy="3192463"/>
          </a:xfrm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539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44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1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97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8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585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43610" y="4068168"/>
            <a:ext cx="5188627" cy="184666"/>
          </a:xfrm>
          <a:ln/>
        </p:spPr>
        <p:txBody>
          <a:bodyPr lIns="0" tIns="0" rIns="0" bIns="0">
            <a:spAutoFit/>
          </a:bodyPr>
          <a:lstStyle/>
          <a:p>
            <a:pPr defTabSz="457200"/>
            <a:endParaRPr lang="en-US"/>
          </a:p>
        </p:txBody>
      </p:sp>
      <p:sp>
        <p:nvSpPr>
          <p:cNvPr id="748547" name="Rectangle 3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692150" y="647700"/>
            <a:ext cx="5689600" cy="3200400"/>
          </a:xfr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2291935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832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582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3425" y="654050"/>
            <a:ext cx="5673725" cy="3192463"/>
          </a:xfrm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99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065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45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47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8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1945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353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5096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009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817E9-4BB7-4F92-9344-3CA1D5BF110F}" type="slidenum">
              <a:rPr lang="en-US"/>
              <a:pPr/>
              <a:t>26</a:t>
            </a:fld>
            <a:endParaRPr lang="ru-RU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3425" y="654050"/>
            <a:ext cx="5673725" cy="3192463"/>
          </a:xfrm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70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86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05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71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54050"/>
            <a:ext cx="5673725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7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divider">
    <p:bg>
      <p:bgPr>
        <a:solidFill>
          <a:srgbClr val="7216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3129904" y="5946779"/>
            <a:ext cx="6096000" cy="682443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b="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57795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923404" y="5109187"/>
            <a:ext cx="8509000" cy="799464"/>
          </a:xfrm>
        </p:spPr>
        <p:txBody>
          <a:bodyPr wrap="square" tIns="46026" bIns="46026" anchor="ctr"/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</a:t>
            </a:r>
            <a:r>
              <a:rPr lang="en-GB" dirty="0" smtClean="0"/>
              <a:t>style</a:t>
            </a:r>
            <a:br>
              <a:rPr lang="en-GB" dirty="0" smtClean="0"/>
            </a:br>
            <a:r>
              <a:rPr lang="en-GB" dirty="0" smtClean="0"/>
              <a:t>Line 2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984000" y="6288001"/>
            <a:ext cx="2170027" cy="430857"/>
          </a:xfrm>
          <a:prstGeom prst="rect">
            <a:avLst/>
          </a:prstGeom>
          <a:noFill/>
        </p:spPr>
        <p:txBody>
          <a:bodyPr wrap="none" lIns="121893" tIns="60945" rIns="121893" bIns="60945" rtlCol="0">
            <a:spAutoFit/>
          </a:bodyPr>
          <a:lstStyle/>
          <a:p>
            <a:r>
              <a:rPr lang="ru-RU" sz="2000" b="0" dirty="0" smtClean="0">
                <a:solidFill>
                  <a:schemeClr val="bg2"/>
                </a:solidFill>
              </a:rPr>
              <a:t>www.imgtec.com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71" y="1208754"/>
            <a:ext cx="6180667" cy="34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555445" y="174680"/>
            <a:ext cx="2480747" cy="761364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none" lIns="103888" tIns="51944" rIns="103888" bIns="51944" rtlCol="0">
            <a:spAutoFit/>
          </a:bodyPr>
          <a:lstStyle/>
          <a:p>
            <a:pPr algn="ctr"/>
            <a:r>
              <a:rPr lang="ru-RU" sz="2133" b="0" dirty="0" smtClean="0">
                <a:solidFill>
                  <a:schemeClr val="bg2"/>
                </a:solidFill>
                <a:latin typeface="Arial Black" pitchFamily="34" charset="0"/>
              </a:rPr>
              <a:t>Confidential</a:t>
            </a:r>
          </a:p>
          <a:p>
            <a:pPr algn="ctr"/>
            <a:r>
              <a:rPr lang="ru-RU" sz="2133" b="0" dirty="0" smtClean="0">
                <a:solidFill>
                  <a:schemeClr val="bg2"/>
                </a:solidFill>
                <a:latin typeface="Arial Black" pitchFamily="34" charset="0"/>
              </a:rPr>
              <a:t>Subject to NDA</a:t>
            </a:r>
          </a:p>
        </p:txBody>
      </p:sp>
    </p:spTree>
    <p:extLst>
      <p:ext uri="{BB962C8B-B14F-4D97-AF65-F5344CB8AC3E}">
        <p14:creationId xmlns:p14="http://schemas.microsoft.com/office/powerpoint/2010/main" val="3330254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384000"/>
            <a:ext cx="11592653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384000" y="1344000"/>
            <a:ext cx="11520000" cy="5184000"/>
          </a:xfrm>
        </p:spPr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 sz="2400" baseline="0"/>
            </a:lvl1pPr>
            <a:lvl2pPr>
              <a:spcBef>
                <a:spcPts val="0"/>
              </a:spcBef>
              <a:spcAft>
                <a:spcPts val="800"/>
              </a:spcAft>
              <a:defRPr sz="2133" baseline="0"/>
            </a:lvl2pPr>
            <a:lvl3pPr>
              <a:spcBef>
                <a:spcPts val="0"/>
              </a:spcBef>
              <a:spcAft>
                <a:spcPts val="800"/>
              </a:spcAft>
              <a:defRPr sz="1867" baseline="0"/>
            </a:lvl3pPr>
            <a:lvl4pPr>
              <a:spcBef>
                <a:spcPts val="0"/>
              </a:spcBef>
              <a:spcAft>
                <a:spcPts val="800"/>
              </a:spcAft>
              <a:defRPr sz="1600" baseline="0"/>
            </a:lvl4pPr>
            <a:lvl5pPr>
              <a:spcBef>
                <a:spcPts val="0"/>
              </a:spcBef>
              <a:spcAft>
                <a:spcPts val="800"/>
              </a:spcAft>
              <a:defRPr/>
            </a:lvl5pPr>
            <a:lvl6pPr>
              <a:spcBef>
                <a:spcPts val="0"/>
              </a:spcBef>
              <a:spcAft>
                <a:spcPts val="800"/>
              </a:spcAft>
              <a:defRPr/>
            </a:lvl6pPr>
            <a:lvl7pPr marL="1430506" indent="0">
              <a:buNone/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384061" y="864001"/>
            <a:ext cx="11592592" cy="287977"/>
          </a:xfrm>
        </p:spPr>
        <p:txBody>
          <a:bodyPr/>
          <a:lstStyle>
            <a:lvl1pPr marL="0" indent="0" algn="l">
              <a:buNone/>
              <a:defRPr sz="2400" b="0" i="1" baseline="0">
                <a:solidFill>
                  <a:srgbClr val="B71A8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Secondary message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731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gram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384000"/>
            <a:ext cx="11592653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384061" y="864001"/>
            <a:ext cx="11592592" cy="287977"/>
          </a:xfrm>
        </p:spPr>
        <p:txBody>
          <a:bodyPr/>
          <a:lstStyle>
            <a:lvl1pPr marL="0" indent="0" algn="l">
              <a:buNone/>
              <a:defRPr sz="2267" b="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Secondary message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090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3025995" y="3593367"/>
            <a:ext cx="6096000" cy="6824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800" b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57795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19495" y="1220076"/>
            <a:ext cx="8509000" cy="1483878"/>
          </a:xfrm>
        </p:spPr>
        <p:txBody>
          <a:bodyPr wrap="square" tIns="46026" bIns="46026" anchor="b"/>
          <a:lstStyle>
            <a:lvl1pPr algn="ctr">
              <a:defRPr sz="400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GB" dirty="0" smtClean="0"/>
              <a:t>Title</a:t>
            </a:r>
            <a:br>
              <a:rPr lang="en-GB" dirty="0" smtClean="0"/>
            </a:br>
            <a:r>
              <a:rPr lang="en-GB" dirty="0" smtClean="0"/>
              <a:t>Line 2</a:t>
            </a:r>
            <a:endParaRPr lang="en-GB" dirty="0"/>
          </a:p>
        </p:txBody>
      </p:sp>
      <p:pic>
        <p:nvPicPr>
          <p:cNvPr id="1026" name="Picture 2" descr="http://smalltimer.net/dlormand/microchip_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1798" r="1299" b="2360"/>
          <a:stretch/>
        </p:blipFill>
        <p:spPr bwMode="auto">
          <a:xfrm>
            <a:off x="2350513" y="5287022"/>
            <a:ext cx="1824038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digilentinc.com/IMG/Digilent-Logo2015-color-3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139" y="5521937"/>
            <a:ext cx="3482653" cy="6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brand.ncsu.edu/assets/logos/ncstate-brick-4x1-r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00" y="0"/>
            <a:ext cx="3646900" cy="5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kldata4\graphics\Press\IMG_Corporate\IMG_logo\Imagination\png_RGB\Imagination_Logo_Primary_RGB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40" y="5287022"/>
            <a:ext cx="2136610" cy="11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6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5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19495" y="2412309"/>
            <a:ext cx="8509000" cy="1483878"/>
          </a:xfrm>
        </p:spPr>
        <p:txBody>
          <a:bodyPr wrap="square" tIns="46026" bIns="46026" anchor="ctr"/>
          <a:lstStyle>
            <a:lvl1pPr algn="ctr">
              <a:defRPr sz="400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GB" dirty="0" smtClean="0"/>
              <a:t>Section Divider</a:t>
            </a:r>
            <a:br>
              <a:rPr lang="en-GB" dirty="0" smtClean="0"/>
            </a:br>
            <a:r>
              <a:rPr lang="en-GB" dirty="0" smtClean="0"/>
              <a:t>Line 2</a:t>
            </a:r>
            <a:endParaRPr lang="en-GB" dirty="0"/>
          </a:p>
        </p:txBody>
      </p:sp>
      <p:pic>
        <p:nvPicPr>
          <p:cNvPr id="1026" name="Picture 2" descr="http://smalltimer.net/dlormand/microchip_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1798" r="1299" b="2360"/>
          <a:stretch/>
        </p:blipFill>
        <p:spPr bwMode="auto">
          <a:xfrm>
            <a:off x="2350513" y="5287022"/>
            <a:ext cx="1824038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digilentinc.com/IMG/Digilent-Logo2015-color-3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438" y="5394977"/>
            <a:ext cx="3482653" cy="6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brand.ncsu.edu/assets/logos/ncstate-brick-4x1-r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00" y="0"/>
            <a:ext cx="3646900" cy="5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kldata4\graphics\Press\IMG_Corporate\IMG_logo\Imagination\png_RGB\Imagination_Logo_Primary_RGB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40" y="5287022"/>
            <a:ext cx="2136610" cy="11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929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malltimer.net/dlormand/microchip_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1798" r="1299" b="2360"/>
          <a:stretch/>
        </p:blipFill>
        <p:spPr bwMode="auto">
          <a:xfrm>
            <a:off x="2350513" y="5287022"/>
            <a:ext cx="1824038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digilentinc.com/IMG/Digilent-Logo2015-color-3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139" y="5521937"/>
            <a:ext cx="3482653" cy="6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88" y="1570933"/>
            <a:ext cx="8235423" cy="3220183"/>
          </a:xfrm>
          <a:prstGeom prst="rect">
            <a:avLst/>
          </a:prstGeom>
        </p:spPr>
      </p:pic>
      <p:pic>
        <p:nvPicPr>
          <p:cNvPr id="11" name="Picture 8" descr="http://brand.ncsu.edu/assets/logos/ncstate-brick-4x1-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00" y="0"/>
            <a:ext cx="3646900" cy="5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kldata4\graphics\Press\IMG_Corporate\IMG_logo\Imagination\png_RGB\Imagination_Logo_Primary_RGB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40" y="5287022"/>
            <a:ext cx="2136610" cy="11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089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452580"/>
            <a:ext cx="11592653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384000" y="1344000"/>
            <a:ext cx="11520000" cy="5184000"/>
          </a:xfrm>
        </p:spPr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 sz="2400" baseline="0"/>
            </a:lvl1pPr>
            <a:lvl2pPr>
              <a:spcBef>
                <a:spcPts val="0"/>
              </a:spcBef>
              <a:spcAft>
                <a:spcPts val="800"/>
              </a:spcAft>
              <a:defRPr sz="2133" baseline="0"/>
            </a:lvl2pPr>
            <a:lvl3pPr>
              <a:spcBef>
                <a:spcPts val="0"/>
              </a:spcBef>
              <a:spcAft>
                <a:spcPts val="800"/>
              </a:spcAft>
              <a:defRPr sz="1867" baseline="0"/>
            </a:lvl3pPr>
            <a:lvl4pPr>
              <a:spcBef>
                <a:spcPts val="0"/>
              </a:spcBef>
              <a:spcAft>
                <a:spcPts val="800"/>
              </a:spcAft>
              <a:defRPr sz="1600" baseline="0"/>
            </a:lvl4pPr>
            <a:lvl5pPr>
              <a:spcBef>
                <a:spcPts val="0"/>
              </a:spcBef>
              <a:spcAft>
                <a:spcPts val="800"/>
              </a:spcAft>
              <a:defRPr/>
            </a:lvl5pPr>
            <a:lvl6pPr>
              <a:spcBef>
                <a:spcPts val="0"/>
              </a:spcBef>
              <a:spcAft>
                <a:spcPts val="800"/>
              </a:spcAft>
              <a:defRPr/>
            </a:lvl6pPr>
            <a:lvl7pPr marL="1430506" indent="0">
              <a:buNone/>
              <a:defRPr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384061" y="932581"/>
            <a:ext cx="11592592" cy="287977"/>
          </a:xfrm>
        </p:spPr>
        <p:txBody>
          <a:bodyPr/>
          <a:lstStyle>
            <a:lvl1pPr marL="0" indent="0" algn="l">
              <a:buNone/>
              <a:defRPr sz="2400" b="0" i="1" baseline="0">
                <a:solidFill>
                  <a:srgbClr val="B71A8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Secondary message text</a:t>
            </a:r>
            <a:endParaRPr lang="en-GB" dirty="0"/>
          </a:p>
        </p:txBody>
      </p:sp>
      <p:pic>
        <p:nvPicPr>
          <p:cNvPr id="5" name="Picture 8" descr="http://brand.ncsu.edu/assets/logos/ncstate-brick-4x1-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0"/>
            <a:ext cx="2794000" cy="4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73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151" y="906463"/>
            <a:ext cx="5837767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2117" y="906463"/>
            <a:ext cx="583988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575971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70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191001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240920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01" y="384001"/>
            <a:ext cx="100203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01" y="1133479"/>
            <a:ext cx="1161203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Text Box 22"/>
          <p:cNvSpPr txBox="1">
            <a:spLocks noChangeArrowheads="1"/>
          </p:cNvSpPr>
          <p:nvPr/>
        </p:nvSpPr>
        <p:spPr bwMode="auto">
          <a:xfrm>
            <a:off x="215905" y="6626801"/>
            <a:ext cx="11755967" cy="1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defTabSz="1038858">
              <a:lnSpc>
                <a:spcPct val="90000"/>
              </a:lnSpc>
              <a:buClr>
                <a:srgbClr val="F2EC00"/>
              </a:buClr>
              <a:buFont typeface="Wingdings 3" pitchFamily="18" charset="2"/>
              <a:buNone/>
              <a:tabLst>
                <a:tab pos="5858787" algn="ctr"/>
                <a:tab pos="11719691" algn="r"/>
              </a:tabLst>
              <a:defRPr/>
            </a:pPr>
            <a:r>
              <a:rPr lang="en-US" sz="1333" b="0" i="0" dirty="0" smtClean="0">
                <a:solidFill>
                  <a:srgbClr val="72166B"/>
                </a:solidFill>
              </a:rPr>
              <a:t>	</a:t>
            </a:r>
            <a:r>
              <a:rPr lang="ru-RU" sz="1333" b="0" i="0" dirty="0" smtClean="0">
                <a:solidFill>
                  <a:srgbClr val="72166B"/>
                </a:solidFill>
              </a:rPr>
              <a:t>© Imagination Technologies 2015</a:t>
            </a:r>
            <a:r>
              <a:rPr lang="en-US" sz="1333" b="0" i="0" dirty="0" smtClean="0">
                <a:solidFill>
                  <a:srgbClr val="72166B"/>
                </a:solidFill>
              </a:rPr>
              <a:t>	</a:t>
            </a:r>
            <a:r>
              <a:rPr lang="ru-RU" sz="1333" b="0" i="0" dirty="0" smtClean="0">
                <a:solidFill>
                  <a:srgbClr val="72166B"/>
                </a:solidFill>
              </a:rPr>
              <a:t>стр.</a:t>
            </a:r>
            <a:fld id="{FAB5480B-93E9-413A-8BBC-71F34EA21CF0}" type="slidenum">
              <a:rPr lang="en-GB" sz="1333" b="0" i="0" smtClean="0">
                <a:solidFill>
                  <a:srgbClr val="72166B"/>
                </a:solidFill>
              </a:rPr>
              <a:pPr defTabSz="1038858">
                <a:lnSpc>
                  <a:spcPct val="90000"/>
                </a:lnSpc>
                <a:buClr>
                  <a:srgbClr val="F2EC00"/>
                </a:buClr>
                <a:buFont typeface="Wingdings 3" pitchFamily="18" charset="2"/>
                <a:buNone/>
                <a:tabLst>
                  <a:tab pos="5858787" algn="ctr"/>
                  <a:tab pos="11719691" algn="r"/>
                </a:tabLst>
                <a:defRPr/>
              </a:pPr>
              <a:t>‹#›</a:t>
            </a:fld>
            <a:endParaRPr lang="ru-RU" sz="1333" b="0" i="0" dirty="0">
              <a:solidFill>
                <a:srgbClr val="72166B"/>
              </a:solidFill>
            </a:endParaRPr>
          </a:p>
        </p:txBody>
      </p:sp>
      <p:sp>
        <p:nvSpPr>
          <p:cNvPr id="1032" name="Line 33"/>
          <p:cNvSpPr>
            <a:spLocks noChangeShapeType="1"/>
          </p:cNvSpPr>
          <p:nvPr/>
        </p:nvSpPr>
        <p:spPr bwMode="auto">
          <a:xfrm>
            <a:off x="1955540" y="6535431"/>
            <a:ext cx="10016331" cy="0"/>
          </a:xfrm>
          <a:prstGeom prst="line">
            <a:avLst/>
          </a:prstGeom>
          <a:noFill/>
          <a:ln w="6350">
            <a:solidFill>
              <a:srgbClr val="72166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984" tIns="60945" rIns="71984" bIns="60945" anchorCtr="1"/>
          <a:lstStyle/>
          <a:p>
            <a:endParaRPr lang="en-GB" sz="2400"/>
          </a:p>
        </p:txBody>
      </p:sp>
      <p:pic>
        <p:nvPicPr>
          <p:cNvPr id="2" name="Picture 3" descr="\\kldata4\graphics\Press\IMG_Corporate\IMG_logo\Imagination\png_RGB\Imagination_Logo_Secondary_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5" y="6407950"/>
            <a:ext cx="1667821" cy="29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54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5pPr>
      <a:lvl6pPr marL="60944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6pPr>
      <a:lvl7pPr marL="121889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7pPr>
      <a:lvl8pPr marL="182833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8pPr>
      <a:lvl9pPr marL="243778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9pPr>
    </p:titleStyle>
    <p:bodyStyle>
      <a:lvl1pPr marL="241238" indent="-2412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2400" b="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480363" indent="-24547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2133">
          <a:solidFill>
            <a:schemeClr val="tx2">
              <a:lumMod val="90000"/>
              <a:lumOff val="10000"/>
            </a:schemeClr>
          </a:solidFill>
          <a:latin typeface="+mn-lt"/>
        </a:defRPr>
      </a:lvl2pPr>
      <a:lvl3pPr marL="715253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867">
          <a:solidFill>
            <a:schemeClr val="tx2">
              <a:lumMod val="90000"/>
              <a:lumOff val="10000"/>
            </a:schemeClr>
          </a:solidFill>
          <a:latin typeface="+mn-lt"/>
        </a:defRPr>
      </a:lvl3pPr>
      <a:lvl4pPr marL="960724" indent="-24547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600">
          <a:solidFill>
            <a:schemeClr val="tx2">
              <a:lumMod val="90000"/>
              <a:lumOff val="10000"/>
            </a:schemeClr>
          </a:solidFill>
          <a:latin typeface="+mn-lt"/>
        </a:defRPr>
      </a:lvl4pPr>
      <a:lvl5pPr marL="1195615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5pPr>
      <a:lvl6pPr marL="1430506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6pPr>
      <a:lvl7pPr marL="1678094" indent="-24758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7pPr>
      <a:lvl8pPr marL="1912984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baseline="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8pPr>
      <a:lvl9pPr marL="5846874" indent="-457085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FFFF00"/>
        </a:buClr>
        <a:buSzPct val="100000"/>
        <a:buFont typeface="Wingdings" pitchFamily="2" charset="2"/>
        <a:buChar char="n"/>
        <a:defRPr sz="18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6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2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38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84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0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77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23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69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01" y="384001"/>
            <a:ext cx="100203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01" y="1133479"/>
            <a:ext cx="1161203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ext Box 22"/>
          <p:cNvSpPr txBox="1">
            <a:spLocks noChangeArrowheads="1"/>
          </p:cNvSpPr>
          <p:nvPr/>
        </p:nvSpPr>
        <p:spPr bwMode="auto">
          <a:xfrm>
            <a:off x="215905" y="6626801"/>
            <a:ext cx="11755967" cy="1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defTabSz="1038858">
              <a:lnSpc>
                <a:spcPct val="90000"/>
              </a:lnSpc>
              <a:buClr>
                <a:srgbClr val="F2EC00"/>
              </a:buClr>
              <a:buFont typeface="Wingdings 3" pitchFamily="18" charset="2"/>
              <a:buNone/>
              <a:tabLst>
                <a:tab pos="5858787" algn="ctr"/>
                <a:tab pos="11719691" algn="r"/>
              </a:tabLst>
              <a:defRPr/>
            </a:pPr>
            <a:r>
              <a:rPr lang="en-US" sz="1333" b="0" i="0" dirty="0" smtClean="0">
                <a:solidFill>
                  <a:srgbClr val="72166B"/>
                </a:solidFill>
              </a:rPr>
              <a:t>	</a:t>
            </a:r>
            <a:r>
              <a:rPr lang="ru-RU" sz="1333" b="0" i="0" dirty="0" smtClean="0">
                <a:solidFill>
                  <a:srgbClr val="72166B"/>
                </a:solidFill>
              </a:rPr>
              <a:t>© Copyright Imagination Technologies 2016</a:t>
            </a:r>
            <a:r>
              <a:rPr lang="en-US" sz="1333" b="0" i="0" dirty="0" smtClean="0">
                <a:solidFill>
                  <a:srgbClr val="72166B"/>
                </a:solidFill>
              </a:rPr>
              <a:t>	</a:t>
            </a:r>
            <a:r>
              <a:rPr lang="ru-RU" sz="1333" b="0" i="0" dirty="0" smtClean="0">
                <a:solidFill>
                  <a:srgbClr val="72166B"/>
                </a:solidFill>
              </a:rPr>
              <a:t> Модуль 10 стр.</a:t>
            </a:r>
            <a:fld id="{FAB5480B-93E9-413A-8BBC-71F34EA21CF0}" type="slidenum">
              <a:rPr lang="en-GB" sz="1333" b="0" i="0" smtClean="0">
                <a:solidFill>
                  <a:srgbClr val="72166B"/>
                </a:solidFill>
              </a:rPr>
              <a:pPr defTabSz="1038858">
                <a:lnSpc>
                  <a:spcPct val="90000"/>
                </a:lnSpc>
                <a:buClr>
                  <a:srgbClr val="F2EC00"/>
                </a:buClr>
                <a:buFont typeface="Wingdings 3" pitchFamily="18" charset="2"/>
                <a:buNone/>
                <a:tabLst>
                  <a:tab pos="5858787" algn="ctr"/>
                  <a:tab pos="11719691" algn="r"/>
                </a:tabLst>
                <a:defRPr/>
              </a:pPr>
              <a:t>‹#›</a:t>
            </a:fld>
            <a:endParaRPr lang="ru-RU" sz="1333" b="0" i="0" dirty="0">
              <a:solidFill>
                <a:srgbClr val="72166B"/>
              </a:solidFill>
            </a:endParaRPr>
          </a:p>
        </p:txBody>
      </p:sp>
      <p:sp>
        <p:nvSpPr>
          <p:cNvPr id="1032" name="Line 33"/>
          <p:cNvSpPr>
            <a:spLocks noChangeShapeType="1"/>
          </p:cNvSpPr>
          <p:nvPr/>
        </p:nvSpPr>
        <p:spPr bwMode="auto">
          <a:xfrm>
            <a:off x="1955540" y="6535431"/>
            <a:ext cx="10016331" cy="0"/>
          </a:xfrm>
          <a:prstGeom prst="line">
            <a:avLst/>
          </a:prstGeom>
          <a:noFill/>
          <a:ln w="6350">
            <a:solidFill>
              <a:srgbClr val="72166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984" tIns="60945" rIns="71984" bIns="60945" anchorCtr="1"/>
          <a:lstStyle/>
          <a:p>
            <a:endParaRPr lang="en-GB" sz="2400"/>
          </a:p>
        </p:txBody>
      </p:sp>
      <p:pic>
        <p:nvPicPr>
          <p:cNvPr id="2" name="Picture 3" descr="\\kldata4\graphics\Press\IMG_Corporate\IMG_logo\Imagination\png_RGB\Imagination_Logo_Secondary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5" y="6407950"/>
            <a:ext cx="1667821" cy="29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3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2" r:id="rId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5pPr>
      <a:lvl6pPr marL="60944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6pPr>
      <a:lvl7pPr marL="121889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7pPr>
      <a:lvl8pPr marL="182833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8pPr>
      <a:lvl9pPr marL="243778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9pPr>
    </p:titleStyle>
    <p:bodyStyle>
      <a:lvl1pPr marL="241238" indent="-2412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2400" b="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480363" indent="-24547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2133">
          <a:solidFill>
            <a:schemeClr val="tx2">
              <a:lumMod val="90000"/>
              <a:lumOff val="10000"/>
            </a:schemeClr>
          </a:solidFill>
          <a:latin typeface="+mn-lt"/>
        </a:defRPr>
      </a:lvl2pPr>
      <a:lvl3pPr marL="715253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867">
          <a:solidFill>
            <a:schemeClr val="tx2">
              <a:lumMod val="90000"/>
              <a:lumOff val="10000"/>
            </a:schemeClr>
          </a:solidFill>
          <a:latin typeface="+mn-lt"/>
        </a:defRPr>
      </a:lvl3pPr>
      <a:lvl4pPr marL="960724" indent="-24547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600">
          <a:solidFill>
            <a:schemeClr val="tx2">
              <a:lumMod val="90000"/>
              <a:lumOff val="10000"/>
            </a:schemeClr>
          </a:solidFill>
          <a:latin typeface="+mn-lt"/>
        </a:defRPr>
      </a:lvl4pPr>
      <a:lvl5pPr marL="1195615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5pPr>
      <a:lvl6pPr marL="1430506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6pPr>
      <a:lvl7pPr marL="1678094" indent="-24758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7pPr>
      <a:lvl8pPr marL="1912984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baseline="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8pPr>
      <a:lvl9pPr marL="5846874" indent="-457085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FFFF00"/>
        </a:buClr>
        <a:buSzPct val="100000"/>
        <a:buFont typeface="Wingdings" pitchFamily="2" charset="2"/>
        <a:buChar char="n"/>
        <a:defRPr sz="18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6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2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38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84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0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77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23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69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freertos.org/FreeRTOS-quick-start-guide.html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www.freertos.org/a00104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ertos.org/" TargetMode="External"/><Relationship Id="rId5" Type="http://schemas.openxmlformats.org/officeDocument/2006/relationships/hyperlink" Target="http://www.freertos.org/PIC32MZ_RTOS_MIPS_M14K.html" TargetMode="External"/><Relationship Id="rId4" Type="http://schemas.openxmlformats.org/officeDocument/2006/relationships/hyperlink" Target="http://www.freertos.org/RTO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rgroup.com/Embedded-Systems/How-To/RTOS-Mutex-Semaphor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960" y="2809596"/>
            <a:ext cx="8340070" cy="682443"/>
          </a:xfrm>
        </p:spPr>
        <p:txBody>
          <a:bodyPr/>
          <a:lstStyle/>
          <a:p>
            <a:r>
              <a:rPr lang="ru-RU" dirty="0" smtClean="0"/>
              <a:t>Александр Г. Дин </a:t>
            </a:r>
            <a:r>
              <a:rPr dirty="0"/>
              <a:t/>
            </a:r>
            <a:br>
              <a:rPr dirty="0"/>
            </a:br>
            <a:r>
              <a:rPr lang="ru-RU" dirty="0" smtClean="0"/>
              <a:t>Факультет Электротехники и Компьютерной Инженерии</a:t>
            </a:r>
          </a:p>
          <a:p>
            <a:r>
              <a:rPr lang="ru-RU" dirty="0" smtClean="0"/>
              <a:t>Университет штата Северная Каролина</a:t>
            </a:r>
            <a:r>
              <a:rPr dirty="0"/>
              <a:t/>
            </a:r>
            <a:br>
              <a:rPr dirty="0"/>
            </a:br>
            <a:r>
              <a:rPr lang="ru-RU" dirty="0" smtClean="0"/>
              <a:t>1/26/2016, Версия 1.2</a:t>
            </a:r>
            <a:endParaRPr lang="ru-RU" dirty="0"/>
          </a:p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425" y="1220076"/>
            <a:ext cx="10925140" cy="1483878"/>
          </a:xfrm>
        </p:spPr>
        <p:txBody>
          <a:bodyPr/>
          <a:lstStyle/>
          <a:p>
            <a:r>
              <a:rPr dirty="0"/>
              <a:t/>
            </a:r>
            <a:br>
              <a:rPr dirty="0"/>
            </a:br>
            <a:r>
              <a:rPr lang="ru-RU" dirty="0" smtClean="0"/>
              <a:t>Цикл лабораторных </a:t>
            </a:r>
            <a:r>
              <a:rPr lang="ru-RU" smtClean="0"/>
              <a:t>работ Connected</a:t>
            </a:r>
            <a:r>
              <a:rPr lang="ru-RU" dirty="0" smtClean="0"/>
              <a:t> MCU</a:t>
            </a:r>
            <a:r>
              <a:rPr dirty="0"/>
              <a:t/>
            </a:r>
            <a:br>
              <a:rPr dirty="0"/>
            </a:br>
            <a:r>
              <a:rPr lang="ru-RU" dirty="0" smtClean="0"/>
              <a:t>Модуль 10: Параллелизм: расширенные возможности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174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Вытесняемые задачи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9241" y="2597150"/>
            <a:ext cx="11520000" cy="3930650"/>
          </a:xfrm>
        </p:spPr>
        <p:txBody>
          <a:bodyPr numCol="2"/>
          <a:lstStyle/>
          <a:p>
            <a:pPr marL="241238" lvl="1" indent="-241238">
              <a:spcAft>
                <a:spcPts val="0"/>
              </a:spcAft>
            </a:pPr>
            <a:r>
              <a:rPr lang="ru-RU" sz="2000" dirty="0" smtClean="0"/>
              <a:t>Диспетчер может вытеснять задачи</a:t>
            </a:r>
          </a:p>
          <a:p>
            <a:pPr marL="241238" lvl="1" indent="-241238">
              <a:spcAft>
                <a:spcPts val="0"/>
              </a:spcAft>
            </a:pPr>
            <a:r>
              <a:rPr lang="ru-RU" sz="2000" dirty="0" smtClean="0"/>
              <a:t>Меньшее время отклика</a:t>
            </a:r>
          </a:p>
          <a:p>
            <a:pPr marL="476128" lvl="2" indent="-241238">
              <a:spcAft>
                <a:spcPts val="0"/>
              </a:spcAft>
            </a:pPr>
            <a:r>
              <a:rPr lang="ru-RU" sz="1800" dirty="0"/>
              <a:t>Если задача с высоким приоритетом должна быть выполнена, не нужно ожидать завершения выполнения текущей задачи</a:t>
            </a:r>
          </a:p>
          <a:p>
            <a:pPr marL="241238" lvl="1" indent="-241238">
              <a:spcAft>
                <a:spcPts val="0"/>
              </a:spcAft>
            </a:pPr>
            <a:r>
              <a:rPr lang="ru-RU" sz="2000" dirty="0" smtClean="0"/>
              <a:t>Большая эффективность (меньше теряется времени)</a:t>
            </a:r>
          </a:p>
          <a:p>
            <a:pPr marL="476128" lvl="2" indent="-241238">
              <a:spcAft>
                <a:spcPts val="0"/>
              </a:spcAft>
            </a:pPr>
            <a:r>
              <a:rPr lang="ru-RU" sz="1800" dirty="0"/>
              <a:t>Когда задача ожидает чего-либо, процессор может легко переключиться на другую задачу и выполнить полезную работу (а не ожидать в состоянии занятости)</a:t>
            </a:r>
          </a:p>
          <a:p>
            <a:pPr marL="476128" lvl="2" indent="-241238">
              <a:spcAft>
                <a:spcPts val="0"/>
              </a:spcAft>
            </a:pPr>
            <a:r>
              <a:rPr lang="ru-RU" sz="1800" dirty="0" smtClean="0"/>
              <a:t>Задачи ведут себя подобно конечным автоматам, но без необходимости перерабатывать код, упрощается структура программного обеспечения 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Лучший контроль временных характеристик</a:t>
            </a:r>
          </a:p>
          <a:p>
            <a:pPr lvl="1">
              <a:spcAft>
                <a:spcPts val="0"/>
              </a:spcAft>
            </a:pPr>
            <a:r>
              <a:rPr lang="ru-RU" sz="1800" dirty="0"/>
              <a:t>Если нужно уменьшить время отклика, то повышение эффективности переключения задач позволяет поднять частоты задач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Также есть другие преимущества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Для дальнейшего повышения эффективности можно использовать прерывания для замены задач (например опроса выключателей)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Процедуры обработки прерывания (ISR) и задачи могут запускать другие задачи</a:t>
            </a:r>
            <a:endParaRPr lang="ru-RU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Задачи НЕ выполняются до конца!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4025" y="1296135"/>
            <a:ext cx="3124200" cy="386453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ScanLEDsTask</a:t>
            </a:r>
            <a:endParaRPr lang="ru-RU" sz="2000" b="0" dirty="0" smtClean="0">
              <a:solidFill>
                <a:schemeClr val="accent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67624" y="1375412"/>
            <a:ext cx="5825285" cy="272153"/>
            <a:chOff x="3984625" y="2417074"/>
            <a:chExt cx="7153592" cy="272153"/>
          </a:xfrm>
        </p:grpSpPr>
        <p:sp>
          <p:nvSpPr>
            <p:cNvPr id="35" name="Rectangle 34"/>
            <p:cNvSpPr/>
            <p:nvPr/>
          </p:nvSpPr>
          <p:spPr bwMode="auto">
            <a:xfrm>
              <a:off x="3984625" y="2417074"/>
              <a:ext cx="53975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457933" y="2417074"/>
              <a:ext cx="53975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931241" y="2417074"/>
              <a:ext cx="53975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404549" y="2417074"/>
              <a:ext cx="53975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877857" y="2417074"/>
              <a:ext cx="53975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351165" y="2417074"/>
              <a:ext cx="53975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824473" y="2417074"/>
              <a:ext cx="53975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7297781" y="2417074"/>
              <a:ext cx="53975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7771089" y="2417074"/>
              <a:ext cx="53975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8244397" y="2417074"/>
              <a:ext cx="53975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8717705" y="2417074"/>
              <a:ext cx="53975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9191013" y="2417074"/>
              <a:ext cx="53975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9664321" y="2417074"/>
              <a:ext cx="53975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0137629" y="2417074"/>
              <a:ext cx="53975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0610937" y="2417074"/>
              <a:ext cx="53975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1084242" y="2417074"/>
              <a:ext cx="53975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4025" y="1875686"/>
            <a:ext cx="10862119" cy="386453"/>
            <a:chOff x="454025" y="1887358"/>
            <a:chExt cx="10862119" cy="386453"/>
          </a:xfrm>
        </p:grpSpPr>
        <p:sp>
          <p:nvSpPr>
            <p:cNvPr id="13" name="TextBox 12"/>
            <p:cNvSpPr txBox="1"/>
            <p:nvPr/>
          </p:nvSpPr>
          <p:spPr>
            <a:xfrm>
              <a:off x="454025" y="1887358"/>
              <a:ext cx="3124200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2"/>
                  </a:solidFill>
                </a:rPr>
                <a:t>PollSwitchesTask</a:t>
              </a:r>
              <a:endParaRPr lang="ru-RU" sz="2000" b="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232240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618284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004328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846196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390372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816245" y="1954152"/>
              <a:ext cx="7499899" cy="272153"/>
            </a:xfrm>
            <a:prstGeom prst="rect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934548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706636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8478724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162460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9250812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0022900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0408944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0794988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9636856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1181040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548504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7320592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8092680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776416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864768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0213386" y="1384392"/>
            <a:ext cx="814795" cy="272153"/>
            <a:chOff x="10213386" y="984342"/>
            <a:chExt cx="814795" cy="272153"/>
          </a:xfrm>
        </p:grpSpPr>
        <p:sp>
          <p:nvSpPr>
            <p:cNvPr id="93" name="Rectangle 92"/>
            <p:cNvSpPr/>
            <p:nvPr/>
          </p:nvSpPr>
          <p:spPr bwMode="auto">
            <a:xfrm>
              <a:off x="10213386" y="984342"/>
              <a:ext cx="43953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10598808" y="984342"/>
              <a:ext cx="43953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0984228" y="984342"/>
              <a:ext cx="43953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3800478" y="1384066"/>
            <a:ext cx="7499899" cy="272153"/>
          </a:xfrm>
          <a:prstGeom prst="rect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64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Раздел 2:</a:t>
            </a:r>
            <a:r>
              <a:t/>
            </a:r>
            <a:br/>
            <a:r>
              <a:rPr lang="ru-RU" smtClean="0"/>
              <a:t>Концепция вытесняющей многозадачности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213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Состояния задачи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2139950"/>
            <a:ext cx="5743750" cy="4388050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ru-RU" smtClean="0"/>
              <a:t>Выполняется (Running)</a:t>
            </a:r>
          </a:p>
          <a:p>
            <a:pPr lvl="1">
              <a:spcAft>
                <a:spcPts val="400"/>
              </a:spcAft>
            </a:pPr>
            <a:r>
              <a:rPr lang="ru-RU" sz="2000" dirty="0" smtClean="0"/>
              <a:t>Выполняется на процессоре</a:t>
            </a:r>
          </a:p>
          <a:p>
            <a:pPr>
              <a:spcAft>
                <a:spcPts val="400"/>
              </a:spcAft>
            </a:pPr>
            <a:r>
              <a:rPr lang="ru-RU" smtClean="0"/>
              <a:t>Готова (Ready)</a:t>
            </a:r>
          </a:p>
          <a:p>
            <a:pPr lvl="1">
              <a:spcAft>
                <a:spcPts val="400"/>
              </a:spcAft>
            </a:pPr>
            <a:r>
              <a:rPr lang="ru-RU" sz="2000" dirty="0" smtClean="0"/>
              <a:t>Готова к выполнению, но процессор выполняет другой код</a:t>
            </a:r>
          </a:p>
          <a:p>
            <a:pPr lvl="1">
              <a:spcAft>
                <a:spcPts val="400"/>
              </a:spcAft>
            </a:pPr>
            <a:r>
              <a:rPr lang="ru-RU" sz="2000" dirty="0" smtClean="0"/>
              <a:t>Возможно была вытеснена</a:t>
            </a:r>
          </a:p>
          <a:p>
            <a:pPr>
              <a:spcAft>
                <a:spcPts val="400"/>
              </a:spcAft>
            </a:pPr>
            <a:r>
              <a:rPr lang="ru-RU" smtClean="0"/>
              <a:t>Заблокирована (Blocked)</a:t>
            </a:r>
            <a:endParaRPr lang="ru-RU" dirty="0"/>
          </a:p>
          <a:p>
            <a:pPr lvl="1">
              <a:spcAft>
                <a:spcPts val="400"/>
              </a:spcAft>
            </a:pPr>
            <a:r>
              <a:rPr lang="ru-RU" sz="2000" dirty="0" smtClean="0"/>
              <a:t>Ожидает наступления события или окончания задержки</a:t>
            </a:r>
            <a:endParaRPr lang="ru-RU" sz="2000" dirty="0"/>
          </a:p>
          <a:p>
            <a:pPr lvl="1">
              <a:spcAft>
                <a:spcPts val="400"/>
              </a:spcAft>
            </a:pPr>
            <a:endParaRPr lang="ru-RU" sz="2000" dirty="0"/>
          </a:p>
          <a:p>
            <a:pPr>
              <a:spcAft>
                <a:spcPts val="400"/>
              </a:spcAft>
            </a:pPr>
            <a:endParaRPr lang="ru-R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/>
              <a:t>Задача может быть в одном из трех состояний</a:t>
            </a:r>
            <a:endParaRPr lang="ru-RU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7102589" y="2305051"/>
            <a:ext cx="1311161" cy="720538"/>
          </a:xfrm>
          <a:prstGeom prst="roundRect">
            <a:avLst/>
          </a:prstGeom>
          <a:solidFill>
            <a:srgbClr val="72166B"/>
          </a:solidFill>
          <a:ln w="38100" cap="flat" cmpd="sng" algn="ctr">
            <a:solidFill>
              <a:srgbClr val="7216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ru-RU" sz="2000" b="0" dirty="0" smtClean="0">
                <a:solidFill>
                  <a:schemeClr val="bg2"/>
                </a:solidFill>
              </a:rPr>
              <a:t>Готова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8610047" y="3668767"/>
            <a:ext cx="1311161" cy="720538"/>
          </a:xfrm>
          <a:prstGeom prst="roundRect">
            <a:avLst/>
          </a:prstGeom>
          <a:solidFill>
            <a:srgbClr val="72166B"/>
          </a:solidFill>
          <a:ln w="38100" cap="flat" cmpd="sng" algn="ctr">
            <a:solidFill>
              <a:srgbClr val="7216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ru-RU" sz="2000" b="0" dirty="0" err="1" smtClean="0">
                <a:solidFill>
                  <a:schemeClr val="bg2"/>
                </a:solidFill>
              </a:rPr>
              <a:t>Забло</a:t>
            </a:r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ru-RU" sz="2000" b="0" dirty="0" err="1" smtClean="0">
                <a:solidFill>
                  <a:schemeClr val="bg2"/>
                </a:solidFill>
              </a:rPr>
              <a:t>кирована</a:t>
            </a:r>
            <a:endParaRPr lang="ru-RU" sz="2000" b="0" dirty="0" smtClean="0">
              <a:solidFill>
                <a:schemeClr val="bg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061950" y="2305050"/>
            <a:ext cx="1311161" cy="720538"/>
          </a:xfrm>
          <a:prstGeom prst="roundRect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ru-RU" sz="2000" b="0" dirty="0" err="1" smtClean="0">
                <a:solidFill>
                  <a:schemeClr val="bg2"/>
                </a:solidFill>
              </a:rPr>
              <a:t>Выпол</a:t>
            </a:r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ru-RU" sz="2000" b="0" dirty="0" err="1" smtClean="0">
                <a:solidFill>
                  <a:schemeClr val="bg2"/>
                </a:solidFill>
              </a:rPr>
              <a:t>няется</a:t>
            </a:r>
            <a:endParaRPr lang="ru-RU" sz="2000" b="0" dirty="0" smtClean="0">
              <a:solidFill>
                <a:schemeClr val="bg2"/>
              </a:solidFill>
            </a:endParaRPr>
          </a:p>
        </p:txBody>
      </p:sp>
      <p:cxnSp>
        <p:nvCxnSpPr>
          <p:cNvPr id="12" name="Elbow Connector 11"/>
          <p:cNvCxnSpPr>
            <a:stCxn id="9" idx="0"/>
            <a:endCxn id="11" idx="0"/>
          </p:cNvCxnSpPr>
          <p:nvPr/>
        </p:nvCxnSpPr>
        <p:spPr bwMode="auto">
          <a:xfrm rot="5400000" flipH="1" flipV="1">
            <a:off x="9237850" y="825371"/>
            <a:ext cx="1" cy="2959361"/>
          </a:xfrm>
          <a:prstGeom prst="bentConnector3">
            <a:avLst>
              <a:gd name="adj1" fmla="val 2286010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Elbow Connector 12"/>
          <p:cNvCxnSpPr>
            <a:stCxn id="11" idx="1"/>
            <a:endCxn id="9" idx="3"/>
          </p:cNvCxnSpPr>
          <p:nvPr/>
        </p:nvCxnSpPr>
        <p:spPr bwMode="auto">
          <a:xfrm rot="10800000" flipV="1">
            <a:off x="8413750" y="2665318"/>
            <a:ext cx="1648200" cy="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Elbow Connector 13"/>
          <p:cNvCxnSpPr>
            <a:stCxn id="11" idx="2"/>
            <a:endCxn id="10" idx="3"/>
          </p:cNvCxnSpPr>
          <p:nvPr/>
        </p:nvCxnSpPr>
        <p:spPr bwMode="auto">
          <a:xfrm rot="5400000">
            <a:off x="9817646" y="3129151"/>
            <a:ext cx="1003448" cy="796323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Elbow Connector 14"/>
          <p:cNvCxnSpPr>
            <a:stCxn id="10" idx="1"/>
            <a:endCxn id="9" idx="2"/>
          </p:cNvCxnSpPr>
          <p:nvPr/>
        </p:nvCxnSpPr>
        <p:spPr bwMode="auto">
          <a:xfrm rot="10800000">
            <a:off x="7758171" y="3025590"/>
            <a:ext cx="851877" cy="1003447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Elbow Connector 15"/>
          <p:cNvCxnSpPr>
            <a:endCxn id="9" idx="1"/>
          </p:cNvCxnSpPr>
          <p:nvPr/>
        </p:nvCxnSpPr>
        <p:spPr bwMode="auto">
          <a:xfrm>
            <a:off x="6407411" y="2665317"/>
            <a:ext cx="695178" cy="3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99394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Диспетчер изменяет состояние задач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99" y="1344000"/>
            <a:ext cx="7055139" cy="5184000"/>
          </a:xfrm>
        </p:spPr>
        <p:txBody>
          <a:bodyPr/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/>
              <a:t>Все задачи в состоянии готовности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/>
              <a:t>Диспетчер выбирает задачу с наивысшим приоритетом и запускает ее выполнение на процессоре</a:t>
            </a:r>
            <a:endParaRPr lang="ru-RU" sz="1800" dirty="0"/>
          </a:p>
          <a:p>
            <a:pPr lvl="1">
              <a:spcAft>
                <a:spcPts val="0"/>
              </a:spcAft>
            </a:pPr>
            <a:r>
              <a:rPr lang="ru-RU" sz="1600" dirty="0" smtClean="0"/>
              <a:t>Делается это в каждой </a:t>
            </a:r>
            <a:r>
              <a:rPr lang="ru-RU" sz="1600" i="1" dirty="0"/>
              <a:t>точке диспетчеризации</a:t>
            </a:r>
            <a:r>
              <a:rPr lang="ru-RU" sz="1600" dirty="0" smtClean="0"/>
              <a:t> (сигнал таймера, вызов операционной системы, процедура обработки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прерывания и т.д)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Если готовых задача нет, то запускается </a:t>
            </a:r>
            <a:r>
              <a:rPr lang="ru-RU" sz="1600" i="1" dirty="0" smtClean="0"/>
              <a:t>задача простоя</a:t>
            </a:r>
            <a:endParaRPr lang="ru-RU" sz="1600" dirty="0" smtClean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/>
              <a:t>Если приоритет готовой задачи X выше приоритета выполняемой задачи Y, задача Y переводится в состояние готовности и вместо нее начинает выполняться задача X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Задача X вытесняет Y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/>
              <a:t>Выполняемая задача может вызвать функцию, которая заблокирует ее (например, ожидание события)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Диспетчер переводит такую задачу в заблокированное состояние, затем запускает выполнение готовой задачи с наивысшим приоритетом (2)</a:t>
            </a:r>
            <a:endParaRPr lang="ru-RU" sz="1600" dirty="0"/>
          </a:p>
          <a:p>
            <a:pPr marL="338667" indent="-342900"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/>
              <a:t>Когда происходит разблокирующее событие, диспетчер переводит задачу из заблокированного состояния в состояние готовности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Box 1037"/>
          <p:cNvSpPr txBox="1">
            <a:spLocks noChangeArrowheads="1"/>
          </p:cNvSpPr>
          <p:nvPr/>
        </p:nvSpPr>
        <p:spPr bwMode="auto">
          <a:xfrm rot="21600000">
            <a:off x="8475167" y="1530568"/>
            <a:ext cx="2198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dirty="0" smtClean="0">
                <a:solidFill>
                  <a:schemeClr val="accent2"/>
                </a:solidFill>
                <a:latin typeface="Arial" pitchFamily="34" charset="0"/>
              </a:rPr>
              <a:t>2. Наивысший приоритет </a:t>
            </a:r>
            <a:endParaRPr lang="ru-RU" dirty="0">
              <a:solidFill>
                <a:schemeClr val="accent2"/>
              </a:solidFill>
              <a:latin typeface="Arial" pitchFamily="34" charset="0"/>
            </a:endParaRPr>
          </a:p>
          <a:p>
            <a:pPr algn="ctr" eaLnBrk="1" hangingPunct="1"/>
            <a:r>
              <a:rPr lang="ru-RU" dirty="0">
                <a:solidFill>
                  <a:schemeClr val="accent2"/>
                </a:solidFill>
                <a:latin typeface="Arial" pitchFamily="34" charset="0"/>
              </a:rPr>
              <a:t>Готовая задача</a:t>
            </a:r>
          </a:p>
        </p:txBody>
      </p:sp>
      <p:sp>
        <p:nvSpPr>
          <p:cNvPr id="7" name="Text Box 1037"/>
          <p:cNvSpPr txBox="1">
            <a:spLocks noChangeArrowheads="1"/>
          </p:cNvSpPr>
          <p:nvPr/>
        </p:nvSpPr>
        <p:spPr bwMode="auto">
          <a:xfrm rot="21600000">
            <a:off x="8667175" y="3216519"/>
            <a:ext cx="19056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dirty="0" smtClean="0">
                <a:solidFill>
                  <a:schemeClr val="accent2"/>
                </a:solidFill>
                <a:latin typeface="Arial" pitchFamily="34" charset="0"/>
              </a:rPr>
              <a:t>3. Вытесненная задача</a:t>
            </a:r>
            <a:endParaRPr lang="ru-RU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439139" y="2679701"/>
            <a:ext cx="1311161" cy="720538"/>
          </a:xfrm>
          <a:prstGeom prst="roundRect">
            <a:avLst/>
          </a:prstGeom>
          <a:solidFill>
            <a:srgbClr val="72166B"/>
          </a:solidFill>
          <a:ln w="38100" cap="flat" cmpd="sng" algn="ctr">
            <a:solidFill>
              <a:srgbClr val="7216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ru-RU" sz="2000" b="0" dirty="0" smtClean="0">
                <a:solidFill>
                  <a:schemeClr val="bg2"/>
                </a:solidFill>
              </a:rPr>
              <a:t>Готова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8946597" y="4043417"/>
            <a:ext cx="1311161" cy="720538"/>
          </a:xfrm>
          <a:prstGeom prst="roundRect">
            <a:avLst/>
          </a:prstGeom>
          <a:solidFill>
            <a:srgbClr val="72166B"/>
          </a:solidFill>
          <a:ln w="38100" cap="flat" cmpd="sng" algn="ctr">
            <a:solidFill>
              <a:srgbClr val="7216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ru-RU" sz="2000" b="0" dirty="0" err="1" smtClean="0">
                <a:solidFill>
                  <a:schemeClr val="bg2"/>
                </a:solidFill>
              </a:rPr>
              <a:t>Забло</a:t>
            </a:r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ru-RU" sz="2000" b="0" dirty="0" err="1" smtClean="0">
                <a:solidFill>
                  <a:schemeClr val="bg2"/>
                </a:solidFill>
              </a:rPr>
              <a:t>кирована</a:t>
            </a:r>
            <a:endParaRPr lang="ru-RU" sz="2000" b="0" dirty="0" smtClean="0">
              <a:solidFill>
                <a:schemeClr val="bg2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0398500" y="2679700"/>
            <a:ext cx="1311161" cy="720538"/>
          </a:xfrm>
          <a:prstGeom prst="roundRect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ru-RU" sz="2000" b="0" dirty="0" err="1" smtClean="0">
                <a:solidFill>
                  <a:schemeClr val="bg2"/>
                </a:solidFill>
              </a:rPr>
              <a:t>Выпол</a:t>
            </a:r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ru-RU" sz="2000" b="0" dirty="0" err="1" smtClean="0">
                <a:solidFill>
                  <a:schemeClr val="bg2"/>
                </a:solidFill>
              </a:rPr>
              <a:t>няется</a:t>
            </a:r>
            <a:endParaRPr lang="ru-RU" sz="2000" b="0" dirty="0" smtClean="0">
              <a:solidFill>
                <a:schemeClr val="bg2"/>
              </a:solidFill>
            </a:endParaRPr>
          </a:p>
        </p:txBody>
      </p:sp>
      <p:cxnSp>
        <p:nvCxnSpPr>
          <p:cNvPr id="11" name="Elbow Connector 10"/>
          <p:cNvCxnSpPr>
            <a:stCxn id="5" idx="0"/>
            <a:endCxn id="10" idx="0"/>
          </p:cNvCxnSpPr>
          <p:nvPr/>
        </p:nvCxnSpPr>
        <p:spPr bwMode="auto">
          <a:xfrm rot="5400000" flipH="1" flipV="1">
            <a:off x="9574400" y="1200021"/>
            <a:ext cx="1" cy="2959361"/>
          </a:xfrm>
          <a:prstGeom prst="bentConnector3">
            <a:avLst>
              <a:gd name="adj1" fmla="val 2286010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Elbow Connector 14"/>
          <p:cNvCxnSpPr>
            <a:stCxn id="10" idx="1"/>
            <a:endCxn id="5" idx="3"/>
          </p:cNvCxnSpPr>
          <p:nvPr/>
        </p:nvCxnSpPr>
        <p:spPr bwMode="auto">
          <a:xfrm rot="10800000" flipV="1">
            <a:off x="8750300" y="3039968"/>
            <a:ext cx="1648200" cy="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Elbow Connector 17"/>
          <p:cNvCxnSpPr>
            <a:stCxn id="10" idx="2"/>
            <a:endCxn id="9" idx="3"/>
          </p:cNvCxnSpPr>
          <p:nvPr/>
        </p:nvCxnSpPr>
        <p:spPr bwMode="auto">
          <a:xfrm rot="5400000">
            <a:off x="10154196" y="3503801"/>
            <a:ext cx="1003448" cy="796323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Elbow Connector 20"/>
          <p:cNvCxnSpPr>
            <a:stCxn id="9" idx="1"/>
            <a:endCxn id="5" idx="2"/>
          </p:cNvCxnSpPr>
          <p:nvPr/>
        </p:nvCxnSpPr>
        <p:spPr bwMode="auto">
          <a:xfrm rot="10800000">
            <a:off x="8094721" y="3400240"/>
            <a:ext cx="851877" cy="1003447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Elbow Connector 23"/>
          <p:cNvCxnSpPr>
            <a:endCxn id="5" idx="1"/>
          </p:cNvCxnSpPr>
          <p:nvPr/>
        </p:nvCxnSpPr>
        <p:spPr bwMode="auto">
          <a:xfrm>
            <a:off x="6743961" y="3039967"/>
            <a:ext cx="695178" cy="3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 Box 1037"/>
          <p:cNvSpPr txBox="1">
            <a:spLocks noChangeArrowheads="1"/>
          </p:cNvSpPr>
          <p:nvPr/>
        </p:nvSpPr>
        <p:spPr bwMode="auto">
          <a:xfrm rot="21600000">
            <a:off x="10301825" y="4433943"/>
            <a:ext cx="17753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dirty="0" smtClean="0">
                <a:solidFill>
                  <a:schemeClr val="accent2"/>
                </a:solidFill>
                <a:latin typeface="Arial" pitchFamily="34" charset="0"/>
              </a:rPr>
              <a:t>4. Задача вызывает блокирующую функцию</a:t>
            </a:r>
            <a:endParaRPr lang="ru-RU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8" name="Text Box 1037"/>
          <p:cNvSpPr txBox="1">
            <a:spLocks noChangeArrowheads="1"/>
          </p:cNvSpPr>
          <p:nvPr/>
        </p:nvSpPr>
        <p:spPr bwMode="auto">
          <a:xfrm rot="21600000">
            <a:off x="6743961" y="4537506"/>
            <a:ext cx="22666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dirty="0" smtClean="0">
                <a:solidFill>
                  <a:schemeClr val="accent2"/>
                </a:solidFill>
                <a:latin typeface="Arial" pitchFamily="34" charset="0"/>
              </a:rPr>
              <a:t>5. Происходит разблокирующее событие</a:t>
            </a:r>
            <a:endParaRPr lang="ru-RU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9" name="Text Box 1037"/>
          <p:cNvSpPr txBox="1">
            <a:spLocks noChangeArrowheads="1"/>
          </p:cNvSpPr>
          <p:nvPr/>
        </p:nvSpPr>
        <p:spPr bwMode="auto">
          <a:xfrm rot="21600000">
            <a:off x="6372438" y="2608914"/>
            <a:ext cx="1131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dirty="0" smtClean="0">
                <a:solidFill>
                  <a:schemeClr val="accent2"/>
                </a:solidFill>
                <a:latin typeface="Arial" pitchFamily="34" charset="0"/>
              </a:rPr>
              <a:t>1. Старт</a:t>
            </a:r>
            <a:endParaRPr lang="ru-RU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21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выполнения программы с вытеснением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9" y="5143500"/>
            <a:ext cx="11592653" cy="1384500"/>
          </a:xfrm>
        </p:spPr>
        <p:txBody>
          <a:bodyPr numCol="2"/>
          <a:lstStyle/>
          <a:p>
            <a:pPr>
              <a:spcAft>
                <a:spcPts val="0"/>
              </a:spcAft>
            </a:pPr>
            <a:r>
              <a:rPr lang="ru-RU" sz="1800" dirty="0" smtClean="0"/>
              <a:t>PollSwitchesTask выполняется после окончания Delay2</a:t>
            </a:r>
            <a:endParaRPr lang="ru-RU" sz="1800" dirty="0"/>
          </a:p>
          <a:p>
            <a:pPr>
              <a:spcAft>
                <a:spcPts val="0"/>
              </a:spcAft>
            </a:pPr>
            <a:r>
              <a:rPr lang="ru-RU" sz="1800" dirty="0" smtClean="0"/>
              <a:t>Когда задержка Delay1 оканчивается, диспетчер обнаруживает, что ScanLEDsTask имеет приоритет больший, чем SwitchesTask, и меняет их местами</a:t>
            </a:r>
          </a:p>
          <a:p>
            <a:pPr>
              <a:spcAft>
                <a:spcPts val="0"/>
              </a:spcAft>
            </a:pPr>
            <a:endParaRPr lang="ru-RU" sz="1800" dirty="0" smtClean="0"/>
          </a:p>
          <a:p>
            <a:pPr>
              <a:spcAft>
                <a:spcPts val="0"/>
              </a:spcAft>
            </a:pPr>
            <a:r>
              <a:rPr lang="ru-RU" sz="1800" dirty="0" smtClean="0"/>
              <a:t>Когда ScanLEDsTask блокируется (ожидает Delay1), диспетчер возобновляет выполнение PollSwitchesTask</a:t>
            </a:r>
          </a:p>
          <a:p>
            <a:pPr>
              <a:spcAft>
                <a:spcPts val="0"/>
              </a:spcAft>
            </a:pPr>
            <a:r>
              <a:rPr lang="ru-RU" sz="1800" dirty="0" smtClean="0"/>
              <a:t>PollSwitchesTask выполняется до блокировки (ожидания Delay2)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4025" y="1296135"/>
            <a:ext cx="3124200" cy="386453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ScanLEDsTask</a:t>
            </a:r>
            <a:endParaRPr lang="ru-RU" sz="2000" b="0" dirty="0" smtClean="0">
              <a:solidFill>
                <a:schemeClr val="accent2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54025" y="1875686"/>
            <a:ext cx="10862119" cy="386453"/>
            <a:chOff x="454025" y="1887358"/>
            <a:chExt cx="10862119" cy="386453"/>
          </a:xfrm>
        </p:grpSpPr>
        <p:sp>
          <p:nvSpPr>
            <p:cNvPr id="27" name="TextBox 26"/>
            <p:cNvSpPr txBox="1"/>
            <p:nvPr/>
          </p:nvSpPr>
          <p:spPr>
            <a:xfrm>
              <a:off x="454025" y="1887358"/>
              <a:ext cx="3124200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2"/>
                  </a:solidFill>
                </a:rPr>
                <a:t>PollSwitchesTask</a:t>
              </a:r>
              <a:endParaRPr lang="ru-RU" sz="2000" b="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232240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618284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004328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846196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390372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816245" y="1954152"/>
              <a:ext cx="7499899" cy="272153"/>
            </a:xfrm>
            <a:prstGeom prst="rect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934548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706636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8478724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62460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9250812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0022900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0408944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0794988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9636856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1181040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548504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7320592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8092680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776416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8864768" y="1947722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097673" y="1380208"/>
            <a:ext cx="7159135" cy="281133"/>
            <a:chOff x="4067624" y="1375412"/>
            <a:chExt cx="6960557" cy="281133"/>
          </a:xfrm>
        </p:grpSpPr>
        <p:grpSp>
          <p:nvGrpSpPr>
            <p:cNvPr id="9" name="Group 8"/>
            <p:cNvGrpSpPr/>
            <p:nvPr/>
          </p:nvGrpSpPr>
          <p:grpSpPr>
            <a:xfrm>
              <a:off x="4067624" y="1375412"/>
              <a:ext cx="5825285" cy="272153"/>
              <a:chOff x="3984625" y="2417074"/>
              <a:chExt cx="7153592" cy="272153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3984625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4457933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4931241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404549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5877857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6351165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6824473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7297781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7771089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8244397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8717705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9191013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9664321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10137629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10610937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11084242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0213386" y="1384392"/>
              <a:ext cx="814795" cy="272153"/>
              <a:chOff x="10213386" y="984342"/>
              <a:chExt cx="814795" cy="272153"/>
            </a:xfrm>
          </p:grpSpPr>
          <p:sp>
            <p:nvSpPr>
              <p:cNvPr id="50" name="Rectangle 49"/>
              <p:cNvSpPr/>
              <p:nvPr/>
            </p:nvSpPr>
            <p:spPr bwMode="auto">
              <a:xfrm>
                <a:off x="10213386" y="984342"/>
                <a:ext cx="43953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10598808" y="984342"/>
                <a:ext cx="43953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0984228" y="984342"/>
                <a:ext cx="43953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3" name="Rectangle 52"/>
          <p:cNvSpPr/>
          <p:nvPr/>
        </p:nvSpPr>
        <p:spPr bwMode="auto">
          <a:xfrm>
            <a:off x="3800478" y="1384066"/>
            <a:ext cx="7499899" cy="272153"/>
          </a:xfrm>
          <a:prstGeom prst="rect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309847"/>
              </p:ext>
            </p:extLst>
          </p:nvPr>
        </p:nvGraphicFramePr>
        <p:xfrm>
          <a:off x="598088" y="2626237"/>
          <a:ext cx="11128745" cy="2385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3060"/>
                <a:gridCol w="1124816"/>
                <a:gridCol w="739961"/>
                <a:gridCol w="739960"/>
                <a:gridCol w="432664"/>
                <a:gridCol w="617220"/>
                <a:gridCol w="830580"/>
                <a:gridCol w="1790700"/>
                <a:gridCol w="746760"/>
                <a:gridCol w="893845"/>
                <a:gridCol w="1299179"/>
              </a:tblGrid>
              <a:tr h="366836">
                <a:tc>
                  <a:txBody>
                    <a:bodyPr/>
                    <a:lstStyle/>
                    <a:p>
                      <a:pPr marL="0" marR="0" indent="0" algn="l" defTabSz="1218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accent2"/>
                          </a:solidFill>
                        </a:rPr>
                        <a:t>Задача простоя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Выполняется</a:t>
                      </a:r>
                      <a:endParaRPr lang="ru-RU" sz="1000" dirty="0"/>
                    </a:p>
                  </a:txBody>
                  <a:tcPr marL="0" marR="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Выполняется</a:t>
                      </a:r>
                      <a:endParaRPr lang="ru-RU" sz="1000" dirty="0"/>
                    </a:p>
                  </a:txBody>
                  <a:tcPr marL="0" marR="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366836">
                <a:tc>
                  <a:txBody>
                    <a:bodyPr/>
                    <a:lstStyle/>
                    <a:p>
                      <a:pPr marL="0" marR="0" indent="0" algn="l" defTabSz="1218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accent2"/>
                          </a:solidFill>
                        </a:rPr>
                        <a:t>Диспетчер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Выполняется</a:t>
                      </a:r>
                      <a:endParaRPr lang="ru-RU" sz="1000" dirty="0"/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Выполняется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Выполняется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Простой</a:t>
                      </a:r>
                      <a:endParaRPr lang="ru-RU" sz="1000" dirty="0"/>
                    </a:p>
                  </a:txBody>
                  <a:tcPr marL="0" marR="0" marT="0" marB="0" anchor="ctr"/>
                </a:tc>
              </a:tr>
              <a:tr h="366836">
                <a:tc>
                  <a:txBody>
                    <a:bodyPr/>
                    <a:lstStyle/>
                    <a:p>
                      <a:pPr marL="0" marR="0" indent="0" algn="l" defTabSz="1218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accent2"/>
                          </a:solidFill>
                        </a:rPr>
                        <a:t>Delay1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tx1"/>
                          </a:solidFill>
                        </a:rPr>
                        <a:t>Задержка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</a:rPr>
                        <a:t>заканчи-вается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836">
                <a:tc>
                  <a:txBody>
                    <a:bodyPr/>
                    <a:lstStyle/>
                    <a:p>
                      <a:pPr marL="0" marR="0" indent="0" algn="l" defTabSz="1218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accent2"/>
                          </a:solidFill>
                        </a:rPr>
                        <a:t>ScanLEDsTask</a:t>
                      </a:r>
                      <a:endParaRPr lang="ru-RU" sz="1000" b="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Заблокирована Delay1</a:t>
                      </a:r>
                      <a:endParaRPr lang="ru-RU" sz="10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Готова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FFFF"/>
                          </a:solidFill>
                        </a:rPr>
                        <a:t>Выполняется</a:t>
                      </a:r>
                      <a:endParaRPr lang="ru-RU" sz="10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Заблокирована Delay1</a:t>
                      </a:r>
                      <a:endParaRPr lang="ru-RU" sz="10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accent2"/>
                          </a:solidFill>
                        </a:rPr>
                        <a:t>Delay2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Задержка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заканчи-вается</a:t>
                      </a:r>
                      <a:endParaRPr lang="ru-RU" sz="1000" dirty="0"/>
                    </a:p>
                  </a:txBody>
                  <a:tcPr marL="0" marR="0" marT="0" marB="0" anchor="ctr"/>
                </a:tc>
                <a:tc gridSpan="8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accent2"/>
                          </a:solidFill>
                        </a:rPr>
                        <a:t>PollSwitchesTask</a:t>
                      </a:r>
                      <a:endParaRPr lang="ru-RU" sz="1000" b="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Заблокирована Delay2</a:t>
                      </a:r>
                      <a:endParaRPr lang="ru-RU" sz="10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Готова</a:t>
                      </a:r>
                      <a:endParaRPr lang="ru-RU" sz="1000" dirty="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2"/>
                          </a:solidFill>
                        </a:rPr>
                        <a:t>Выполняется</a:t>
                      </a:r>
                      <a:endParaRPr lang="ru-RU" sz="10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Готова</a:t>
                      </a:r>
                      <a:endParaRPr lang="ru-RU" sz="10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FFFF"/>
                          </a:solidFill>
                        </a:rPr>
                        <a:t>Выполняется</a:t>
                      </a:r>
                      <a:endParaRPr lang="ru-RU" sz="10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Заблокирована Delay2</a:t>
                      </a:r>
                      <a:endParaRPr lang="ru-RU" sz="10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56" name="Straight Connector 55"/>
          <p:cNvCxnSpPr/>
          <p:nvPr/>
        </p:nvCxnSpPr>
        <p:spPr bwMode="auto">
          <a:xfrm>
            <a:off x="8092680" y="1296135"/>
            <a:ext cx="22859" cy="966004"/>
          </a:xfrm>
          <a:prstGeom prst="line">
            <a:avLst/>
          </a:prstGeom>
          <a:noFill/>
          <a:ln w="177800" cap="flat" cmpd="sng" algn="ctr">
            <a:solidFill>
              <a:srgbClr val="FFFF00">
                <a:alpha val="4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2613660" y="2231955"/>
            <a:ext cx="5448194" cy="394282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8138399" y="2221063"/>
            <a:ext cx="3588433" cy="381422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8062572" y="1936050"/>
            <a:ext cx="2381" cy="272153"/>
          </a:xfrm>
          <a:prstGeom prst="line">
            <a:avLst/>
          </a:prstGeom>
          <a:noFill/>
          <a:ln w="63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75591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452580"/>
            <a:ext cx="11592653" cy="432000"/>
          </a:xfrm>
        </p:spPr>
        <p:txBody>
          <a:bodyPr/>
          <a:lstStyle/>
          <a:p>
            <a:r>
              <a:rPr lang="ru-RU" smtClean="0"/>
              <a:t>Как можно реализовать вытеснение?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9671" y="1344000"/>
            <a:ext cx="5116981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dirty="0" smtClean="0"/>
              <a:t>Вспомните: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Компилятор превращает исходный код C в ассемблерный код 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Ассемблерный код загружает данные из памяти в регистры и обрабатывает их</a:t>
            </a:r>
            <a:endParaRPr lang="ru-RU" sz="2000" dirty="0"/>
          </a:p>
          <a:p>
            <a:pPr lvl="2">
              <a:spcAft>
                <a:spcPts val="0"/>
              </a:spcAft>
            </a:pPr>
            <a:r>
              <a:rPr lang="ru-RU" sz="1800" dirty="0" smtClean="0"/>
              <a:t>→  Использует и память и регистры процессора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Чуть-чуть </a:t>
            </a:r>
            <a:r>
              <a:rPr lang="ru-RU" sz="2000" dirty="0" smtClean="0"/>
              <a:t>подробностей:</a:t>
            </a:r>
            <a:endParaRPr lang="ru-RU" sz="2000" dirty="0" smtClean="0"/>
          </a:p>
          <a:p>
            <a:pPr lvl="1">
              <a:spcAft>
                <a:spcPts val="0"/>
              </a:spcAft>
            </a:pPr>
            <a:r>
              <a:rPr lang="ru-RU" sz="2000" dirty="0" smtClean="0"/>
              <a:t>Процессор CPU имеет 32 регистра общего назначения, каждый из 32 бит</a:t>
            </a:r>
          </a:p>
          <a:p>
            <a:pPr lvl="2">
              <a:spcAft>
                <a:spcPts val="0"/>
              </a:spcAft>
            </a:pPr>
            <a:r>
              <a:rPr lang="ru-RU" sz="1800" dirty="0" smtClean="0"/>
              <a:t>Регистр 0 всегда содержит 0</a:t>
            </a:r>
          </a:p>
          <a:p>
            <a:pPr>
              <a:spcAft>
                <a:spcPts val="0"/>
              </a:spcAft>
            </a:pPr>
            <a:r>
              <a:rPr lang="ru-RU" sz="2000" dirty="0"/>
              <a:t>→ Выполняемый код имеет некоторую информацию о состоянии выполнения (она называется </a:t>
            </a:r>
            <a:r>
              <a:rPr lang="ru-RU" sz="2000" b="1" i="1" dirty="0" smtClean="0"/>
              <a:t>контекстом</a:t>
            </a:r>
            <a:r>
              <a:rPr lang="ru-RU" sz="2000" dirty="0" smtClean="0"/>
              <a:t>) </a:t>
            </a:r>
            <a:endParaRPr lang="ru-RU" sz="2000" dirty="0"/>
          </a:p>
          <a:p>
            <a:pPr lvl="1">
              <a:spcAft>
                <a:spcPts val="0"/>
              </a:spcAft>
            </a:pPr>
            <a:r>
              <a:rPr lang="ru-RU" sz="1733" dirty="0" smtClean="0"/>
              <a:t>В </a:t>
            </a:r>
            <a:r>
              <a:rPr lang="ru-RU" sz="1733" b="1" i="1" dirty="0" smtClean="0"/>
              <a:t>памяти</a:t>
            </a:r>
            <a:endParaRPr lang="ru-RU" sz="1733" dirty="0" smtClean="0"/>
          </a:p>
          <a:p>
            <a:pPr lvl="1">
              <a:spcAft>
                <a:spcPts val="0"/>
              </a:spcAft>
            </a:pPr>
            <a:r>
              <a:rPr lang="ru-RU" sz="1733" dirty="0" smtClean="0"/>
              <a:t>В </a:t>
            </a:r>
            <a:r>
              <a:rPr lang="ru-RU" sz="1733" b="1" i="1" dirty="0" smtClean="0"/>
              <a:t>регистрах процессора</a:t>
            </a:r>
            <a:endParaRPr lang="ru-RU" sz="1733" b="1" dirty="0"/>
          </a:p>
          <a:p>
            <a:pPr>
              <a:spcAft>
                <a:spcPts val="0"/>
              </a:spcAft>
            </a:pPr>
            <a:endParaRPr lang="ru-RU" sz="2000" dirty="0" smtClean="0"/>
          </a:p>
          <a:p>
            <a:pPr lvl="2">
              <a:spcAft>
                <a:spcPts val="0"/>
              </a:spcAft>
            </a:pPr>
            <a:endParaRPr lang="ru-RU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Сначала рассмотрим выполнение программы на процессоре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19001" t="30884" r="39609" b="53381"/>
          <a:stretch/>
        </p:blipFill>
        <p:spPr>
          <a:xfrm>
            <a:off x="327207" y="1822198"/>
            <a:ext cx="3020641" cy="35160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l="5883" t="30859" r="31373" b="46383"/>
          <a:stretch/>
        </p:blipFill>
        <p:spPr>
          <a:xfrm>
            <a:off x="426648" y="3102290"/>
            <a:ext cx="3538140" cy="183107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Down Arrow 32"/>
          <p:cNvSpPr/>
          <p:nvPr/>
        </p:nvSpPr>
        <p:spPr bwMode="auto">
          <a:xfrm>
            <a:off x="1246187" y="2301801"/>
            <a:ext cx="894655" cy="388406"/>
          </a:xfrm>
          <a:prstGeom prst="downArrow">
            <a:avLst/>
          </a:prstGeom>
          <a:solidFill>
            <a:srgbClr val="72166B"/>
          </a:solidFill>
          <a:ln w="38100" cap="flat" cmpd="sng" algn="ctr">
            <a:solidFill>
              <a:srgbClr val="7216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1260" y="1347669"/>
            <a:ext cx="4317346" cy="386453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2"/>
                </a:solidFill>
              </a:rPr>
              <a:t>Исходный код на языке C</a:t>
            </a:r>
            <a:endParaRPr lang="ru-RU" sz="2000" b="0" i="1" dirty="0" smtClean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3546" y="2617196"/>
            <a:ext cx="3440778" cy="386453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2"/>
                </a:solidFill>
              </a:rPr>
              <a:t>Код на языке ассемблер</a:t>
            </a:r>
            <a:endParaRPr lang="ru-RU" sz="2000" b="0" i="1" dirty="0" smtClean="0">
              <a:solidFill>
                <a:schemeClr val="accent2"/>
              </a:solidFill>
            </a:endParaRPr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6004" y="2414665"/>
            <a:ext cx="1981199" cy="1099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2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17504" y="2119785"/>
            <a:ext cx="838200" cy="19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chemeClr val="accent2"/>
                </a:solidFill>
              </a:rPr>
              <a:t>Память</a:t>
            </a:r>
          </a:p>
        </p:txBody>
      </p:sp>
      <p:sp>
        <p:nvSpPr>
          <p:cNvPr id="47" name="Rectangle 5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48559" y="2656833"/>
            <a:ext cx="135285" cy="198314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0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46004" y="3666796"/>
            <a:ext cx="1981200" cy="2451153"/>
            <a:chOff x="5156820" y="3981981"/>
            <a:chExt cx="1981200" cy="2451153"/>
          </a:xfrm>
        </p:grpSpPr>
        <p:graphicFrame>
          <p:nvGraphicFramePr>
            <p:cNvPr id="38" name="Content Placeholder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96556428"/>
                </p:ext>
              </p:extLst>
            </p:nvPr>
          </p:nvGraphicFramePr>
          <p:xfrm>
            <a:off x="5156820" y="4299534"/>
            <a:ext cx="1981200" cy="2133600"/>
          </p:xfrm>
          <a:graphic>
            <a:graphicData uri="http://schemas.openxmlformats.org/drawingml/2006/table">
              <a:tbl>
                <a:tblPr>
                  <a:tableStyleId>{5940675A-B579-460E-94D1-54222C63F5DA}</a:tableStyleId>
                </a:tblPr>
                <a:tblGrid>
                  <a:gridCol w="396240"/>
                  <a:gridCol w="396240"/>
                  <a:gridCol w="396240"/>
                  <a:gridCol w="396240"/>
                  <a:gridCol w="396240"/>
                </a:tblGrid>
                <a:tr h="228396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r0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r1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r2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r3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r4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tcPr>
                  </a:tc>
                </a:tr>
                <a:tr h="228396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r5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r6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r7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r8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r9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228396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r10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r11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r12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r13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r14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228396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r15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r16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r17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r18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r19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228396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r20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r21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r22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r23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r24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228396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r25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r26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r27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r28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r29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228396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r30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r31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PC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HI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2"/>
                            </a:solidFill>
                          </a:rPr>
                          <a:t>LO</a:t>
                        </a:r>
                        <a:endParaRPr lang="ru-RU" sz="1400" dirty="0">
                          <a:solidFill>
                            <a:schemeClr val="tx2"/>
                          </a:solidFill>
                        </a:endParaRPr>
                      </a:p>
                    </a:txBody>
                    <a:tcPr marL="45720" marR="4572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</a:tbl>
            </a:graphicData>
          </a:graphic>
        </p:graphicFrame>
        <p:sp>
          <p:nvSpPr>
            <p:cNvPr id="51" name="Rectangle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156820" y="3981981"/>
              <a:ext cx="1689188" cy="196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E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 dirty="0">
                  <a:solidFill>
                    <a:schemeClr val="accent2"/>
                  </a:solidFill>
                </a:rPr>
                <a:t>Регистры процессора</a:t>
              </a:r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4646004" y="2576402"/>
            <a:ext cx="329436" cy="370501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449972" y="3984348"/>
            <a:ext cx="365697" cy="292997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473221" y="3086709"/>
            <a:ext cx="813407" cy="370501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483720" y="3978285"/>
            <a:ext cx="813407" cy="370501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473221" y="4578442"/>
            <a:ext cx="813407" cy="370501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566449" y="3054973"/>
            <a:ext cx="310480" cy="317962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566449" y="3388516"/>
            <a:ext cx="310480" cy="317962"/>
          </a:xfrm>
          <a:prstGeom prst="rect">
            <a:avLst/>
          </a:prstGeom>
          <a:noFill/>
          <a:ln w="38100" cap="flat" cmpd="sng" algn="ctr">
            <a:solidFill>
              <a:srgbClr val="A1F3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596073" y="3978285"/>
            <a:ext cx="310480" cy="31796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596035" y="4311828"/>
            <a:ext cx="310480" cy="31796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596035" y="4630981"/>
            <a:ext cx="310480" cy="31796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976024" y="4312273"/>
            <a:ext cx="310480" cy="317962"/>
          </a:xfrm>
          <a:prstGeom prst="rect">
            <a:avLst/>
          </a:prstGeom>
          <a:noFill/>
          <a:ln w="38100" cap="flat" cmpd="sng" algn="ctr">
            <a:solidFill>
              <a:srgbClr val="A1F3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483844" y="3993866"/>
            <a:ext cx="310480" cy="317962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483806" y="4646562"/>
            <a:ext cx="310480" cy="317962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5852466" y="3984349"/>
            <a:ext cx="355019" cy="292997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6234496" y="3984347"/>
            <a:ext cx="392708" cy="292997"/>
          </a:xfrm>
          <a:prstGeom prst="rect">
            <a:avLst/>
          </a:prstGeom>
          <a:noFill/>
          <a:ln w="38100" cap="flat" cmpd="sng" algn="ctr">
            <a:solidFill>
              <a:srgbClr val="A1F3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 bwMode="auto">
          <a:xfrm>
            <a:off x="4106303" y="3634476"/>
            <a:ext cx="408994" cy="64640"/>
          </a:xfrm>
          <a:prstGeom prst="straightConnector1">
            <a:avLst/>
          </a:prstGeom>
          <a:noFill/>
          <a:ln w="38100" cap="flat" cmpd="sng" algn="ctr">
            <a:solidFill>
              <a:srgbClr val="A1F30D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flipV="1">
            <a:off x="4149845" y="3005476"/>
            <a:ext cx="398761" cy="210057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flipV="1">
            <a:off x="4058174" y="4425333"/>
            <a:ext cx="462940" cy="45475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4064500" y="4036260"/>
            <a:ext cx="438299" cy="25964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7" name="Rectangle 96"/>
          <p:cNvSpPr/>
          <p:nvPr/>
        </p:nvSpPr>
        <p:spPr bwMode="auto">
          <a:xfrm>
            <a:off x="8582058" y="5802927"/>
            <a:ext cx="329436" cy="29197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10238522" y="6073165"/>
            <a:ext cx="1177232" cy="292999"/>
            <a:chOff x="2683764" y="5824952"/>
            <a:chExt cx="1177232" cy="292999"/>
          </a:xfrm>
        </p:grpSpPr>
        <p:sp>
          <p:nvSpPr>
            <p:cNvPr id="98" name="Rectangle 97"/>
            <p:cNvSpPr/>
            <p:nvPr/>
          </p:nvSpPr>
          <p:spPr bwMode="auto">
            <a:xfrm>
              <a:off x="2683764" y="5824953"/>
              <a:ext cx="365697" cy="292997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3086258" y="5824954"/>
              <a:ext cx="355019" cy="292997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3468288" y="5824952"/>
              <a:ext cx="392708" cy="292997"/>
            </a:xfrm>
            <a:prstGeom prst="rect">
              <a:avLst/>
            </a:prstGeom>
            <a:noFill/>
            <a:ln w="38100" cap="flat" cmpd="sng" algn="ctr">
              <a:solidFill>
                <a:srgbClr val="A1F30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 bwMode="auto">
          <a:xfrm>
            <a:off x="5449972" y="5824952"/>
            <a:ext cx="365697" cy="292997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1405187" y="6069845"/>
            <a:ext cx="365697" cy="292997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1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91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730" dirty="0" smtClean="0">
                <a:solidFill>
                  <a:schemeClr val="tx2"/>
                </a:solidFill>
              </a:rPr>
              <a:t>Переключение контекста задачи</a:t>
            </a:r>
          </a:p>
        </p:txBody>
      </p:sp>
      <p:sp>
        <p:nvSpPr>
          <p:cNvPr id="21506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48375" y="1134749"/>
            <a:ext cx="7143155" cy="528637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dirty="0" smtClean="0"/>
              <a:t>Что нужно сохранить при переходе процессора 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от выполнения задачи A к выполнению задачи B?</a:t>
            </a:r>
          </a:p>
          <a:p>
            <a:pPr lvl="1">
              <a:spcAft>
                <a:spcPts val="0"/>
              </a:spcAft>
            </a:pPr>
            <a:r>
              <a:rPr lang="ru-RU" sz="1800" b="1" dirty="0" smtClean="0"/>
              <a:t>Не нужно</a:t>
            </a:r>
            <a:r>
              <a:rPr lang="ru-RU" dirty="0" smtClean="0"/>
              <a:t> </a:t>
            </a:r>
            <a:r>
              <a:rPr lang="ru-RU" sz="1800" dirty="0" smtClean="0"/>
              <a:t>сохранять значения в памяти</a:t>
            </a:r>
          </a:p>
          <a:p>
            <a:pPr lvl="2">
              <a:spcAft>
                <a:spcPts val="0"/>
              </a:spcAft>
            </a:pPr>
            <a:r>
              <a:rPr lang="ru-RU" sz="1600" dirty="0" smtClean="0"/>
              <a:t>Задачи A и B используют разные ячейки памяти, </a:t>
            </a:r>
          </a:p>
          <a:p>
            <a:pPr lvl="2">
              <a:spcAft>
                <a:spcPts val="0"/>
              </a:spcAft>
            </a:pPr>
            <a:r>
              <a:rPr lang="ru-RU" sz="1600" dirty="0" smtClean="0"/>
              <a:t>поэтому задача B не изменит данные задачи A</a:t>
            </a:r>
          </a:p>
          <a:p>
            <a:pPr lvl="1">
              <a:spcAft>
                <a:spcPts val="0"/>
              </a:spcAft>
            </a:pPr>
            <a:r>
              <a:rPr lang="ru-RU" sz="1800" b="1" dirty="0" smtClean="0"/>
              <a:t>Нужно</a:t>
            </a:r>
            <a:r>
              <a:rPr lang="ru-RU" dirty="0" smtClean="0"/>
              <a:t> </a:t>
            </a:r>
            <a:r>
              <a:rPr lang="ru-RU" sz="1800" dirty="0" smtClean="0"/>
              <a:t>сохранить значения регистров процессор </a:t>
            </a:r>
          </a:p>
          <a:p>
            <a:pPr lvl="2">
              <a:spcAft>
                <a:spcPts val="0"/>
              </a:spcAft>
            </a:pPr>
            <a:r>
              <a:rPr lang="ru-RU" sz="1600" dirty="0" smtClean="0"/>
              <a:t>Задачи A и B используют одни и те же регистры процессора, т.е. задача B </a:t>
            </a:r>
            <a:r>
              <a:rPr lang="ru-RU" sz="1600" b="1" dirty="0" smtClean="0"/>
              <a:t>изменит</a:t>
            </a:r>
            <a:r>
              <a:rPr lang="ru-RU" sz="1600" dirty="0" smtClean="0"/>
              <a:t> их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Переключение контекста</a:t>
            </a:r>
          </a:p>
          <a:p>
            <a:pPr lvl="1">
              <a:spcAft>
                <a:spcPts val="0"/>
              </a:spcAft>
            </a:pPr>
            <a:r>
              <a:rPr lang="ru-RU" sz="1733" dirty="0" smtClean="0"/>
              <a:t>Остановить задачу A</a:t>
            </a:r>
          </a:p>
          <a:p>
            <a:pPr lvl="1">
              <a:spcAft>
                <a:spcPts val="0"/>
              </a:spcAft>
            </a:pPr>
            <a:r>
              <a:rPr lang="ru-RU" sz="1733" dirty="0" smtClean="0"/>
              <a:t>Сохранить контекст задачи A</a:t>
            </a:r>
            <a:endParaRPr lang="ru-RU" sz="1733" dirty="0"/>
          </a:p>
          <a:p>
            <a:pPr lvl="2">
              <a:spcAft>
                <a:spcPts val="0"/>
              </a:spcAft>
            </a:pPr>
            <a:r>
              <a:rPr lang="ru-RU" sz="1534" dirty="0"/>
              <a:t>Скопировать значения регистров процессора в память (TCB, Task Control Block, Блок управления задачей A’)</a:t>
            </a:r>
          </a:p>
          <a:p>
            <a:pPr lvl="2">
              <a:spcAft>
                <a:spcPts val="0"/>
              </a:spcAft>
            </a:pPr>
            <a:r>
              <a:rPr lang="ru-RU" sz="1534" dirty="0" smtClean="0"/>
              <a:t>Это включает значение счетчика команд (PC, адрес команды, которая будет выполнена следующей)</a:t>
            </a:r>
            <a:endParaRPr lang="ru-RU" sz="1534" dirty="0"/>
          </a:p>
          <a:p>
            <a:pPr lvl="1">
              <a:spcAft>
                <a:spcPts val="0"/>
              </a:spcAft>
            </a:pPr>
            <a:r>
              <a:rPr lang="ru-RU" sz="1733" dirty="0"/>
              <a:t>Восстановить контекст задачи B</a:t>
            </a:r>
          </a:p>
          <a:p>
            <a:pPr lvl="2">
              <a:spcAft>
                <a:spcPts val="0"/>
              </a:spcAft>
            </a:pPr>
            <a:r>
              <a:rPr lang="ru-RU" sz="1534" dirty="0"/>
              <a:t>Скопировать значения из TCB задачи B в регистры процессора </a:t>
            </a:r>
          </a:p>
          <a:p>
            <a:pPr lvl="2">
              <a:spcAft>
                <a:spcPts val="0"/>
              </a:spcAft>
            </a:pPr>
            <a:r>
              <a:rPr lang="ru-RU" sz="1534" dirty="0" smtClean="0"/>
              <a:t>Это включает значение счетчика команд (PC, адрес команды, которая будет выполнена следующей)</a:t>
            </a:r>
            <a:endParaRPr lang="ru-RU" sz="1534" dirty="0"/>
          </a:p>
          <a:p>
            <a:pPr lvl="1">
              <a:spcAft>
                <a:spcPts val="0"/>
              </a:spcAft>
            </a:pPr>
            <a:r>
              <a:rPr lang="ru-RU" sz="1866" dirty="0" smtClean="0"/>
              <a:t>Возобновить задачу B</a:t>
            </a:r>
          </a:p>
        </p:txBody>
      </p:sp>
      <p:sp>
        <p:nvSpPr>
          <p:cNvPr id="21520" name="Rectangle 2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94513" y="948487"/>
            <a:ext cx="838200" cy="22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chemeClr val="accent2"/>
                </a:solidFill>
              </a:rPr>
              <a:t>Регистры процессора</a:t>
            </a:r>
          </a:p>
        </p:txBody>
      </p:sp>
      <p:sp>
        <p:nvSpPr>
          <p:cNvPr id="21514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39955" y="1241624"/>
            <a:ext cx="1359535" cy="504232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2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04121" y="797482"/>
            <a:ext cx="838200" cy="59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chemeClr val="accent2"/>
                </a:solidFill>
              </a:rPr>
              <a:t>Память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39955" y="2866136"/>
            <a:ext cx="1359535" cy="2821871"/>
            <a:chOff x="11042650" y="3215966"/>
            <a:chExt cx="842529" cy="1076769"/>
          </a:xfrm>
        </p:grpSpPr>
        <p:sp>
          <p:nvSpPr>
            <p:cNvPr id="21529" name="Rectangle 5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046979" y="3936673"/>
              <a:ext cx="838200" cy="356062"/>
            </a:xfrm>
            <a:prstGeom prst="rect">
              <a:avLst/>
            </a:prstGeom>
            <a:solidFill>
              <a:srgbClr val="CE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>
                  <a:solidFill>
                    <a:schemeClr val="bg1"/>
                  </a:solidFill>
                  <a:latin typeface="Tahoma" pitchFamily="34" charset="0"/>
                </a:rPr>
                <a:t>Данные </a:t>
              </a:r>
              <a:endParaRPr lang="ru-RU" sz="1600" smtClean="0">
                <a:solidFill>
                  <a:schemeClr val="bg1"/>
                </a:solidFill>
                <a:latin typeface="Tahoma" pitchFamily="34" charset="0"/>
              </a:endParaRPr>
            </a:p>
            <a:p>
              <a:pPr algn="ctr"/>
              <a:r>
                <a:rPr lang="ru-RU" sz="1600" smtClean="0">
                  <a:solidFill>
                    <a:schemeClr val="bg1"/>
                  </a:solidFill>
                  <a:latin typeface="Tahoma" pitchFamily="34" charset="0"/>
                </a:rPr>
                <a:t>задачи </a:t>
              </a:r>
              <a:r>
                <a:rPr lang="ru-RU" sz="1600" dirty="0">
                  <a:solidFill>
                    <a:schemeClr val="bg1"/>
                  </a:solidFill>
                  <a:latin typeface="Tahoma" pitchFamily="34" charset="0"/>
                </a:rPr>
                <a:t>B</a:t>
              </a:r>
            </a:p>
          </p:txBody>
        </p:sp>
        <p:sp>
          <p:nvSpPr>
            <p:cNvPr id="21530" name="Rectangle 5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1042650" y="3215966"/>
              <a:ext cx="838200" cy="18986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>
                  <a:solidFill>
                    <a:schemeClr val="bg1"/>
                  </a:solidFill>
                  <a:latin typeface="Tahoma" pitchFamily="34" charset="0"/>
                </a:rPr>
                <a:t>Данные </a:t>
              </a:r>
              <a:endParaRPr lang="ru-RU" sz="1600" smtClean="0">
                <a:solidFill>
                  <a:schemeClr val="bg1"/>
                </a:solidFill>
                <a:latin typeface="Tahoma" pitchFamily="34" charset="0"/>
              </a:endParaRPr>
            </a:p>
            <a:p>
              <a:pPr algn="ctr"/>
              <a:r>
                <a:rPr lang="ru-RU" sz="1600" smtClean="0">
                  <a:solidFill>
                    <a:schemeClr val="bg1"/>
                  </a:solidFill>
                  <a:latin typeface="Tahoma" pitchFamily="34" charset="0"/>
                </a:rPr>
                <a:t>задачи </a:t>
              </a:r>
              <a:r>
                <a:rPr lang="ru-RU" sz="1600" dirty="0">
                  <a:solidFill>
                    <a:schemeClr val="bg1"/>
                  </a:solidFill>
                  <a:latin typeface="Tahoma" pitchFamily="34" charset="0"/>
                </a:rPr>
                <a:t>A</a:t>
              </a:r>
            </a:p>
          </p:txBody>
        </p:sp>
      </p:grpSp>
      <p:graphicFrame>
        <p:nvGraphicFramePr>
          <p:cNvPr id="33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373886"/>
              </p:ext>
            </p:extLst>
          </p:nvPr>
        </p:nvGraphicFramePr>
        <p:xfrm>
          <a:off x="7646940" y="1385882"/>
          <a:ext cx="1352550" cy="533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0510"/>
                <a:gridCol w="270510"/>
                <a:gridCol w="270510"/>
                <a:gridCol w="270510"/>
                <a:gridCol w="27051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r0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r3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r4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r5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r6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r7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r8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r9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r10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r11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r12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r13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r14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r15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r16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r17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r18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r19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r20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r21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r22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r23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r24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r25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r26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r27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r28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r29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r30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r31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PC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HI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LO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0" name="Rectangle 2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93894" y="1424016"/>
            <a:ext cx="838200" cy="22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TCB </a:t>
            </a:r>
          </a:p>
          <a:p>
            <a:pPr algn="ctr"/>
            <a:r>
              <a:rPr lang="ru-RU" dirty="0" smtClean="0">
                <a:solidFill>
                  <a:schemeClr val="accent2"/>
                </a:solidFill>
              </a:rPr>
              <a:t>Задачи A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88956" y="2071699"/>
            <a:ext cx="838200" cy="22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TCB </a:t>
            </a:r>
          </a:p>
          <a:p>
            <a:pPr algn="ctr"/>
            <a:r>
              <a:rPr lang="ru-RU" dirty="0" smtClean="0">
                <a:solidFill>
                  <a:schemeClr val="accent2"/>
                </a:solidFill>
              </a:rPr>
              <a:t>Задачи B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22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381621"/>
              </p:ext>
            </p:extLst>
          </p:nvPr>
        </p:nvGraphicFramePr>
        <p:xfrm>
          <a:off x="7646940" y="1919282"/>
          <a:ext cx="1352550" cy="533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0510"/>
                <a:gridCol w="270510"/>
                <a:gridCol w="270510"/>
                <a:gridCol w="270510"/>
                <a:gridCol w="27051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r0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r3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r4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r5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r6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r7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r8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r9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r10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r11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r12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r13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r14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r15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r16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r17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r18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r19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r20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r21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r22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r23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r24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r25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r26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r27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r28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r29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r30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r31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PC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HI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bg2"/>
                          </a:solidFill>
                        </a:rPr>
                        <a:t>LO</a:t>
                      </a:r>
                      <a:endParaRPr lang="ru-RU" sz="5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23" name="Rectangle 2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437206" y="3594099"/>
            <a:ext cx="2152814" cy="22856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Выполнение задачи A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4" name="Rectangle 2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437206" y="3980708"/>
            <a:ext cx="2152814" cy="38901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Выполнение задачи B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2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634027"/>
              </p:ext>
            </p:extLst>
          </p:nvPr>
        </p:nvGraphicFramePr>
        <p:xfrm>
          <a:off x="9523013" y="1233465"/>
          <a:ext cx="1981200" cy="2133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6240"/>
                <a:gridCol w="396240"/>
                <a:gridCol w="396240"/>
                <a:gridCol w="396240"/>
                <a:gridCol w="396240"/>
              </a:tblGrid>
              <a:tr h="228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r0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r3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r4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28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r5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r6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r7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r8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r9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28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r10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r11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r12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r13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r14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28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r15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r16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r17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r18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r19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28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r20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r21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r22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r23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r24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28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r25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r26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r27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r28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r29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28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r30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r31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PC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HI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LO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6924864"/>
              </p:ext>
            </p:extLst>
          </p:nvPr>
        </p:nvGraphicFramePr>
        <p:xfrm>
          <a:off x="9523013" y="1223700"/>
          <a:ext cx="1981200" cy="2133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6240"/>
                <a:gridCol w="396240"/>
                <a:gridCol w="396240"/>
                <a:gridCol w="396240"/>
                <a:gridCol w="396240"/>
              </a:tblGrid>
              <a:tr h="228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r0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r3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r4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28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r5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r6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r7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r8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r9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28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r10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r11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r12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r13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r14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28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r15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r16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r17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r18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r19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28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r20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r21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r22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r23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r24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28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r25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r26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r27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r28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r29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28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r30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r31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PC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HI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LO</a:t>
                      </a:r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644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Раздел 3:</a:t>
            </a:r>
            <a:r>
              <a:t/>
            </a:r>
            <a:br/>
            <a:r>
              <a:rPr lang="ru-RU" smtClean="0"/>
              <a:t>Понятие об операционных системах реального времени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804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Преимущества операционных систем реального времени (RTOS)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901874"/>
            <a:ext cx="11520000" cy="5436296"/>
          </a:xfrm>
        </p:spPr>
        <p:txBody>
          <a:bodyPr numCol="2"/>
          <a:lstStyle/>
          <a:p>
            <a:pPr>
              <a:spcAft>
                <a:spcPts val="0"/>
              </a:spcAft>
            </a:pPr>
            <a:r>
              <a:rPr lang="ru-RU" sz="2200" dirty="0" smtClean="0"/>
              <a:t>Зачем использовать RTOS?</a:t>
            </a:r>
            <a:endParaRPr lang="ru-RU" sz="2200" dirty="0"/>
          </a:p>
          <a:p>
            <a:pPr lvl="1">
              <a:spcAft>
                <a:spcPts val="0"/>
              </a:spcAft>
            </a:pPr>
            <a:r>
              <a:rPr lang="ru-RU" sz="2000" dirty="0" smtClean="0"/>
              <a:t>Уменьшает время отклика системы (при этом не заставляет программиста постоянно изменять структуру кода или изобретать колесо)</a:t>
            </a:r>
          </a:p>
          <a:p>
            <a:pPr lvl="2">
              <a:spcAft>
                <a:spcPts val="0"/>
              </a:spcAft>
            </a:pPr>
            <a:r>
              <a:rPr lang="ru-RU" sz="1800" dirty="0" smtClean="0"/>
              <a:t>Позволяет разработчику легко управлять временем отклика срочной обработки путем присвоения ей соответствующего приоритета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Смягчение требований к времени отклика уменьшает требования к скорости процессора и памяти и, соответственно, снижает стоимость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Зачем еще использовать RTOS?</a:t>
            </a:r>
            <a:endParaRPr lang="ru-RU" sz="2200" dirty="0"/>
          </a:p>
          <a:p>
            <a:pPr lvl="1">
              <a:spcAft>
                <a:spcPts val="0"/>
              </a:spcAft>
            </a:pPr>
            <a:r>
              <a:rPr lang="ru-RU" sz="2000" dirty="0" smtClean="0"/>
              <a:t>Повышает модульность программного обеспечения</a:t>
            </a:r>
          </a:p>
          <a:p>
            <a:pPr lvl="2">
              <a:spcAft>
                <a:spcPts val="0"/>
              </a:spcAft>
            </a:pPr>
            <a:r>
              <a:rPr lang="ru-RU" sz="1800" dirty="0" smtClean="0"/>
              <a:t>Изолирование задач повышает надежность программного обеспечения</a:t>
            </a:r>
          </a:p>
          <a:p>
            <a:pPr lvl="2">
              <a:spcAft>
                <a:spcPts val="0"/>
              </a:spcAft>
            </a:pPr>
            <a:r>
              <a:rPr lang="ru-RU" sz="1800" dirty="0" smtClean="0"/>
              <a:t>Упрощает поддержку и обновление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Выигрыш от встроенных сервисов RTOS</a:t>
            </a:r>
          </a:p>
          <a:p>
            <a:pPr lvl="2">
              <a:spcAft>
                <a:spcPts val="0"/>
              </a:spcAft>
            </a:pPr>
            <a:r>
              <a:rPr lang="ru-RU" sz="1800" dirty="0" smtClean="0"/>
              <a:t>Коммуникации между процессами и синхронизация (безопасное совместное использование данных)</a:t>
            </a:r>
          </a:p>
          <a:p>
            <a:pPr lvl="2">
              <a:spcAft>
                <a:spcPts val="0"/>
              </a:spcAft>
            </a:pPr>
            <a:r>
              <a:rPr lang="ru-RU" sz="1800" dirty="0" smtClean="0"/>
              <a:t>Контроль за временными характеристиками</a:t>
            </a:r>
          </a:p>
          <a:p>
            <a:pPr lvl="2">
              <a:spcAft>
                <a:spcPts val="0"/>
              </a:spcAft>
            </a:pPr>
            <a:r>
              <a:rPr lang="ru-RU" sz="1800" dirty="0" smtClean="0"/>
              <a:t>Абстракции ввода/вывода</a:t>
            </a:r>
          </a:p>
          <a:p>
            <a:pPr lvl="2">
              <a:spcAft>
                <a:spcPts val="0"/>
              </a:spcAft>
            </a:pPr>
            <a:r>
              <a:rPr lang="ru-RU" sz="1800" dirty="0" smtClean="0"/>
              <a:t>Управление памятью</a:t>
            </a:r>
          </a:p>
          <a:p>
            <a:pPr lvl="2">
              <a:spcAft>
                <a:spcPts val="0"/>
              </a:spcAft>
            </a:pPr>
            <a:r>
              <a:rPr lang="ru-RU" sz="1800" dirty="0" smtClean="0"/>
              <a:t>Файловая система</a:t>
            </a:r>
          </a:p>
          <a:p>
            <a:pPr lvl="2">
              <a:spcAft>
                <a:spcPts val="0"/>
              </a:spcAft>
            </a:pPr>
            <a:r>
              <a:rPr lang="ru-RU" sz="1800" dirty="0" smtClean="0"/>
              <a:t>GUI (графический интерфейс пользователя)</a:t>
            </a:r>
          </a:p>
          <a:p>
            <a:pPr lvl="2">
              <a:spcAft>
                <a:spcPts val="0"/>
              </a:spcAft>
            </a:pPr>
            <a:r>
              <a:rPr lang="ru-RU" sz="1800" dirty="0" smtClean="0"/>
              <a:t>Поддержка сети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Чем RTOS отличается от обычной операционной системы?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В RTOS легче определить наибольшее время отклика системы. Все обработки в RTOS имеют жестко ограниченные максимальные времена выполнения</a:t>
            </a:r>
            <a:endParaRPr lang="ru-RU" sz="2000" dirty="0"/>
          </a:p>
          <a:p>
            <a:pPr marL="234892" lvl="1" indent="0"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458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Обзор FreeRTOS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4000" y="1344000"/>
            <a:ext cx="9398827" cy="5184000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ru-RU" sz="2000" dirty="0" smtClean="0"/>
              <a:t>Функции</a:t>
            </a:r>
          </a:p>
          <a:p>
            <a:pPr lvl="1">
              <a:spcAft>
                <a:spcPts val="200"/>
              </a:spcAft>
            </a:pPr>
            <a:r>
              <a:rPr lang="ru-RU" sz="1800" dirty="0" smtClean="0"/>
              <a:t>Вытесняющий диспетчер реального времени</a:t>
            </a:r>
          </a:p>
          <a:p>
            <a:pPr lvl="1">
              <a:spcAft>
                <a:spcPts val="200"/>
              </a:spcAft>
            </a:pPr>
            <a:r>
              <a:rPr lang="ru-RU" sz="1800" dirty="0" smtClean="0"/>
              <a:t>Открытый исходный код</a:t>
            </a:r>
          </a:p>
          <a:p>
            <a:pPr lvl="1">
              <a:spcAft>
                <a:spcPts val="200"/>
              </a:spcAft>
            </a:pPr>
            <a:r>
              <a:rPr lang="ru-RU" sz="1800" dirty="0"/>
              <a:t>Гибкая и конфигурируемая</a:t>
            </a:r>
          </a:p>
          <a:p>
            <a:pPr lvl="1">
              <a:spcAft>
                <a:spcPts val="200"/>
              </a:spcAft>
            </a:pPr>
            <a:r>
              <a:rPr lang="ru-RU" sz="1800" dirty="0"/>
              <a:t>Малое потребление памяти</a:t>
            </a:r>
          </a:p>
          <a:p>
            <a:pPr lvl="1">
              <a:spcAft>
                <a:spcPts val="200"/>
              </a:spcAft>
            </a:pPr>
            <a:r>
              <a:rPr lang="ru-RU" sz="1800" dirty="0" smtClean="0"/>
              <a:t>Переносимая, работает на микроконтроллерах с разной архитектурой</a:t>
            </a:r>
          </a:p>
          <a:p>
            <a:pPr>
              <a:spcAft>
                <a:spcPts val="200"/>
              </a:spcAft>
            </a:pPr>
            <a:r>
              <a:rPr lang="ru-RU" sz="2000" dirty="0" smtClean="0"/>
              <a:t>Загрузка</a:t>
            </a:r>
          </a:p>
          <a:p>
            <a:pPr lvl="1">
              <a:spcAft>
                <a:spcPts val="200"/>
              </a:spcAft>
            </a:pPr>
            <a:r>
              <a:rPr lang="ru-RU" sz="1800" dirty="0" smtClean="0"/>
              <a:t>Скачать архив с </a:t>
            </a:r>
            <a:r>
              <a:rPr lang="ru-RU" sz="1800" dirty="0" smtClean="0">
                <a:hlinkClick r:id="rId2"/>
              </a:rPr>
              <a:t>http://www.freertos.org/a00104.html</a:t>
            </a:r>
            <a:endParaRPr lang="ru-RU" sz="1800" dirty="0"/>
          </a:p>
          <a:p>
            <a:pPr lvl="1">
              <a:spcAft>
                <a:spcPts val="200"/>
              </a:spcAft>
            </a:pPr>
            <a:r>
              <a:rPr lang="ru-RU" sz="1800" dirty="0" smtClean="0"/>
              <a:t>Для сборки демонстрационных программ и выполнения лабораторных работ устанавливается на ПК</a:t>
            </a:r>
          </a:p>
          <a:p>
            <a:pPr>
              <a:spcAft>
                <a:spcPts val="200"/>
              </a:spcAft>
            </a:pPr>
            <a:r>
              <a:rPr lang="ru-RU" sz="2000" dirty="0" smtClean="0"/>
              <a:t>Он-лайн документация </a:t>
            </a:r>
          </a:p>
          <a:p>
            <a:pPr lvl="1">
              <a:spcAft>
                <a:spcPts val="200"/>
              </a:spcAft>
            </a:pPr>
            <a:r>
              <a:rPr lang="ru-RU" sz="1800" dirty="0"/>
              <a:t>Руководство по началу работы: </a:t>
            </a:r>
            <a:r>
              <a:rPr lang="ru-RU" sz="1800" dirty="0">
                <a:hlinkClick r:id="rId3"/>
              </a:rPr>
              <a:t>http://www.freertos.org/FreeRTOS-quick-start-guide.html</a:t>
            </a:r>
            <a:r>
              <a:rPr lang="ru-RU" dirty="0" smtClean="0"/>
              <a:t> </a:t>
            </a:r>
            <a:endParaRPr lang="ru-RU" sz="1800" dirty="0"/>
          </a:p>
          <a:p>
            <a:pPr lvl="1">
              <a:spcAft>
                <a:spcPts val="200"/>
              </a:spcAft>
            </a:pPr>
            <a:r>
              <a:rPr lang="ru-RU" sz="1800" dirty="0" smtClean="0"/>
              <a:t>Подробная информация: </a:t>
            </a:r>
            <a:r>
              <a:rPr lang="ru-RU" sz="1800" dirty="0" smtClean="0">
                <a:hlinkClick r:id="rId4"/>
              </a:rPr>
              <a:t>www.freertos.org/RTOS.html</a:t>
            </a:r>
            <a:r>
              <a:rPr lang="ru-RU" dirty="0" smtClean="0"/>
              <a:t> </a:t>
            </a:r>
          </a:p>
          <a:p>
            <a:pPr lvl="1">
              <a:spcAft>
                <a:spcPts val="200"/>
              </a:spcAft>
            </a:pPr>
            <a:r>
              <a:rPr lang="ru-RU" sz="1800" dirty="0" smtClean="0"/>
              <a:t>Делали о переносе на PIC32MZ: </a:t>
            </a:r>
            <a:r>
              <a:rPr sz="1800" dirty="0"/>
              <a:t/>
            </a:r>
            <a:br>
              <a:rPr sz="1800" dirty="0"/>
            </a:br>
            <a:r>
              <a:rPr lang="ru-RU" sz="1800" dirty="0" smtClean="0">
                <a:hlinkClick r:id="rId5"/>
              </a:rPr>
              <a:t>http://www.freertos.org/PIC32MZ_RTOS_MIPS_M14K.html</a:t>
            </a:r>
            <a:endParaRPr lang="ru-RU" sz="1800" dirty="0" smtClean="0"/>
          </a:p>
          <a:p>
            <a:pPr>
              <a:spcAft>
                <a:spcPts val="200"/>
              </a:spcAft>
            </a:pPr>
            <a:endParaRPr lang="ru-RU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>
                <a:hlinkClick r:id="rId6"/>
              </a:rPr>
              <a:t>www.freertos.org</a:t>
            </a:r>
            <a:r>
              <a:rPr lang="ru-RU" smtClean="0"/>
              <a:t> </a:t>
            </a:r>
            <a:endParaRPr lang="ru-RU" dirty="0"/>
          </a:p>
        </p:txBody>
      </p:sp>
      <p:pic>
        <p:nvPicPr>
          <p:cNvPr id="2050" name="Picture 2" descr="Free RTOS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681037"/>
            <a:ext cx="393382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l="2176" t="21516"/>
          <a:stretch/>
        </p:blipFill>
        <p:spPr>
          <a:xfrm>
            <a:off x="9667875" y="1428750"/>
            <a:ext cx="2378999" cy="5021447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 bwMode="auto">
          <a:xfrm flipV="1">
            <a:off x="3519814" y="2887579"/>
            <a:ext cx="6148061" cy="1684421"/>
          </a:xfrm>
          <a:prstGeom prst="bentConnector3">
            <a:avLst>
              <a:gd name="adj1" fmla="val 93193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51992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Обзор Модуля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Введение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Концепция вытесняющей многозадачности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Понятие об операционных системах реального времени и </a:t>
            </a:r>
            <a:r>
              <a:rPr lang="ru-RU" dirty="0" err="1" smtClean="0"/>
              <a:t>FreeRTOS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Понятие задача (с демонстрациями)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Обзор построения многозадачной системы</a:t>
            </a:r>
          </a:p>
          <a:p>
            <a:pPr marL="696325" lvl="1" indent="-457200">
              <a:buFont typeface="+mj-lt"/>
              <a:buAutoNum type="alphaUcPeriod"/>
            </a:pPr>
            <a:r>
              <a:rPr lang="ru-RU" dirty="0" smtClean="0"/>
              <a:t>Запуск задач</a:t>
            </a:r>
          </a:p>
          <a:p>
            <a:pPr marL="696325" lvl="1" indent="-457200">
              <a:buFont typeface="+mj-lt"/>
              <a:buAutoNum type="alphaUcPeriod"/>
            </a:pPr>
            <a:r>
              <a:rPr lang="ru-RU" dirty="0" smtClean="0"/>
              <a:t>Синхронизация с другими задачами (с демонстрациями)</a:t>
            </a:r>
          </a:p>
          <a:p>
            <a:pPr marL="696325" lvl="1" indent="-457200">
              <a:buFont typeface="+mj-lt"/>
              <a:buAutoNum type="alphaUcPeriod"/>
            </a:pPr>
            <a:r>
              <a:rPr lang="ru-RU" dirty="0" smtClean="0"/>
              <a:t>Передача сообщений</a:t>
            </a:r>
          </a:p>
          <a:p>
            <a:pPr marL="696325" lvl="1" indent="-457200">
              <a:buFont typeface="+mj-lt"/>
              <a:buAutoNum type="alphaUcPeriod"/>
            </a:pPr>
            <a:r>
              <a:rPr lang="ru-RU" dirty="0" smtClean="0"/>
              <a:t>Совместное использование данных и ресурсов: безопасность</a:t>
            </a:r>
          </a:p>
          <a:p>
            <a:pPr marL="696325" lvl="1" indent="-457200">
              <a:buFont typeface="+mj-lt"/>
              <a:buAutoNum type="alphaUcPeriod"/>
            </a:pPr>
            <a:r>
              <a:rPr lang="ru-RU" dirty="0" smtClean="0"/>
              <a:t>Использование прерываний в </a:t>
            </a:r>
            <a:r>
              <a:rPr lang="ru-RU" dirty="0" err="1" smtClean="0"/>
              <a:t>FreeRTOS</a:t>
            </a:r>
            <a:endParaRPr lang="ru-RU" dirty="0" smtClean="0"/>
          </a:p>
          <a:p>
            <a:pPr marL="696325" lvl="1" indent="-457200">
              <a:buFont typeface="+mj-lt"/>
              <a:buAutoNum type="alphaUcPeriod"/>
            </a:pPr>
            <a:r>
              <a:rPr lang="ru-RU" dirty="0" smtClean="0"/>
              <a:t>Задание лабораторной </a:t>
            </a:r>
            <a:r>
              <a:rPr lang="ru-RU" dirty="0" smtClean="0"/>
              <a:t>работ</a:t>
            </a:r>
            <a:r>
              <a:rPr lang="ru-RU" dirty="0"/>
              <a:t>ы</a:t>
            </a:r>
            <a:endParaRPr lang="ru-RU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88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Информация о проекте MPLAB X IDE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4470869"/>
            <a:ext cx="11385840" cy="2057131"/>
          </a:xfrm>
        </p:spPr>
        <p:txBody>
          <a:bodyPr numCol="2"/>
          <a:lstStyle/>
          <a:p>
            <a:pPr>
              <a:spcAft>
                <a:spcPts val="0"/>
              </a:spcAft>
            </a:pPr>
            <a:r>
              <a:rPr lang="ru-RU" sz="1600" dirty="0" smtClean="0"/>
              <a:t>Чтобы собрать приложение нужно скомпилировать исходные коды RTOS </a:t>
            </a:r>
          </a:p>
          <a:p>
            <a:pPr>
              <a:spcAft>
                <a:spcPts val="0"/>
              </a:spcAft>
            </a:pPr>
            <a:r>
              <a:rPr lang="ru-RU" sz="1600" dirty="0" smtClean="0"/>
              <a:t>В проекте нужно указать расположение файлов </a:t>
            </a:r>
            <a:r>
              <a:rPr lang="ru-RU" sz="1600" dirty="0" smtClean="0">
                <a:solidFill>
                  <a:srgbClr val="00B050"/>
                </a:solidFill>
              </a:rPr>
              <a:t>исходных кодов RTOS</a:t>
            </a:r>
            <a:r>
              <a:rPr lang="ru-RU" sz="1600" dirty="0" smtClean="0"/>
              <a:t> </a:t>
            </a:r>
          </a:p>
          <a:p>
            <a:pPr>
              <a:spcAft>
                <a:spcPts val="0"/>
              </a:spcAft>
            </a:pPr>
            <a:r>
              <a:rPr lang="ru-RU" sz="1600" smtClean="0"/>
              <a:t>Для избегания </a:t>
            </a:r>
            <a:r>
              <a:rPr lang="ru-RU" sz="1600" dirty="0" smtClean="0"/>
              <a:t>дублирования исходных кодов RTOS, во всех проектах указываются относительные пути к одним и тем же файлам исходных кодов RTOS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../../../Source/, ../../../Source/Include, и т.д.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0704"/>
          <a:stretch/>
        </p:blipFill>
        <p:spPr>
          <a:xfrm>
            <a:off x="6980536" y="1385447"/>
            <a:ext cx="2971761" cy="4423714"/>
          </a:xfrm>
          <a:prstGeom prst="rect">
            <a:avLst/>
          </a:prstGeom>
        </p:spPr>
      </p:pic>
      <p:sp>
        <p:nvSpPr>
          <p:cNvPr id="10" name="Text Box 1037"/>
          <p:cNvSpPr txBox="1">
            <a:spLocks noChangeArrowheads="1"/>
          </p:cNvSpPr>
          <p:nvPr/>
        </p:nvSpPr>
        <p:spPr bwMode="auto">
          <a:xfrm rot="21600000">
            <a:off x="1573680" y="901946"/>
            <a:ext cx="3162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</a:rPr>
              <a:t>Demo10…</a:t>
            </a:r>
            <a:endParaRPr lang="ru-RU" sz="2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1" name="Text Box 1037"/>
          <p:cNvSpPr txBox="1">
            <a:spLocks noChangeArrowheads="1"/>
          </p:cNvSpPr>
          <p:nvPr/>
        </p:nvSpPr>
        <p:spPr bwMode="auto">
          <a:xfrm rot="21600000">
            <a:off x="7817738" y="898810"/>
            <a:ext cx="3162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</a:rPr>
              <a:t>Lab10…</a:t>
            </a:r>
            <a:endParaRPr lang="ru-RU" sz="2000" dirty="0">
              <a:solidFill>
                <a:schemeClr val="accent1"/>
              </a:solidFill>
              <a:latin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952297" y="2030753"/>
            <a:ext cx="1858609" cy="3792637"/>
            <a:chOff x="9952297" y="2175492"/>
            <a:chExt cx="1858609" cy="37926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49470" r="36023" b="7297"/>
            <a:stretch/>
          </p:blipFill>
          <p:spPr>
            <a:xfrm>
              <a:off x="9952297" y="2175492"/>
              <a:ext cx="1858609" cy="3792637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10390650" y="2851466"/>
              <a:ext cx="1420256" cy="1419728"/>
              <a:chOff x="3568988" y="2416627"/>
              <a:chExt cx="1420256" cy="1419728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3568988" y="3306964"/>
                <a:ext cx="1420256" cy="529391"/>
              </a:xfrm>
              <a:prstGeom prst="rect">
                <a:avLst/>
              </a:prstGeom>
              <a:solidFill>
                <a:srgbClr val="00B050">
                  <a:alpha val="58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576881" y="2416627"/>
                <a:ext cx="1412363" cy="529391"/>
              </a:xfrm>
              <a:prstGeom prst="rect">
                <a:avLst/>
              </a:prstGeom>
              <a:solidFill>
                <a:srgbClr val="00B050">
                  <a:alpha val="58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568988" y="2943176"/>
                <a:ext cx="1420256" cy="363787"/>
              </a:xfrm>
              <a:prstGeom prst="rect">
                <a:avLst/>
              </a:prstGeom>
              <a:solidFill>
                <a:srgbClr val="92D050">
                  <a:alpha val="58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7509932" y="2665672"/>
            <a:ext cx="1433213" cy="1805197"/>
            <a:chOff x="856268" y="2329096"/>
            <a:chExt cx="1433213" cy="1805197"/>
          </a:xfrm>
        </p:grpSpPr>
        <p:sp>
          <p:nvSpPr>
            <p:cNvPr id="31" name="Rectangle 30"/>
            <p:cNvSpPr/>
            <p:nvPr/>
          </p:nvSpPr>
          <p:spPr bwMode="auto">
            <a:xfrm>
              <a:off x="861332" y="2329096"/>
              <a:ext cx="1428149" cy="352227"/>
            </a:xfrm>
            <a:prstGeom prst="rect">
              <a:avLst/>
            </a:prstGeom>
            <a:solidFill>
              <a:srgbClr val="00B050">
                <a:alpha val="58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856268" y="2838405"/>
              <a:ext cx="1428149" cy="377022"/>
            </a:xfrm>
            <a:prstGeom prst="rect">
              <a:avLst/>
            </a:prstGeom>
            <a:solidFill>
              <a:srgbClr val="00B050">
                <a:alpha val="58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856268" y="3372509"/>
              <a:ext cx="1428149" cy="761784"/>
            </a:xfrm>
            <a:prstGeom prst="rect">
              <a:avLst/>
            </a:prstGeom>
            <a:solidFill>
              <a:srgbClr val="00B050">
                <a:alpha val="58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56269" y="2681324"/>
              <a:ext cx="1428149" cy="157082"/>
            </a:xfrm>
            <a:prstGeom prst="rect">
              <a:avLst/>
            </a:prstGeom>
            <a:solidFill>
              <a:srgbClr val="92D050">
                <a:alpha val="58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56268" y="3215427"/>
              <a:ext cx="1428149" cy="157082"/>
            </a:xfrm>
            <a:prstGeom prst="rect">
              <a:avLst/>
            </a:prstGeom>
            <a:solidFill>
              <a:srgbClr val="92D050">
                <a:alpha val="58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39119" y="1319422"/>
            <a:ext cx="5523686" cy="2989531"/>
            <a:chOff x="95251" y="1284705"/>
            <a:chExt cx="5027343" cy="35006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44523"/>
            <a:stretch/>
          </p:blipFill>
          <p:spPr>
            <a:xfrm>
              <a:off x="217929" y="1359535"/>
              <a:ext cx="2712720" cy="342582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55971" r="29864" b="470"/>
            <a:stretch/>
          </p:blipFill>
          <p:spPr>
            <a:xfrm>
              <a:off x="2930649" y="1870691"/>
              <a:ext cx="1902608" cy="268986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856268" y="2329096"/>
              <a:ext cx="1433213" cy="1805197"/>
              <a:chOff x="856268" y="2329096"/>
              <a:chExt cx="1433213" cy="1805197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861332" y="2329096"/>
                <a:ext cx="1428149" cy="352227"/>
              </a:xfrm>
              <a:prstGeom prst="rect">
                <a:avLst/>
              </a:prstGeom>
              <a:solidFill>
                <a:srgbClr val="00B050">
                  <a:alpha val="58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856268" y="2838405"/>
                <a:ext cx="1428149" cy="377022"/>
              </a:xfrm>
              <a:prstGeom prst="rect">
                <a:avLst/>
              </a:prstGeom>
              <a:solidFill>
                <a:srgbClr val="00B050">
                  <a:alpha val="58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856268" y="3372509"/>
                <a:ext cx="1428149" cy="761784"/>
              </a:xfrm>
              <a:prstGeom prst="rect">
                <a:avLst/>
              </a:prstGeom>
              <a:solidFill>
                <a:srgbClr val="00B050">
                  <a:alpha val="58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856269" y="2681324"/>
                <a:ext cx="1428149" cy="157082"/>
              </a:xfrm>
              <a:prstGeom prst="rect">
                <a:avLst/>
              </a:prstGeom>
              <a:solidFill>
                <a:srgbClr val="92D050">
                  <a:alpha val="58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856268" y="3215427"/>
                <a:ext cx="1428149" cy="157082"/>
              </a:xfrm>
              <a:prstGeom prst="rect">
                <a:avLst/>
              </a:prstGeom>
              <a:solidFill>
                <a:srgbClr val="92D050">
                  <a:alpha val="58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568988" y="2416627"/>
              <a:ext cx="1420256" cy="1419728"/>
              <a:chOff x="3568988" y="2416627"/>
              <a:chExt cx="1420256" cy="1419728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568988" y="3306964"/>
                <a:ext cx="1420256" cy="529391"/>
              </a:xfrm>
              <a:prstGeom prst="rect">
                <a:avLst/>
              </a:prstGeom>
              <a:solidFill>
                <a:srgbClr val="00B050">
                  <a:alpha val="58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576881" y="2416627"/>
                <a:ext cx="1412363" cy="529391"/>
              </a:xfrm>
              <a:prstGeom prst="rect">
                <a:avLst/>
              </a:prstGeom>
              <a:solidFill>
                <a:srgbClr val="00B050">
                  <a:alpha val="58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3568988" y="2943176"/>
                <a:ext cx="1420256" cy="363787"/>
              </a:xfrm>
              <a:prstGeom prst="rect">
                <a:avLst/>
              </a:prstGeom>
              <a:solidFill>
                <a:srgbClr val="92D050">
                  <a:alpha val="58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Rectangle 35"/>
            <p:cNvSpPr/>
            <p:nvPr/>
          </p:nvSpPr>
          <p:spPr bwMode="auto">
            <a:xfrm>
              <a:off x="95251" y="1284705"/>
              <a:ext cx="5027343" cy="3500656"/>
            </a:xfrm>
            <a:prstGeom prst="rect">
              <a:avLst/>
            </a:prstGeom>
            <a:noFill/>
            <a:ln w="12700" cap="flat" cmpd="sng" algn="ctr">
              <a:solidFill>
                <a:srgbClr val="721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6884550" y="1313151"/>
            <a:ext cx="5027343" cy="4510240"/>
          </a:xfrm>
          <a:prstGeom prst="rect">
            <a:avLst/>
          </a:prstGeom>
          <a:noFill/>
          <a:ln w="12700" cap="flat" cmpd="sng" algn="ctr">
            <a:solidFill>
              <a:srgbClr val="7216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9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Структура каталогов проектов с FreeRTOS</a:t>
            </a:r>
            <a:endParaRPr lang="ru-R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899930"/>
              </p:ext>
            </p:extLst>
          </p:nvPr>
        </p:nvGraphicFramePr>
        <p:xfrm>
          <a:off x="384000" y="2064741"/>
          <a:ext cx="11520488" cy="3654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7391225" y="1950099"/>
            <a:ext cx="1615440" cy="2564787"/>
          </a:xfrm>
          <a:prstGeom prst="rect">
            <a:avLst/>
          </a:prstGeom>
          <a:solidFill>
            <a:srgbClr val="FFFF00">
              <a:alpha val="58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359825" y="4514886"/>
            <a:ext cx="1704239" cy="853441"/>
          </a:xfrm>
          <a:prstGeom prst="rect">
            <a:avLst/>
          </a:prstGeom>
          <a:solidFill>
            <a:srgbClr val="92D050">
              <a:alpha val="58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76425" y="4482501"/>
            <a:ext cx="1645920" cy="918210"/>
          </a:xfrm>
          <a:prstGeom prst="rect">
            <a:avLst/>
          </a:prstGeom>
          <a:solidFill>
            <a:srgbClr val="00B050">
              <a:alpha val="58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33825" y="3646208"/>
            <a:ext cx="1607820" cy="868678"/>
          </a:xfrm>
          <a:prstGeom prst="rect">
            <a:avLst/>
          </a:prstGeom>
          <a:solidFill>
            <a:srgbClr val="00B050">
              <a:alpha val="58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1" name="Text Box 1037"/>
          <p:cNvSpPr txBox="1">
            <a:spLocks noChangeArrowheads="1"/>
          </p:cNvSpPr>
          <p:nvPr/>
        </p:nvSpPr>
        <p:spPr bwMode="auto">
          <a:xfrm rot="21600000">
            <a:off x="9006664" y="2166431"/>
            <a:ext cx="308095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</a:rPr>
              <a:t>Ваш код должен находиться тут  </a:t>
            </a:r>
            <a:r>
              <a:rPr dirty="0"/>
              <a:t/>
            </a:r>
            <a:br>
              <a:rPr dirty="0"/>
            </a:br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</a:rPr>
              <a:t>Архив Module10_Adv_ Concurrency_Code.zip нужно разархивировать в каталог PIC32MZ_MPLAB</a:t>
            </a:r>
            <a:endParaRPr lang="ru-RU" sz="2000" dirty="0"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12" name="Text Box 1037"/>
          <p:cNvSpPr txBox="1">
            <a:spLocks noChangeArrowheads="1"/>
          </p:cNvSpPr>
          <p:nvPr/>
        </p:nvSpPr>
        <p:spPr bwMode="auto">
          <a:xfrm rot="21600000">
            <a:off x="3276425" y="5523822"/>
            <a:ext cx="38366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</a:rPr>
              <a:t>Процессоронезависимый исходный код FreeRTOS</a:t>
            </a:r>
            <a:endParaRPr lang="ru-RU" sz="20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3" name="Text Box 1037"/>
          <p:cNvSpPr txBox="1">
            <a:spLocks noChangeArrowheads="1"/>
          </p:cNvSpPr>
          <p:nvPr/>
        </p:nvSpPr>
        <p:spPr bwMode="auto">
          <a:xfrm rot="21600000">
            <a:off x="8394057" y="5528483"/>
            <a:ext cx="35104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dirty="0" smtClean="0">
                <a:solidFill>
                  <a:srgbClr val="92D050"/>
                </a:solidFill>
                <a:latin typeface="Arial" pitchFamily="34" charset="0"/>
              </a:rPr>
              <a:t>Процессорозависимый исходный код FreeRTOS</a:t>
            </a:r>
            <a:endParaRPr lang="ru-RU" sz="2000" dirty="0">
              <a:solidFill>
                <a:srgbClr val="92D050"/>
              </a:solidFill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333825" y="4527507"/>
            <a:ext cx="1607820" cy="868678"/>
          </a:xfrm>
          <a:prstGeom prst="rect">
            <a:avLst/>
          </a:prstGeom>
          <a:solidFill>
            <a:srgbClr val="00B050">
              <a:alpha val="58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806700" y="1147258"/>
            <a:ext cx="7865475" cy="3814588"/>
            <a:chOff x="2806700" y="1147258"/>
            <a:chExt cx="7865475" cy="3814588"/>
          </a:xfrm>
        </p:grpSpPr>
        <p:sp>
          <p:nvSpPr>
            <p:cNvPr id="15" name="Text Box 1037"/>
            <p:cNvSpPr txBox="1">
              <a:spLocks noChangeArrowheads="1"/>
            </p:cNvSpPr>
            <p:nvPr/>
          </p:nvSpPr>
          <p:spPr bwMode="auto">
            <a:xfrm>
              <a:off x="6363223" y="1147258"/>
              <a:ext cx="430895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ru-RU" sz="2000" dirty="0" smtClean="0">
                  <a:solidFill>
                    <a:srgbClr val="FFC000"/>
                  </a:solidFill>
                  <a:latin typeface="Arial" pitchFamily="34" charset="0"/>
                </a:rPr>
                <a:t>Путь, по отношению к файлам проекта ../../../Source</a:t>
              </a:r>
              <a:endParaRPr lang="ru-RU" sz="2000" dirty="0">
                <a:solidFill>
                  <a:srgbClr val="FFC000"/>
                </a:solidFill>
                <a:latin typeface="Arial" pitchFamily="34" charset="0"/>
              </a:endParaRPr>
            </a:p>
          </p:txBody>
        </p:sp>
        <p:cxnSp>
          <p:nvCxnSpPr>
            <p:cNvPr id="10" name="Elbow Connector 9"/>
            <p:cNvCxnSpPr/>
            <p:nvPr/>
          </p:nvCxnSpPr>
          <p:spPr bwMode="auto">
            <a:xfrm flipH="1">
              <a:off x="7113095" y="1766120"/>
              <a:ext cx="518364" cy="1466372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Elbow Connector 9"/>
            <p:cNvCxnSpPr/>
            <p:nvPr/>
          </p:nvCxnSpPr>
          <p:spPr bwMode="auto">
            <a:xfrm flipH="1">
              <a:off x="5126434" y="1766120"/>
              <a:ext cx="2676905" cy="1279342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Elbow Connector 9"/>
            <p:cNvCxnSpPr/>
            <p:nvPr/>
          </p:nvCxnSpPr>
          <p:spPr bwMode="auto">
            <a:xfrm flipH="1">
              <a:off x="3176461" y="1744192"/>
              <a:ext cx="4872127" cy="1434324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Elbow Connector 9"/>
            <p:cNvCxnSpPr/>
            <p:nvPr/>
          </p:nvCxnSpPr>
          <p:spPr bwMode="auto">
            <a:xfrm flipH="1">
              <a:off x="3176461" y="1744192"/>
              <a:ext cx="5217596" cy="282780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Elbow Connector 9"/>
            <p:cNvCxnSpPr/>
            <p:nvPr/>
          </p:nvCxnSpPr>
          <p:spPr bwMode="auto">
            <a:xfrm flipH="1">
              <a:off x="6867525" y="3262181"/>
              <a:ext cx="597694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Elbow Connector 9"/>
            <p:cNvCxnSpPr/>
            <p:nvPr/>
          </p:nvCxnSpPr>
          <p:spPr bwMode="auto">
            <a:xfrm flipH="1" flipV="1">
              <a:off x="4845050" y="2857500"/>
              <a:ext cx="562769" cy="421349"/>
            </a:xfrm>
            <a:prstGeom prst="straightConnector1">
              <a:avLst/>
            </a:prstGeom>
            <a:noFill/>
            <a:ln w="57150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Elbow Connector 9"/>
            <p:cNvCxnSpPr/>
            <p:nvPr/>
          </p:nvCxnSpPr>
          <p:spPr bwMode="auto">
            <a:xfrm flipH="1">
              <a:off x="2806700" y="2857500"/>
              <a:ext cx="588169" cy="977900"/>
            </a:xfrm>
            <a:prstGeom prst="straightConnector1">
              <a:avLst/>
            </a:prstGeom>
            <a:noFill/>
            <a:ln w="57150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Elbow Connector 9"/>
            <p:cNvCxnSpPr/>
            <p:nvPr/>
          </p:nvCxnSpPr>
          <p:spPr bwMode="auto">
            <a:xfrm>
              <a:off x="2817644" y="3891744"/>
              <a:ext cx="574826" cy="1070102"/>
            </a:xfrm>
            <a:prstGeom prst="straightConnector1">
              <a:avLst/>
            </a:prstGeom>
            <a:noFill/>
            <a:ln w="57150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16020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Конфигурация FreeRTOS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4505325"/>
            <a:ext cx="4416600" cy="2022674"/>
          </a:xfrm>
        </p:spPr>
        <p:txBody>
          <a:bodyPr/>
          <a:lstStyle/>
          <a:p>
            <a:r>
              <a:rPr lang="ru-RU" dirty="0" smtClean="0"/>
              <a:t>Можно сконфигурировать для вашего приложения путем изменения величин в </a:t>
            </a:r>
            <a:r>
              <a:rPr lang="ru-RU" dirty="0" err="1" smtClean="0"/>
              <a:t>FreeRTOSConfig.h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8961"/>
          <a:stretch/>
        </p:blipFill>
        <p:spPr>
          <a:xfrm>
            <a:off x="1165413" y="1377908"/>
            <a:ext cx="3273237" cy="2970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50" r="-1"/>
          <a:stretch/>
        </p:blipFill>
        <p:spPr>
          <a:xfrm>
            <a:off x="5638800" y="932581"/>
            <a:ext cx="6337853" cy="5215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3438525" y="2600325"/>
            <a:ext cx="2009775" cy="56528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700037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Такт диспетчера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1" y="3819524"/>
            <a:ext cx="11592652" cy="2708475"/>
          </a:xfrm>
        </p:spPr>
        <p:txBody>
          <a:bodyPr numCol="2"/>
          <a:lstStyle/>
          <a:p>
            <a:r>
              <a:rPr lang="ru-RU" dirty="0" smtClean="0"/>
              <a:t>Диспетчер задач контролирует время используя свой тактовый таймер</a:t>
            </a:r>
          </a:p>
          <a:p>
            <a:pPr lvl="1"/>
            <a:r>
              <a:rPr lang="ru-RU" dirty="0" smtClean="0"/>
              <a:t>Используется для задержек, перерывов и т.д.</a:t>
            </a:r>
          </a:p>
          <a:p>
            <a:r>
              <a:rPr lang="ru-RU" dirty="0" smtClean="0"/>
              <a:t>Тактовая частота устанавливается </a:t>
            </a:r>
            <a:r>
              <a:rPr lang="ru-RU" dirty="0" err="1" smtClean="0"/>
              <a:t>configTICK_RATE_HZ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Насколько быстро?</a:t>
            </a:r>
          </a:p>
          <a:p>
            <a:pPr lvl="1"/>
            <a:r>
              <a:rPr lang="ru-RU" dirty="0" smtClean="0"/>
              <a:t>Частота 100 Гц походит для большинства приложений</a:t>
            </a:r>
          </a:p>
          <a:p>
            <a:pPr lvl="1"/>
            <a:r>
              <a:rPr lang="ru-RU" dirty="0" smtClean="0"/>
              <a:t>Более высокие частоты повышают точность измерения времени, но увеличивают накладные расходы. </a:t>
            </a:r>
            <a:r>
              <a:rPr lang="ru-RU" i="1" dirty="0" smtClean="0"/>
              <a:t>Если требуется большая точность, следует использовать аппаратный таймер</a:t>
            </a:r>
            <a:endParaRPr lang="ru-RU" i="1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050" t="41849" r="7195" b="27851"/>
          <a:stretch/>
        </p:blipFill>
        <p:spPr>
          <a:xfrm>
            <a:off x="2249963" y="1369970"/>
            <a:ext cx="7860726" cy="2113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 bwMode="auto">
          <a:xfrm>
            <a:off x="2249963" y="2667000"/>
            <a:ext cx="7860726" cy="295275"/>
          </a:xfrm>
          <a:prstGeom prst="rect">
            <a:avLst/>
          </a:prstGeom>
          <a:solidFill>
            <a:srgbClr val="FFFF00">
              <a:alpha val="47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95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 smtClean="0"/>
              <a:t>Приоритет задачи</a:t>
            </a:r>
            <a:endParaRPr lang="ru-RU" sz="373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Диспетчер запускает готовую к выполнению задачу с наивысшим приоритетом </a:t>
            </a:r>
          </a:p>
          <a:p>
            <a:pPr lvl="1"/>
            <a:r>
              <a:rPr lang="ru-RU" dirty="0" smtClean="0"/>
              <a:t>Меньшее число = низкий приоритет</a:t>
            </a:r>
            <a:endParaRPr lang="ru-RU" dirty="0"/>
          </a:p>
          <a:p>
            <a:r>
              <a:rPr lang="ru-RU" dirty="0" smtClean="0"/>
              <a:t>Если готовые к выполнению пользовательские задачи отсутствуют, диспетчер запускает задачу простоя</a:t>
            </a:r>
          </a:p>
          <a:p>
            <a:pPr lvl="1"/>
            <a:r>
              <a:rPr lang="ru-RU" dirty="0" smtClean="0"/>
              <a:t>Создана автоматически, помещается в состояние готовности</a:t>
            </a:r>
          </a:p>
          <a:p>
            <a:pPr lvl="1"/>
            <a:r>
              <a:rPr lang="ru-RU" dirty="0" smtClean="0"/>
              <a:t>Бесконечный цикл</a:t>
            </a:r>
          </a:p>
          <a:p>
            <a:r>
              <a:rPr lang="ru-RU" dirty="0" smtClean="0"/>
              <a:t>Количество уровней приоритета можно установить в </a:t>
            </a:r>
            <a:r>
              <a:rPr lang="ru-RU" dirty="0" err="1" smtClean="0"/>
              <a:t>FreeRTOSConfig.h</a:t>
            </a:r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pPr lvl="1"/>
            <a:endParaRPr lang="ru-RU" dirty="0"/>
          </a:p>
          <a:p>
            <a:endParaRPr lang="ru-RU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4924275"/>
            <a:ext cx="8097491" cy="33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49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Раздел 4: </a:t>
            </a:r>
            <a:r>
              <a:t/>
            </a:r>
            <a:br/>
            <a:r>
              <a:rPr lang="ru-RU" smtClean="0"/>
              <a:t>Понятие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909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 smtClean="0"/>
              <a:t>Структура задачи</a:t>
            </a:r>
            <a:endParaRPr lang="ru-RU" sz="3730" dirty="0"/>
          </a:p>
        </p:txBody>
      </p:sp>
      <p:sp>
        <p:nvSpPr>
          <p:cNvPr id="563203" name="Rectangle 3"/>
          <p:cNvSpPr>
            <a:spLocks noGrp="1" noChangeArrowheads="1"/>
          </p:cNvSpPr>
          <p:nvPr>
            <p:ph idx="1"/>
          </p:nvPr>
        </p:nvSpPr>
        <p:spPr>
          <a:xfrm>
            <a:off x="383999" y="3305175"/>
            <a:ext cx="11592653" cy="3222826"/>
          </a:xfrm>
        </p:spPr>
        <p:txBody>
          <a:bodyPr numCol="2"/>
          <a:lstStyle/>
          <a:p>
            <a:pPr>
              <a:spcAft>
                <a:spcPts val="0"/>
              </a:spcAft>
            </a:pPr>
            <a:r>
              <a:rPr lang="ru-RU" sz="1800" dirty="0"/>
              <a:t>Задача является функцией языка C </a:t>
            </a:r>
            <a:endParaRPr lang="ru-RU" sz="1800" dirty="0" smtClean="0"/>
          </a:p>
          <a:p>
            <a:pPr lvl="1">
              <a:spcAft>
                <a:spcPts val="0"/>
              </a:spcAft>
            </a:pPr>
            <a:r>
              <a:rPr lang="ru-RU" sz="1600" dirty="0" smtClean="0"/>
              <a:t>Пустой (void) аргумент-указатель, возвращает пустое значение</a:t>
            </a:r>
          </a:p>
          <a:p>
            <a:pPr>
              <a:spcAft>
                <a:spcPts val="0"/>
              </a:spcAft>
            </a:pPr>
            <a:r>
              <a:rPr lang="ru-RU" sz="1800" dirty="0" smtClean="0"/>
              <a:t>Тело функция содержит бесконечный цикл</a:t>
            </a:r>
            <a:endParaRPr lang="ru-RU" sz="1800" dirty="0"/>
          </a:p>
          <a:p>
            <a:pPr lvl="1">
              <a:spcAft>
                <a:spcPts val="0"/>
              </a:spcAft>
            </a:pPr>
            <a:r>
              <a:rPr lang="ru-RU" sz="1600" dirty="0" smtClean="0"/>
              <a:t>Возврат из функции не должен происходить (исключая задачу, которая никогда не будет выполняться опять)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Цикл должен освобождать процессор, чтобы позволить выполнение задач с более низким приоритетом</a:t>
            </a:r>
            <a:endParaRPr lang="ru-RU" sz="1600" dirty="0"/>
          </a:p>
          <a:p>
            <a:pPr>
              <a:spcAft>
                <a:spcPts val="0"/>
              </a:spcAft>
            </a:pPr>
            <a:endParaRPr lang="ru-RU" sz="2000" dirty="0" smtClean="0"/>
          </a:p>
          <a:p>
            <a:pPr>
              <a:spcAft>
                <a:spcPts val="0"/>
              </a:spcAft>
            </a:pPr>
            <a:endParaRPr lang="ru-RU" sz="2000" dirty="0" smtClean="0"/>
          </a:p>
          <a:p>
            <a:pPr>
              <a:spcAft>
                <a:spcPts val="0"/>
              </a:spcAft>
            </a:pPr>
            <a:endParaRPr lang="ru-RU" sz="2000" dirty="0"/>
          </a:p>
          <a:p>
            <a:pPr>
              <a:spcAft>
                <a:spcPts val="0"/>
              </a:spcAft>
            </a:pPr>
            <a:endParaRPr lang="ru-RU" sz="2000" dirty="0" smtClean="0"/>
          </a:p>
          <a:p>
            <a:pPr>
              <a:spcAft>
                <a:spcPts val="0"/>
              </a:spcAft>
            </a:pPr>
            <a:r>
              <a:rPr lang="ru-RU" sz="1800" dirty="0" smtClean="0"/>
              <a:t>Освобождение процессора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Вызвать функцию диспетчера: например, подождать некоторое время (vTaskDelay), освободить процессор, дождаться сообщения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Диспетчер приостанавливает выполнение задачи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Пока эта задача приостановлена, диспетчер запускает другие задачи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Со временем, когда происходит событие этой задачи (например, проходит задержка), диспетчер отмечает задачу как готовую 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Когда эта задача имеет наивысший приоритет среди готовых, ее выполнение возобновляется после вызова функции диспетчера (vTaskDelay)</a:t>
            </a:r>
            <a:endParaRPr lang="ru-RU" sz="1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7" t="1322" b="5361"/>
          <a:stretch/>
        </p:blipFill>
        <p:spPr>
          <a:xfrm>
            <a:off x="2098007" y="990600"/>
            <a:ext cx="8190035" cy="2314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3617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 smtClean="0"/>
              <a:t>Создание задачи и ее запуск</a:t>
            </a:r>
            <a:endParaRPr lang="ru-RU" sz="373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39850"/>
            <a:ext cx="3706812" cy="5188150"/>
          </a:xfrm>
        </p:spPr>
        <p:txBody>
          <a:bodyPr numCol="1"/>
          <a:lstStyle/>
          <a:p>
            <a:pPr>
              <a:spcAft>
                <a:spcPts val="0"/>
              </a:spcAft>
            </a:pPr>
            <a:r>
              <a:rPr lang="ru-RU" sz="2000" dirty="0" smtClean="0"/>
              <a:t>Включить заголовочные файлы “FreeRTOS.h” и“task.h”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Сконфигурировать аппаратное обеспечение и периферийные устройства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Вызвать xTaskCreate() для создания каждой задачи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Параметры: имя задачи и уровень приоритета</a:t>
            </a:r>
            <a:endParaRPr lang="ru-RU" sz="1800" dirty="0"/>
          </a:p>
          <a:p>
            <a:pPr>
              <a:spcAft>
                <a:spcPts val="0"/>
              </a:spcAft>
            </a:pPr>
            <a:r>
              <a:rPr lang="ru-RU" sz="2000" dirty="0" smtClean="0"/>
              <a:t>Запустить в работу диспетчер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Из этой функции не должно быть возврата (если нет ошибок диспетчеризации)</a:t>
            </a:r>
            <a:endParaRPr lang="ru-RU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314825" y="2037191"/>
            <a:ext cx="7795178" cy="3476625"/>
            <a:chOff x="5972173" y="1414463"/>
            <a:chExt cx="5286376" cy="22812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596" b="59121"/>
            <a:stretch/>
          </p:blipFill>
          <p:spPr>
            <a:xfrm>
              <a:off x="5972174" y="1414463"/>
              <a:ext cx="5286375" cy="119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596" t="62866"/>
            <a:stretch/>
          </p:blipFill>
          <p:spPr>
            <a:xfrm>
              <a:off x="5972173" y="2609851"/>
              <a:ext cx="5286375" cy="1085849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 bwMode="auto">
          <a:xfrm>
            <a:off x="3870542" y="2606389"/>
            <a:ext cx="867795" cy="270161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870542" y="3320167"/>
            <a:ext cx="867795" cy="138556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3043825" y="4084090"/>
            <a:ext cx="1694512" cy="325986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6076949" y="3311086"/>
            <a:ext cx="1447801" cy="295275"/>
          </a:xfrm>
          <a:prstGeom prst="rect">
            <a:avLst/>
          </a:prstGeom>
          <a:solidFill>
            <a:srgbClr val="FFFF00">
              <a:alpha val="47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200073" y="3599391"/>
            <a:ext cx="306199" cy="295275"/>
          </a:xfrm>
          <a:prstGeom prst="rect">
            <a:avLst/>
          </a:prstGeom>
          <a:solidFill>
            <a:srgbClr val="FFFF00">
              <a:alpha val="47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452" b="37881"/>
          <a:stretch/>
        </p:blipFill>
        <p:spPr>
          <a:xfrm>
            <a:off x="4314825" y="1268559"/>
            <a:ext cx="2405329" cy="5435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Straight Arrow Connector 19"/>
          <p:cNvCxnSpPr/>
          <p:nvPr/>
        </p:nvCxnSpPr>
        <p:spPr bwMode="auto">
          <a:xfrm>
            <a:off x="3638550" y="1540316"/>
            <a:ext cx="730251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812558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Поочередное включение светодиодов: </a:t>
            </a:r>
            <a:br>
              <a:rPr lang="ru-RU" sz="3200" dirty="0" smtClean="0"/>
            </a:br>
            <a:r>
              <a:rPr lang="ru-RU" sz="3200" dirty="0" smtClean="0"/>
              <a:t>задачи в </a:t>
            </a:r>
            <a:r>
              <a:rPr lang="ru-RU" sz="3200" dirty="0" err="1" smtClean="0"/>
              <a:t>FreeRTOS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52" y="2899410"/>
            <a:ext cx="11592653" cy="3438760"/>
          </a:xfrm>
        </p:spPr>
        <p:txBody>
          <a:bodyPr numCol="2"/>
          <a:lstStyle/>
          <a:p>
            <a:r>
              <a:rPr lang="ru-RU" dirty="0" smtClean="0"/>
              <a:t>Используются две задачи, которые периодически запускаются</a:t>
            </a:r>
          </a:p>
          <a:p>
            <a:pPr lvl="1"/>
            <a:r>
              <a:rPr lang="ru-RU" dirty="0" smtClean="0"/>
              <a:t>Опрос кнопок</a:t>
            </a:r>
          </a:p>
          <a:p>
            <a:pPr lvl="1"/>
            <a:r>
              <a:rPr lang="ru-RU" dirty="0" smtClean="0"/>
              <a:t>Включение светодиодов по очереди</a:t>
            </a:r>
          </a:p>
          <a:p>
            <a:r>
              <a:rPr lang="ru-RU" dirty="0" smtClean="0"/>
              <a:t>Задачи взаимодействуют с помощью глобальных переменных</a:t>
            </a:r>
          </a:p>
          <a:p>
            <a:pPr lvl="1"/>
            <a:r>
              <a:rPr lang="ru-RU" dirty="0" err="1" smtClean="0"/>
              <a:t>blanking</a:t>
            </a:r>
            <a:endParaRPr lang="ru-RU" dirty="0" smtClean="0"/>
          </a:p>
          <a:p>
            <a:pPr lvl="1"/>
            <a:r>
              <a:rPr lang="ru-RU" dirty="0" err="1" smtClean="0"/>
              <a:t>scan_delay</a:t>
            </a:r>
            <a:endParaRPr lang="ru-RU" dirty="0"/>
          </a:p>
          <a:p>
            <a:r>
              <a:rPr lang="ru-RU" dirty="0" smtClean="0"/>
              <a:t>Для задержки задачи до следующего запуска используется </a:t>
            </a:r>
            <a:r>
              <a:rPr lang="ru-RU" dirty="0" err="1" smtClean="0"/>
              <a:t>vTaskDelay</a:t>
            </a:r>
            <a:endParaRPr lang="ru-RU" dirty="0" smtClean="0"/>
          </a:p>
          <a:p>
            <a:pPr lvl="1"/>
            <a:r>
              <a:rPr lang="ru-RU" dirty="0" smtClean="0"/>
              <a:t>В задаче опроса кнопок задержка определяет насколько часто будут опрашиваться кнопки</a:t>
            </a:r>
          </a:p>
          <a:p>
            <a:pPr lvl="1"/>
            <a:r>
              <a:rPr lang="ru-RU" dirty="0" smtClean="0"/>
              <a:t>Для уменьшения задержки реакции светодиодов, можно уменьшить период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454025" y="1402815"/>
            <a:ext cx="10862119" cy="966004"/>
            <a:chOff x="454025" y="1402815"/>
            <a:chExt cx="10862119" cy="966004"/>
          </a:xfrm>
        </p:grpSpPr>
        <p:sp>
          <p:nvSpPr>
            <p:cNvPr id="13" name="TextBox 12"/>
            <p:cNvSpPr txBox="1"/>
            <p:nvPr/>
          </p:nvSpPr>
          <p:spPr>
            <a:xfrm>
              <a:off x="454025" y="1402815"/>
              <a:ext cx="3124200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2"/>
                  </a:solidFill>
                </a:rPr>
                <a:t>ScanLEDsTask</a:t>
              </a:r>
              <a:endParaRPr lang="ru-RU" sz="2000" b="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00478" y="1490746"/>
              <a:ext cx="7499899" cy="272153"/>
            </a:xfrm>
            <a:prstGeom prst="rect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984625" y="1498181"/>
              <a:ext cx="7153592" cy="272153"/>
              <a:chOff x="3984625" y="2417074"/>
              <a:chExt cx="7153592" cy="272153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3984625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4457933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4931241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5404549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5877857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6351165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6824473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7297781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7771089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8244397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8717705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9191013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9664321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10137629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0610937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1084242" y="2417074"/>
                <a:ext cx="5397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454025" y="1982366"/>
              <a:ext cx="10862119" cy="386453"/>
              <a:chOff x="454025" y="1887358"/>
              <a:chExt cx="10862119" cy="38645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54025" y="1887358"/>
                <a:ext cx="3124200" cy="38645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sz="2000" dirty="0" smtClean="0">
                    <a:solidFill>
                      <a:schemeClr val="accent2"/>
                    </a:solidFill>
                  </a:rPr>
                  <a:t>PollSwitchesTask</a:t>
                </a:r>
                <a:endParaRPr lang="ru-RU" sz="2000" b="0" dirty="0" smtClean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4232240" y="1947722"/>
                <a:ext cx="45719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4618284" y="1947722"/>
                <a:ext cx="45719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5004328" y="1947722"/>
                <a:ext cx="45719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846196" y="1947722"/>
                <a:ext cx="45719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5390372" y="1947722"/>
                <a:ext cx="45719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816245" y="1954152"/>
                <a:ext cx="7499899" cy="272153"/>
              </a:xfrm>
              <a:prstGeom prst="rect">
                <a:avLst/>
              </a:prstGeom>
              <a:noFill/>
              <a:ln w="222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6934548" y="1947722"/>
                <a:ext cx="45719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706636" y="1947722"/>
                <a:ext cx="45719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8478724" y="1947722"/>
                <a:ext cx="45719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6162460" y="1947722"/>
                <a:ext cx="45719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9250812" y="1947722"/>
                <a:ext cx="45719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10022900" y="1947722"/>
                <a:ext cx="45719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10408944" y="1947722"/>
                <a:ext cx="45719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10794988" y="1947722"/>
                <a:ext cx="45719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9636856" y="1947722"/>
                <a:ext cx="45719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1181040" y="1947722"/>
                <a:ext cx="45719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6548504" y="1947722"/>
                <a:ext cx="45719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7320592" y="1947722"/>
                <a:ext cx="45719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8092680" y="1947722"/>
                <a:ext cx="45719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5776416" y="1947722"/>
                <a:ext cx="45719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8864768" y="1947722"/>
                <a:ext cx="45719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9201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Опрос кнопок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9" y="1344000"/>
            <a:ext cx="3935893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dirty="0" smtClean="0"/>
              <a:t>Бесконечный цикл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Проверка кнопки скорости</a:t>
            </a:r>
          </a:p>
          <a:p>
            <a:pPr lvl="1">
              <a:spcAft>
                <a:spcPts val="0"/>
              </a:spcAft>
            </a:pPr>
            <a:r>
              <a:rPr lang="ru-RU" sz="1733" dirty="0"/>
              <a:t>Устанавливает переменную scan_delay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Проверка кнопки выключения</a:t>
            </a:r>
          </a:p>
          <a:p>
            <a:pPr lvl="1">
              <a:spcAft>
                <a:spcPts val="0"/>
              </a:spcAft>
            </a:pPr>
            <a:r>
              <a:rPr lang="ru-RU" sz="1733" dirty="0" smtClean="0"/>
              <a:t>Устанавливает переменную blanking</a:t>
            </a:r>
          </a:p>
          <a:p>
            <a:pPr lvl="1">
              <a:spcAft>
                <a:spcPts val="0"/>
              </a:spcAft>
            </a:pPr>
            <a:r>
              <a:rPr lang="ru-RU" sz="1733" dirty="0" smtClean="0"/>
              <a:t>Возможно выключить светодиоды незамедлительно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Запрос к диспетчеру: задержка выполнения этой задачи </a:t>
            </a:r>
          </a:p>
          <a:p>
            <a:pPr lvl="1">
              <a:spcAft>
                <a:spcPts val="0"/>
              </a:spcAft>
            </a:pPr>
            <a:r>
              <a:rPr lang="ru-RU" sz="1733" dirty="0" smtClean="0"/>
              <a:t>Задержка определяется тактом диспетчера SWITCH_POLL_DELAY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Освобождает процессор для других задач</a:t>
            </a:r>
            <a:endParaRPr lang="ru-RU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83"/>
          <a:stretch/>
        </p:blipFill>
        <p:spPr>
          <a:xfrm>
            <a:off x="4410945" y="1268559"/>
            <a:ext cx="7565708" cy="49874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3159878" y="1515649"/>
            <a:ext cx="1595002" cy="297911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3757808" y="1813560"/>
            <a:ext cx="1368547" cy="427616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143116" y="2747862"/>
            <a:ext cx="983239" cy="907734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757808" y="4070959"/>
            <a:ext cx="1437320" cy="1590701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709289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959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Включение светодиодов по очереди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4238482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200" dirty="0" smtClean="0"/>
              <a:t>Бесконечный цикл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Для каждого светодиода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Если светодиод не выключен</a:t>
            </a:r>
          </a:p>
          <a:p>
            <a:pPr lvl="2">
              <a:spcAft>
                <a:spcPts val="0"/>
              </a:spcAft>
            </a:pPr>
            <a:r>
              <a:rPr lang="ru-RU" dirty="0" smtClean="0"/>
              <a:t>Изменить состояние светодиода</a:t>
            </a:r>
          </a:p>
          <a:p>
            <a:pPr lvl="2">
              <a:spcAft>
                <a:spcPts val="0"/>
              </a:spcAft>
            </a:pPr>
            <a:r>
              <a:rPr lang="ru-RU" dirty="0" smtClean="0"/>
              <a:t>Запрос к диспетчеру: задержка выполнения этой задачи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В следующий раз инвертировать состояние светодиодов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Запрос к диспетчеру: задержка выполнения этой задачи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Это нужно делать, т.к. этот код освобождает процессор, если светодиоды выключены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647" y="1259398"/>
            <a:ext cx="7177006" cy="5268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3385185" y="1635188"/>
            <a:ext cx="1804035" cy="551752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385185" y="2610818"/>
            <a:ext cx="2474595" cy="232847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3916680" y="2889947"/>
            <a:ext cx="1943100" cy="388993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282440" y="4808220"/>
            <a:ext cx="1249680" cy="120396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3975735" y="4008120"/>
            <a:ext cx="1556385" cy="17907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346742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Фукнция Main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2103120"/>
            <a:ext cx="3601260" cy="4424880"/>
          </a:xfrm>
        </p:spPr>
        <p:txBody>
          <a:bodyPr/>
          <a:lstStyle/>
          <a:p>
            <a:r>
              <a:rPr lang="ru-RU" dirty="0" smtClean="0"/>
              <a:t>Сконфигурировать аппаратное обеспечение и периферийные устройства</a:t>
            </a:r>
          </a:p>
          <a:p>
            <a:r>
              <a:rPr lang="ru-RU" dirty="0" smtClean="0"/>
              <a:t>Создать задачи</a:t>
            </a:r>
          </a:p>
          <a:p>
            <a:r>
              <a:rPr lang="ru-RU" dirty="0" smtClean="0"/>
              <a:t>Запустить диспетчер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35"/>
          <a:stretch/>
        </p:blipFill>
        <p:spPr>
          <a:xfrm>
            <a:off x="4314825" y="1328760"/>
            <a:ext cx="7877175" cy="4133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943616" y="2247900"/>
            <a:ext cx="1685534" cy="507826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943616" y="3009900"/>
            <a:ext cx="1656959" cy="1148741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670126" y="3952874"/>
            <a:ext cx="959024" cy="656704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982773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Демонстрационная программа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9" y="1344000"/>
            <a:ext cx="6016801" cy="5184000"/>
          </a:xfrm>
        </p:spPr>
        <p:txBody>
          <a:bodyPr/>
          <a:lstStyle/>
          <a:p>
            <a:r>
              <a:rPr lang="ru-RU" smtClean="0"/>
              <a:t>Проект Demo10_Adv_Concurrency_Scan_LEDs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/>
          <a:stretch/>
        </p:blipFill>
        <p:spPr bwMode="auto">
          <a:xfrm>
            <a:off x="6334124" y="1654582"/>
            <a:ext cx="5857875" cy="366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154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Раздел 5: </a:t>
            </a:r>
            <a:r>
              <a:t/>
            </a:r>
            <a:br/>
            <a:r>
              <a:rPr lang="ru-RU" smtClean="0"/>
              <a:t>Создание многозадачного приложения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453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 smtClean="0"/>
              <a:t>Обзор проектирования приложения</a:t>
            </a:r>
            <a:endParaRPr lang="ru-RU" sz="373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5689140" cy="5184000"/>
          </a:xfrm>
        </p:spPr>
        <p:txBody>
          <a:bodyPr/>
          <a:lstStyle/>
          <a:p>
            <a:r>
              <a:rPr lang="ru-RU" sz="2000" dirty="0" smtClean="0"/>
              <a:t>Разбить приложение на отдельные задачи</a:t>
            </a:r>
          </a:p>
          <a:p>
            <a:endParaRPr lang="ru-RU" sz="2000" dirty="0"/>
          </a:p>
          <a:p>
            <a:r>
              <a:rPr lang="ru-RU" sz="2000" dirty="0" smtClean="0"/>
              <a:t>Проанализировать задачи и найти взаимодействие между ними</a:t>
            </a:r>
          </a:p>
          <a:p>
            <a:pPr lvl="1"/>
            <a:r>
              <a:rPr lang="ru-RU" sz="2000" dirty="0" smtClean="0">
                <a:solidFill>
                  <a:schemeClr val="tx2"/>
                </a:solidFill>
              </a:rPr>
              <a:t>Запуск задач и синхронизация</a:t>
            </a:r>
            <a:endParaRPr lang="ru-RU" sz="2000" dirty="0">
              <a:solidFill>
                <a:schemeClr val="tx2"/>
              </a:solidFill>
            </a:endParaRPr>
          </a:p>
          <a:p>
            <a:pPr lvl="1"/>
            <a:r>
              <a:rPr lang="ru-RU" sz="2000" dirty="0" smtClean="0">
                <a:solidFill>
                  <a:schemeClr val="tx2"/>
                </a:solidFill>
              </a:rPr>
              <a:t>Сообщения (однонаправленный поток данных)</a:t>
            </a:r>
          </a:p>
          <a:p>
            <a:pPr lvl="1"/>
            <a:r>
              <a:rPr lang="ru-RU" sz="2000" dirty="0" smtClean="0">
                <a:solidFill>
                  <a:schemeClr val="tx2"/>
                </a:solidFill>
              </a:rPr>
              <a:t>Общие данные (двунаправленный поток данных) и ресурсы</a:t>
            </a:r>
          </a:p>
          <a:p>
            <a:endParaRPr lang="ru-RU" sz="2000" dirty="0"/>
          </a:p>
          <a:p>
            <a:r>
              <a:rPr lang="ru-RU" sz="2000" dirty="0" smtClean="0"/>
              <a:t>Для осуществления взаимодействия между задачами используются соответствующие примитивные операции RTOS </a:t>
            </a:r>
            <a:endParaRPr lang="ru-R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199783" y="4293142"/>
            <a:ext cx="705488" cy="954107"/>
            <a:chOff x="6896607" y="3416408"/>
            <a:chExt cx="705488" cy="954107"/>
          </a:xfrm>
        </p:grpSpPr>
        <p:grpSp>
          <p:nvGrpSpPr>
            <p:cNvPr id="14" name="Group 13"/>
            <p:cNvGrpSpPr/>
            <p:nvPr/>
          </p:nvGrpSpPr>
          <p:grpSpPr>
            <a:xfrm rot="10800000">
              <a:off x="7311581" y="3416408"/>
              <a:ext cx="290514" cy="871544"/>
              <a:chOff x="7979650" y="2627624"/>
              <a:chExt cx="290514" cy="871544"/>
            </a:xfrm>
          </p:grpSpPr>
          <p:grpSp>
            <p:nvGrpSpPr>
              <p:cNvPr id="16" name="Group 33"/>
              <p:cNvGrpSpPr>
                <a:grpSpLocks/>
              </p:cNvGrpSpPr>
              <p:nvPr/>
            </p:nvGrpSpPr>
            <p:grpSpPr bwMode="auto">
              <a:xfrm flipH="1" flipV="1">
                <a:off x="7979650" y="3063396"/>
                <a:ext cx="290514" cy="435772"/>
                <a:chOff x="3408" y="1728"/>
                <a:chExt cx="144" cy="288"/>
              </a:xfrm>
            </p:grpSpPr>
            <p:sp>
              <p:nvSpPr>
                <p:cNvPr id="19" name="Rectangle 34"/>
                <p:cNvSpPr>
                  <a:spLocks noChangeArrowheads="1"/>
                </p:cNvSpPr>
                <p:nvPr/>
              </p:nvSpPr>
              <p:spPr bwMode="auto">
                <a:xfrm>
                  <a:off x="3408" y="1728"/>
                  <a:ext cx="144" cy="28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20" name="Line 35"/>
                <p:cNvSpPr>
                  <a:spLocks noChangeShapeType="1"/>
                </p:cNvSpPr>
                <p:nvPr/>
              </p:nvSpPr>
              <p:spPr bwMode="auto">
                <a:xfrm>
                  <a:off x="3408" y="187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17" name="Rectangle 37"/>
              <p:cNvSpPr>
                <a:spLocks noChangeArrowheads="1"/>
              </p:cNvSpPr>
              <p:nvPr/>
            </p:nvSpPr>
            <p:spPr bwMode="auto">
              <a:xfrm flipH="1" flipV="1">
                <a:off x="7979650" y="2627624"/>
                <a:ext cx="290514" cy="4357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8" name="Line 38"/>
              <p:cNvSpPr>
                <a:spLocks noChangeShapeType="1"/>
              </p:cNvSpPr>
              <p:nvPr/>
            </p:nvSpPr>
            <p:spPr bwMode="auto">
              <a:xfrm flipH="1" flipV="1">
                <a:off x="7979650" y="2845510"/>
                <a:ext cx="2905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 rot="16200000" flipH="1">
              <a:off x="6619608" y="3693407"/>
              <a:ext cx="95410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000" i="1" dirty="0" smtClean="0">
                  <a:latin typeface="Arial" charset="0"/>
                </a:rPr>
                <a:t>Очередь</a:t>
              </a:r>
              <a:endParaRPr lang="ru-RU" sz="2000" i="1" dirty="0">
                <a:latin typeface="Arial" charset="0"/>
              </a:endParaRPr>
            </a:p>
          </p:txBody>
        </p:sp>
      </p:grpSp>
      <p:sp>
        <p:nvSpPr>
          <p:cNvPr id="10" name="Oval 52"/>
          <p:cNvSpPr>
            <a:spLocks noChangeArrowheads="1"/>
          </p:cNvSpPr>
          <p:nvPr/>
        </p:nvSpPr>
        <p:spPr bwMode="auto">
          <a:xfrm flipH="1">
            <a:off x="10070052" y="3326769"/>
            <a:ext cx="1379922" cy="58102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Задача</a:t>
            </a:r>
            <a:endParaRPr lang="ru-RU" sz="2000" dirty="0">
              <a:solidFill>
                <a:schemeClr val="bg2"/>
              </a:solidFill>
            </a:endParaRPr>
          </a:p>
        </p:txBody>
      </p:sp>
      <p:cxnSp>
        <p:nvCxnSpPr>
          <p:cNvPr id="12" name="Elbow Connector 11"/>
          <p:cNvCxnSpPr>
            <a:endCxn id="17" idx="2"/>
          </p:cNvCxnSpPr>
          <p:nvPr/>
        </p:nvCxnSpPr>
        <p:spPr bwMode="auto">
          <a:xfrm rot="5400000" flipH="1" flipV="1">
            <a:off x="10561738" y="5362961"/>
            <a:ext cx="396551" cy="2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Elbow Connector 12"/>
          <p:cNvCxnSpPr>
            <a:stCxn id="19" idx="0"/>
            <a:endCxn id="10" idx="4"/>
          </p:cNvCxnSpPr>
          <p:nvPr/>
        </p:nvCxnSpPr>
        <p:spPr bwMode="auto">
          <a:xfrm rot="16200000" flipV="1">
            <a:off x="10567342" y="4100469"/>
            <a:ext cx="385344" cy="1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Elbow Connector 35"/>
          <p:cNvCxnSpPr>
            <a:stCxn id="22" idx="0"/>
            <a:endCxn id="42" idx="2"/>
          </p:cNvCxnSpPr>
          <p:nvPr/>
        </p:nvCxnSpPr>
        <p:spPr bwMode="auto">
          <a:xfrm rot="5400000" flipH="1" flipV="1">
            <a:off x="7558005" y="2588250"/>
            <a:ext cx="381309" cy="1095730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9" name="Group 58"/>
          <p:cNvGrpSpPr/>
          <p:nvPr/>
        </p:nvGrpSpPr>
        <p:grpSpPr>
          <a:xfrm>
            <a:off x="6487736" y="3326769"/>
            <a:ext cx="1403019" cy="2815498"/>
            <a:chOff x="6487736" y="3326769"/>
            <a:chExt cx="1403019" cy="2815498"/>
          </a:xfrm>
        </p:grpSpPr>
        <p:sp>
          <p:nvSpPr>
            <p:cNvPr id="22" name="Oval 52"/>
            <p:cNvSpPr>
              <a:spLocks noChangeArrowheads="1"/>
            </p:cNvSpPr>
            <p:nvPr/>
          </p:nvSpPr>
          <p:spPr bwMode="auto">
            <a:xfrm flipH="1">
              <a:off x="6510833" y="3326769"/>
              <a:ext cx="1379922" cy="58102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ru-RU" sz="2000" dirty="0" smtClean="0">
                  <a:solidFill>
                    <a:schemeClr val="bg2"/>
                  </a:solidFill>
                </a:rPr>
                <a:t>Задача</a:t>
              </a:r>
              <a:endParaRPr lang="ru-RU" sz="2000" dirty="0">
                <a:solidFill>
                  <a:schemeClr val="bg2"/>
                </a:solidFill>
              </a:endParaRPr>
            </a:p>
          </p:txBody>
        </p:sp>
        <p:cxnSp>
          <p:nvCxnSpPr>
            <p:cNvPr id="23" name="Elbow Connector 22"/>
            <p:cNvCxnSpPr/>
            <p:nvPr/>
          </p:nvCxnSpPr>
          <p:spPr bwMode="auto">
            <a:xfrm rot="5400000" flipH="1" flipV="1">
              <a:off x="7002519" y="5362961"/>
              <a:ext cx="396551" cy="2"/>
            </a:xfrm>
            <a:prstGeom prst="bentConnector3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Elbow Connector 23"/>
            <p:cNvCxnSpPr>
              <a:endCxn id="22" idx="4"/>
            </p:cNvCxnSpPr>
            <p:nvPr/>
          </p:nvCxnSpPr>
          <p:spPr bwMode="auto">
            <a:xfrm rot="16200000" flipV="1">
              <a:off x="7008123" y="4100469"/>
              <a:ext cx="385344" cy="1"/>
            </a:xfrm>
            <a:prstGeom prst="bentConnector3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5" name="Group 24"/>
            <p:cNvGrpSpPr/>
            <p:nvPr/>
          </p:nvGrpSpPr>
          <p:grpSpPr>
            <a:xfrm>
              <a:off x="7037325" y="4336731"/>
              <a:ext cx="458981" cy="827954"/>
              <a:chOff x="8816340" y="884580"/>
              <a:chExt cx="1640204" cy="2958758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8900160" y="948002"/>
                <a:ext cx="1556384" cy="962025"/>
                <a:chOff x="9197340" y="2714624"/>
                <a:chExt cx="1556384" cy="962025"/>
              </a:xfrm>
            </p:grpSpPr>
            <p:sp>
              <p:nvSpPr>
                <p:cNvPr id="28" name="Rectangle 27"/>
                <p:cNvSpPr/>
                <p:nvPr/>
              </p:nvSpPr>
              <p:spPr bwMode="auto">
                <a:xfrm>
                  <a:off x="9197340" y="2714624"/>
                  <a:ext cx="1556384" cy="962025"/>
                </a:xfrm>
                <a:prstGeom prst="rect">
                  <a:avLst/>
                </a:prstGeom>
                <a:solidFill>
                  <a:srgbClr val="0070C0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>
                    <a:lnSpc>
                      <a:spcPct val="80000"/>
                    </a:lnSpc>
                    <a:buClr>
                      <a:srgbClr val="000099"/>
                    </a:buClr>
                  </a:pPr>
                  <a:endParaRPr lang="en-US" sz="1400" b="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9574530" y="2939889"/>
                  <a:ext cx="802004" cy="511494"/>
                </a:xfrm>
                <a:prstGeom prst="rect">
                  <a:avLst/>
                </a:prstGeom>
                <a:solidFill>
                  <a:srgbClr val="FFFF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>
                    <a:lnSpc>
                      <a:spcPct val="80000"/>
                    </a:lnSpc>
                    <a:buClr>
                      <a:srgbClr val="000099"/>
                    </a:buClr>
                  </a:pPr>
                  <a:endParaRPr lang="en-US" sz="1400" b="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7" name="Rectangle 26"/>
              <p:cNvSpPr/>
              <p:nvPr/>
            </p:nvSpPr>
            <p:spPr bwMode="auto">
              <a:xfrm>
                <a:off x="8816340" y="884580"/>
                <a:ext cx="83820" cy="295875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76000"/>
                      <a:lumOff val="24000"/>
                    </a:schemeClr>
                  </a:gs>
                  <a:gs pos="5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27000"/>
                    </a:schemeClr>
                  </a:gs>
                </a:gsLst>
                <a:lin ang="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 rot="16200000" flipH="1">
              <a:off x="6082097" y="4570141"/>
              <a:ext cx="151035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000" i="1" dirty="0" smtClean="0">
                  <a:latin typeface="Arial" charset="0"/>
                </a:rPr>
                <a:t>Семафор</a:t>
              </a:r>
              <a:endParaRPr lang="ru-RU" sz="2000" i="1" dirty="0">
                <a:latin typeface="Arial" charset="0"/>
              </a:endParaRPr>
            </a:p>
          </p:txBody>
        </p:sp>
        <p:sp>
          <p:nvSpPr>
            <p:cNvPr id="38" name="Oval 52"/>
            <p:cNvSpPr>
              <a:spLocks noChangeArrowheads="1"/>
            </p:cNvSpPr>
            <p:nvPr/>
          </p:nvSpPr>
          <p:spPr bwMode="auto">
            <a:xfrm flipH="1">
              <a:off x="6487736" y="5561238"/>
              <a:ext cx="1379922" cy="58102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ru-RU" sz="2000" dirty="0" smtClean="0">
                  <a:solidFill>
                    <a:schemeClr val="bg2"/>
                  </a:solidFill>
                </a:rPr>
                <a:t>Задача</a:t>
              </a:r>
              <a:endParaRPr lang="ru-RU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39" name="Oval 52"/>
          <p:cNvSpPr>
            <a:spLocks noChangeArrowheads="1"/>
          </p:cNvSpPr>
          <p:nvPr/>
        </p:nvSpPr>
        <p:spPr bwMode="auto">
          <a:xfrm flipH="1">
            <a:off x="10070052" y="5558585"/>
            <a:ext cx="1379922" cy="58102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Задача</a:t>
            </a:r>
            <a:endParaRPr lang="ru-RU" sz="2000" dirty="0">
              <a:solidFill>
                <a:schemeClr val="bg2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8296524" y="2691016"/>
            <a:ext cx="1102570" cy="508887"/>
            <a:chOff x="7827674" y="2158113"/>
            <a:chExt cx="1102570" cy="508887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570448" y="2421902"/>
              <a:ext cx="91044" cy="96982"/>
            </a:xfrm>
            <a:prstGeom prst="rect">
              <a:avLst/>
            </a:prstGeom>
            <a:solidFill>
              <a:srgbClr val="A278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8662265" y="2470393"/>
              <a:ext cx="91044" cy="96982"/>
            </a:xfrm>
            <a:prstGeom prst="rect">
              <a:avLst/>
            </a:prstGeom>
            <a:solidFill>
              <a:srgbClr val="A278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8839200" y="2470393"/>
              <a:ext cx="91044" cy="96982"/>
            </a:xfrm>
            <a:prstGeom prst="rect">
              <a:avLst/>
            </a:prstGeom>
            <a:solidFill>
              <a:srgbClr val="A278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8265226" y="2351314"/>
              <a:ext cx="665018" cy="119079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lumMod val="53000"/>
                  </a:srgbClr>
                </a:gs>
                <a:gs pos="27000">
                  <a:srgbClr val="E6AD00">
                    <a:lumMod val="66000"/>
                    <a:lumOff val="34000"/>
                  </a:srgbClr>
                </a:gs>
                <a:gs pos="100000">
                  <a:srgbClr val="CC9900">
                    <a:lumMod val="53000"/>
                  </a:srgbClr>
                </a:gs>
              </a:gsLst>
              <a:lin ang="54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827674" y="2158113"/>
              <a:ext cx="499102" cy="508887"/>
            </a:xfrm>
            <a:prstGeom prst="ellipse">
              <a:avLst/>
            </a:prstGeom>
            <a:solidFill>
              <a:srgbClr val="CC9900"/>
            </a:solidFill>
            <a:ln w="9525" cap="flat" cmpd="sng" algn="ctr">
              <a:solidFill>
                <a:srgbClr val="A27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9" name="Text Box 21"/>
          <p:cNvSpPr txBox="1">
            <a:spLocks noChangeArrowheads="1"/>
          </p:cNvSpPr>
          <p:nvPr/>
        </p:nvSpPr>
        <p:spPr bwMode="auto">
          <a:xfrm flipH="1">
            <a:off x="8471599" y="3126714"/>
            <a:ext cx="8819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i="1" dirty="0" smtClean="0">
                <a:latin typeface="Arial" charset="0"/>
              </a:rPr>
              <a:t>Mutex (Мьютекс)</a:t>
            </a:r>
            <a:endParaRPr lang="ru-RU" sz="2000" i="1" dirty="0">
              <a:latin typeface="Arial" charset="0"/>
            </a:endParaRPr>
          </a:p>
        </p:txBody>
      </p:sp>
      <p:cxnSp>
        <p:nvCxnSpPr>
          <p:cNvPr id="51" name="Elbow Connector 50"/>
          <p:cNvCxnSpPr>
            <a:stCxn id="10" idx="0"/>
            <a:endCxn id="43" idx="3"/>
          </p:cNvCxnSpPr>
          <p:nvPr/>
        </p:nvCxnSpPr>
        <p:spPr bwMode="auto">
          <a:xfrm rot="16200000" flipV="1">
            <a:off x="9888048" y="2454803"/>
            <a:ext cx="383012" cy="1360919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8" name="Group 57"/>
          <p:cNvGrpSpPr/>
          <p:nvPr/>
        </p:nvGrpSpPr>
        <p:grpSpPr>
          <a:xfrm>
            <a:off x="8081627" y="1440494"/>
            <a:ext cx="1661916" cy="1107746"/>
            <a:chOff x="8028184" y="822451"/>
            <a:chExt cx="1661916" cy="1107746"/>
          </a:xfrm>
        </p:grpSpPr>
        <p:sp>
          <p:nvSpPr>
            <p:cNvPr id="57" name="Rectangle 56"/>
            <p:cNvSpPr/>
            <p:nvPr/>
          </p:nvSpPr>
          <p:spPr bwMode="auto">
            <a:xfrm>
              <a:off x="8028184" y="822451"/>
              <a:ext cx="1661916" cy="1107746"/>
            </a:xfrm>
            <a:prstGeom prst="rect">
              <a:avLst/>
            </a:prstGeom>
            <a:solidFill>
              <a:srgbClr val="CC99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dirty="0">
                  <a:solidFill>
                    <a:schemeClr val="bg2"/>
                  </a:solidFill>
                </a:rPr>
                <a:t>Общие данные или ресурсы</a:t>
              </a:r>
            </a:p>
            <a:p>
              <a:pPr algn="ctr"/>
              <a:endParaRPr lang="ru-RU" sz="2000" dirty="0">
                <a:solidFill>
                  <a:schemeClr val="bg2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8795626" y="1583521"/>
              <a:ext cx="147710" cy="287633"/>
              <a:chOff x="8891588" y="2250576"/>
              <a:chExt cx="147710" cy="287633"/>
            </a:xfrm>
          </p:grpSpPr>
          <p:sp>
            <p:nvSpPr>
              <p:cNvPr id="54" name="Oval 53"/>
              <p:cNvSpPr/>
              <p:nvPr/>
            </p:nvSpPr>
            <p:spPr bwMode="auto">
              <a:xfrm>
                <a:off x="8891588" y="2250576"/>
                <a:ext cx="147710" cy="156074"/>
              </a:xfrm>
              <a:prstGeom prst="ellipse">
                <a:avLst/>
              </a:prstGeom>
              <a:solidFill>
                <a:schemeClr val="tx2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8942584" y="2398509"/>
                <a:ext cx="45719" cy="139700"/>
              </a:xfrm>
              <a:prstGeom prst="rect">
                <a:avLst/>
              </a:prstGeom>
              <a:solidFill>
                <a:schemeClr val="tx2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629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3730" dirty="0" smtClean="0"/>
              <a:t>Запуск задачи</a:t>
            </a:r>
            <a:endParaRPr lang="ru-RU" sz="373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r>
              <a:rPr lang="ru-RU" dirty="0" smtClean="0"/>
              <a:t>Две основные возможности запуска</a:t>
            </a:r>
          </a:p>
          <a:p>
            <a:pPr lvl="1">
              <a:spcAft>
                <a:spcPts val="200"/>
              </a:spcAft>
            </a:pPr>
            <a:endParaRPr lang="ru-RU" dirty="0"/>
          </a:p>
          <a:p>
            <a:pPr>
              <a:spcAft>
                <a:spcPts val="200"/>
              </a:spcAft>
            </a:pPr>
            <a:r>
              <a:rPr lang="ru-RU" dirty="0" smtClean="0"/>
              <a:t>Запуск по времени: Например, периодическая задача запускается каждые X </a:t>
            </a:r>
            <a:r>
              <a:rPr lang="ru-RU" dirty="0" err="1" smtClean="0"/>
              <a:t>мс</a:t>
            </a:r>
            <a:endParaRPr lang="ru-RU" dirty="0" smtClean="0"/>
          </a:p>
          <a:p>
            <a:pPr lvl="1">
              <a:spcAft>
                <a:spcPts val="200"/>
              </a:spcAft>
            </a:pPr>
            <a:r>
              <a:rPr lang="ru-RU" dirty="0" smtClean="0"/>
              <a:t>Структура задачи: бесконечный цикл с вызовом </a:t>
            </a:r>
            <a:r>
              <a:rPr lang="ru-RU" b="1" i="1" dirty="0">
                <a:solidFill>
                  <a:srgbClr val="00B0F0"/>
                </a:solidFill>
              </a:rPr>
              <a:t>задержки</a:t>
            </a:r>
            <a:r>
              <a:rPr lang="ru-RU" dirty="0" smtClean="0"/>
              <a:t> OS</a:t>
            </a:r>
            <a:endParaRPr lang="ru-RU" dirty="0"/>
          </a:p>
          <a:p>
            <a:pPr>
              <a:spcAft>
                <a:spcPts val="200"/>
              </a:spcAft>
            </a:pPr>
            <a:endParaRPr lang="ru-RU" dirty="0"/>
          </a:p>
          <a:p>
            <a:pPr>
              <a:spcAft>
                <a:spcPts val="200"/>
              </a:spcAft>
            </a:pPr>
            <a:r>
              <a:rPr lang="ru-RU" dirty="0" smtClean="0"/>
              <a:t>Запуск по событию: Задача запускается, если происходит Y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Используются примитивы синхронизации OS (события, семафоры, очереди, почтовые ящики)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Структура задачи: бесконечный цикл с вызовом </a:t>
            </a:r>
            <a:r>
              <a:rPr lang="ru-RU" b="1" i="1" dirty="0">
                <a:solidFill>
                  <a:srgbClr val="00B0F0"/>
                </a:solidFill>
              </a:rPr>
              <a:t>функции OS ожидания события или семафора</a:t>
            </a:r>
            <a:r>
              <a:rPr lang="ru-RU" dirty="0" smtClean="0"/>
              <a:t> 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Для использования </a:t>
            </a:r>
            <a:r>
              <a:rPr lang="ru-RU" b="1" i="1" dirty="0">
                <a:solidFill>
                  <a:srgbClr val="00B0F0"/>
                </a:solidFill>
              </a:rPr>
              <a:t>функции ожидания события OS или семафора</a:t>
            </a:r>
            <a:r>
              <a:rPr lang="ru-RU" dirty="0" smtClean="0"/>
              <a:t>, нужна запускающая задача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57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 smtClean="0"/>
              <a:t>2. Передача сообщений</a:t>
            </a:r>
            <a:endParaRPr lang="ru-RU" sz="373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Передает ли задача данные другой только в одном направлении?</a:t>
            </a:r>
          </a:p>
          <a:p>
            <a:r>
              <a:rPr lang="ru-RU" smtClean="0"/>
              <a:t>Если да, можно использовать примитив OS: сообщение</a:t>
            </a:r>
          </a:p>
          <a:p>
            <a:r>
              <a:rPr lang="ru-RU" smtClean="0"/>
              <a:t>Сколько информации можно передать?</a:t>
            </a:r>
          </a:p>
          <a:p>
            <a:pPr lvl="1"/>
            <a:r>
              <a:rPr lang="ru-RU" smtClean="0"/>
              <a:t>Событие: что-то (неявно определенное) произошло</a:t>
            </a:r>
          </a:p>
          <a:p>
            <a:pPr lvl="1"/>
            <a:r>
              <a:rPr lang="ru-RU" smtClean="0"/>
              <a:t>Событие + данные = сообщение: что-то произошло и есть явные делали </a:t>
            </a:r>
          </a:p>
          <a:p>
            <a:r>
              <a:rPr lang="ru-RU" smtClean="0"/>
              <a:t>Какая нужна буферизация информации (если нужна)? </a:t>
            </a:r>
            <a:r>
              <a:rPr lang="ru-RU" i="1" dirty="0" smtClean="0"/>
              <a:t>Зависит от того, сколько событий может произойти до того, как другая задача сможет обработать их </a:t>
            </a:r>
          </a:p>
          <a:p>
            <a:pPr lvl="1"/>
            <a:r>
              <a:rPr lang="ru-RU" smtClean="0"/>
              <a:t>Один элемент: используйте событие или почтовый ящик</a:t>
            </a:r>
          </a:p>
          <a:p>
            <a:pPr lvl="1"/>
            <a:r>
              <a:rPr lang="ru-RU" smtClean="0"/>
              <a:t>Много элементов: используйте очередь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94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 smtClean="0"/>
              <a:t>3. Общие данные и ресурсы</a:t>
            </a:r>
            <a:endParaRPr lang="ru-RU" sz="373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Несколько задач должны обновлять общие данные или ресурсы? </a:t>
            </a:r>
          </a:p>
          <a:p>
            <a:r>
              <a:rPr lang="ru-RU" b="1" i="1" dirty="0" smtClean="0"/>
              <a:t>Совместное использование</a:t>
            </a:r>
            <a:r>
              <a:rPr lang="ru-RU" smtClean="0"/>
              <a:t> данных несколькими задачами в </a:t>
            </a:r>
            <a:r>
              <a:rPr lang="ru-RU" b="1" i="1" dirty="0" smtClean="0"/>
              <a:t>вытесняющей системе</a:t>
            </a:r>
            <a:r>
              <a:rPr lang="ru-RU" smtClean="0"/>
              <a:t> (задачи, процедуры обработки прерываний) создает риски </a:t>
            </a:r>
          </a:p>
          <a:p>
            <a:pPr lvl="1"/>
            <a:r>
              <a:rPr lang="ru-RU" smtClean="0"/>
              <a:t>Если </a:t>
            </a:r>
            <a:r>
              <a:rPr lang="ru-RU" b="1" dirty="0" smtClean="0"/>
              <a:t>обновление данных не атомарно</a:t>
            </a:r>
            <a:r>
              <a:rPr lang="ru-RU" smtClean="0"/>
              <a:t> (может быть разделено и прервано)</a:t>
            </a:r>
          </a:p>
          <a:p>
            <a:pPr lvl="2"/>
            <a:r>
              <a:rPr lang="ru-RU" smtClean="0"/>
              <a:t>Любая модификация, выполняемая нескольким командами</a:t>
            </a:r>
          </a:p>
          <a:p>
            <a:pPr lvl="2"/>
            <a:r>
              <a:rPr lang="ru-RU" smtClean="0"/>
              <a:t>Переменные, состоящие из нескольких слов (long int, float, double)</a:t>
            </a:r>
          </a:p>
          <a:p>
            <a:pPr lvl="2"/>
            <a:r>
              <a:rPr lang="ru-RU" smtClean="0"/>
              <a:t>Структуры из нескольких слов или объекты</a:t>
            </a:r>
          </a:p>
          <a:p>
            <a:pPr lvl="1"/>
            <a:r>
              <a:rPr lang="ru-RU" smtClean="0"/>
              <a:t>Если несколько задач могут записывать в одну переменную</a:t>
            </a:r>
          </a:p>
          <a:p>
            <a:r>
              <a:rPr lang="ru-RU" smtClean="0"/>
              <a:t>Защита объекта с помощью мьютекса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Раздел 5A: </a:t>
            </a:r>
            <a:r>
              <a:t/>
            </a:r>
            <a:br/>
            <a:r>
              <a:rPr lang="ru-RU" smtClean="0"/>
              <a:t>Запуск задач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750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 smtClean="0"/>
              <a:t>Запуск задач</a:t>
            </a:r>
            <a:endParaRPr lang="ru-RU" sz="373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64" y="3540271"/>
            <a:ext cx="11849622" cy="2697691"/>
          </a:xfrm>
        </p:spPr>
        <p:txBody>
          <a:bodyPr numCol="2"/>
          <a:lstStyle/>
          <a:p>
            <a:pPr>
              <a:spcAft>
                <a:spcPts val="0"/>
              </a:spcAft>
            </a:pPr>
            <a:r>
              <a:rPr lang="ru-RU" sz="2000" dirty="0" smtClean="0"/>
              <a:t>Чего должна ожидать задача? 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Запуск по времени: периодические задачи запускаются исходя из временных параметров</a:t>
            </a:r>
            <a:endParaRPr lang="ru-RU" sz="2000" dirty="0"/>
          </a:p>
          <a:p>
            <a:pPr lvl="1">
              <a:spcAft>
                <a:spcPts val="0"/>
              </a:spcAft>
            </a:pPr>
            <a:r>
              <a:rPr lang="ru-RU" sz="1800" dirty="0" smtClean="0"/>
              <a:t>Задача ожидает окончания периода из N тактов, затем переходит в состояние готовности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Задача ожидает наступления времени T, затем переходит в состояние готовности</a:t>
            </a:r>
          </a:p>
          <a:p>
            <a:pPr lvl="1">
              <a:spcAft>
                <a:spcPts val="0"/>
              </a:spcAft>
            </a:pPr>
            <a:endParaRPr lang="ru-RU" sz="1800" dirty="0"/>
          </a:p>
          <a:p>
            <a:pPr lvl="1">
              <a:spcAft>
                <a:spcPts val="0"/>
              </a:spcAft>
            </a:pPr>
            <a:endParaRPr lang="ru-RU" sz="1800" dirty="0" smtClean="0"/>
          </a:p>
          <a:p>
            <a:pPr>
              <a:spcAft>
                <a:spcPts val="0"/>
              </a:spcAft>
            </a:pPr>
            <a:r>
              <a:rPr lang="ru-RU" sz="2000" dirty="0" smtClean="0"/>
              <a:t>Запуск по событию: Задача запускается, когда происходит событие Y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Для </a:t>
            </a:r>
            <a:r>
              <a:rPr lang="ru-RU" sz="1800" dirty="0" err="1" smtClean="0"/>
              <a:t>сигнализирования</a:t>
            </a:r>
            <a:r>
              <a:rPr lang="ru-RU" sz="1800" dirty="0" smtClean="0"/>
              <a:t> о наступлении события используются примитивы синхронизации OS (события, семафоры, очереди)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Более детально будет описано далее</a:t>
            </a:r>
            <a:endParaRPr lang="ru-RU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Задача может работать и ожидать</a:t>
            </a:r>
            <a:endParaRPr lang="ru-R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26225"/>
              </p:ext>
            </p:extLst>
          </p:nvPr>
        </p:nvGraphicFramePr>
        <p:xfrm>
          <a:off x="660400" y="1835186"/>
          <a:ext cx="7197727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9059"/>
                <a:gridCol w="1021291"/>
                <a:gridCol w="1688043"/>
                <a:gridCol w="912282"/>
                <a:gridCol w="17970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sz="1600" dirty="0" err="1"/>
                        <a:t>ожидание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dirty="0" err="1"/>
                        <a:t>работа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dirty="0" err="1"/>
                        <a:t>ожидание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/>
                        <a:t>работа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dirty="0" err="1"/>
                        <a:t>ожидание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537938"/>
              </p:ext>
            </p:extLst>
          </p:nvPr>
        </p:nvGraphicFramePr>
        <p:xfrm>
          <a:off x="3498850" y="2496229"/>
          <a:ext cx="8128002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4750"/>
                <a:gridCol w="1285875"/>
                <a:gridCol w="1847850"/>
                <a:gridCol w="1038225"/>
                <a:gridCol w="15113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sz="1600" dirty="0" err="1"/>
                        <a:t>ожидание</a:t>
                      </a:r>
                      <a:endParaRPr lang="ru-RU" sz="1600" dirty="0"/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/>
                        <a:t>работа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/>
                        <a:t>ожидание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/>
                        <a:t>работа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dirty="0" err="1"/>
                        <a:t>ожидание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1150" y="3153818"/>
            <a:ext cx="1050419" cy="386453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Событие Y</a:t>
            </a:r>
            <a:endParaRPr lang="ru-RU" sz="2000" b="0" dirty="0" smtClean="0">
              <a:solidFill>
                <a:schemeClr val="accent2"/>
              </a:solidFill>
            </a:endParaRPr>
          </a:p>
        </p:txBody>
      </p:sp>
      <p:cxnSp>
        <p:nvCxnSpPr>
          <p:cNvPr id="12" name="Straight Arrow Connector 11"/>
          <p:cNvCxnSpPr>
            <a:stCxn id="8" idx="0"/>
          </p:cNvCxnSpPr>
          <p:nvPr/>
        </p:nvCxnSpPr>
        <p:spPr bwMode="auto">
          <a:xfrm flipV="1">
            <a:off x="5916360" y="2953429"/>
            <a:ext cx="36765" cy="20038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8515350" y="3137797"/>
            <a:ext cx="1050419" cy="386453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Событие Y</a:t>
            </a:r>
            <a:endParaRPr lang="ru-RU" sz="2000" b="0" dirty="0" smtClean="0">
              <a:solidFill>
                <a:schemeClr val="accent2"/>
              </a:solidFill>
            </a:endParaRP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 bwMode="auto">
          <a:xfrm flipV="1">
            <a:off x="9040560" y="2937408"/>
            <a:ext cx="36765" cy="20038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895062" y="1268559"/>
            <a:ext cx="1036121" cy="386453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Время T</a:t>
            </a:r>
            <a:r>
              <a:rPr lang="ru-RU" sz="2000" baseline="-25000" dirty="0" smtClean="0">
                <a:solidFill>
                  <a:schemeClr val="accent2"/>
                </a:solidFill>
              </a:rPr>
              <a:t>1</a:t>
            </a:r>
            <a:endParaRPr lang="ru-RU" sz="2000" b="0" baseline="-25000" dirty="0" smtClean="0">
              <a:solidFill>
                <a:schemeClr val="accent2"/>
              </a:solidFill>
            </a:endParaRPr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 bwMode="auto">
          <a:xfrm>
            <a:off x="2413123" y="1655012"/>
            <a:ext cx="44327" cy="18017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595400" y="1268559"/>
            <a:ext cx="1036121" cy="386453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Время T</a:t>
            </a:r>
            <a:r>
              <a:rPr lang="ru-RU" sz="2000" baseline="-25000" dirty="0">
                <a:solidFill>
                  <a:schemeClr val="accent2"/>
                </a:solidFill>
              </a:rPr>
              <a:t>2</a:t>
            </a:r>
            <a:endParaRPr lang="ru-RU" sz="2000" b="0" baseline="-25000" dirty="0" smtClean="0">
              <a:solidFill>
                <a:schemeClr val="accent2"/>
              </a:solidFill>
            </a:endParaRP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 bwMode="auto">
          <a:xfrm>
            <a:off x="5113461" y="1655012"/>
            <a:ext cx="44327" cy="18017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86590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Раздел 1:</a:t>
            </a:r>
            <a:r>
              <a:t/>
            </a:r>
            <a:br/>
            <a:r>
              <a:rPr lang="ru-RU" smtClean="0"/>
              <a:t>Введение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430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 smtClean="0"/>
              <a:t>Задержка задачи</a:t>
            </a:r>
            <a:endParaRPr lang="ru-RU" sz="373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51" y="3106455"/>
            <a:ext cx="6356287" cy="3446597"/>
          </a:xfrm>
        </p:spPr>
        <p:txBody>
          <a:bodyPr numCol="1"/>
          <a:lstStyle/>
          <a:p>
            <a:pPr>
              <a:spcAft>
                <a:spcPts val="200"/>
              </a:spcAft>
            </a:pPr>
            <a:r>
              <a:rPr lang="ru-RU" dirty="0" smtClean="0"/>
              <a:t>Задержка на фиксированное время осуществляется вызовом </a:t>
            </a:r>
            <a:r>
              <a:rPr lang="ru-RU" dirty="0" smtClean="0">
                <a:solidFill>
                  <a:srgbClr val="00B050"/>
                </a:solidFill>
              </a:rPr>
              <a:t>vTaskDelay</a:t>
            </a:r>
            <a:r>
              <a:rPr lang="ru-RU" dirty="0" smtClean="0"/>
              <a:t>(n) 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Блокирует задачу на n тактов диспетчера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После этого задача отмечается как готовая в выполнению</a:t>
            </a:r>
            <a:endParaRPr lang="ru-RU" dirty="0"/>
          </a:p>
          <a:p>
            <a:pPr>
              <a:spcAft>
                <a:spcPts val="200"/>
              </a:spcAft>
            </a:pPr>
            <a:r>
              <a:rPr lang="ru-RU" dirty="0" smtClean="0"/>
              <a:t>Замечание: Задача может не запуститься сразу после окончания задержки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Может выполняться задача с более высоким приоритетом</a:t>
            </a:r>
          </a:p>
          <a:p>
            <a:pPr lvl="1">
              <a:spcAft>
                <a:spcPts val="200"/>
              </a:spcAft>
            </a:pP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7460" y="3418933"/>
            <a:ext cx="6424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Lucida Console" pitchFamily="49" charset="0"/>
              </a:rPr>
              <a:t>void MyTask (…) {</a:t>
            </a:r>
          </a:p>
          <a:p>
            <a:r>
              <a:rPr lang="ru-RU" dirty="0">
                <a:solidFill>
                  <a:schemeClr val="tx2"/>
                </a:solidFill>
                <a:latin typeface="Lucida Console" pitchFamily="49" charset="0"/>
              </a:rPr>
              <a:t>  while (1) {</a:t>
            </a:r>
          </a:p>
          <a:p>
            <a:r>
              <a:rPr lang="en-US" dirty="0" smtClean="0"/>
              <a:t>	</a:t>
            </a:r>
            <a:r>
              <a:rPr lang="ru-RU" dirty="0" smtClean="0">
                <a:solidFill>
                  <a:schemeClr val="tx2"/>
                </a:solidFill>
                <a:latin typeface="Lucida Console" pitchFamily="49" charset="0"/>
              </a:rPr>
              <a:t>// Work</a:t>
            </a:r>
            <a:endParaRPr lang="ru-RU" dirty="0">
              <a:solidFill>
                <a:schemeClr val="tx2"/>
              </a:solidFill>
              <a:latin typeface="Lucida Console" pitchFamily="49" charset="0"/>
            </a:endParaRPr>
          </a:p>
          <a:p>
            <a:r>
              <a:rPr lang="en-US" dirty="0" smtClean="0"/>
              <a:t>	</a:t>
            </a:r>
            <a:r>
              <a:rPr lang="ru-RU" dirty="0" smtClean="0">
                <a:solidFill>
                  <a:schemeClr val="tx2"/>
                </a:solidFill>
                <a:latin typeface="Lucida Console" pitchFamily="49" charset="0"/>
              </a:rPr>
              <a:t>Do_Some_Work();</a:t>
            </a:r>
          </a:p>
          <a:p>
            <a:r>
              <a:rPr lang="en-US" dirty="0" smtClean="0"/>
              <a:t>	</a:t>
            </a:r>
            <a:r>
              <a:rPr lang="ru-RU" dirty="0" smtClean="0">
                <a:solidFill>
                  <a:schemeClr val="tx2"/>
                </a:solidFill>
                <a:latin typeface="Lucida Console" pitchFamily="49" charset="0"/>
              </a:rPr>
              <a:t>// Wait</a:t>
            </a:r>
          </a:p>
          <a:p>
            <a:r>
              <a:rPr lang="en-US" dirty="0" smtClean="0"/>
              <a:t>	</a:t>
            </a:r>
            <a:r>
              <a:rPr lang="ru-RU" dirty="0" smtClean="0">
                <a:solidFill>
                  <a:srgbClr val="00B050"/>
                </a:solidFill>
                <a:latin typeface="Lucida Console" pitchFamily="49" charset="0"/>
              </a:rPr>
              <a:t>vTaskDelay</a:t>
            </a:r>
            <a:r>
              <a:rPr lang="ru-RU" dirty="0" smtClean="0">
                <a:solidFill>
                  <a:schemeClr val="tx2"/>
                </a:solidFill>
                <a:latin typeface="Lucida Console" pitchFamily="49" charset="0"/>
              </a:rPr>
              <a:t>(n);</a:t>
            </a:r>
          </a:p>
          <a:p>
            <a:r>
              <a:rPr lang="ru-RU" dirty="0" smtClean="0">
                <a:solidFill>
                  <a:schemeClr val="tx2"/>
                </a:solidFill>
                <a:latin typeface="Lucida Console" pitchFamily="49" charset="0"/>
              </a:rPr>
              <a:t>  }</a:t>
            </a:r>
            <a:endParaRPr lang="ru-RU" dirty="0">
              <a:solidFill>
                <a:schemeClr val="tx2"/>
              </a:solidFill>
              <a:latin typeface="Lucida Console" pitchFamily="49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Lucida Console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91368"/>
              </p:ext>
            </p:extLst>
          </p:nvPr>
        </p:nvGraphicFramePr>
        <p:xfrm>
          <a:off x="384000" y="2378918"/>
          <a:ext cx="11379449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9808"/>
                <a:gridCol w="1668709"/>
                <a:gridCol w="568699"/>
                <a:gridCol w="1942706"/>
                <a:gridCol w="1682364"/>
                <a:gridCol w="664120"/>
                <a:gridCol w="1429869"/>
                <a:gridCol w="169317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1218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выполнение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ожидание </a:t>
                      </a:r>
                    </a:p>
                    <a:p>
                      <a:pPr algn="ctr"/>
                      <a:r>
                        <a:rPr lang="en-US" sz="1600" dirty="0" smtClean="0"/>
                        <a:t>(заблокирована)</a:t>
                      </a:r>
                      <a:endParaRPr lang="ru-RU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Гото-ва</a:t>
                      </a:r>
                      <a:endParaRPr lang="ru-RU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работа</a:t>
                      </a:r>
                      <a:endParaRPr lang="ru-RU" sz="1600" dirty="0"/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ожидание</a:t>
                      </a:r>
                      <a:endParaRPr lang="ru-RU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218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Гото</a:t>
                      </a:r>
                      <a:r>
                        <a:rPr lang="ru-RU" sz="1600" dirty="0" smtClean="0"/>
                        <a:t>-</a:t>
                      </a:r>
                      <a:r>
                        <a:rPr lang="en-US" sz="1600" dirty="0" err="1" smtClean="0"/>
                        <a:t>ва</a:t>
                      </a:r>
                      <a:endParaRPr lang="ru-RU" sz="1600" dirty="0" smtClean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работа</a:t>
                      </a:r>
                      <a:endParaRPr lang="ru-RU" sz="1600" dirty="0"/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ожидание</a:t>
                      </a:r>
                      <a:endParaRPr lang="ru-RU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139437" y="1899733"/>
            <a:ext cx="1663795" cy="386453"/>
            <a:chOff x="2234437" y="1899733"/>
            <a:chExt cx="1663795" cy="386453"/>
          </a:xfrm>
        </p:grpSpPr>
        <p:sp>
          <p:nvSpPr>
            <p:cNvPr id="7" name="TextBox 6"/>
            <p:cNvSpPr txBox="1"/>
            <p:nvPr/>
          </p:nvSpPr>
          <p:spPr>
            <a:xfrm>
              <a:off x="2624576" y="1899733"/>
              <a:ext cx="883515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77916" tIns="38958" rIns="77916" bIns="38958" rtlCol="0">
              <a:spAutoFit/>
            </a:bodyPr>
            <a:lstStyle/>
            <a:p>
              <a:r>
                <a:rPr lang="ru-RU" sz="2000" dirty="0" smtClean="0">
                  <a:solidFill>
                    <a:schemeClr val="accent2"/>
                  </a:solidFill>
                </a:rPr>
                <a:t>n тактов</a:t>
              </a:r>
              <a:endParaRPr lang="ru-RU" sz="2000" b="0" baseline="-250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2234437" y="2268812"/>
              <a:ext cx="166379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6290076" y="1882359"/>
            <a:ext cx="1663795" cy="386453"/>
            <a:chOff x="2234437" y="1899733"/>
            <a:chExt cx="1663795" cy="386453"/>
          </a:xfrm>
        </p:grpSpPr>
        <p:sp>
          <p:nvSpPr>
            <p:cNvPr id="20" name="TextBox 19"/>
            <p:cNvSpPr txBox="1"/>
            <p:nvPr/>
          </p:nvSpPr>
          <p:spPr>
            <a:xfrm>
              <a:off x="2624576" y="1899733"/>
              <a:ext cx="883515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77916" tIns="38958" rIns="77916" bIns="38958" rtlCol="0">
              <a:spAutoFit/>
            </a:bodyPr>
            <a:lstStyle/>
            <a:p>
              <a:r>
                <a:rPr lang="ru-RU" sz="2000" dirty="0" smtClean="0">
                  <a:solidFill>
                    <a:schemeClr val="accent2"/>
                  </a:solidFill>
                </a:rPr>
                <a:t>n тактов</a:t>
              </a:r>
              <a:endParaRPr lang="ru-RU" sz="2000" b="0" baseline="-250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2234437" y="2268812"/>
              <a:ext cx="166379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10099652" y="1839854"/>
            <a:ext cx="1663795" cy="386453"/>
            <a:chOff x="2234437" y="1899733"/>
            <a:chExt cx="1663795" cy="386453"/>
          </a:xfrm>
        </p:grpSpPr>
        <p:sp>
          <p:nvSpPr>
            <p:cNvPr id="23" name="TextBox 22"/>
            <p:cNvSpPr txBox="1"/>
            <p:nvPr/>
          </p:nvSpPr>
          <p:spPr>
            <a:xfrm>
              <a:off x="2624576" y="1899733"/>
              <a:ext cx="883515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77916" tIns="38958" rIns="77916" bIns="38958" rtlCol="0">
              <a:spAutoFit/>
            </a:bodyPr>
            <a:lstStyle/>
            <a:p>
              <a:r>
                <a:rPr lang="ru-RU" sz="2000" dirty="0" smtClean="0">
                  <a:solidFill>
                    <a:schemeClr val="accent2"/>
                  </a:solidFill>
                </a:rPr>
                <a:t>n тактов</a:t>
              </a:r>
              <a:endParaRPr lang="ru-RU" sz="2000" b="0" baseline="-250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2234437" y="2268812"/>
              <a:ext cx="166379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1008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 smtClean="0"/>
              <a:t>Задержка задачи до заданного времени t</a:t>
            </a:r>
            <a:endParaRPr lang="ru-RU" sz="373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9" y="2753558"/>
            <a:ext cx="10718652" cy="3949805"/>
          </a:xfrm>
        </p:spPr>
        <p:txBody>
          <a:bodyPr numCol="1"/>
          <a:lstStyle/>
          <a:p>
            <a:pPr>
              <a:spcAft>
                <a:spcPts val="0"/>
              </a:spcAft>
            </a:pPr>
            <a:r>
              <a:rPr lang="ru-RU" sz="2200" dirty="0" smtClean="0"/>
              <a:t>Задержка до указанного момента времени t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Для выяснения текущего времени </a:t>
            </a:r>
            <a:r>
              <a:rPr lang="ru-RU" sz="2000" dirty="0" err="1" smtClean="0"/>
              <a:t>t</a:t>
            </a:r>
            <a:r>
              <a:rPr lang="ru-RU" sz="2000" baseline="-25000" dirty="0" err="1" smtClean="0"/>
              <a:t>now</a:t>
            </a:r>
            <a:r>
              <a:rPr lang="ru-RU" sz="2000" dirty="0" smtClean="0"/>
              <a:t> (в </a:t>
            </a:r>
            <a:r>
              <a:rPr lang="ru-RU" sz="2000" smtClean="0"/>
              <a:t>тактах </a:t>
            </a:r>
            <a:r>
              <a:rPr lang="ru-RU" sz="2000"/>
              <a:t/>
            </a:r>
            <a:br>
              <a:rPr lang="ru-RU" sz="2000"/>
            </a:br>
            <a:r>
              <a:rPr lang="ru-RU" sz="2000" smtClean="0"/>
              <a:t>от </a:t>
            </a:r>
            <a:r>
              <a:rPr lang="ru-RU" sz="2000" dirty="0" smtClean="0"/>
              <a:t>момента запуска диспетчера) </a:t>
            </a:r>
            <a:r>
              <a:rPr lang="ru-RU" sz="2000" smtClean="0"/>
              <a:t>вызывается </a:t>
            </a:r>
            <a:br>
              <a:rPr lang="ru-RU" sz="2000" smtClean="0"/>
            </a:br>
            <a:r>
              <a:rPr lang="ru-RU" sz="2000" smtClean="0">
                <a:solidFill>
                  <a:srgbClr val="0070C0"/>
                </a:solidFill>
              </a:rPr>
              <a:t>xTaskGetTickCount</a:t>
            </a:r>
            <a:r>
              <a:rPr lang="ru-RU" sz="2000" dirty="0" smtClean="0">
                <a:solidFill>
                  <a:srgbClr val="0070C0"/>
                </a:solidFill>
              </a:rPr>
              <a:t>() </a:t>
            </a:r>
            <a:endParaRPr lang="ru-RU" sz="2000" dirty="0"/>
          </a:p>
          <a:p>
            <a:pPr lvl="1">
              <a:spcAft>
                <a:spcPts val="0"/>
              </a:spcAft>
            </a:pPr>
            <a:r>
              <a:rPr lang="ru-RU" sz="2000" dirty="0" smtClean="0"/>
              <a:t>Для блокировки задачи до момента </a:t>
            </a:r>
            <a:r>
              <a:rPr lang="ru-RU" sz="2000" smtClean="0"/>
              <a:t>t </a:t>
            </a:r>
            <a:br>
              <a:rPr lang="ru-RU" sz="2000" smtClean="0"/>
            </a:br>
            <a:r>
              <a:rPr lang="ru-RU" sz="2000" smtClean="0"/>
              <a:t>вызывается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vTaskDelayUntil</a:t>
            </a:r>
            <a:r>
              <a:rPr lang="ru-RU" sz="2000" dirty="0" smtClean="0"/>
              <a:t>(t, </a:t>
            </a:r>
            <a:r>
              <a:rPr lang="ru-RU" sz="2000" dirty="0" err="1" smtClean="0"/>
              <a:t>period</a:t>
            </a:r>
            <a:r>
              <a:rPr lang="ru-RU" sz="2000" dirty="0" smtClean="0"/>
              <a:t>)</a:t>
            </a:r>
          </a:p>
          <a:p>
            <a:pPr lvl="2">
              <a:spcAft>
                <a:spcPts val="0"/>
              </a:spcAft>
            </a:pPr>
            <a:r>
              <a:rPr lang="ru-RU" sz="1800" dirty="0" smtClean="0"/>
              <a:t>Поддержка периодических задач</a:t>
            </a:r>
            <a:r>
              <a:rPr lang="ru-RU" sz="1800" smtClean="0"/>
              <a:t>: </a:t>
            </a:r>
            <a:br>
              <a:rPr lang="ru-RU" sz="1800" smtClean="0"/>
            </a:br>
            <a:r>
              <a:rPr lang="ru-RU" sz="1800" smtClean="0"/>
              <a:t>обновляет </a:t>
            </a:r>
            <a:r>
              <a:rPr lang="ru-RU" sz="1800" dirty="0" err="1" smtClean="0"/>
              <a:t>t</a:t>
            </a:r>
            <a:r>
              <a:rPr lang="ru-RU" sz="1800" baseline="-25000" dirty="0" err="1" smtClean="0"/>
              <a:t>now</a:t>
            </a:r>
            <a:r>
              <a:rPr lang="ru-RU" sz="1800" dirty="0" smtClean="0"/>
              <a:t> (</a:t>
            </a:r>
            <a:r>
              <a:rPr lang="ru-RU" sz="1800" dirty="0" err="1" smtClean="0"/>
              <a:t>xLastWakeTime</a:t>
            </a:r>
            <a:r>
              <a:rPr lang="ru-RU" sz="1800" dirty="0" smtClean="0"/>
              <a:t>) </a:t>
            </a:r>
            <a:r>
              <a:rPr lang="ru-RU" sz="1800" smtClean="0"/>
              <a:t>добавлением </a:t>
            </a:r>
            <a:br>
              <a:rPr lang="ru-RU" sz="1800" smtClean="0"/>
            </a:br>
            <a:r>
              <a:rPr lang="ru-RU" sz="1800" smtClean="0"/>
              <a:t>периода</a:t>
            </a:r>
            <a:endParaRPr lang="ru-RU" sz="1800" dirty="0" smtClean="0"/>
          </a:p>
          <a:p>
            <a:pPr lvl="1">
              <a:spcAft>
                <a:spcPts val="0"/>
              </a:spcAft>
            </a:pPr>
            <a:r>
              <a:rPr lang="ru-RU" sz="2000" dirty="0" smtClean="0"/>
              <a:t>После этого задача  отмечается как готовая к выполнению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Замечание: Задача может не запуститься сразу после окончания задержки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Может выполняться задача с более высоким приоритетом</a:t>
            </a:r>
          </a:p>
          <a:p>
            <a:pPr lvl="1">
              <a:spcAft>
                <a:spcPts val="0"/>
              </a:spcAft>
            </a:pP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25997" y="2373836"/>
            <a:ext cx="55787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Lucida Console" pitchFamily="49" charset="0"/>
              </a:rPr>
              <a:t>void My2ndTask(…) {</a:t>
            </a:r>
          </a:p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tx2"/>
                </a:solidFill>
                <a:latin typeface="Lucida Console" pitchFamily="49" charset="0"/>
              </a:rPr>
              <a:t>TickType_t</a:t>
            </a:r>
            <a:r>
              <a:rPr lang="ru-RU" dirty="0" smtClean="0"/>
              <a:t> </a:t>
            </a:r>
            <a:r>
              <a:rPr lang="ru-RU" dirty="0">
                <a:solidFill>
                  <a:schemeClr val="tx2"/>
                </a:solidFill>
                <a:latin typeface="Lucida Console" pitchFamily="49" charset="0"/>
              </a:rPr>
              <a:t>xLastWakeTime; </a:t>
            </a:r>
            <a:endParaRPr lang="ru-RU" dirty="0" smtClean="0">
              <a:solidFill>
                <a:schemeClr val="tx2"/>
              </a:solidFill>
              <a:latin typeface="Lucida Console" pitchFamily="49" charset="0"/>
            </a:endParaRPr>
          </a:p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tx2"/>
                </a:solidFill>
                <a:latin typeface="Lucida Console" pitchFamily="49" charset="0"/>
              </a:rPr>
              <a:t>xLastWakeTime</a:t>
            </a:r>
            <a:r>
              <a:rPr lang="ru-RU" dirty="0" smtClean="0"/>
              <a:t> </a:t>
            </a:r>
            <a:r>
              <a:rPr lang="ru-RU" dirty="0">
                <a:solidFill>
                  <a:schemeClr val="tx2"/>
                </a:solidFill>
                <a:latin typeface="Lucida Console" pitchFamily="49" charset="0"/>
              </a:rPr>
              <a:t>= </a:t>
            </a:r>
            <a:r>
              <a:rPr lang="ru-RU" dirty="0">
                <a:solidFill>
                  <a:srgbClr val="0070C0"/>
                </a:solidFill>
                <a:latin typeface="Lucida Console" pitchFamily="49" charset="0"/>
              </a:rPr>
              <a:t>xTaskGetTickCount</a:t>
            </a:r>
            <a:r>
              <a:rPr lang="ru-RU" dirty="0">
                <a:solidFill>
                  <a:schemeClr val="tx2"/>
                </a:solidFill>
                <a:latin typeface="Lucida Console" pitchFamily="49" charset="0"/>
              </a:rPr>
              <a:t>();        </a:t>
            </a:r>
            <a:endParaRPr lang="ru-RU" dirty="0" smtClean="0">
              <a:solidFill>
                <a:schemeClr val="tx2"/>
              </a:solidFill>
              <a:latin typeface="Lucida Console" pitchFamily="49" charset="0"/>
            </a:endParaRP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  <a:latin typeface="Lucida Console" pitchFamily="49" charset="0"/>
              </a:rPr>
              <a:t> while (1) {</a:t>
            </a:r>
          </a:p>
          <a:p>
            <a:r>
              <a:rPr lang="ru-RU" dirty="0" smtClean="0">
                <a:solidFill>
                  <a:schemeClr val="tx2"/>
                </a:solidFill>
                <a:latin typeface="Lucida Console" pitchFamily="49" charset="0"/>
              </a:rPr>
              <a:t>    // Work</a:t>
            </a:r>
          </a:p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tx2"/>
                </a:solidFill>
                <a:latin typeface="Lucida Console" pitchFamily="49" charset="0"/>
              </a:rPr>
              <a:t>Do_Some_Work();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  <a:latin typeface="Lucida Console" pitchFamily="49" charset="0"/>
              </a:rPr>
              <a:t>   // wait</a:t>
            </a:r>
            <a:endParaRPr lang="ru-RU" dirty="0">
              <a:solidFill>
                <a:schemeClr val="tx2"/>
              </a:solidFill>
              <a:latin typeface="Lucida Console" pitchFamily="49" charset="0"/>
            </a:endParaRPr>
          </a:p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Console" pitchFamily="49" charset="0"/>
              </a:rPr>
              <a:t>vTaskDelayUntil</a:t>
            </a:r>
            <a:r>
              <a:rPr lang="ru-RU" dirty="0">
                <a:solidFill>
                  <a:schemeClr val="tx2"/>
                </a:solidFill>
                <a:latin typeface="Lucida Console" pitchFamily="49" charset="0"/>
              </a:rPr>
              <a:t>(&amp;xLastWakeTime, </a:t>
            </a:r>
            <a:endParaRPr lang="ru-RU" dirty="0" smtClean="0">
              <a:solidFill>
                <a:schemeClr val="tx2"/>
              </a:solidFill>
              <a:latin typeface="Lucida Console" pitchFamily="49" charset="0"/>
            </a:endParaRPr>
          </a:p>
          <a:p>
            <a:r>
              <a:rPr lang="en-US" dirty="0" smtClean="0"/>
              <a:t>	</a:t>
            </a:r>
            <a:r>
              <a:rPr lang="ru-RU" dirty="0" smtClean="0">
                <a:solidFill>
                  <a:schemeClr val="tx2"/>
                </a:solidFill>
                <a:latin typeface="Lucida Console" pitchFamily="49" charset="0"/>
              </a:rPr>
              <a:t>period);</a:t>
            </a:r>
          </a:p>
          <a:p>
            <a:r>
              <a:rPr lang="ru-RU" dirty="0" smtClean="0">
                <a:solidFill>
                  <a:schemeClr val="tx2"/>
                </a:solidFill>
                <a:latin typeface="Lucida Console" pitchFamily="49" charset="0"/>
              </a:rPr>
              <a:t>  }</a:t>
            </a:r>
          </a:p>
          <a:p>
            <a:r>
              <a:rPr lang="ru-RU" dirty="0" smtClean="0">
                <a:solidFill>
                  <a:schemeClr val="tx2"/>
                </a:solidFill>
                <a:latin typeface="Lucida Console" pitchFamily="49" charset="0"/>
              </a:rPr>
              <a:t>}</a:t>
            </a:r>
            <a:endParaRPr lang="ru-RU" dirty="0">
              <a:solidFill>
                <a:schemeClr val="tx2"/>
              </a:solidFill>
              <a:latin typeface="Lucida Console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324113"/>
              </p:ext>
            </p:extLst>
          </p:nvPr>
        </p:nvGraphicFramePr>
        <p:xfrm>
          <a:off x="445877" y="1807623"/>
          <a:ext cx="10520048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5757"/>
                <a:gridCol w="1653624"/>
                <a:gridCol w="585577"/>
                <a:gridCol w="1031192"/>
                <a:gridCol w="1918178"/>
                <a:gridCol w="357509"/>
                <a:gridCol w="1450665"/>
                <a:gridCol w="167754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1218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noProof="0" dirty="0" smtClean="0"/>
                        <a:t>Выполняется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ожидание </a:t>
                      </a:r>
                    </a:p>
                    <a:p>
                      <a:pPr algn="ctr"/>
                      <a:r>
                        <a:rPr lang="ru-RU" sz="1400" noProof="0" dirty="0" smtClean="0"/>
                        <a:t>Заблокирована</a:t>
                      </a:r>
                      <a:endParaRPr lang="ru-RU" sz="1400" noProof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Готова</a:t>
                      </a:r>
                      <a:endParaRPr lang="ru-RU" sz="1400" noProof="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err="1" smtClean="0"/>
                        <a:t>Выполня-ется</a:t>
                      </a:r>
                      <a:endParaRPr lang="ru-RU" sz="1400" noProof="0" dirty="0"/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ожидание</a:t>
                      </a:r>
                      <a:endParaRPr lang="ru-RU" sz="1400" noProof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218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noProof="0" dirty="0" smtClean="0"/>
                        <a:t>Готова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Выполняется</a:t>
                      </a:r>
                      <a:endParaRPr lang="ru-RU" sz="1400" noProof="0" dirty="0"/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 smtClean="0"/>
                        <a:t>ожидание</a:t>
                      </a:r>
                      <a:endParaRPr lang="ru-RU" sz="1400" noProof="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75641" y="1197315"/>
            <a:ext cx="3898411" cy="500702"/>
            <a:chOff x="175641" y="1197315"/>
            <a:chExt cx="3898411" cy="500702"/>
          </a:xfrm>
        </p:grpSpPr>
        <p:sp>
          <p:nvSpPr>
            <p:cNvPr id="8" name="TextBox 7"/>
            <p:cNvSpPr txBox="1"/>
            <p:nvPr/>
          </p:nvSpPr>
          <p:spPr>
            <a:xfrm>
              <a:off x="1701023" y="1311564"/>
              <a:ext cx="1454184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77916" tIns="38958" rIns="77916" bIns="38958" rtlCol="0">
              <a:spAutoFit/>
            </a:bodyPr>
            <a:lstStyle/>
            <a:p>
              <a:r>
                <a:rPr lang="ru-RU" sz="2000" dirty="0" smtClean="0">
                  <a:solidFill>
                    <a:schemeClr val="accent2"/>
                  </a:solidFill>
                </a:rPr>
                <a:t>Период такта</a:t>
              </a:r>
              <a:endParaRPr lang="ru-RU" sz="2000" b="0" baseline="-250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445877" y="1697517"/>
              <a:ext cx="3514232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175641" y="1197315"/>
              <a:ext cx="540472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77916" tIns="38958" rIns="77916" bIns="38958" rtlCol="0">
              <a:spAutoFit/>
            </a:bodyPr>
            <a:lstStyle/>
            <a:p>
              <a:r>
                <a:rPr lang="ru-RU" sz="2000" dirty="0" smtClean="0">
                  <a:solidFill>
                    <a:schemeClr val="accent2"/>
                  </a:solidFill>
                </a:rPr>
                <a:t>t</a:t>
              </a:r>
              <a:r>
                <a:rPr lang="ru-RU" sz="2000" baseline="-25000" dirty="0" smtClean="0">
                  <a:solidFill>
                    <a:schemeClr val="accent2"/>
                  </a:solidFill>
                </a:rPr>
                <a:t>now</a:t>
              </a:r>
              <a:endParaRPr lang="ru-RU" sz="2000" b="0" baseline="-250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46166" y="1265811"/>
              <a:ext cx="227886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77916" tIns="38958" rIns="77916" bIns="38958" rtlCol="0">
              <a:spAutoFit/>
            </a:bodyPr>
            <a:lstStyle/>
            <a:p>
              <a:r>
                <a:rPr lang="ru-RU" sz="2000" dirty="0" smtClean="0">
                  <a:solidFill>
                    <a:schemeClr val="accent2"/>
                  </a:solidFill>
                </a:rPr>
                <a:t>t</a:t>
              </a:r>
              <a:endParaRPr lang="ru-RU" sz="2000" b="0" baseline="-25000" dirty="0" smtClean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0244" y="1267141"/>
            <a:ext cx="3628175" cy="432206"/>
            <a:chOff x="445877" y="1265811"/>
            <a:chExt cx="3628175" cy="432206"/>
          </a:xfrm>
        </p:grpSpPr>
        <p:sp>
          <p:nvSpPr>
            <p:cNvPr id="21" name="TextBox 20"/>
            <p:cNvSpPr txBox="1"/>
            <p:nvPr/>
          </p:nvSpPr>
          <p:spPr>
            <a:xfrm>
              <a:off x="1701023" y="1311564"/>
              <a:ext cx="1454184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77916" tIns="38958" rIns="77916" bIns="38958" rtlCol="0">
              <a:spAutoFit/>
            </a:bodyPr>
            <a:lstStyle/>
            <a:p>
              <a:r>
                <a:rPr lang="ru-RU" sz="2000" dirty="0" smtClean="0">
                  <a:solidFill>
                    <a:schemeClr val="accent2"/>
                  </a:solidFill>
                </a:rPr>
                <a:t>Период такта</a:t>
              </a:r>
              <a:endParaRPr lang="ru-RU" sz="2000" b="0" baseline="-250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445877" y="1697517"/>
              <a:ext cx="3514232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3846166" y="1265811"/>
              <a:ext cx="227886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77916" tIns="38958" rIns="77916" bIns="38958" rtlCol="0">
              <a:spAutoFit/>
            </a:bodyPr>
            <a:lstStyle/>
            <a:p>
              <a:r>
                <a:rPr lang="ru-RU" sz="2000" dirty="0" smtClean="0">
                  <a:solidFill>
                    <a:schemeClr val="accent2"/>
                  </a:solidFill>
                </a:rPr>
                <a:t>t</a:t>
              </a:r>
              <a:endParaRPr lang="ru-RU" sz="2000" b="0" baseline="-25000" dirty="0" smtClean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74476" y="1265977"/>
            <a:ext cx="3628175" cy="432206"/>
            <a:chOff x="445877" y="1265811"/>
            <a:chExt cx="3628175" cy="432206"/>
          </a:xfrm>
        </p:grpSpPr>
        <p:sp>
          <p:nvSpPr>
            <p:cNvPr id="26" name="TextBox 25"/>
            <p:cNvSpPr txBox="1"/>
            <p:nvPr/>
          </p:nvSpPr>
          <p:spPr>
            <a:xfrm>
              <a:off x="1701023" y="1311564"/>
              <a:ext cx="1454184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77916" tIns="38958" rIns="77916" bIns="38958" rtlCol="0">
              <a:spAutoFit/>
            </a:bodyPr>
            <a:lstStyle/>
            <a:p>
              <a:r>
                <a:rPr lang="ru-RU" sz="2000" dirty="0" smtClean="0">
                  <a:solidFill>
                    <a:schemeClr val="accent2"/>
                  </a:solidFill>
                </a:rPr>
                <a:t>Период такта</a:t>
              </a:r>
              <a:endParaRPr lang="ru-RU" sz="2000" b="0" baseline="-250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445877" y="1697517"/>
              <a:ext cx="3514232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3846166" y="1265811"/>
              <a:ext cx="227886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77916" tIns="38958" rIns="77916" bIns="38958" rtlCol="0">
              <a:spAutoFit/>
            </a:bodyPr>
            <a:lstStyle/>
            <a:p>
              <a:r>
                <a:rPr lang="ru-RU" sz="2000" dirty="0" smtClean="0">
                  <a:solidFill>
                    <a:schemeClr val="accent2"/>
                  </a:solidFill>
                </a:rPr>
                <a:t>t</a:t>
              </a:r>
              <a:endParaRPr lang="ru-RU" sz="2000" b="0" baseline="-25000" dirty="0" smtClean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458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Внутренние задержки задачи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5915496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200" dirty="0" smtClean="0"/>
              <a:t>Некоторые задачи проще решить с использованием внутренних задержек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Не требуют специальной обработки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Другим задачам может понадобиться ожидание для выполнения части работы 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Программирование </a:t>
            </a:r>
            <a:r>
              <a:rPr lang="ru-RU" sz="1800" dirty="0" err="1" smtClean="0"/>
              <a:t>флеш</a:t>
            </a:r>
            <a:r>
              <a:rPr lang="ru-RU" sz="1800" dirty="0" smtClean="0"/>
              <a:t>-памяти может занять несколько миллисекунд (например, 3 </a:t>
            </a:r>
            <a:r>
              <a:rPr lang="ru-RU" sz="1800" dirty="0" err="1" smtClean="0"/>
              <a:t>мс</a:t>
            </a:r>
            <a:r>
              <a:rPr lang="ru-RU" sz="1800" dirty="0" smtClean="0"/>
              <a:t>), стирание блока занимает около секунды (например, 950 </a:t>
            </a:r>
            <a:r>
              <a:rPr lang="ru-RU" sz="1800" dirty="0" err="1" smtClean="0"/>
              <a:t>мс</a:t>
            </a:r>
            <a:r>
              <a:rPr lang="ru-RU" sz="1800" dirty="0" smtClean="0"/>
              <a:t>)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Управление дисплеем может занимать существенное время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Использовать ожидание в состоянии занятости в течении длительного времени не рекомендуется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Задерживает все задачи с более низким приоритетом</a:t>
            </a:r>
          </a:p>
          <a:p>
            <a:pPr>
              <a:spcAft>
                <a:spcPts val="0"/>
              </a:spcAft>
            </a:pPr>
            <a:endParaRPr lang="ru-RU" sz="19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99496" y="1524001"/>
            <a:ext cx="436850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Lucida Console" pitchFamily="49" charset="0"/>
              </a:rPr>
              <a:t>TASK log_data_to_flash(void) {</a:t>
            </a:r>
          </a:p>
          <a:p>
            <a:r>
              <a:rPr lang="ru-RU" sz="1800" dirty="0">
                <a:latin typeface="Lucida Console" pitchFamily="49" charset="0"/>
              </a:rPr>
              <a:t>  while (1) {</a:t>
            </a:r>
          </a:p>
          <a:p>
            <a:r>
              <a:rPr lang="ru-RU" smtClean="0"/>
              <a:t>    </a:t>
            </a:r>
            <a:r>
              <a:rPr lang="ru-RU" sz="1800" dirty="0">
                <a:latin typeface="Lucida Console" pitchFamily="49" charset="0"/>
              </a:rPr>
              <a:t>Compute_Data(data);</a:t>
            </a:r>
          </a:p>
          <a:p>
            <a:r>
              <a:rPr lang="ru-RU" smtClean="0"/>
              <a:t>    </a:t>
            </a:r>
            <a:r>
              <a:rPr lang="ru-RU" sz="1800" dirty="0">
                <a:latin typeface="Lucida Console" pitchFamily="49" charset="0"/>
              </a:rPr>
              <a:t>Program_Flash(data);</a:t>
            </a:r>
          </a:p>
          <a:p>
            <a:r>
              <a:rPr lang="ru-RU" sz="1800" dirty="0">
                <a:latin typeface="Lucida Console" pitchFamily="49" charset="0"/>
              </a:rPr>
              <a:t>    while (!Flash_Done()) {</a:t>
            </a:r>
          </a:p>
          <a:p>
            <a:r>
              <a:rPr lang="ru-RU" sz="1800" dirty="0">
                <a:solidFill>
                  <a:srgbClr val="FF0000"/>
                </a:solidFill>
                <a:latin typeface="Lucida Console" pitchFamily="49" charset="0"/>
              </a:rPr>
              <a:t>  </a:t>
            </a:r>
            <a:r>
              <a:rPr lang="en-US" sz="1800" dirty="0">
                <a:solidFill>
                  <a:srgbClr val="FF0000"/>
                </a:solidFill>
                <a:latin typeface="Lucida Console" pitchFamily="49" charset="0"/>
              </a:rPr>
              <a:t>	</a:t>
            </a:r>
            <a:r>
              <a:rPr lang="ru-RU" sz="1800" dirty="0">
                <a:solidFill>
                  <a:srgbClr val="FF0000"/>
                </a:solidFill>
                <a:latin typeface="Lucida Console" pitchFamily="49" charset="0"/>
              </a:rPr>
              <a:t>// busy wait</a:t>
            </a:r>
          </a:p>
          <a:p>
            <a:r>
              <a:rPr lang="ru-RU" sz="1800" dirty="0">
                <a:latin typeface="Lucida Console" pitchFamily="49" charset="0"/>
              </a:rPr>
              <a:t>    }</a:t>
            </a:r>
          </a:p>
          <a:p>
            <a:r>
              <a:rPr lang="ru-RU" sz="1800" dirty="0">
                <a:latin typeface="Lucida Console" pitchFamily="49" charset="0"/>
              </a:rPr>
              <a:t>    if (flash_result==ERROR) {</a:t>
            </a:r>
          </a:p>
          <a:p>
            <a:r>
              <a:rPr lang="ru-RU" smtClean="0"/>
              <a:t>      </a:t>
            </a:r>
            <a:r>
              <a:rPr lang="ru-RU" sz="1800" dirty="0">
                <a:latin typeface="Lucida Console" pitchFamily="49" charset="0"/>
              </a:rPr>
              <a:t>Handle_Flash_Error();</a:t>
            </a:r>
          </a:p>
          <a:p>
            <a:r>
              <a:rPr lang="ru-RU" sz="1800" dirty="0">
                <a:latin typeface="Lucida Console" pitchFamily="49" charset="0"/>
              </a:rPr>
              <a:t>    }</a:t>
            </a:r>
          </a:p>
          <a:p>
            <a:r>
              <a:rPr lang="ru-RU" sz="1800" dirty="0">
                <a:latin typeface="Lucida Console" pitchFamily="49" charset="0"/>
              </a:rPr>
              <a:t>    // wait until more data</a:t>
            </a:r>
          </a:p>
          <a:p>
            <a:r>
              <a:rPr lang="ru-RU" sz="1800" dirty="0">
                <a:latin typeface="Lucida Console" pitchFamily="49" charset="0"/>
              </a:rPr>
              <a:t>  }</a:t>
            </a:r>
          </a:p>
          <a:p>
            <a:r>
              <a:rPr lang="ru-RU" sz="1800" dirty="0">
                <a:latin typeface="Lucida Console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87501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\AppData\Local\Microsoft\Windows\Temporary Internet Files\Content.IE5\M5VYHCE3\MP90030574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02355"/>
            <a:ext cx="25146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Использование внутренних задержек задачи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162" y="2369636"/>
            <a:ext cx="5007150" cy="4308675"/>
          </a:xfrm>
        </p:spPr>
        <p:txBody>
          <a:bodyPr/>
          <a:lstStyle/>
          <a:p>
            <a:r>
              <a:rPr lang="ru-RU" dirty="0" smtClean="0"/>
              <a:t>Освобождает процессор вместо ожидания в состоянии занятости</a:t>
            </a:r>
            <a:endParaRPr lang="ru-RU" dirty="0"/>
          </a:p>
          <a:p>
            <a:pPr lvl="1"/>
            <a:r>
              <a:rPr lang="ru-RU" dirty="0" smtClean="0"/>
              <a:t>Вызов задержки OS в цикле задержки</a:t>
            </a:r>
          </a:p>
          <a:p>
            <a:pPr lvl="1"/>
            <a:r>
              <a:rPr lang="ru-RU" dirty="0" smtClean="0"/>
              <a:t>Альтернатива: заблокировать примитивом OS, и использовать сигнал процедуры обработки прерывания (или другого кода) для </a:t>
            </a:r>
            <a:r>
              <a:rPr lang="ru-RU" dirty="0" err="1" smtClean="0"/>
              <a:t>сигнализирования</a:t>
            </a:r>
            <a:r>
              <a:rPr lang="ru-RU" dirty="0" smtClean="0"/>
              <a:t> примитиву о готовности (если возможно)</a:t>
            </a:r>
          </a:p>
          <a:p>
            <a:pPr lvl="2"/>
            <a:endParaRPr lang="ru-RU" sz="1800" dirty="0"/>
          </a:p>
          <a:p>
            <a:pPr lvl="1"/>
            <a:endParaRPr lang="ru-RU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49180" y="2351150"/>
            <a:ext cx="43685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Lucida Console" pitchFamily="49" charset="0"/>
              </a:rPr>
              <a:t>TASK Log_Data_To_Flash(void) {</a:t>
            </a:r>
          </a:p>
          <a:p>
            <a:r>
              <a:rPr lang="ru-RU" sz="1800" dirty="0">
                <a:latin typeface="Lucida Console" pitchFamily="49" charset="0"/>
              </a:rPr>
              <a:t>  while (1) {</a:t>
            </a:r>
          </a:p>
          <a:p>
            <a:r>
              <a:rPr lang="ru-RU" dirty="0" smtClean="0"/>
              <a:t>    </a:t>
            </a:r>
            <a:r>
              <a:rPr lang="ru-RU" sz="1800" dirty="0">
                <a:latin typeface="Lucida Console" pitchFamily="49" charset="0"/>
              </a:rPr>
              <a:t>Compute_Data(data);</a:t>
            </a:r>
          </a:p>
          <a:p>
            <a:r>
              <a:rPr lang="ru-RU" dirty="0" smtClean="0"/>
              <a:t>    </a:t>
            </a:r>
            <a:r>
              <a:rPr lang="ru-RU" sz="1800" dirty="0">
                <a:latin typeface="Lucida Console" pitchFamily="49" charset="0"/>
              </a:rPr>
              <a:t>Program_Flash(data);</a:t>
            </a:r>
          </a:p>
          <a:p>
            <a:r>
              <a:rPr lang="ru-RU" sz="1800" dirty="0">
                <a:latin typeface="Lucida Console" pitchFamily="49" charset="0"/>
              </a:rPr>
              <a:t>    while (!Flash_Done()) {</a:t>
            </a:r>
          </a:p>
          <a:p>
            <a:r>
              <a:rPr lang="en-US" dirty="0" smtClean="0"/>
              <a:t>	</a:t>
            </a:r>
            <a:r>
              <a:rPr lang="ru-RU" sz="1800" b="1" i="1" dirty="0" smtClean="0">
                <a:solidFill>
                  <a:srgbClr val="00B0F0"/>
                </a:solidFill>
                <a:latin typeface="Lucida Console" pitchFamily="49" charset="0"/>
              </a:rPr>
              <a:t>vTaskDelay(1);</a:t>
            </a:r>
          </a:p>
          <a:p>
            <a:r>
              <a:rPr lang="ru-RU" sz="1800" dirty="0">
                <a:latin typeface="Lucida Console" pitchFamily="49" charset="0"/>
              </a:rPr>
              <a:t>  </a:t>
            </a:r>
            <a:r>
              <a:rPr lang="en-US" sz="1800" dirty="0">
                <a:latin typeface="Lucida Console" pitchFamily="49" charset="0"/>
              </a:rPr>
              <a:t>	</a:t>
            </a:r>
            <a:r>
              <a:rPr lang="ru-RU" sz="1800" dirty="0">
                <a:latin typeface="Lucida Console" pitchFamily="49" charset="0"/>
              </a:rPr>
              <a:t>// try again later</a:t>
            </a:r>
          </a:p>
          <a:p>
            <a:r>
              <a:rPr lang="ru-RU" sz="1800" dirty="0">
                <a:latin typeface="Lucida Console" pitchFamily="49" charset="0"/>
              </a:rPr>
              <a:t>    }</a:t>
            </a:r>
          </a:p>
          <a:p>
            <a:r>
              <a:rPr lang="ru-RU" sz="1800" dirty="0" smtClean="0">
                <a:latin typeface="Lucida Console" pitchFamily="49" charset="0"/>
              </a:rPr>
              <a:t>    // wait for more data</a:t>
            </a:r>
          </a:p>
          <a:p>
            <a:r>
              <a:rPr lang="ru-RU" dirty="0" smtClean="0"/>
              <a:t> </a:t>
            </a:r>
            <a:r>
              <a:rPr lang="ru-RU" dirty="0" smtClean="0">
                <a:latin typeface="Lucida Console" pitchFamily="49" charset="0"/>
              </a:rPr>
              <a:t>   …</a:t>
            </a:r>
            <a:endParaRPr lang="ru-RU" sz="1800" dirty="0">
              <a:latin typeface="Lucida Console" pitchFamily="49" charset="0"/>
            </a:endParaRPr>
          </a:p>
          <a:p>
            <a:r>
              <a:rPr lang="ru-RU" sz="1800" dirty="0">
                <a:latin typeface="Lucida Console" pitchFamily="49" charset="0"/>
              </a:rPr>
              <a:t>  }</a:t>
            </a:r>
          </a:p>
          <a:p>
            <a:r>
              <a:rPr lang="ru-RU" sz="1800" dirty="0">
                <a:latin typeface="Lucida Console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44386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Раздел 5B: </a:t>
            </a:r>
            <a:r>
              <a:t/>
            </a:r>
            <a:br/>
            <a:r>
              <a:rPr lang="ru-RU" smtClean="0"/>
              <a:t>Синхронизация с другими задачами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727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4400" eaLnBrk="0" hangingPunct="0">
              <a:defRPr/>
            </a:pPr>
            <a:r>
              <a:rPr lang="ru-RU" dirty="0" smtClean="0"/>
              <a:t>Запуск по событию: Запустить B, если произошло 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3642372"/>
            <a:ext cx="11520000" cy="2885627"/>
          </a:xfrm>
        </p:spPr>
        <p:txBody>
          <a:bodyPr/>
          <a:lstStyle/>
          <a:p>
            <a:r>
              <a:rPr lang="ru-RU" dirty="0" smtClean="0"/>
              <a:t>Для </a:t>
            </a:r>
            <a:r>
              <a:rPr lang="ru-RU" dirty="0" err="1" smtClean="0"/>
              <a:t>сигнализирования</a:t>
            </a:r>
            <a:r>
              <a:rPr lang="ru-RU" dirty="0" smtClean="0"/>
              <a:t> о наступлении события используются примитивы синхронизации OS (события, семафоры, почтовые ящики)</a:t>
            </a:r>
          </a:p>
          <a:p>
            <a:r>
              <a:rPr lang="ru-RU" smtClean="0"/>
              <a:t>Структура </a:t>
            </a:r>
            <a:r>
              <a:rPr lang="ru-RU" dirty="0" smtClean="0"/>
              <a:t>задачи B: бесконечный цикл с вызовом </a:t>
            </a:r>
            <a:r>
              <a:rPr lang="ru-RU" i="1" dirty="0">
                <a:solidFill>
                  <a:srgbClr val="00B0F0"/>
                </a:solidFill>
              </a:rPr>
              <a:t>функции ожидания события OS</a:t>
            </a:r>
            <a:endParaRPr lang="ru-RU" dirty="0"/>
          </a:p>
          <a:p>
            <a:r>
              <a:rPr lang="ru-RU" smtClean="0"/>
              <a:t>Для </a:t>
            </a:r>
            <a:r>
              <a:rPr lang="ru-RU" dirty="0" smtClean="0"/>
              <a:t>использования функции ожидания события OS необходима запускающая задача A</a:t>
            </a:r>
            <a:endParaRPr lang="ru-RU" dirty="0"/>
          </a:p>
          <a:p>
            <a:endParaRPr lang="ru-R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2"/>
          <p:cNvSpPr>
            <a:spLocks noChangeArrowheads="1"/>
          </p:cNvSpPr>
          <p:nvPr/>
        </p:nvSpPr>
        <p:spPr bwMode="auto">
          <a:xfrm flipH="1">
            <a:off x="7780832" y="1618301"/>
            <a:ext cx="2163267" cy="910864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Задача B</a:t>
            </a:r>
            <a:endParaRPr lang="ru-RU" sz="2000" dirty="0">
              <a:solidFill>
                <a:schemeClr val="bg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68897" y="1425929"/>
            <a:ext cx="719532" cy="1297961"/>
            <a:chOff x="8816340" y="884580"/>
            <a:chExt cx="1640204" cy="2958758"/>
          </a:xfrm>
        </p:grpSpPr>
        <p:grpSp>
          <p:nvGrpSpPr>
            <p:cNvPr id="12" name="Group 11"/>
            <p:cNvGrpSpPr/>
            <p:nvPr/>
          </p:nvGrpSpPr>
          <p:grpSpPr>
            <a:xfrm>
              <a:off x="8900160" y="948002"/>
              <a:ext cx="1556384" cy="962025"/>
              <a:chOff x="9197340" y="2714624"/>
              <a:chExt cx="1556384" cy="962025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9197340" y="2714624"/>
                <a:ext cx="1556384" cy="962025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9574530" y="2939889"/>
                <a:ext cx="802004" cy="511494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 bwMode="auto">
            <a:xfrm>
              <a:off x="8816340" y="884580"/>
              <a:ext cx="83820" cy="295875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6000"/>
                    <a:lumOff val="24000"/>
                  </a:schemeClr>
                </a:gs>
                <a:gs pos="59000">
                  <a:schemeClr val="accent4">
                    <a:lumMod val="75000"/>
                  </a:schemeClr>
                </a:gs>
                <a:gs pos="97000">
                  <a:schemeClr val="accent4">
                    <a:lumMod val="27000"/>
                  </a:schemeClr>
                </a:gs>
              </a:gsLst>
              <a:lin ang="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 Box 21"/>
          <p:cNvSpPr txBox="1">
            <a:spLocks noChangeArrowheads="1"/>
          </p:cNvSpPr>
          <p:nvPr/>
        </p:nvSpPr>
        <p:spPr bwMode="auto">
          <a:xfrm flipH="1">
            <a:off x="5115653" y="2993392"/>
            <a:ext cx="17477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i="1" dirty="0" smtClean="0">
                <a:latin typeface="Arial" charset="0"/>
              </a:rPr>
              <a:t>Семафор Y</a:t>
            </a:r>
            <a:endParaRPr lang="ru-RU" sz="2000" i="1" dirty="0">
              <a:latin typeface="Arial" charset="0"/>
            </a:endParaRPr>
          </a:p>
        </p:txBody>
      </p:sp>
      <p:sp>
        <p:nvSpPr>
          <p:cNvPr id="11" name="Oval 52"/>
          <p:cNvSpPr>
            <a:spLocks noChangeArrowheads="1"/>
          </p:cNvSpPr>
          <p:nvPr/>
        </p:nvSpPr>
        <p:spPr bwMode="auto">
          <a:xfrm flipH="1">
            <a:off x="2357060" y="1618301"/>
            <a:ext cx="2163267" cy="910864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Задача A</a:t>
            </a:r>
            <a:endParaRPr lang="ru-RU" sz="2000" dirty="0">
              <a:solidFill>
                <a:schemeClr val="bg2"/>
              </a:solidFill>
            </a:endParaRPr>
          </a:p>
        </p:txBody>
      </p:sp>
      <p:cxnSp>
        <p:nvCxnSpPr>
          <p:cNvPr id="17" name="Elbow Connector 16"/>
          <p:cNvCxnSpPr>
            <a:stCxn id="11" idx="2"/>
            <a:endCxn id="13" idx="1"/>
          </p:cNvCxnSpPr>
          <p:nvPr/>
        </p:nvCxnSpPr>
        <p:spPr bwMode="auto">
          <a:xfrm>
            <a:off x="4520327" y="2073733"/>
            <a:ext cx="1348570" cy="1177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Elbow Connector 17"/>
          <p:cNvCxnSpPr>
            <a:stCxn id="13" idx="3"/>
            <a:endCxn id="6" idx="6"/>
          </p:cNvCxnSpPr>
          <p:nvPr/>
        </p:nvCxnSpPr>
        <p:spPr bwMode="auto">
          <a:xfrm flipV="1">
            <a:off x="5905668" y="2073733"/>
            <a:ext cx="1875164" cy="1177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8102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Использования семафоров для сигнализирования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idx="1"/>
          </p:nvPr>
        </p:nvSpPr>
        <p:spPr>
          <a:xfrm>
            <a:off x="384000" y="4373154"/>
            <a:ext cx="11592653" cy="2182025"/>
          </a:xfrm>
        </p:spPr>
        <p:txBody>
          <a:bodyPr numCol="2"/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dirty="0" smtClean="0"/>
              <a:t>Семафор выставлен/передан/отправлен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ru-RU" sz="2000" dirty="0" smtClean="0"/>
              <a:t>Любая задача, ожидающая семафор, переходит в очередь готовности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dirty="0" smtClean="0"/>
              <a:t>Семафор выставлен/передан/отправлен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ru-RU" sz="2000" dirty="0" smtClean="0"/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ru-RU" sz="2000" dirty="0"/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ru-RU" sz="2000" dirty="0" smtClean="0"/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dirty="0" smtClean="0"/>
              <a:t>Ожидать готовность семафор, затем </a:t>
            </a:r>
            <a:r>
              <a:rPr lang="ru-RU" sz="2000" i="1" dirty="0" smtClean="0"/>
              <a:t>принять</a:t>
            </a:r>
            <a:r>
              <a:rPr lang="ru-RU" sz="2000" dirty="0" smtClean="0"/>
              <a:t> его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ru-RU" sz="2000" dirty="0" smtClean="0"/>
              <a:t>Если семафор свободен, принять его и продолжить выполнение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ru-RU" sz="2000" dirty="0" smtClean="0"/>
              <a:t>В противном случае перевести вызывающую задачу в состояние ожидания, пока семафор не будет выставлен</a:t>
            </a:r>
            <a:endParaRPr lang="ru-RU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Семафор и поведение диспетчера</a:t>
            </a:r>
            <a:endParaRPr lang="ru-RU" dirty="0"/>
          </a:p>
        </p:txBody>
      </p:sp>
      <p:grpSp>
        <p:nvGrpSpPr>
          <p:cNvPr id="6" name="Group 5"/>
          <p:cNvGrpSpPr/>
          <p:nvPr/>
        </p:nvGrpSpPr>
        <p:grpSpPr>
          <a:xfrm>
            <a:off x="5532120" y="1573612"/>
            <a:ext cx="1158240" cy="2089345"/>
            <a:chOff x="8816340" y="884580"/>
            <a:chExt cx="1640204" cy="2958758"/>
          </a:xfrm>
        </p:grpSpPr>
        <p:grpSp>
          <p:nvGrpSpPr>
            <p:cNvPr id="4" name="Group 3"/>
            <p:cNvGrpSpPr/>
            <p:nvPr/>
          </p:nvGrpSpPr>
          <p:grpSpPr>
            <a:xfrm>
              <a:off x="8900160" y="948002"/>
              <a:ext cx="1556384" cy="962025"/>
              <a:chOff x="9197340" y="2714624"/>
              <a:chExt cx="1556384" cy="962025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9197340" y="2714624"/>
                <a:ext cx="1556384" cy="962025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9574530" y="2939889"/>
                <a:ext cx="802004" cy="511494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 bwMode="auto">
            <a:xfrm>
              <a:off x="8816340" y="884580"/>
              <a:ext cx="83820" cy="295875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6000"/>
                    <a:lumOff val="24000"/>
                  </a:schemeClr>
                </a:gs>
                <a:gs pos="59000">
                  <a:schemeClr val="accent4">
                    <a:lumMod val="75000"/>
                  </a:schemeClr>
                </a:gs>
                <a:gs pos="97000">
                  <a:schemeClr val="accent4">
                    <a:lumMod val="27000"/>
                  </a:schemeClr>
                </a:gs>
              </a:gsLst>
              <a:lin ang="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4000" y="3764229"/>
            <a:ext cx="3387899" cy="355676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1. Семафор пока не поднят</a:t>
            </a:r>
            <a:endParaRPr lang="ru-RU" b="0" dirty="0" smtClean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004060" y="1592460"/>
            <a:ext cx="59190" cy="208934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6000"/>
                  <a:lumOff val="24000"/>
                </a:schemeClr>
              </a:gs>
              <a:gs pos="59000">
                <a:schemeClr val="accent4">
                  <a:lumMod val="75000"/>
                </a:schemeClr>
              </a:gs>
              <a:gs pos="97000">
                <a:schemeClr val="accent4">
                  <a:lumMod val="27000"/>
                </a:schemeClr>
              </a:gs>
            </a:gsLst>
            <a:lin ang="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1900" y="3752354"/>
            <a:ext cx="4389120" cy="632675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2. Задача A выставляет/поднимает семафор</a:t>
            </a:r>
            <a:endParaRPr lang="ru-RU" b="0" dirty="0" smtClean="0">
              <a:solidFill>
                <a:schemeClr val="accent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5433060" y="1618398"/>
            <a:ext cx="0" cy="206340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10056632" y="1556536"/>
            <a:ext cx="59190" cy="208934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6000"/>
                  <a:lumOff val="24000"/>
                </a:schemeClr>
              </a:gs>
              <a:gs pos="59000">
                <a:schemeClr val="accent4">
                  <a:lumMod val="75000"/>
                </a:schemeClr>
              </a:gs>
              <a:gs pos="97000">
                <a:schemeClr val="accent4">
                  <a:lumMod val="27000"/>
                </a:schemeClr>
              </a:gs>
            </a:gsLst>
            <a:lin ang="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9957572" y="1601322"/>
            <a:ext cx="0" cy="206340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430017" y="3660847"/>
            <a:ext cx="3644144" cy="632675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3. Задача B может принять/опустить семафор </a:t>
            </a:r>
            <a:endParaRPr lang="ru-RU" b="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51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Пример: Использование семафора в программе поочередного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включения светодиодов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6192466" cy="5184000"/>
          </a:xfrm>
        </p:spPr>
        <p:txBody>
          <a:bodyPr/>
          <a:lstStyle/>
          <a:p>
            <a:r>
              <a:rPr lang="ru-RU" dirty="0" smtClean="0"/>
              <a:t>Требование: После нажатия кнопки однократно включить и выключить светодиоды</a:t>
            </a:r>
          </a:p>
          <a:p>
            <a:r>
              <a:rPr lang="ru-RU" dirty="0" smtClean="0"/>
              <a:t>Для индикации запроса на поочередное включение светодиодов используется семафор (</a:t>
            </a:r>
            <a:r>
              <a:rPr lang="ru-RU" dirty="0" err="1" smtClean="0"/>
              <a:t>xSemScan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Задача </a:t>
            </a:r>
            <a:r>
              <a:rPr lang="ru-RU" dirty="0" err="1" smtClean="0"/>
              <a:t>PollSwitches</a:t>
            </a:r>
            <a:r>
              <a:rPr lang="ru-RU" dirty="0" smtClean="0"/>
              <a:t> при каждом нажатии кнопки однократно </a:t>
            </a:r>
            <a:r>
              <a:rPr lang="ru-RU" b="1" dirty="0" smtClean="0"/>
              <a:t>выставляет</a:t>
            </a:r>
            <a:r>
              <a:rPr lang="ru-RU" dirty="0" smtClean="0"/>
              <a:t> семафор</a:t>
            </a:r>
          </a:p>
          <a:p>
            <a:r>
              <a:rPr lang="ru-RU" dirty="0" err="1" smtClean="0"/>
              <a:t>ScanLEDsTask</a:t>
            </a:r>
            <a:r>
              <a:rPr lang="ru-RU" dirty="0" smtClean="0"/>
              <a:t> однократно выполняется, когда она может захватить семафор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7718136" y="1076569"/>
            <a:ext cx="3210444" cy="5345692"/>
            <a:chOff x="8181686" y="956048"/>
            <a:chExt cx="3210444" cy="5345692"/>
          </a:xfrm>
        </p:grpSpPr>
        <p:pic>
          <p:nvPicPr>
            <p:cNvPr id="6" name="Content Placeholder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64270" y="956048"/>
              <a:ext cx="1045276" cy="80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 bwMode="auto">
            <a:xfrm>
              <a:off x="8448581" y="2077427"/>
              <a:ext cx="2663954" cy="1095375"/>
            </a:xfrm>
            <a:prstGeom prst="ellipse">
              <a:avLst/>
            </a:prstGeom>
            <a:solidFill>
              <a:srgbClr val="72166B"/>
            </a:solidFill>
            <a:ln w="38100" cap="flat" cmpd="sng" algn="ctr">
              <a:solidFill>
                <a:srgbClr val="721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2400" dirty="0" smtClean="0">
                  <a:solidFill>
                    <a:schemeClr val="bg1"/>
                  </a:solidFill>
                </a:rPr>
                <a:t>PollSwitchesTask</a:t>
              </a:r>
              <a:endParaRPr lang="ru-RU" sz="2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181686" y="4314284"/>
              <a:ext cx="3210444" cy="1095375"/>
            </a:xfrm>
            <a:prstGeom prst="ellipse">
              <a:avLst/>
            </a:prstGeom>
            <a:solidFill>
              <a:srgbClr val="72166B"/>
            </a:solidFill>
            <a:ln w="38100" cap="flat" cmpd="sng" algn="ctr">
              <a:solidFill>
                <a:srgbClr val="721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2400" b="0" dirty="0" smtClean="0">
                  <a:solidFill>
                    <a:schemeClr val="bg1"/>
                  </a:solidFill>
                </a:rPr>
                <a:t>ScanLEDsTask</a:t>
              </a:r>
            </a:p>
          </p:txBody>
        </p:sp>
        <p:cxnSp>
          <p:nvCxnSpPr>
            <p:cNvPr id="13" name="Elbow Connector 24"/>
            <p:cNvCxnSpPr>
              <a:stCxn id="6" idx="2"/>
              <a:endCxn id="8" idx="0"/>
            </p:cNvCxnSpPr>
            <p:nvPr/>
          </p:nvCxnSpPr>
          <p:spPr bwMode="auto">
            <a:xfrm rot="5400000">
              <a:off x="9624169" y="1914688"/>
              <a:ext cx="319128" cy="6350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5" name="Elbow Connector 24"/>
            <p:cNvCxnSpPr>
              <a:stCxn id="8" idx="4"/>
              <a:endCxn id="43" idx="0"/>
            </p:cNvCxnSpPr>
            <p:nvPr/>
          </p:nvCxnSpPr>
          <p:spPr bwMode="auto">
            <a:xfrm rot="16200000" flipH="1">
              <a:off x="9623230" y="3330129"/>
              <a:ext cx="321007" cy="6351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9" name="Elbow Connector 24"/>
            <p:cNvCxnSpPr>
              <a:stCxn id="9" idx="4"/>
              <a:endCxn id="27" idx="0"/>
            </p:cNvCxnSpPr>
            <p:nvPr/>
          </p:nvCxnSpPr>
          <p:spPr bwMode="auto">
            <a:xfrm rot="16200000" flipH="1">
              <a:off x="9845640" y="5350927"/>
              <a:ext cx="392613" cy="510076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0" name="Elbow Connector 24"/>
            <p:cNvCxnSpPr>
              <a:stCxn id="9" idx="4"/>
              <a:endCxn id="26" idx="0"/>
            </p:cNvCxnSpPr>
            <p:nvPr/>
          </p:nvCxnSpPr>
          <p:spPr bwMode="auto">
            <a:xfrm rot="16200000" flipH="1">
              <a:off x="9671635" y="5524931"/>
              <a:ext cx="392613" cy="162067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1" name="Elbow Connector 24"/>
            <p:cNvCxnSpPr>
              <a:stCxn id="9" idx="4"/>
              <a:endCxn id="25" idx="0"/>
            </p:cNvCxnSpPr>
            <p:nvPr/>
          </p:nvCxnSpPr>
          <p:spPr bwMode="auto">
            <a:xfrm rot="5400000">
              <a:off x="9497631" y="5512994"/>
              <a:ext cx="392613" cy="185942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2" name="Elbow Connector 24"/>
            <p:cNvCxnSpPr>
              <a:stCxn id="9" idx="4"/>
              <a:endCxn id="24" idx="0"/>
            </p:cNvCxnSpPr>
            <p:nvPr/>
          </p:nvCxnSpPr>
          <p:spPr bwMode="auto">
            <a:xfrm rot="5400000">
              <a:off x="9323627" y="5338990"/>
              <a:ext cx="392613" cy="533950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grpSp>
          <p:nvGrpSpPr>
            <p:cNvPr id="23" name="Group 22"/>
            <p:cNvGrpSpPr/>
            <p:nvPr/>
          </p:nvGrpSpPr>
          <p:grpSpPr>
            <a:xfrm>
              <a:off x="9136649" y="5802272"/>
              <a:ext cx="1276643" cy="499468"/>
              <a:chOff x="8896143" y="5802272"/>
              <a:chExt cx="1276643" cy="499468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8896143" y="5802272"/>
                <a:ext cx="232617" cy="499468"/>
              </a:xfrm>
              <a:prstGeom prst="rect">
                <a:avLst/>
              </a:prstGeom>
              <a:solidFill>
                <a:srgbClr val="92D050"/>
              </a:solidFill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9244151" y="5802272"/>
                <a:ext cx="232617" cy="499468"/>
              </a:xfrm>
              <a:prstGeom prst="rect">
                <a:avLst/>
              </a:prstGeom>
              <a:solidFill>
                <a:srgbClr val="92D050"/>
              </a:solidFill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9592160" y="5802272"/>
                <a:ext cx="232617" cy="499468"/>
              </a:xfrm>
              <a:prstGeom prst="rect">
                <a:avLst/>
              </a:prstGeom>
              <a:solidFill>
                <a:srgbClr val="92D050"/>
              </a:solidFill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9940169" y="5802272"/>
                <a:ext cx="232617" cy="499468"/>
              </a:xfrm>
              <a:prstGeom prst="rect">
                <a:avLst/>
              </a:prstGeom>
              <a:solidFill>
                <a:srgbClr val="92D050"/>
              </a:solidFill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 bwMode="auto">
            <a:xfrm>
              <a:off x="9150654" y="3493809"/>
              <a:ext cx="1272509" cy="499468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dirty="0" smtClean="0">
                  <a:solidFill>
                    <a:schemeClr val="tx2"/>
                  </a:solidFill>
                </a:rPr>
                <a:t>xSemScan</a:t>
              </a:r>
              <a:endParaRPr lang="ru-RU" b="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47" name="Elbow Connector 24"/>
            <p:cNvCxnSpPr>
              <a:stCxn id="43" idx="2"/>
              <a:endCxn id="9" idx="0"/>
            </p:cNvCxnSpPr>
            <p:nvPr/>
          </p:nvCxnSpPr>
          <p:spPr bwMode="auto">
            <a:xfrm rot="5400000">
              <a:off x="9626406" y="4153780"/>
              <a:ext cx="321007" cy="1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94684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00" dirty="0" smtClean="0"/>
              <a:t>Создание семафора</a:t>
            </a:r>
            <a:endParaRPr lang="ru-RU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4989584" cy="5184000"/>
          </a:xfrm>
        </p:spPr>
        <p:txBody>
          <a:bodyPr numCol="1"/>
          <a:lstStyle/>
          <a:p>
            <a:pPr>
              <a:spcAft>
                <a:spcPts val="0"/>
              </a:spcAft>
            </a:pPr>
            <a:r>
              <a:rPr lang="ru-RU" sz="2000" dirty="0" smtClean="0"/>
              <a:t>Во все файлы, использующие семафоры, нужно включить директиву #include “semphr.h”</a:t>
            </a:r>
          </a:p>
          <a:p>
            <a:pPr>
              <a:spcAft>
                <a:spcPts val="0"/>
              </a:spcAft>
            </a:pPr>
            <a:endParaRPr lang="ru-RU" sz="2000" dirty="0" smtClean="0"/>
          </a:p>
          <a:p>
            <a:pPr>
              <a:spcAft>
                <a:spcPts val="0"/>
              </a:spcAft>
            </a:pPr>
            <a:r>
              <a:rPr lang="ru-RU" sz="2000" dirty="0" smtClean="0"/>
              <a:t>Определить дескриптор семафора</a:t>
            </a:r>
          </a:p>
          <a:p>
            <a:pPr marL="0" indent="0">
              <a:spcAft>
                <a:spcPts val="0"/>
              </a:spcAft>
              <a:buNone/>
            </a:pPr>
            <a:endParaRPr lang="ru-RU" sz="2000" dirty="0" smtClean="0"/>
          </a:p>
          <a:p>
            <a:pPr>
              <a:spcAft>
                <a:spcPts val="0"/>
              </a:spcAft>
            </a:pPr>
            <a:r>
              <a:rPr lang="ru-RU" sz="2000" dirty="0" smtClean="0"/>
              <a:t>Перед использованием семафора, его нужно создать и инициализировать 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Вызов xSemaphoreCreateBinary() в main()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Для обнаружения ошибки выполняется проверка возвращаемого значения</a:t>
            </a:r>
          </a:p>
          <a:p>
            <a:pPr lvl="2">
              <a:spcAft>
                <a:spcPts val="0"/>
              </a:spcAft>
            </a:pPr>
            <a:r>
              <a:rPr lang="ru-RU" sz="1734" dirty="0" smtClean="0"/>
              <a:t>NULL, если ошибка</a:t>
            </a:r>
          </a:p>
          <a:p>
            <a:pPr lvl="2">
              <a:spcAft>
                <a:spcPts val="0"/>
              </a:spcAft>
            </a:pPr>
            <a:r>
              <a:rPr lang="ru-RU" sz="1734" dirty="0" smtClean="0"/>
              <a:t>Другое значение - корректный дескриптор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805" y="2660062"/>
            <a:ext cx="3182019" cy="444649"/>
          </a:xfrm>
          <a:prstGeom prst="rect">
            <a:avLst/>
          </a:prstGeom>
          <a:effectLst/>
        </p:spPr>
      </p:pic>
      <p:grpSp>
        <p:nvGrpSpPr>
          <p:cNvPr id="12" name="Group 11"/>
          <p:cNvGrpSpPr/>
          <p:nvPr/>
        </p:nvGrpSpPr>
        <p:grpSpPr>
          <a:xfrm>
            <a:off x="5373584" y="4208322"/>
            <a:ext cx="6541293" cy="1482274"/>
            <a:chOff x="5613020" y="2289626"/>
            <a:chExt cx="6541293" cy="1482274"/>
          </a:xfrm>
          <a:effectLst/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b="12922"/>
            <a:stretch/>
          </p:blipFill>
          <p:spPr>
            <a:xfrm>
              <a:off x="5613020" y="2289626"/>
              <a:ext cx="4265857" cy="2419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6705" y="2531622"/>
              <a:ext cx="6487608" cy="1240278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 bwMode="auto">
          <a:xfrm>
            <a:off x="5512805" y="2352211"/>
            <a:ext cx="1272509" cy="291699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ru-RU" dirty="0" smtClean="0">
                <a:solidFill>
                  <a:schemeClr val="tx2"/>
                </a:solidFill>
              </a:rPr>
              <a:t>user.c</a:t>
            </a:r>
            <a:endParaRPr lang="ru-RU" b="0" dirty="0" smtClean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12805" y="3916623"/>
            <a:ext cx="1272509" cy="291699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ru-RU" dirty="0" smtClean="0">
                <a:solidFill>
                  <a:schemeClr val="tx2"/>
                </a:solidFill>
              </a:rPr>
              <a:t>main.c</a:t>
            </a:r>
            <a:endParaRPr lang="ru-RU" b="0" dirty="0" smtClean="0">
              <a:solidFill>
                <a:schemeClr val="tx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2452"/>
          <a:stretch/>
        </p:blipFill>
        <p:spPr>
          <a:xfrm>
            <a:off x="5427269" y="1248600"/>
            <a:ext cx="2405329" cy="87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2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00" dirty="0" smtClean="0"/>
              <a:t>Выдача семафора</a:t>
            </a:r>
            <a:endParaRPr lang="ru-RU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5096462" cy="5184000"/>
          </a:xfrm>
        </p:spPr>
        <p:txBody>
          <a:bodyPr numCol="1"/>
          <a:lstStyle/>
          <a:p>
            <a:r>
              <a:rPr lang="ru-RU" sz="2000" dirty="0" smtClean="0"/>
              <a:t>Выставление (сигнала) семафора</a:t>
            </a:r>
          </a:p>
          <a:p>
            <a:pPr lvl="1"/>
            <a:r>
              <a:rPr lang="ru-RU" sz="2000" dirty="0" smtClean="0"/>
              <a:t>xSemaphoreGive(sem_handle)</a:t>
            </a:r>
          </a:p>
          <a:p>
            <a:pPr lvl="1"/>
            <a:r>
              <a:rPr lang="ru-RU" sz="2000" dirty="0" smtClean="0"/>
              <a:t>xSemaphoreGiveFromISR(sem_handle)</a:t>
            </a:r>
            <a:endParaRPr lang="ru-RU" sz="2000" dirty="0"/>
          </a:p>
          <a:p>
            <a:pPr lvl="1"/>
            <a:r>
              <a:rPr lang="ru-RU" sz="2000" dirty="0" smtClean="0"/>
              <a:t>Разные версии,т.к. желательно избежать переключения контекста OS в середине процедуры обработки прерывания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49" t="1" r="15254" b="728"/>
          <a:stretch/>
        </p:blipFill>
        <p:spPr>
          <a:xfrm>
            <a:off x="5780290" y="1512257"/>
            <a:ext cx="6411710" cy="42899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5729173" y="1220558"/>
            <a:ext cx="1272509" cy="291699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ru-RU" dirty="0" smtClean="0">
                <a:solidFill>
                  <a:schemeClr val="tx2"/>
                </a:solidFill>
              </a:rPr>
              <a:t>user.c</a:t>
            </a:r>
            <a:endParaRPr lang="ru-RU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55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Обзор диспетчеризации: Поочередное включение светодиодов</a:t>
            </a:r>
            <a:endParaRPr lang="ru-R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4000" y="1284625"/>
            <a:ext cx="3963247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dirty="0" smtClean="0"/>
              <a:t>Некоторые нажатия кнопок </a:t>
            </a:r>
            <a:r>
              <a:rPr lang="ru-RU" sz="2000" dirty="0" smtClean="0"/>
              <a:t>пропускаются:</a:t>
            </a:r>
            <a:endParaRPr lang="ru-RU" sz="2000" dirty="0" smtClean="0"/>
          </a:p>
          <a:p>
            <a:pPr lvl="1">
              <a:spcAft>
                <a:spcPts val="0"/>
              </a:spcAft>
            </a:pPr>
            <a:r>
              <a:rPr lang="ru-RU" sz="2000" dirty="0" smtClean="0"/>
              <a:t>Необходимо обработать все нажатия</a:t>
            </a:r>
            <a:endParaRPr lang="ru-RU" sz="2000" dirty="0"/>
          </a:p>
          <a:p>
            <a:pPr>
              <a:spcAft>
                <a:spcPts val="0"/>
              </a:spcAft>
            </a:pPr>
            <a:r>
              <a:rPr lang="ru-RU" sz="2000" dirty="0" smtClean="0"/>
              <a:t>Между нажатие кнопки и откликом программы (изменением светодиодов) может пройти много </a:t>
            </a:r>
            <a:r>
              <a:rPr lang="ru-RU" sz="2000" dirty="0" smtClean="0"/>
              <a:t>времени:</a:t>
            </a:r>
            <a:endParaRPr lang="ru-RU" sz="2000" dirty="0" smtClean="0"/>
          </a:p>
          <a:p>
            <a:pPr lvl="1">
              <a:spcAft>
                <a:spcPts val="0"/>
              </a:spcAft>
            </a:pPr>
            <a:r>
              <a:rPr lang="ru-RU" sz="2000" dirty="0" smtClean="0"/>
              <a:t>Нужно уменьшить задержку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Процессорное время попусту расходуется при вызове функции Delay (она определяет скорость переключения светодиодов</a:t>
            </a:r>
            <a:r>
              <a:rPr lang="ru-RU" sz="2000" dirty="0" smtClean="0"/>
              <a:t>):</a:t>
            </a:r>
            <a:endParaRPr lang="ru-RU" sz="2000" dirty="0" smtClean="0"/>
          </a:p>
          <a:p>
            <a:pPr lvl="1">
              <a:spcAft>
                <a:spcPts val="0"/>
              </a:spcAft>
            </a:pPr>
            <a:r>
              <a:rPr lang="ru-RU" sz="2000" dirty="0" smtClean="0"/>
              <a:t>Нужно позволить другим задачам выполняться в это время</a:t>
            </a:r>
          </a:p>
          <a:p>
            <a:pPr>
              <a:spcAft>
                <a:spcPts val="0"/>
              </a:spcAft>
            </a:pPr>
            <a:endParaRPr lang="ru-RU" sz="2000" dirty="0"/>
          </a:p>
        </p:txBody>
      </p:sp>
      <p:pic>
        <p:nvPicPr>
          <p:cNvPr id="43" name="Content Placeholder 4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18" y="2143134"/>
            <a:ext cx="1045276" cy="802251"/>
          </a:xfrm>
        </p:spPr>
      </p:pic>
      <p:grpSp>
        <p:nvGrpSpPr>
          <p:cNvPr id="52" name="Group 51"/>
          <p:cNvGrpSpPr/>
          <p:nvPr/>
        </p:nvGrpSpPr>
        <p:grpSpPr>
          <a:xfrm>
            <a:off x="7579710" y="1344000"/>
            <a:ext cx="4515762" cy="4515617"/>
            <a:chOff x="7007833" y="1344000"/>
            <a:chExt cx="5184167" cy="5184000"/>
          </a:xfrm>
        </p:grpSpPr>
        <p:grpSp>
          <p:nvGrpSpPr>
            <p:cNvPr id="9" name="Group 8"/>
            <p:cNvGrpSpPr/>
            <p:nvPr/>
          </p:nvGrpSpPr>
          <p:grpSpPr>
            <a:xfrm>
              <a:off x="7007833" y="1344000"/>
              <a:ext cx="5184167" cy="5184000"/>
              <a:chOff x="6668933" y="1268559"/>
              <a:chExt cx="4118238" cy="411810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l="4720" t="13167" r="27618" b="84154"/>
              <a:stretch/>
            </p:blipFill>
            <p:spPr>
              <a:xfrm>
                <a:off x="6668933" y="1268559"/>
                <a:ext cx="4118238" cy="16148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l="4720" t="35118" r="27618" b="4276"/>
              <a:stretch/>
            </p:blipFill>
            <p:spPr>
              <a:xfrm>
                <a:off x="6668933" y="1732547"/>
                <a:ext cx="4118238" cy="3654117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7324481" y="1476052"/>
              <a:ext cx="482449" cy="37298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77916" tIns="38958" rIns="77916" bIns="38958" rtlCol="0">
              <a:spAutoFit/>
            </a:bodyPr>
            <a:lstStyle/>
            <a:p>
              <a:r>
                <a:rPr lang="ru-RU" sz="1600" i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… </a:t>
              </a:r>
              <a:endParaRPr lang="ru-RU" sz="1600" b="0" i="1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381995" y="932581"/>
            <a:ext cx="1798362" cy="5310844"/>
            <a:chOff x="4607366" y="852564"/>
            <a:chExt cx="1798362" cy="5310844"/>
          </a:xfrm>
        </p:grpSpPr>
        <p:grpSp>
          <p:nvGrpSpPr>
            <p:cNvPr id="14" name="Group 13"/>
            <p:cNvGrpSpPr/>
            <p:nvPr/>
          </p:nvGrpSpPr>
          <p:grpSpPr>
            <a:xfrm>
              <a:off x="4913329" y="1669047"/>
              <a:ext cx="1120060" cy="902273"/>
              <a:chOff x="4913329" y="1669047"/>
              <a:chExt cx="1120060" cy="902273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4913329" y="1671881"/>
                <a:ext cx="240632" cy="89943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5207954" y="1671881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5502579" y="1669048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792757" y="1669047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913329" y="2568486"/>
              <a:ext cx="1120060" cy="902273"/>
              <a:chOff x="4913329" y="1669047"/>
              <a:chExt cx="1120060" cy="902273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4913329" y="1671881"/>
                <a:ext cx="240632" cy="89943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5207954" y="1671881"/>
                <a:ext cx="240632" cy="89943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5502579" y="1669048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5792757" y="1669047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913329" y="3465091"/>
              <a:ext cx="1120060" cy="902273"/>
              <a:chOff x="4913329" y="1669047"/>
              <a:chExt cx="1120060" cy="902273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4913329" y="1671881"/>
                <a:ext cx="240632" cy="89943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5207954" y="1671881"/>
                <a:ext cx="240632" cy="89943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5502579" y="1669048"/>
                <a:ext cx="240632" cy="89943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5792757" y="1669047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913329" y="4364530"/>
              <a:ext cx="1120060" cy="902273"/>
              <a:chOff x="4913329" y="1669047"/>
              <a:chExt cx="1120060" cy="902273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4913329" y="1671881"/>
                <a:ext cx="240632" cy="89943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207954" y="1671881"/>
                <a:ext cx="240632" cy="89943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502579" y="1669048"/>
                <a:ext cx="240632" cy="89943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5792757" y="1669047"/>
                <a:ext cx="240632" cy="89943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913329" y="1268560"/>
              <a:ext cx="1120060" cy="400487"/>
              <a:chOff x="4913329" y="1669047"/>
              <a:chExt cx="1120060" cy="902273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4913329" y="1671881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5207954" y="1671881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5502579" y="1669048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5792757" y="1669047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913329" y="5261135"/>
              <a:ext cx="1120060" cy="902273"/>
              <a:chOff x="4913329" y="1669047"/>
              <a:chExt cx="1120060" cy="902273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4913329" y="1671881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5207954" y="1671881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5502579" y="1669048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5792757" y="1669047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4607366" y="852564"/>
              <a:ext cx="1798362" cy="6326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2"/>
                  </a:solidFill>
                </a:rPr>
                <a:t>Светодиоды </a:t>
              </a:r>
              <a:r>
                <a:rPr lang="en-US" dirty="0" smtClean="0">
                  <a:solidFill>
                    <a:schemeClr val="accent2"/>
                  </a:solidFill>
                </a:rPr>
                <a:t/>
              </a:r>
              <a:br>
                <a:rPr lang="en-US" dirty="0" smtClean="0">
                  <a:solidFill>
                    <a:schemeClr val="accent2"/>
                  </a:solidFill>
                </a:rPr>
              </a:br>
              <a:r>
                <a:rPr lang="ru-RU" dirty="0" smtClean="0">
                  <a:solidFill>
                    <a:schemeClr val="accent2"/>
                  </a:solidFill>
                </a:rPr>
                <a:t>1-4</a:t>
              </a:r>
              <a:endParaRPr lang="ru-RU" b="0" dirty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874405" y="930761"/>
            <a:ext cx="1214303" cy="386453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BTN2</a:t>
            </a:r>
            <a:endParaRPr lang="ru-RU" sz="2000" b="0" dirty="0" smtClean="0">
              <a:solidFill>
                <a:schemeClr val="accent2"/>
              </a:solidFill>
            </a:endParaRPr>
          </a:p>
        </p:txBody>
      </p:sp>
      <p:pic>
        <p:nvPicPr>
          <p:cNvPr id="44" name="Content Placeholder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8918" y="3371956"/>
            <a:ext cx="1045276" cy="8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Content Placeholder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8918" y="4940026"/>
            <a:ext cx="1045276" cy="8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883468" y="2800837"/>
            <a:ext cx="1396106" cy="571119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0000"/>
                </a:solidFill>
              </a:rPr>
              <a:t>Ничего не происходит!</a:t>
            </a:r>
            <a:endParaRPr lang="ru-RU" sz="1600" b="0" i="1" dirty="0" smtClean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58918" y="4029659"/>
            <a:ext cx="1320656" cy="817341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0000"/>
                </a:solidFill>
              </a:rPr>
              <a:t>Ничего не происходит!</a:t>
            </a:r>
            <a:endParaRPr lang="ru-RU" sz="1600" b="0" i="1" dirty="0" smtClean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3813" y="5643774"/>
            <a:ext cx="1885148" cy="817341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0000"/>
                </a:solidFill>
              </a:rPr>
              <a:t>В конце концов светодиоды включились</a:t>
            </a:r>
            <a:endParaRPr lang="ru-RU" sz="1600" b="0" i="1" dirty="0" smtClean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>
            <a:stCxn id="45" idx="1"/>
          </p:cNvCxnSpPr>
          <p:nvPr/>
        </p:nvCxnSpPr>
        <p:spPr bwMode="auto">
          <a:xfrm flipH="1">
            <a:off x="5808018" y="5341152"/>
            <a:ext cx="15090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8217865" y="3293215"/>
            <a:ext cx="2344439" cy="2117558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963953" y="1851190"/>
            <a:ext cx="1965834" cy="211366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757580" y="1471646"/>
            <a:ext cx="2281333" cy="355676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C000"/>
                </a:solidFill>
              </a:rPr>
              <a:t>Опрос кнопки BTN2</a:t>
            </a:r>
            <a:endParaRPr lang="ru-RU" b="0" i="1" dirty="0" smtClean="0">
              <a:solidFill>
                <a:srgbClr val="FFC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562304" y="2961506"/>
            <a:ext cx="1414348" cy="1186673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C000"/>
                </a:solidFill>
              </a:rPr>
              <a:t>Включение </a:t>
            </a:r>
            <a:r>
              <a:rPr lang="ru-RU" i="1" dirty="0" smtClean="0">
                <a:solidFill>
                  <a:srgbClr val="FFC000"/>
                </a:solidFill>
              </a:rPr>
              <a:t>свето-диодов </a:t>
            </a:r>
            <a:r>
              <a:rPr lang="ru-RU" i="1" dirty="0" smtClean="0">
                <a:solidFill>
                  <a:srgbClr val="FFC000"/>
                </a:solidFill>
              </a:rPr>
              <a:t>по очереди</a:t>
            </a:r>
            <a:endParaRPr lang="ru-RU" b="0" i="1" dirty="0" smtClean="0">
              <a:solidFill>
                <a:srgbClr val="FFC000"/>
              </a:solidFill>
            </a:endParaRPr>
          </a:p>
        </p:txBody>
      </p:sp>
      <p:sp>
        <p:nvSpPr>
          <p:cNvPr id="57" name="Content Placeholder 3"/>
          <p:cNvSpPr txBox="1">
            <a:spLocks/>
          </p:cNvSpPr>
          <p:nvPr/>
        </p:nvSpPr>
        <p:spPr bwMode="auto">
          <a:xfrm>
            <a:off x="384061" y="873206"/>
            <a:ext cx="11592592" cy="28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None/>
              <a:defRPr sz="2400" b="0" i="1" baseline="0">
                <a:solidFill>
                  <a:srgbClr val="B71A8B"/>
                </a:solidFill>
                <a:latin typeface="+mn-lt"/>
                <a:ea typeface="+mn-ea"/>
                <a:cs typeface="+mn-cs"/>
              </a:defRPr>
            </a:lvl1pPr>
            <a:lvl2pPr marL="480363" indent="-245471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2133">
                <a:solidFill>
                  <a:schemeClr val="bg1"/>
                </a:solidFill>
                <a:latin typeface="+mn-lt"/>
              </a:defRPr>
            </a:lvl2pPr>
            <a:lvl3pPr marL="715253" indent="-234891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67">
                <a:solidFill>
                  <a:schemeClr val="bg1"/>
                </a:solidFill>
                <a:latin typeface="+mn-lt"/>
              </a:defRPr>
            </a:lvl3pPr>
            <a:lvl4pPr marL="960724" indent="-245471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4pPr>
            <a:lvl5pPr marL="1195615" indent="-234891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600">
                <a:solidFill>
                  <a:schemeClr val="bg1"/>
                </a:solidFill>
                <a:latin typeface="+mn-lt"/>
              </a:defRPr>
            </a:lvl5pPr>
            <a:lvl6pPr marL="1430506" indent="-234891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678094" indent="-2475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912984" indent="-234891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6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5846874" indent="-457085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8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kern="0" dirty="0" smtClean="0"/>
              <a:t>Проблемы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662380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00" dirty="0" smtClean="0"/>
              <a:t>Захват семафора</a:t>
            </a:r>
            <a:endParaRPr lang="ru-RU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5740575" cy="5184000"/>
          </a:xfrm>
        </p:spPr>
        <p:txBody>
          <a:bodyPr numCol="1"/>
          <a:lstStyle/>
          <a:p>
            <a:r>
              <a:rPr lang="ru-RU" dirty="0" smtClean="0"/>
              <a:t>Дождаться момента, когда семафор будет выставлен</a:t>
            </a:r>
          </a:p>
          <a:p>
            <a:pPr lvl="1"/>
            <a:r>
              <a:rPr lang="ru-RU" dirty="0" err="1" smtClean="0"/>
              <a:t>xSemaphoreTake</a:t>
            </a:r>
            <a:r>
              <a:rPr lang="ru-RU" dirty="0" smtClean="0"/>
              <a:t>(</a:t>
            </a:r>
            <a:r>
              <a:rPr lang="ru-RU" dirty="0" err="1" smtClean="0"/>
              <a:t>sem_handle</a:t>
            </a:r>
            <a:r>
              <a:rPr lang="ru-RU" dirty="0" smtClean="0"/>
              <a:t>, </a:t>
            </a:r>
            <a:r>
              <a:rPr lang="ru-RU" dirty="0" err="1" smtClean="0"/>
              <a:t>timeout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Возврат из процедуры, если семафор не был захвачен в течении </a:t>
            </a:r>
            <a:r>
              <a:rPr lang="ru-RU" dirty="0" err="1" smtClean="0"/>
              <a:t>timeout</a:t>
            </a:r>
            <a:r>
              <a:rPr lang="ru-RU" dirty="0" smtClean="0"/>
              <a:t> тактов</a:t>
            </a:r>
          </a:p>
          <a:p>
            <a:pPr lvl="2"/>
            <a:r>
              <a:rPr lang="ru-RU" dirty="0" smtClean="0"/>
              <a:t>Если тайм-аут не нужен, следует использовать </a:t>
            </a:r>
            <a:r>
              <a:rPr lang="ru-RU" dirty="0" err="1" smtClean="0"/>
              <a:t>portMAX_DELAY</a:t>
            </a:r>
            <a:endParaRPr lang="ru-RU" dirty="0" smtClean="0"/>
          </a:p>
          <a:p>
            <a:pPr marL="417573" lvl="1" indent="-301625"/>
            <a:endParaRPr lang="ru-RU" smtClean="0"/>
          </a:p>
          <a:p>
            <a:pPr marL="178448" indent="-301625"/>
            <a:r>
              <a:rPr lang="ru-RU" smtClean="0"/>
              <a:t>Возвращаемое </a:t>
            </a:r>
            <a:r>
              <a:rPr lang="ru-RU" dirty="0" smtClean="0"/>
              <a:t>значение указывает результат</a:t>
            </a:r>
          </a:p>
          <a:p>
            <a:pPr marL="573739" lvl="1" indent="-301625"/>
            <a:r>
              <a:rPr lang="ru-RU" dirty="0" err="1" smtClean="0"/>
              <a:t>pdTRUE</a:t>
            </a:r>
            <a:r>
              <a:rPr lang="ru-RU" dirty="0" smtClean="0"/>
              <a:t>: Семафор захвачен</a:t>
            </a:r>
          </a:p>
          <a:p>
            <a:pPr marL="573739" lvl="1" indent="-301625"/>
            <a:r>
              <a:rPr lang="ru-RU" dirty="0" err="1" smtClean="0"/>
              <a:t>pdFALSE</a:t>
            </a:r>
            <a:r>
              <a:rPr lang="ru-RU" dirty="0" smtClean="0"/>
              <a:t>: Семафор не захвачен, тайм-аут закончился</a:t>
            </a:r>
            <a:endParaRPr lang="ru-RU" dirty="0"/>
          </a:p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98" t="5317" r="5868" b="3685"/>
          <a:stretch/>
        </p:blipFill>
        <p:spPr>
          <a:xfrm>
            <a:off x="6611620" y="1344000"/>
            <a:ext cx="5276850" cy="5157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6611620" y="1009380"/>
            <a:ext cx="1272509" cy="291699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ru-RU" dirty="0" smtClean="0">
                <a:solidFill>
                  <a:schemeClr val="tx2"/>
                </a:solidFill>
              </a:rPr>
              <a:t>user.c</a:t>
            </a:r>
            <a:endParaRPr lang="ru-RU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48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Пример: Счетный семафор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6040551" cy="5184000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ru-RU" sz="2000" dirty="0" smtClean="0"/>
              <a:t>Что произойдет, если до окончания цикла переключения светодиодов мы нажмем на кнопку четыре раза</a:t>
            </a:r>
          </a:p>
          <a:p>
            <a:pPr lvl="1">
              <a:spcAft>
                <a:spcPts val="200"/>
              </a:spcAft>
            </a:pPr>
            <a:r>
              <a:rPr lang="ru-RU" sz="2000" dirty="0" smtClean="0"/>
              <a:t>Будет выполнено только два цикла включения, а не четыре</a:t>
            </a:r>
          </a:p>
          <a:p>
            <a:pPr lvl="1">
              <a:spcAft>
                <a:spcPts val="200"/>
              </a:spcAft>
            </a:pPr>
            <a:r>
              <a:rPr lang="ru-RU" sz="2000" dirty="0" smtClean="0"/>
              <a:t>Мы теряем два события/запуска </a:t>
            </a:r>
          </a:p>
          <a:p>
            <a:pPr>
              <a:spcAft>
                <a:spcPts val="200"/>
              </a:spcAft>
            </a:pPr>
            <a:r>
              <a:rPr lang="ru-RU" sz="2000" dirty="0" smtClean="0"/>
              <a:t>Если нам нужно зафиксировать все события, нам следует использовать </a:t>
            </a:r>
            <a:r>
              <a:rPr lang="ru-RU" sz="2000" b="1" i="1" dirty="0" smtClean="0"/>
              <a:t>счетный</a:t>
            </a:r>
            <a:r>
              <a:rPr lang="ru-RU" sz="2000" dirty="0" smtClean="0"/>
              <a:t> семафор</a:t>
            </a:r>
          </a:p>
          <a:p>
            <a:pPr lvl="1">
              <a:spcAft>
                <a:spcPts val="200"/>
              </a:spcAft>
            </a:pPr>
            <a:r>
              <a:rPr lang="ru-RU" sz="2000" dirty="0" smtClean="0"/>
              <a:t>Он накапливает количество ожидающих запросов</a:t>
            </a:r>
          </a:p>
          <a:p>
            <a:pPr lvl="1">
              <a:spcAft>
                <a:spcPts val="200"/>
              </a:spcAft>
            </a:pPr>
            <a:r>
              <a:rPr lang="ru-RU" sz="2000" dirty="0" smtClean="0"/>
              <a:t>В отличие от двоичного семафора, имеет больше двух позиций</a:t>
            </a:r>
          </a:p>
          <a:p>
            <a:pPr lvl="1">
              <a:spcAft>
                <a:spcPts val="200"/>
              </a:spcAft>
            </a:pPr>
            <a:r>
              <a:rPr lang="ru-RU" sz="2000" dirty="0" smtClean="0"/>
              <a:t>xSemaphoreCreateCounting(sem_handle, max_count, initial_count)</a:t>
            </a:r>
          </a:p>
          <a:p>
            <a:pPr>
              <a:spcAft>
                <a:spcPts val="200"/>
              </a:spcAft>
            </a:pPr>
            <a:r>
              <a:rPr lang="ru-RU" sz="2000" dirty="0" smtClean="0"/>
              <a:t>Как и ранее, используются xSemaphoreTake(), xSemaphoreGive()</a:t>
            </a:r>
            <a:endParaRPr lang="ru-R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386070" y="4246866"/>
            <a:ext cx="1099050" cy="679340"/>
            <a:chOff x="9197340" y="2714624"/>
            <a:chExt cx="1556384" cy="962025"/>
          </a:xfrm>
        </p:grpSpPr>
        <p:sp>
          <p:nvSpPr>
            <p:cNvPr id="8" name="Rectangle 7"/>
            <p:cNvSpPr/>
            <p:nvPr/>
          </p:nvSpPr>
          <p:spPr bwMode="auto">
            <a:xfrm>
              <a:off x="9197340" y="2714624"/>
              <a:ext cx="1556384" cy="962025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9574530" y="2939889"/>
              <a:ext cx="802004" cy="511494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400" b="0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9304020" y="1268560"/>
            <a:ext cx="82050" cy="489375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6000"/>
                  <a:lumOff val="24000"/>
                </a:schemeClr>
              </a:gs>
              <a:gs pos="59000">
                <a:schemeClr val="accent4">
                  <a:lumMod val="75000"/>
                </a:schemeClr>
              </a:gs>
              <a:gs pos="97000">
                <a:schemeClr val="accent4">
                  <a:lumMod val="27000"/>
                </a:schemeClr>
              </a:gs>
            </a:gsLst>
            <a:lin ang="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386070" y="3502290"/>
            <a:ext cx="1099050" cy="679340"/>
            <a:chOff x="9197340" y="2714624"/>
            <a:chExt cx="1556384" cy="962025"/>
          </a:xfrm>
        </p:grpSpPr>
        <p:sp>
          <p:nvSpPr>
            <p:cNvPr id="13" name="Rectangle 12"/>
            <p:cNvSpPr/>
            <p:nvPr/>
          </p:nvSpPr>
          <p:spPr bwMode="auto">
            <a:xfrm>
              <a:off x="9197340" y="2714624"/>
              <a:ext cx="1556384" cy="962025"/>
            </a:xfrm>
            <a:prstGeom prst="rect">
              <a:avLst/>
            </a:prstGeom>
            <a:solidFill>
              <a:srgbClr val="0070C0">
                <a:alpha val="8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9574530" y="2939889"/>
              <a:ext cx="802004" cy="511494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400" b="0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386070" y="2757713"/>
            <a:ext cx="1099050" cy="679340"/>
            <a:chOff x="9197340" y="2714624"/>
            <a:chExt cx="1556384" cy="962025"/>
          </a:xfrm>
        </p:grpSpPr>
        <p:sp>
          <p:nvSpPr>
            <p:cNvPr id="16" name="Rectangle 15"/>
            <p:cNvSpPr/>
            <p:nvPr/>
          </p:nvSpPr>
          <p:spPr bwMode="auto">
            <a:xfrm>
              <a:off x="9197340" y="2714624"/>
              <a:ext cx="1556384" cy="962025"/>
            </a:xfrm>
            <a:prstGeom prst="rect">
              <a:avLst/>
            </a:prstGeom>
            <a:solidFill>
              <a:srgbClr val="0070C0">
                <a:alpha val="8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9574530" y="2939889"/>
              <a:ext cx="802004" cy="511494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400" b="0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386070" y="2013136"/>
            <a:ext cx="1099050" cy="679340"/>
            <a:chOff x="9197340" y="2714624"/>
            <a:chExt cx="1556384" cy="962025"/>
          </a:xfrm>
        </p:grpSpPr>
        <p:sp>
          <p:nvSpPr>
            <p:cNvPr id="19" name="Rectangle 18"/>
            <p:cNvSpPr/>
            <p:nvPr/>
          </p:nvSpPr>
          <p:spPr bwMode="auto">
            <a:xfrm>
              <a:off x="9197340" y="2714624"/>
              <a:ext cx="1556384" cy="962025"/>
            </a:xfrm>
            <a:prstGeom prst="rect">
              <a:avLst/>
            </a:prstGeom>
            <a:solidFill>
              <a:srgbClr val="0070C0">
                <a:alpha val="8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9574530" y="2939889"/>
              <a:ext cx="802004" cy="511494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400" b="0" dirty="0" smtClean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386070" y="1268559"/>
            <a:ext cx="1099050" cy="679340"/>
            <a:chOff x="9197340" y="2714624"/>
            <a:chExt cx="1556384" cy="962025"/>
          </a:xfrm>
        </p:grpSpPr>
        <p:sp>
          <p:nvSpPr>
            <p:cNvPr id="22" name="Rectangle 21"/>
            <p:cNvSpPr/>
            <p:nvPr/>
          </p:nvSpPr>
          <p:spPr bwMode="auto">
            <a:xfrm>
              <a:off x="9197340" y="2714624"/>
              <a:ext cx="1556384" cy="962025"/>
            </a:xfrm>
            <a:prstGeom prst="rect">
              <a:avLst/>
            </a:prstGeom>
            <a:solidFill>
              <a:srgbClr val="0070C0">
                <a:alpha val="8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9574530" y="2939889"/>
              <a:ext cx="802004" cy="511494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400" b="0" dirty="0" smtClean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9652425" y="5888375"/>
            <a:ext cx="566340" cy="361195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ru-RU" sz="1400" b="0" dirty="0" smtClean="0">
                <a:solidFill>
                  <a:schemeClr val="bg1"/>
                </a:solidFill>
              </a:rPr>
              <a:t>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566879" y="1382603"/>
            <a:ext cx="2470786" cy="872355"/>
            <a:chOff x="6507653" y="3648945"/>
            <a:chExt cx="2470786" cy="872355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H="1" flipV="1">
              <a:off x="8977745" y="3841960"/>
              <a:ext cx="694" cy="67934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507653" y="3648945"/>
              <a:ext cx="2429067" cy="69423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r>
                <a:rPr lang="ru-RU" sz="2000" dirty="0" smtClean="0">
                  <a:solidFill>
                    <a:schemeClr val="accent2"/>
                  </a:solidFill>
                </a:rPr>
                <a:t>Выдача семафора увеличивает его значение на 1</a:t>
              </a:r>
              <a:endParaRPr lang="ru-RU" sz="2000" b="0" dirty="0" smtClean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57723" y="2361332"/>
            <a:ext cx="2547968" cy="812980"/>
            <a:chOff x="6507653" y="3708320"/>
            <a:chExt cx="2547968" cy="812980"/>
          </a:xfrm>
        </p:grpSpPr>
        <p:sp>
          <p:nvSpPr>
            <p:cNvPr id="30" name="TextBox 29"/>
            <p:cNvSpPr txBox="1"/>
            <p:nvPr/>
          </p:nvSpPr>
          <p:spPr>
            <a:xfrm>
              <a:off x="6507653" y="3708320"/>
              <a:ext cx="2547968" cy="69423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r>
                <a:rPr lang="ru-RU" sz="2000" dirty="0" smtClean="0">
                  <a:solidFill>
                    <a:srgbClr val="00B050"/>
                  </a:solidFill>
                </a:rPr>
                <a:t>Захват семафора уменьшает его значение на 1</a:t>
              </a:r>
              <a:endParaRPr lang="ru-RU" sz="2000" b="0" dirty="0" smtClean="0">
                <a:solidFill>
                  <a:srgbClr val="00B05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H="1">
              <a:off x="8977745" y="3841960"/>
              <a:ext cx="694" cy="67934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65121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Демонстрационная программа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9" y="1344000"/>
            <a:ext cx="4324567" cy="5184000"/>
          </a:xfrm>
        </p:spPr>
        <p:txBody>
          <a:bodyPr/>
          <a:lstStyle/>
          <a:p>
            <a:r>
              <a:rPr lang="ru-RU" smtClean="0"/>
              <a:t>Проект Demo10_Adv_Concurrency_ Scan_LEDs_sem</a:t>
            </a:r>
            <a:endParaRPr lang="ru-RU" dirty="0" smtClean="0"/>
          </a:p>
          <a:p>
            <a:r>
              <a:rPr lang="ru-RU" smtClean="0"/>
              <a:t>Используются и бинарные и счетные семафоры</a:t>
            </a:r>
          </a:p>
          <a:p>
            <a:pPr lvl="1"/>
            <a:r>
              <a:rPr lang="ru-RU" smtClean="0"/>
              <a:t>Управляется директивой user.h #define USE_BINARY_SEMAPHORE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/>
          <a:stretch/>
        </p:blipFill>
        <p:spPr bwMode="auto">
          <a:xfrm>
            <a:off x="4708566" y="1679978"/>
            <a:ext cx="6580908" cy="411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065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Раздел 5C: </a:t>
            </a:r>
            <a:r>
              <a:t/>
            </a:r>
            <a:br/>
            <a:r>
              <a:rPr lang="ru-RU" smtClean="0"/>
              <a:t>Передача сообщения</a:t>
            </a:r>
            <a:r>
              <a:t/>
            </a:r>
            <a:br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860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 smtClean="0"/>
              <a:t>Понятие о очереди сообщений</a:t>
            </a:r>
            <a:endParaRPr lang="ru-RU" sz="373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6194930" cy="5184000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ru-RU" dirty="0" smtClean="0"/>
              <a:t>Семафор = событие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Произошло!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Сообщение = событие + данные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Произошло это!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Для поддержки буферизации и отложенного отклика используется очередь сообщений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Пример: В очередь ставятся данные полученные от UART или по сети для последующей обработки задачей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Если задача B может не быть запущена скоро (имеет очень низкий приоритет), то потребуется длинная очередь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8305778" y="2295684"/>
            <a:ext cx="290514" cy="871544"/>
            <a:chOff x="7979650" y="2627624"/>
            <a:chExt cx="290514" cy="871544"/>
          </a:xfrm>
        </p:grpSpPr>
        <p:grpSp>
          <p:nvGrpSpPr>
            <p:cNvPr id="16" name="Group 33"/>
            <p:cNvGrpSpPr>
              <a:grpSpLocks/>
            </p:cNvGrpSpPr>
            <p:nvPr/>
          </p:nvGrpSpPr>
          <p:grpSpPr bwMode="auto">
            <a:xfrm flipH="1" flipV="1">
              <a:off x="7979650" y="3063396"/>
              <a:ext cx="290514" cy="435772"/>
              <a:chOff x="3408" y="1728"/>
              <a:chExt cx="144" cy="288"/>
            </a:xfrm>
          </p:grpSpPr>
          <p:sp>
            <p:nvSpPr>
              <p:cNvPr id="19" name="Rectangle 34"/>
              <p:cNvSpPr>
                <a:spLocks noChangeArrowheads="1"/>
              </p:cNvSpPr>
              <p:nvPr/>
            </p:nvSpPr>
            <p:spPr bwMode="auto">
              <a:xfrm>
                <a:off x="3408" y="1728"/>
                <a:ext cx="144" cy="28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0" name="Line 35"/>
              <p:cNvSpPr>
                <a:spLocks noChangeShapeType="1"/>
              </p:cNvSpPr>
              <p:nvPr/>
            </p:nvSpPr>
            <p:spPr bwMode="auto">
              <a:xfrm>
                <a:off x="3408" y="187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17" name="Rectangle 37"/>
            <p:cNvSpPr>
              <a:spLocks noChangeArrowheads="1"/>
            </p:cNvSpPr>
            <p:nvPr/>
          </p:nvSpPr>
          <p:spPr bwMode="auto">
            <a:xfrm flipH="1" flipV="1">
              <a:off x="7979650" y="2627624"/>
              <a:ext cx="290514" cy="4357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" name="Line 38"/>
            <p:cNvSpPr>
              <a:spLocks noChangeShapeType="1"/>
            </p:cNvSpPr>
            <p:nvPr/>
          </p:nvSpPr>
          <p:spPr bwMode="auto">
            <a:xfrm flipH="1" flipV="1">
              <a:off x="7979650" y="2845510"/>
              <a:ext cx="2905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sp>
        <p:nvSpPr>
          <p:cNvPr id="15" name="Text Box 21"/>
          <p:cNvSpPr txBox="1">
            <a:spLocks noChangeArrowheads="1"/>
          </p:cNvSpPr>
          <p:nvPr/>
        </p:nvSpPr>
        <p:spPr bwMode="auto">
          <a:xfrm flipH="1">
            <a:off x="7932700" y="2186087"/>
            <a:ext cx="954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i="1" dirty="0" smtClean="0">
                <a:latin typeface="Arial" charset="0"/>
              </a:rPr>
              <a:t>Очередь</a:t>
            </a:r>
            <a:endParaRPr lang="ru-RU" sz="2000" i="1" dirty="0">
              <a:latin typeface="Arial" charset="0"/>
            </a:endParaRPr>
          </a:p>
        </p:txBody>
      </p:sp>
      <p:sp>
        <p:nvSpPr>
          <p:cNvPr id="10" name="Oval 52"/>
          <p:cNvSpPr>
            <a:spLocks noChangeArrowheads="1"/>
          </p:cNvSpPr>
          <p:nvPr/>
        </p:nvSpPr>
        <p:spPr bwMode="auto">
          <a:xfrm flipH="1">
            <a:off x="9289002" y="2440944"/>
            <a:ext cx="1379922" cy="58102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Задача B</a:t>
            </a:r>
            <a:endParaRPr lang="ru-RU" sz="2000" dirty="0">
              <a:solidFill>
                <a:schemeClr val="bg2"/>
              </a:solidFill>
            </a:endParaRPr>
          </a:p>
        </p:txBody>
      </p:sp>
      <p:cxnSp>
        <p:nvCxnSpPr>
          <p:cNvPr id="12" name="Elbow Connector 11"/>
          <p:cNvCxnSpPr>
            <a:stCxn id="39" idx="2"/>
            <a:endCxn id="17" idx="2"/>
          </p:cNvCxnSpPr>
          <p:nvPr/>
        </p:nvCxnSpPr>
        <p:spPr bwMode="auto">
          <a:xfrm flipV="1">
            <a:off x="7453062" y="2731456"/>
            <a:ext cx="562201" cy="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Elbow Connector 12"/>
          <p:cNvCxnSpPr>
            <a:stCxn id="19" idx="0"/>
            <a:endCxn id="10" idx="6"/>
          </p:cNvCxnSpPr>
          <p:nvPr/>
        </p:nvCxnSpPr>
        <p:spPr bwMode="auto">
          <a:xfrm>
            <a:off x="8886807" y="2731456"/>
            <a:ext cx="402195" cy="3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Oval 52"/>
          <p:cNvSpPr>
            <a:spLocks noChangeArrowheads="1"/>
          </p:cNvSpPr>
          <p:nvPr/>
        </p:nvSpPr>
        <p:spPr bwMode="auto">
          <a:xfrm flipH="1">
            <a:off x="6073140" y="2440943"/>
            <a:ext cx="1379922" cy="58102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Задача A</a:t>
            </a:r>
            <a:endParaRPr lang="ru-RU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91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 smtClean="0"/>
              <a:t>Создание очереди сообщений в FreeRTOS</a:t>
            </a:r>
            <a:endParaRPr lang="ru-RU" sz="373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4000" y="892749"/>
            <a:ext cx="11040062" cy="5531801"/>
          </a:xfrm>
        </p:spPr>
        <p:txBody>
          <a:bodyPr numCol="2"/>
          <a:lstStyle/>
          <a:p>
            <a:pPr>
              <a:spcAft>
                <a:spcPts val="0"/>
              </a:spcAft>
            </a:pPr>
            <a:r>
              <a:rPr lang="ru-RU" sz="2000" dirty="0" smtClean="0"/>
              <a:t>#include “FreeRTOS.h” and “queue.h”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Определить переменную типа QueueHandle_t для указания на очередь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Создать очередь используя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err="1" smtClean="0"/>
              <a:t>xQueueCreate</a:t>
            </a:r>
            <a:r>
              <a:rPr lang="ru-RU" sz="2000" dirty="0" smtClean="0"/>
              <a:t>()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Выделить память для нескольких элементов очереди указанного </a:t>
            </a:r>
            <a:br>
              <a:rPr lang="ru-RU" sz="2000" dirty="0" smtClean="0"/>
            </a:br>
            <a:r>
              <a:rPr lang="ru-RU" sz="2000" dirty="0" smtClean="0"/>
              <a:t>размера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Параметры: количество элементов, размер элемента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При сбое возвращает код ошибки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Когда сообщение отправлено, оно </a:t>
            </a:r>
            <a:r>
              <a:rPr lang="ru-RU" sz="2000" b="1" i="1" dirty="0" smtClean="0"/>
              <a:t>копируется</a:t>
            </a:r>
            <a:r>
              <a:rPr lang="ru-RU" sz="2000" dirty="0" smtClean="0"/>
              <a:t> в следующий элемент очереди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Когда сообщение получено, элемент очереди, который оно использовало, освобождается для последующего использования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057131" y="2165330"/>
            <a:ext cx="3478305" cy="332020"/>
            <a:chOff x="5302487" y="2349690"/>
            <a:chExt cx="3478305" cy="3320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2487" y="2349690"/>
              <a:ext cx="3478305" cy="33202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5391150" y="2349690"/>
              <a:ext cx="3305175" cy="32385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73360" y="2531456"/>
            <a:ext cx="6845930" cy="1732703"/>
            <a:chOff x="5262596" y="3215979"/>
            <a:chExt cx="6845930" cy="1732703"/>
          </a:xfrm>
        </p:grpSpPr>
        <p:sp>
          <p:nvSpPr>
            <p:cNvPr id="7" name="Rectangle 6"/>
            <p:cNvSpPr/>
            <p:nvPr/>
          </p:nvSpPr>
          <p:spPr bwMode="auto">
            <a:xfrm>
              <a:off x="6661402" y="4572000"/>
              <a:ext cx="5168648" cy="32385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2596" y="3272773"/>
              <a:ext cx="6845930" cy="167590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auto">
            <a:xfrm>
              <a:off x="7063929" y="3215979"/>
              <a:ext cx="3899346" cy="32385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444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854" b="36685"/>
          <a:stretch/>
        </p:blipFill>
        <p:spPr>
          <a:xfrm>
            <a:off x="5334001" y="932581"/>
            <a:ext cx="6858000" cy="1924919"/>
          </a:xfrm>
          <a:prstGeom prst="rect">
            <a:avLst/>
          </a:prstGeom>
        </p:spPr>
      </p:pic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/>
              <a:t>Использование очереди сообщений в FreeRTOS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4997625" cy="5184000"/>
          </a:xfrm>
        </p:spPr>
        <p:txBody>
          <a:bodyPr/>
          <a:lstStyle/>
          <a:p>
            <a:r>
              <a:rPr lang="ru-RU" sz="2000" dirty="0" smtClean="0"/>
              <a:t>Сообщение отправляется процедурами </a:t>
            </a:r>
            <a:r>
              <a:rPr lang="ru-RU" sz="2000" dirty="0" err="1" smtClean="0"/>
              <a:t>xQueueSend</a:t>
            </a:r>
            <a:r>
              <a:rPr lang="ru-RU" sz="2000" dirty="0" smtClean="0"/>
              <a:t>() или </a:t>
            </a:r>
            <a:r>
              <a:rPr lang="ru-RU" sz="2000" dirty="0" err="1" smtClean="0"/>
              <a:t>xQueueSendFromISR</a:t>
            </a:r>
            <a:r>
              <a:rPr lang="ru-RU" sz="2000" dirty="0" smtClean="0"/>
              <a:t>()</a:t>
            </a:r>
          </a:p>
          <a:p>
            <a:pPr lvl="1"/>
            <a:r>
              <a:rPr lang="ru-RU" sz="1800" dirty="0" smtClean="0"/>
              <a:t>Параметры: дескриптор очереди, указатель сообщения, не используется</a:t>
            </a:r>
          </a:p>
          <a:p>
            <a:pPr lvl="1"/>
            <a:r>
              <a:rPr lang="ru-RU" sz="1800" dirty="0" smtClean="0"/>
              <a:t>Возвращает ЛОЖЬ, если очередь полная</a:t>
            </a:r>
          </a:p>
          <a:p>
            <a:r>
              <a:rPr lang="ru-RU" sz="2000" dirty="0" smtClean="0"/>
              <a:t>Ожидание сообщения: процедура </a:t>
            </a:r>
            <a:r>
              <a:rPr lang="ru-RU" sz="2000" dirty="0" err="1" smtClean="0"/>
              <a:t>xQueueReceive</a:t>
            </a:r>
            <a:r>
              <a:rPr lang="ru-RU" sz="2000" dirty="0" smtClean="0"/>
              <a:t>() </a:t>
            </a:r>
            <a:endParaRPr lang="ru-RU" sz="2000" dirty="0"/>
          </a:p>
          <a:p>
            <a:pPr lvl="1"/>
            <a:r>
              <a:rPr lang="ru-RU" sz="1800" dirty="0" smtClean="0"/>
              <a:t>Параметры: дескриптор очереди, куда скопировать сообщение, тайм-аут</a:t>
            </a:r>
          </a:p>
          <a:p>
            <a:pPr lvl="1"/>
            <a:r>
              <a:rPr lang="ru-RU" sz="1800" dirty="0" smtClean="0"/>
              <a:t>Возвращает величину, которая показывает, что выход из процедуры произошел по тайм-ауту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410200" y="3144640"/>
            <a:ext cx="6419850" cy="3362920"/>
            <a:chOff x="5410200" y="3011290"/>
            <a:chExt cx="6419850" cy="336292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219" r="-1" b="24898"/>
            <a:stretch/>
          </p:blipFill>
          <p:spPr>
            <a:xfrm>
              <a:off x="5410200" y="3011290"/>
              <a:ext cx="6419850" cy="33629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178677" y="4648199"/>
              <a:ext cx="4394073" cy="295275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6035801" y="1733115"/>
            <a:ext cx="4117850" cy="323850"/>
          </a:xfrm>
          <a:prstGeom prst="rect">
            <a:avLst/>
          </a:prstGeom>
          <a:solidFill>
            <a:srgbClr val="FFFF00">
              <a:alpha val="38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51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Раздел 5D: </a:t>
            </a:r>
            <a:r>
              <a:t/>
            </a:r>
            <a:br/>
            <a:r>
              <a:rPr lang="ru-RU" smtClean="0"/>
              <a:t>Совместное использование данных и ресурсов: безопасность </a:t>
            </a:r>
            <a:r>
              <a:t/>
            </a:r>
            <a:br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953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 smtClean="0"/>
              <a:t>Вытеснение и состояние гонки</a:t>
            </a:r>
            <a:endParaRPr lang="ru-RU" sz="373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8262" y="1344000"/>
            <a:ext cx="6978391" cy="5184000"/>
          </a:xfrm>
        </p:spPr>
        <p:txBody>
          <a:bodyPr/>
          <a:lstStyle/>
          <a:p>
            <a:r>
              <a:rPr lang="ru-RU" smtClean="0"/>
              <a:t>Вытеснение позволяет задачам прерывать друг друга</a:t>
            </a:r>
          </a:p>
          <a:p>
            <a:r>
              <a:rPr lang="ru-RU" smtClean="0"/>
              <a:t>Пример: Две задачи имеют доступ к OLED дисплею</a:t>
            </a:r>
          </a:p>
          <a:p>
            <a:endParaRPr lang="ru-RU" dirty="0" smtClean="0"/>
          </a:p>
          <a:p>
            <a:r>
              <a:rPr lang="ru-RU" smtClean="0"/>
              <a:t>Может произойти следующее:</a:t>
            </a:r>
          </a:p>
          <a:p>
            <a:pPr lvl="1"/>
            <a:r>
              <a:rPr lang="ru-RU" smtClean="0"/>
              <a:t>Задача 1 начинает обновлять OLED дисплей</a:t>
            </a:r>
          </a:p>
          <a:p>
            <a:pPr lvl="1"/>
            <a:r>
              <a:rPr lang="ru-RU" smtClean="0"/>
              <a:t>Задача 2 вытесняет Задачу 1</a:t>
            </a:r>
          </a:p>
          <a:p>
            <a:pPr lvl="1"/>
            <a:r>
              <a:rPr lang="ru-RU" smtClean="0"/>
              <a:t>Задача 2 обновляет OLED дисплей</a:t>
            </a:r>
          </a:p>
          <a:p>
            <a:pPr lvl="1"/>
            <a:r>
              <a:rPr lang="ru-RU" smtClean="0"/>
              <a:t>Со временем задача 2 блокируется</a:t>
            </a:r>
          </a:p>
          <a:p>
            <a:pPr lvl="1"/>
            <a:r>
              <a:rPr lang="ru-RU" smtClean="0"/>
              <a:t>Задача 1 завершает обновление OLED дисплея</a:t>
            </a:r>
          </a:p>
          <a:p>
            <a:pPr lvl="1"/>
            <a:r>
              <a:rPr lang="ru-RU" smtClean="0"/>
              <a:t>Результат: некорректное состояние OLED дисплея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84000" y="1344000"/>
            <a:ext cx="4192376" cy="3927466"/>
            <a:chOff x="7521455" y="1220558"/>
            <a:chExt cx="4192376" cy="39274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2" t="13121" r="33072" b="65480"/>
            <a:stretch/>
          </p:blipFill>
          <p:spPr>
            <a:xfrm>
              <a:off x="7521455" y="1220558"/>
              <a:ext cx="4192376" cy="153808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7592427" y="2985267"/>
              <a:ext cx="2641426" cy="639675"/>
              <a:chOff x="8286750" y="3686175"/>
              <a:chExt cx="2641426" cy="13716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8286750" y="3686175"/>
                <a:ext cx="2641426" cy="364951"/>
              </a:xfrm>
              <a:prstGeom prst="rect">
                <a:avLst/>
              </a:prstGeom>
              <a:solidFill>
                <a:srgbClr val="72166B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8286750" y="3686175"/>
                <a:ext cx="2641426" cy="1371600"/>
              </a:xfrm>
              <a:prstGeom prst="rect">
                <a:avLst/>
              </a:prstGeom>
              <a:noFill/>
              <a:ln w="222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7592427" y="3746808"/>
              <a:ext cx="2641426" cy="639675"/>
            </a:xfrm>
            <a:prstGeom prst="rect">
              <a:avLst/>
            </a:prstGeom>
            <a:solidFill>
              <a:srgbClr val="00B050"/>
            </a:solidFill>
            <a:ln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592427" y="4508349"/>
              <a:ext cx="2641426" cy="639675"/>
              <a:chOff x="8296275" y="4448434"/>
              <a:chExt cx="2641426" cy="639675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8296275" y="4448434"/>
                <a:ext cx="2641426" cy="639675"/>
              </a:xfrm>
              <a:prstGeom prst="rect">
                <a:avLst/>
              </a:prstGeom>
              <a:solidFill>
                <a:srgbClr val="00B050"/>
              </a:solidFill>
              <a:ln w="222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8296275" y="4618637"/>
                <a:ext cx="2641426" cy="469472"/>
              </a:xfrm>
              <a:prstGeom prst="rect">
                <a:avLst/>
              </a:prstGeom>
              <a:solidFill>
                <a:srgbClr val="72166B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18" name="Elbow Connector 17"/>
          <p:cNvCxnSpPr/>
          <p:nvPr/>
        </p:nvCxnSpPr>
        <p:spPr bwMode="auto">
          <a:xfrm rot="10800000">
            <a:off x="3096398" y="3196962"/>
            <a:ext cx="2094370" cy="888150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Elbow Connector 19"/>
          <p:cNvCxnSpPr>
            <a:endCxn id="10" idx="3"/>
          </p:cNvCxnSpPr>
          <p:nvPr/>
        </p:nvCxnSpPr>
        <p:spPr bwMode="auto">
          <a:xfrm rot="10800000">
            <a:off x="3096398" y="4190088"/>
            <a:ext cx="2094370" cy="761540"/>
          </a:xfrm>
          <a:prstGeom prst="bentConnector3">
            <a:avLst>
              <a:gd name="adj1" fmla="val 62474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Elbow Connector 21"/>
          <p:cNvCxnSpPr/>
          <p:nvPr/>
        </p:nvCxnSpPr>
        <p:spPr bwMode="auto">
          <a:xfrm rot="10800000">
            <a:off x="3096398" y="5024856"/>
            <a:ext cx="2101244" cy="770303"/>
          </a:xfrm>
          <a:prstGeom prst="bentConnector3">
            <a:avLst>
              <a:gd name="adj1" fmla="val 7769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45508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Возможные решения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2199" y="1344000"/>
            <a:ext cx="7001801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dirty="0" smtClean="0"/>
              <a:t>Простое решение: Запретить </a:t>
            </a:r>
            <a:r>
              <a:rPr lang="ru-RU" sz="2000" dirty="0" smtClean="0">
                <a:solidFill>
                  <a:srgbClr val="00B050"/>
                </a:solidFill>
              </a:rPr>
              <a:t>всем</a:t>
            </a:r>
            <a:r>
              <a:rPr lang="ru-RU" sz="2000" dirty="0" smtClean="0"/>
              <a:t> задачам вытеснять друг друга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Недостаток: Все задачи с высоким приоритетом должны будут ожидать дольше и закончатся позже</a:t>
            </a:r>
            <a:endParaRPr lang="ru-RU" sz="2000" dirty="0" smtClean="0"/>
          </a:p>
          <a:p>
            <a:pPr>
              <a:spcAft>
                <a:spcPts val="0"/>
              </a:spcAft>
            </a:pPr>
            <a:r>
              <a:rPr lang="ru-RU" sz="2000" dirty="0" smtClean="0"/>
              <a:t>Немного лучшее решение: Запретить задачам,</a:t>
            </a:r>
            <a:r>
              <a:rPr lang="ru-RU" sz="2000" dirty="0" smtClean="0">
                <a:solidFill>
                  <a:srgbClr val="00B050"/>
                </a:solidFill>
              </a:rPr>
              <a:t> которые могут использовать OLED</a:t>
            </a:r>
            <a:r>
              <a:rPr lang="ru-RU" sz="2000" dirty="0" smtClean="0"/>
              <a:t>, вытеснять друг друга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Недостаток: Задачи с высоким приоритетом, которые используют OLED, должны будут ожидать дольше и закончатся позже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Самое лучшее решение: Позволить задачам вытеснять друг друга, но при совместном использовании OLED они должны будут иногда освобождать управление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Если золотая задача</a:t>
            </a:r>
            <a:r>
              <a:rPr lang="ru-RU" sz="1800" dirty="0" smtClean="0">
                <a:solidFill>
                  <a:srgbClr val="00B050"/>
                </a:solidFill>
              </a:rPr>
              <a:t> хочет сейчас использовать OLED</a:t>
            </a:r>
            <a:r>
              <a:rPr lang="ru-RU" sz="1800" dirty="0" smtClean="0"/>
              <a:t> и она вытеснила синюю задачу, </a:t>
            </a:r>
            <a:r>
              <a:rPr lang="ru-RU" sz="1800" dirty="0" smtClean="0">
                <a:solidFill>
                  <a:srgbClr val="00B050"/>
                </a:solidFill>
              </a:rPr>
              <a:t>которая использовала OLED</a:t>
            </a:r>
            <a:r>
              <a:rPr lang="ru-RU" sz="1800" dirty="0" smtClean="0"/>
              <a:t>, то позволить синей задаче закончить использование OLED, затем золотая задача будет использовать OLED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Задачи с высоким приоритетом будут завершаться раньше, что нам и нужно</a:t>
            </a:r>
          </a:p>
          <a:p>
            <a:pPr>
              <a:spcAft>
                <a:spcPts val="0"/>
              </a:spcAft>
            </a:pPr>
            <a:endParaRPr lang="ru-R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1617226" y="1268559"/>
            <a:ext cx="0" cy="4733480"/>
          </a:xfrm>
          <a:prstGeom prst="line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984818" y="1268559"/>
            <a:ext cx="0" cy="4733480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2328426" y="1268559"/>
            <a:ext cx="0" cy="4733480"/>
          </a:xfrm>
          <a:prstGeom prst="line">
            <a:avLst/>
          </a:prstGeom>
          <a:noFill/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>
            <a:off x="1617079" y="2972359"/>
            <a:ext cx="2608875" cy="1325880"/>
            <a:chOff x="563802" y="2751379"/>
            <a:chExt cx="2608875" cy="132588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274380" y="2751379"/>
              <a:ext cx="99060" cy="4419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915377" y="3193339"/>
              <a:ext cx="1257300" cy="441960"/>
              <a:chOff x="2527218" y="3193339"/>
              <a:chExt cx="1257300" cy="441960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2527218" y="3193339"/>
                <a:ext cx="255270" cy="441960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782488" y="3193339"/>
                <a:ext cx="746760" cy="441960"/>
              </a:xfrm>
              <a:prstGeom prst="rect">
                <a:avLst/>
              </a:prstGeom>
              <a:solidFill>
                <a:srgbClr val="FF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600" b="0" dirty="0" smtClean="0">
                    <a:solidFill>
                      <a:schemeClr val="bg1"/>
                    </a:solidFill>
                  </a:rPr>
                  <a:t>OLED</a:t>
                </a:r>
                <a:endParaRPr lang="ru-RU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529248" y="3193339"/>
                <a:ext cx="255270" cy="441960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819071" y="3635299"/>
              <a:ext cx="453031" cy="441960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400" b="0" dirty="0" smtClean="0">
                  <a:solidFill>
                    <a:schemeClr val="bg1"/>
                  </a:solidFill>
                </a:rPr>
                <a:t>OLE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63802" y="3635299"/>
              <a:ext cx="255270" cy="441960"/>
            </a:xfrm>
            <a:prstGeom prst="rect">
              <a:avLst/>
            </a:prstGeom>
            <a:solidFill>
              <a:srgbClr val="00B0F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671129" y="3635299"/>
              <a:ext cx="255270" cy="441960"/>
            </a:xfrm>
            <a:prstGeom prst="rect">
              <a:avLst/>
            </a:prstGeom>
            <a:solidFill>
              <a:srgbClr val="00B0F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372895" y="3635299"/>
              <a:ext cx="298233" cy="441960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600" b="0" dirty="0" smtClean="0">
                  <a:solidFill>
                    <a:schemeClr val="bg1"/>
                  </a:solidFill>
                </a:rPr>
                <a:t>D</a:t>
              </a:r>
              <a:endParaRPr lang="ru-RU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17079" y="4676159"/>
            <a:ext cx="2717496" cy="1325880"/>
            <a:chOff x="556776" y="4346240"/>
            <a:chExt cx="2717496" cy="132588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1271170" y="4346240"/>
              <a:ext cx="99060" cy="4419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930156" y="4788200"/>
              <a:ext cx="255270" cy="44196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016972" y="4788200"/>
              <a:ext cx="746760" cy="441960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600" b="0" dirty="0" smtClean="0">
                  <a:solidFill>
                    <a:schemeClr val="bg1"/>
                  </a:solidFill>
                </a:rPr>
                <a:t>OLED</a:t>
              </a:r>
              <a:endParaRPr lang="ru-RU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763732" y="4788200"/>
              <a:ext cx="255270" cy="44196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812046" y="5230160"/>
              <a:ext cx="109129" cy="441960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776" y="5230160"/>
              <a:ext cx="255270" cy="441960"/>
            </a:xfrm>
            <a:prstGeom prst="rect">
              <a:avLst/>
            </a:prstGeom>
            <a:solidFill>
              <a:srgbClr val="00B0F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019002" y="5230160"/>
              <a:ext cx="255270" cy="441960"/>
            </a:xfrm>
            <a:prstGeom prst="rect">
              <a:avLst/>
            </a:prstGeom>
            <a:solidFill>
              <a:srgbClr val="00B0F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370230" y="5230160"/>
              <a:ext cx="646742" cy="441960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600" b="0" dirty="0" smtClean="0">
                  <a:solidFill>
                    <a:schemeClr val="bg1"/>
                  </a:solidFill>
                </a:rPr>
                <a:t>OLED</a:t>
              </a:r>
              <a:endParaRPr lang="ru-RU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177890" y="5230160"/>
              <a:ext cx="89517" cy="441960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17226" y="1268559"/>
            <a:ext cx="2615901" cy="1325880"/>
            <a:chOff x="556776" y="1268559"/>
            <a:chExt cx="2615901" cy="1325880"/>
          </a:xfrm>
        </p:grpSpPr>
        <p:sp>
          <p:nvSpPr>
            <p:cNvPr id="5" name="Rectangle 4"/>
            <p:cNvSpPr/>
            <p:nvPr/>
          </p:nvSpPr>
          <p:spPr bwMode="auto">
            <a:xfrm>
              <a:off x="1816575" y="1268559"/>
              <a:ext cx="99060" cy="4419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915377" y="1710519"/>
              <a:ext cx="1257300" cy="441960"/>
              <a:chOff x="1264920" y="2910840"/>
              <a:chExt cx="1257300" cy="44196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1264920" y="2910840"/>
                <a:ext cx="255270" cy="441960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1520190" y="2910840"/>
                <a:ext cx="746760" cy="441960"/>
              </a:xfrm>
              <a:prstGeom prst="rect">
                <a:avLst/>
              </a:prstGeom>
              <a:solidFill>
                <a:srgbClr val="FF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600" b="0" dirty="0" smtClean="0">
                    <a:solidFill>
                      <a:schemeClr val="bg1"/>
                    </a:solidFill>
                  </a:rPr>
                  <a:t>OLED</a:t>
                </a:r>
                <a:endParaRPr lang="ru-RU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266950" y="2910840"/>
                <a:ext cx="255270" cy="441960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56776" y="2152479"/>
              <a:ext cx="1257300" cy="441960"/>
              <a:chOff x="1264920" y="3611880"/>
              <a:chExt cx="1257300" cy="44196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520190" y="3611880"/>
                <a:ext cx="746760" cy="441960"/>
              </a:xfrm>
              <a:prstGeom prst="rect">
                <a:avLst/>
              </a:prstGeom>
              <a:solidFill>
                <a:srgbClr val="FF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600" b="0" dirty="0" smtClean="0">
                    <a:solidFill>
                      <a:schemeClr val="bg1"/>
                    </a:solidFill>
                  </a:rPr>
                  <a:t>OLED</a:t>
                </a:r>
                <a:endParaRPr lang="ru-RU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264920" y="3611880"/>
                <a:ext cx="255270" cy="441960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266950" y="3611880"/>
                <a:ext cx="255270" cy="441960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5" name="Rectangle 44"/>
          <p:cNvSpPr/>
          <p:nvPr/>
        </p:nvSpPr>
        <p:spPr bwMode="auto">
          <a:xfrm>
            <a:off x="1531834" y="2623197"/>
            <a:ext cx="1369576" cy="301161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560941" y="4350997"/>
            <a:ext cx="1369576" cy="301161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cxnSp>
        <p:nvCxnSpPr>
          <p:cNvPr id="48" name="Straight Arrow Connector 47"/>
          <p:cNvCxnSpPr>
            <a:endCxn id="5" idx="3"/>
          </p:cNvCxnSpPr>
          <p:nvPr/>
        </p:nvCxnSpPr>
        <p:spPr bwMode="auto">
          <a:xfrm>
            <a:off x="2325379" y="1489539"/>
            <a:ext cx="650706" cy="0"/>
          </a:xfrm>
          <a:prstGeom prst="straightConnector1">
            <a:avLst/>
          </a:prstGeom>
          <a:noFill/>
          <a:ln w="41275" cap="flat" cmpd="sng" algn="ctr">
            <a:solidFill>
              <a:schemeClr val="tx2">
                <a:alpha val="54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/>
          <p:cNvCxnSpPr>
            <a:endCxn id="11" idx="3"/>
          </p:cNvCxnSpPr>
          <p:nvPr/>
        </p:nvCxnSpPr>
        <p:spPr bwMode="auto">
          <a:xfrm>
            <a:off x="1981478" y="1931499"/>
            <a:ext cx="2251649" cy="0"/>
          </a:xfrm>
          <a:prstGeom prst="straightConnector1">
            <a:avLst/>
          </a:prstGeom>
          <a:noFill/>
          <a:ln w="41275" cap="flat" cmpd="sng" algn="ctr">
            <a:solidFill>
              <a:schemeClr val="tx2">
                <a:alpha val="54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>
            <a:stCxn id="20" idx="1"/>
            <a:endCxn id="20" idx="3"/>
          </p:cNvCxnSpPr>
          <p:nvPr/>
        </p:nvCxnSpPr>
        <p:spPr bwMode="auto">
          <a:xfrm>
            <a:off x="2327657" y="3193339"/>
            <a:ext cx="99060" cy="0"/>
          </a:xfrm>
          <a:prstGeom prst="straightConnector1">
            <a:avLst/>
          </a:prstGeom>
          <a:noFill/>
          <a:ln w="41275" cap="flat" cmpd="sng" algn="ctr">
            <a:solidFill>
              <a:schemeClr val="tx2">
                <a:alpha val="54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59" name="Straight Arrow Connector 58"/>
          <p:cNvCxnSpPr>
            <a:endCxn id="24" idx="3"/>
          </p:cNvCxnSpPr>
          <p:nvPr/>
        </p:nvCxnSpPr>
        <p:spPr bwMode="auto">
          <a:xfrm>
            <a:off x="1981478" y="3635299"/>
            <a:ext cx="2244476" cy="0"/>
          </a:xfrm>
          <a:prstGeom prst="straightConnector1">
            <a:avLst/>
          </a:prstGeom>
          <a:noFill/>
          <a:ln w="41275" cap="flat" cmpd="sng" algn="ctr">
            <a:solidFill>
              <a:schemeClr val="tx2">
                <a:alpha val="54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Straight Arrow Connector 69"/>
          <p:cNvCxnSpPr>
            <a:stCxn id="12" idx="1"/>
            <a:endCxn id="13" idx="3"/>
          </p:cNvCxnSpPr>
          <p:nvPr/>
        </p:nvCxnSpPr>
        <p:spPr bwMode="auto">
          <a:xfrm>
            <a:off x="1617226" y="2373459"/>
            <a:ext cx="1257300" cy="0"/>
          </a:xfrm>
          <a:prstGeom prst="straightConnector1">
            <a:avLst/>
          </a:prstGeom>
          <a:noFill/>
          <a:ln w="41275" cap="flat" cmpd="sng" algn="ctr">
            <a:solidFill>
              <a:schemeClr val="tx2">
                <a:alpha val="54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/>
          <p:cNvCxnSpPr>
            <a:stCxn id="27" idx="1"/>
            <a:endCxn id="28" idx="3"/>
          </p:cNvCxnSpPr>
          <p:nvPr/>
        </p:nvCxnSpPr>
        <p:spPr bwMode="auto">
          <a:xfrm>
            <a:off x="1617079" y="4077259"/>
            <a:ext cx="1362597" cy="0"/>
          </a:xfrm>
          <a:prstGeom prst="straightConnector1">
            <a:avLst/>
          </a:prstGeom>
          <a:noFill/>
          <a:ln w="41275" cap="flat" cmpd="sng" algn="ctr">
            <a:solidFill>
              <a:schemeClr val="tx2">
                <a:alpha val="54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2323808" y="4897139"/>
            <a:ext cx="99060" cy="0"/>
          </a:xfrm>
          <a:prstGeom prst="straightConnector1">
            <a:avLst/>
          </a:prstGeom>
          <a:noFill/>
          <a:ln w="41275" cap="flat" cmpd="sng" algn="ctr">
            <a:solidFill>
              <a:schemeClr val="tx2">
                <a:alpha val="54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77" name="Straight Arrow Connector 76"/>
          <p:cNvCxnSpPr>
            <a:endCxn id="35" idx="3"/>
          </p:cNvCxnSpPr>
          <p:nvPr/>
        </p:nvCxnSpPr>
        <p:spPr bwMode="auto">
          <a:xfrm>
            <a:off x="1977629" y="5339099"/>
            <a:ext cx="2101676" cy="0"/>
          </a:xfrm>
          <a:prstGeom prst="straightConnector1">
            <a:avLst/>
          </a:prstGeom>
          <a:noFill/>
          <a:ln w="41275" cap="flat" cmpd="sng" algn="ctr">
            <a:solidFill>
              <a:schemeClr val="tx2">
                <a:alpha val="54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/>
          <p:cNvCxnSpPr>
            <a:endCxn id="38" idx="3"/>
          </p:cNvCxnSpPr>
          <p:nvPr/>
        </p:nvCxnSpPr>
        <p:spPr bwMode="auto">
          <a:xfrm>
            <a:off x="1613230" y="5781059"/>
            <a:ext cx="2721345" cy="0"/>
          </a:xfrm>
          <a:prstGeom prst="straightConnector1">
            <a:avLst/>
          </a:prstGeom>
          <a:noFill/>
          <a:ln w="41275" cap="flat" cmpd="sng" algn="ctr">
            <a:solidFill>
              <a:schemeClr val="tx2">
                <a:alpha val="54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1" name="TextBox 80"/>
          <p:cNvSpPr txBox="1"/>
          <p:nvPr/>
        </p:nvSpPr>
        <p:spPr>
          <a:xfrm rot="16200000">
            <a:off x="-351814" y="1683699"/>
            <a:ext cx="1471354" cy="386453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2000" dirty="0" smtClean="0"/>
              <a:t>Приоритет</a:t>
            </a:r>
            <a:endParaRPr lang="ru-RU" sz="2000" b="0" dirty="0" smtClean="0"/>
          </a:p>
        </p:txBody>
      </p:sp>
      <p:sp>
        <p:nvSpPr>
          <p:cNvPr id="82" name="TextBox 81"/>
          <p:cNvSpPr txBox="1"/>
          <p:nvPr/>
        </p:nvSpPr>
        <p:spPr>
          <a:xfrm>
            <a:off x="577088" y="2180232"/>
            <a:ext cx="985625" cy="324898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1600" dirty="0" smtClean="0"/>
              <a:t>Низкий</a:t>
            </a:r>
            <a:endParaRPr lang="ru-RU" sz="1600" b="0" dirty="0" smtClean="0"/>
          </a:p>
        </p:txBody>
      </p:sp>
      <p:sp>
        <p:nvSpPr>
          <p:cNvPr id="83" name="TextBox 82"/>
          <p:cNvSpPr txBox="1"/>
          <p:nvPr/>
        </p:nvSpPr>
        <p:spPr>
          <a:xfrm>
            <a:off x="577088" y="1240050"/>
            <a:ext cx="1009260" cy="324898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1600" dirty="0" smtClean="0"/>
              <a:t>Высокий</a:t>
            </a:r>
            <a:endParaRPr lang="ru-RU" sz="1600" b="0" dirty="0" smtClean="0"/>
          </a:p>
        </p:txBody>
      </p:sp>
    </p:spTree>
    <p:extLst>
      <p:ext uri="{BB962C8B-B14F-4D97-AF65-F5344CB8AC3E}">
        <p14:creationId xmlns:p14="http://schemas.microsoft.com/office/powerpoint/2010/main" val="1398000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Задачи, выполняемые до конца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9" y="4165600"/>
            <a:ext cx="11592654" cy="2362399"/>
          </a:xfrm>
        </p:spPr>
        <p:txBody>
          <a:bodyPr numCol="2"/>
          <a:lstStyle/>
          <a:p>
            <a:r>
              <a:rPr lang="ru-RU" sz="2000" dirty="0" smtClean="0"/>
              <a:t>Каждая задача выполняется до завершения, а затем управление возвращается диспетчеру</a:t>
            </a:r>
          </a:p>
          <a:p>
            <a:r>
              <a:rPr lang="ru-RU" sz="2000" dirty="0" smtClean="0"/>
              <a:t>Максимальная задержка от нажатия до реакции светодиодов слишком большая!</a:t>
            </a:r>
          </a:p>
          <a:p>
            <a:pPr lvl="1"/>
            <a:r>
              <a:rPr lang="ru-RU" sz="1800" dirty="0" smtClean="0"/>
              <a:t>Система не очень производительная</a:t>
            </a:r>
            <a:endParaRPr lang="ru-RU" sz="1800" dirty="0"/>
          </a:p>
          <a:p>
            <a:r>
              <a:rPr lang="ru-RU" sz="2000" dirty="0" smtClean="0"/>
              <a:t>Программа поочередного включения светодиодов для осуществления задержек использует ожидание в состоянии занятости </a:t>
            </a:r>
          </a:p>
          <a:p>
            <a:pPr lvl="1"/>
            <a:r>
              <a:rPr lang="ru-RU" sz="1800" dirty="0" smtClean="0"/>
              <a:t>Неэффективно, в это время процессор мог бы выполнять полезную работу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041106" y="2957158"/>
            <a:ext cx="3706023" cy="1002007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Возможна большая задержка между нажатием кнопки и откликом светодиодов</a:t>
            </a:r>
            <a:endParaRPr lang="ru-RU" sz="2000" b="0" i="1" dirty="0" smtClean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2625" y="1509936"/>
            <a:ext cx="10846352" cy="386453"/>
            <a:chOff x="682625" y="1509936"/>
            <a:chExt cx="10846352" cy="386453"/>
          </a:xfrm>
        </p:grpSpPr>
        <p:sp>
          <p:nvSpPr>
            <p:cNvPr id="16" name="TextBox 15"/>
            <p:cNvSpPr txBox="1"/>
            <p:nvPr/>
          </p:nvSpPr>
          <p:spPr>
            <a:xfrm>
              <a:off x="682625" y="1509936"/>
              <a:ext cx="3124200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2"/>
                  </a:solidFill>
                </a:rPr>
                <a:t>Scan_LEDs_with_Tasks</a:t>
              </a:r>
              <a:endParaRPr lang="ru-RU" sz="2000" b="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flipH="1">
              <a:off x="5800725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flipH="1">
              <a:off x="5945506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flipH="1">
              <a:off x="7576185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flipH="1">
              <a:off x="7720966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flipH="1">
              <a:off x="9356725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flipH="1">
              <a:off x="9501506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flipH="1">
              <a:off x="402907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flipH="1">
              <a:off x="4173859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29078" y="1568948"/>
              <a:ext cx="7499899" cy="272153"/>
            </a:xfrm>
            <a:prstGeom prst="rect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 flipH="1">
              <a:off x="11134725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 flipH="1">
              <a:off x="11279506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2625" y="1950424"/>
            <a:ext cx="10846352" cy="386453"/>
            <a:chOff x="682625" y="2495642"/>
            <a:chExt cx="10846352" cy="386453"/>
          </a:xfrm>
        </p:grpSpPr>
        <p:sp>
          <p:nvSpPr>
            <p:cNvPr id="7" name="TextBox 6"/>
            <p:cNvSpPr txBox="1"/>
            <p:nvPr/>
          </p:nvSpPr>
          <p:spPr>
            <a:xfrm>
              <a:off x="682625" y="2495642"/>
              <a:ext cx="3124200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2"/>
                  </a:solidFill>
                </a:rPr>
                <a:t>TASK_Read_Switches</a:t>
              </a:r>
              <a:endParaRPr lang="ru-RU" sz="2000" b="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846443" y="2556015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21903" y="2556015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9402443" y="2556015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074796" y="2556015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1180443" y="2556015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029078" y="2552791"/>
              <a:ext cx="7499899" cy="272153"/>
            </a:xfrm>
            <a:prstGeom prst="rect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2625" y="2384774"/>
            <a:ext cx="3124200" cy="386453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TASK_Scan_LEDs_Once</a:t>
            </a:r>
            <a:endParaRPr lang="ru-RU" sz="2000" b="0" dirty="0" smtClean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13225" y="2473605"/>
            <a:ext cx="1587500" cy="272153"/>
          </a:xfrm>
          <a:prstGeom prst="rect">
            <a:avLst/>
          </a:prstGeom>
          <a:solidFill>
            <a:srgbClr val="00B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991225" y="2472706"/>
            <a:ext cx="1587500" cy="272153"/>
          </a:xfrm>
          <a:prstGeom prst="rect">
            <a:avLst/>
          </a:prstGeom>
          <a:solidFill>
            <a:srgbClr val="00B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769225" y="2472706"/>
            <a:ext cx="1587500" cy="272153"/>
          </a:xfrm>
          <a:prstGeom prst="rect">
            <a:avLst/>
          </a:prstGeom>
          <a:solidFill>
            <a:srgbClr val="00B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9547225" y="2472706"/>
            <a:ext cx="1587500" cy="272153"/>
          </a:xfrm>
          <a:prstGeom prst="rect">
            <a:avLst/>
          </a:prstGeom>
          <a:solidFill>
            <a:srgbClr val="00B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1325225" y="2472705"/>
            <a:ext cx="203752" cy="272153"/>
          </a:xfrm>
          <a:prstGeom prst="rect">
            <a:avLst/>
          </a:prstGeom>
          <a:solidFill>
            <a:srgbClr val="00B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5980240" y="2882095"/>
            <a:ext cx="1798320" cy="1582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4253708" y="2470915"/>
            <a:ext cx="1506534" cy="272153"/>
            <a:chOff x="4262438" y="2474092"/>
            <a:chExt cx="1506534" cy="272153"/>
          </a:xfrm>
        </p:grpSpPr>
        <p:sp>
          <p:nvSpPr>
            <p:cNvPr id="44" name="Rectangle 43"/>
            <p:cNvSpPr/>
            <p:nvPr/>
          </p:nvSpPr>
          <p:spPr bwMode="auto">
            <a:xfrm>
              <a:off x="4262438" y="2474092"/>
              <a:ext cx="325438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0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656137" y="2474092"/>
              <a:ext cx="325438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0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049836" y="2474092"/>
              <a:ext cx="325438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0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443534" y="2474092"/>
              <a:ext cx="325438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0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031708" y="2470915"/>
            <a:ext cx="1506534" cy="272153"/>
            <a:chOff x="4262438" y="2474092"/>
            <a:chExt cx="1506534" cy="272153"/>
          </a:xfrm>
        </p:grpSpPr>
        <p:sp>
          <p:nvSpPr>
            <p:cNvPr id="53" name="Rectangle 52"/>
            <p:cNvSpPr/>
            <p:nvPr/>
          </p:nvSpPr>
          <p:spPr bwMode="auto">
            <a:xfrm>
              <a:off x="4262438" y="2474092"/>
              <a:ext cx="325438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0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656137" y="2474092"/>
              <a:ext cx="325438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0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049836" y="2474092"/>
              <a:ext cx="325438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0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5443534" y="2474092"/>
              <a:ext cx="325438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0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797012" y="2470915"/>
            <a:ext cx="1506534" cy="272153"/>
            <a:chOff x="4262438" y="2474092"/>
            <a:chExt cx="1506534" cy="272153"/>
          </a:xfrm>
        </p:grpSpPr>
        <p:sp>
          <p:nvSpPr>
            <p:cNvPr id="58" name="Rectangle 57"/>
            <p:cNvSpPr/>
            <p:nvPr/>
          </p:nvSpPr>
          <p:spPr bwMode="auto">
            <a:xfrm>
              <a:off x="4262438" y="2474092"/>
              <a:ext cx="325438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0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656137" y="2474092"/>
              <a:ext cx="325438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0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049836" y="2474092"/>
              <a:ext cx="325438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0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443534" y="2474092"/>
              <a:ext cx="325438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0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578191" y="2470915"/>
            <a:ext cx="1506534" cy="272153"/>
            <a:chOff x="4262438" y="2474092"/>
            <a:chExt cx="1506534" cy="272153"/>
          </a:xfrm>
        </p:grpSpPr>
        <p:sp>
          <p:nvSpPr>
            <p:cNvPr id="63" name="Rectangle 62"/>
            <p:cNvSpPr/>
            <p:nvPr/>
          </p:nvSpPr>
          <p:spPr bwMode="auto">
            <a:xfrm>
              <a:off x="4262438" y="2474092"/>
              <a:ext cx="325438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0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656137" y="2474092"/>
              <a:ext cx="325438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0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5049836" y="2474092"/>
              <a:ext cx="325438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0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443534" y="2474092"/>
              <a:ext cx="325438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0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4029078" y="2472705"/>
            <a:ext cx="7499899" cy="272153"/>
          </a:xfrm>
          <a:prstGeom prst="rect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747129" y="2983093"/>
            <a:ext cx="3128196" cy="1002007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Процессорное время теряется на ожидание в состоянии занятости</a:t>
            </a:r>
            <a:endParaRPr lang="ru-RU" sz="2000" b="0" i="1" dirty="0" smtClean="0">
              <a:solidFill>
                <a:srgbClr val="FF000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 flipH="1" flipV="1">
            <a:off x="9798050" y="2768004"/>
            <a:ext cx="105579" cy="28127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flipV="1">
            <a:off x="10125089" y="2749370"/>
            <a:ext cx="9521" cy="29991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10457924" y="2749370"/>
            <a:ext cx="77535" cy="29991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10698964" y="2734910"/>
            <a:ext cx="178588" cy="28294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43094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 smtClean="0"/>
              <a:t>Блокировка взаимного исключения</a:t>
            </a:r>
            <a:endParaRPr lang="ru-RU" sz="373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3786" y="1070875"/>
            <a:ext cx="6120214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 smtClean="0"/>
              <a:t>Для зашиты OLED или другого общего ресурса, переменной или объекта используется </a:t>
            </a:r>
            <a:r>
              <a:rPr lang="ru-RU" dirty="0" err="1" smtClean="0"/>
              <a:t>мьютекс</a:t>
            </a:r>
            <a:endParaRPr lang="ru-RU" dirty="0"/>
          </a:p>
          <a:p>
            <a:pPr lvl="1">
              <a:spcAft>
                <a:spcPts val="0"/>
              </a:spcAft>
            </a:pPr>
            <a:r>
              <a:rPr lang="ru-RU" dirty="0" err="1" smtClean="0"/>
              <a:t>Мьютекс</a:t>
            </a:r>
            <a:r>
              <a:rPr lang="ru-RU" dirty="0" smtClean="0"/>
              <a:t> обеспечивает взаимное исключение - только одна задача может владеть им в некоторый момент</a:t>
            </a:r>
          </a:p>
          <a:p>
            <a:pPr lvl="1">
              <a:spcAft>
                <a:spcPts val="0"/>
              </a:spcAft>
            </a:pPr>
            <a:r>
              <a:rPr lang="ru-RU" dirty="0" err="1" smtClean="0"/>
              <a:t>Мьютексы</a:t>
            </a:r>
            <a:r>
              <a:rPr lang="ru-RU" dirty="0" smtClean="0"/>
              <a:t> являются особым типом двоичного семафорами 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 smtClean="0"/>
              <a:t>Правила доступа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Перед попыткой доступа к ресурсу, необходимо получить разрешение на это (стать владельцем </a:t>
            </a:r>
            <a:r>
              <a:rPr lang="ru-RU" dirty="0" err="1" smtClean="0"/>
              <a:t>мьютекса</a:t>
            </a:r>
            <a:r>
              <a:rPr lang="ru-RU" dirty="0" smtClean="0"/>
              <a:t>)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После окончания доступа к ресурсу нужно освободить разрешение (освободить </a:t>
            </a:r>
            <a:r>
              <a:rPr lang="ru-RU" dirty="0" err="1" smtClean="0"/>
              <a:t>мьютекс</a:t>
            </a:r>
            <a:r>
              <a:rPr lang="ru-RU" dirty="0" smtClean="0"/>
              <a:t>)</a:t>
            </a:r>
          </a:p>
          <a:p>
            <a:pPr>
              <a:spcAft>
                <a:spcPts val="0"/>
              </a:spcAft>
            </a:pPr>
            <a:endParaRPr lang="ru-R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Mutex (Мьютекс)</a:t>
            </a:r>
            <a:endParaRPr lang="ru-RU" dirty="0"/>
          </a:p>
        </p:txBody>
      </p:sp>
      <p:grpSp>
        <p:nvGrpSpPr>
          <p:cNvPr id="31" name="Group 30"/>
          <p:cNvGrpSpPr/>
          <p:nvPr/>
        </p:nvGrpSpPr>
        <p:grpSpPr>
          <a:xfrm>
            <a:off x="2328856" y="4898858"/>
            <a:ext cx="2770680" cy="1645902"/>
            <a:chOff x="2036265" y="4954837"/>
            <a:chExt cx="2770680" cy="1645902"/>
          </a:xfrm>
        </p:grpSpPr>
        <p:sp>
          <p:nvSpPr>
            <p:cNvPr id="28" name="Rectangle 27"/>
            <p:cNvSpPr/>
            <p:nvPr/>
          </p:nvSpPr>
          <p:spPr bwMode="auto">
            <a:xfrm>
              <a:off x="2036265" y="4954837"/>
              <a:ext cx="2770680" cy="1102425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rgbClr val="721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063292" y="5918719"/>
              <a:ext cx="505494" cy="682020"/>
              <a:chOff x="1676400" y="1487299"/>
              <a:chExt cx="505494" cy="68202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728390" y="1487299"/>
                <a:ext cx="397669" cy="655224"/>
                <a:chOff x="2470150" y="1503278"/>
                <a:chExt cx="304800" cy="454862"/>
              </a:xfrm>
            </p:grpSpPr>
            <p:sp>
              <p:nvSpPr>
                <p:cNvPr id="9" name="Arc 8"/>
                <p:cNvSpPr/>
                <p:nvPr/>
              </p:nvSpPr>
              <p:spPr bwMode="auto">
                <a:xfrm>
                  <a:off x="2470150" y="1503278"/>
                  <a:ext cx="304800" cy="454862"/>
                </a:xfrm>
                <a:prstGeom prst="arc">
                  <a:avLst>
                    <a:gd name="adj1" fmla="val 10790810"/>
                    <a:gd name="adj2" fmla="val 0"/>
                  </a:avLst>
                </a:prstGeom>
                <a:noFill/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Arc 9"/>
                <p:cNvSpPr/>
                <p:nvPr/>
              </p:nvSpPr>
              <p:spPr bwMode="auto">
                <a:xfrm>
                  <a:off x="2470150" y="1503278"/>
                  <a:ext cx="304800" cy="454862"/>
                </a:xfrm>
                <a:prstGeom prst="arc">
                  <a:avLst>
                    <a:gd name="adj1" fmla="val 10790810"/>
                    <a:gd name="adj2" fmla="val 0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Oval 6"/>
              <p:cNvSpPr/>
              <p:nvPr/>
            </p:nvSpPr>
            <p:spPr bwMode="auto">
              <a:xfrm>
                <a:off x="1676400" y="1689100"/>
                <a:ext cx="505494" cy="480219"/>
              </a:xfrm>
              <a:prstGeom prst="ellipse">
                <a:avLst/>
              </a:prstGeom>
              <a:solidFill>
                <a:srgbClr val="72166B"/>
              </a:solidFill>
              <a:ln w="38100" cap="flat" cmpd="sng" algn="ctr">
                <a:solidFill>
                  <a:srgbClr val="72166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1758950" y="1762321"/>
                <a:ext cx="336550" cy="319838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38100" cap="flat" cmpd="sng" algn="ctr">
                <a:solidFill>
                  <a:srgbClr val="72166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328856" y="3039608"/>
            <a:ext cx="2770680" cy="1660616"/>
            <a:chOff x="2036265" y="3232735"/>
            <a:chExt cx="2770680" cy="1660616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036265" y="3232735"/>
              <a:ext cx="2770680" cy="1102425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solidFill>
                <a:srgbClr val="721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88422" y="4211331"/>
              <a:ext cx="505494" cy="682020"/>
              <a:chOff x="1676400" y="1487299"/>
              <a:chExt cx="505494" cy="68202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728390" y="1487299"/>
                <a:ext cx="397669" cy="655224"/>
                <a:chOff x="2470150" y="1503278"/>
                <a:chExt cx="304800" cy="454862"/>
              </a:xfrm>
            </p:grpSpPr>
            <p:sp>
              <p:nvSpPr>
                <p:cNvPr id="21" name="Arc 20"/>
                <p:cNvSpPr/>
                <p:nvPr/>
              </p:nvSpPr>
              <p:spPr bwMode="auto">
                <a:xfrm>
                  <a:off x="2470150" y="1503278"/>
                  <a:ext cx="304800" cy="454862"/>
                </a:xfrm>
                <a:prstGeom prst="arc">
                  <a:avLst>
                    <a:gd name="adj1" fmla="val 10790810"/>
                    <a:gd name="adj2" fmla="val 0"/>
                  </a:avLst>
                </a:prstGeom>
                <a:noFill/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Arc 21"/>
                <p:cNvSpPr/>
                <p:nvPr/>
              </p:nvSpPr>
              <p:spPr bwMode="auto">
                <a:xfrm>
                  <a:off x="2470150" y="1503278"/>
                  <a:ext cx="304800" cy="454862"/>
                </a:xfrm>
                <a:prstGeom prst="arc">
                  <a:avLst>
                    <a:gd name="adj1" fmla="val 10790810"/>
                    <a:gd name="adj2" fmla="val 0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Oval 18"/>
              <p:cNvSpPr/>
              <p:nvPr/>
            </p:nvSpPr>
            <p:spPr bwMode="auto">
              <a:xfrm>
                <a:off x="1676400" y="1689100"/>
                <a:ext cx="505494" cy="480219"/>
              </a:xfrm>
              <a:prstGeom prst="ellipse">
                <a:avLst/>
              </a:prstGeom>
              <a:solidFill>
                <a:srgbClr val="00B050"/>
              </a:solidFill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1758950" y="1762321"/>
                <a:ext cx="336550" cy="319838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2330131" y="1268559"/>
            <a:ext cx="2770680" cy="1650208"/>
            <a:chOff x="2037540" y="1519269"/>
            <a:chExt cx="2770680" cy="1650208"/>
          </a:xfrm>
        </p:grpSpPr>
        <p:sp>
          <p:nvSpPr>
            <p:cNvPr id="23" name="Rectangle 22"/>
            <p:cNvSpPr/>
            <p:nvPr/>
          </p:nvSpPr>
          <p:spPr bwMode="auto">
            <a:xfrm>
              <a:off x="2100892" y="1748399"/>
              <a:ext cx="2641426" cy="639675"/>
            </a:xfrm>
            <a:prstGeom prst="rect">
              <a:avLst/>
            </a:prstGeom>
            <a:solidFill>
              <a:srgbClr val="002060"/>
            </a:solidFill>
            <a:ln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2000" b="0" dirty="0" smtClean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Общий ресурс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037540" y="1519269"/>
              <a:ext cx="2770680" cy="1102425"/>
            </a:xfrm>
            <a:prstGeom prst="rect">
              <a:avLst/>
            </a:prstGeom>
            <a:noFill/>
            <a:ln w="38100" cap="flat" cmpd="sng" algn="ctr">
              <a:solidFill>
                <a:srgbClr val="721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088422" y="2475358"/>
              <a:ext cx="834516" cy="694119"/>
              <a:chOff x="2528397" y="1273984"/>
              <a:chExt cx="834516" cy="69411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964468" y="1273984"/>
                <a:ext cx="398445" cy="659817"/>
                <a:chOff x="2764537" y="1494880"/>
                <a:chExt cx="305395" cy="458051"/>
              </a:xfrm>
            </p:grpSpPr>
            <p:sp>
              <p:nvSpPr>
                <p:cNvPr id="15" name="Arc 14"/>
                <p:cNvSpPr/>
                <p:nvPr/>
              </p:nvSpPr>
              <p:spPr bwMode="auto">
                <a:xfrm>
                  <a:off x="2765132" y="1494880"/>
                  <a:ext cx="304800" cy="454862"/>
                </a:xfrm>
                <a:prstGeom prst="arc">
                  <a:avLst>
                    <a:gd name="adj1" fmla="val 10790810"/>
                    <a:gd name="adj2" fmla="val 0"/>
                  </a:avLst>
                </a:prstGeom>
                <a:noFill/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Arc 15"/>
                <p:cNvSpPr/>
                <p:nvPr/>
              </p:nvSpPr>
              <p:spPr bwMode="auto">
                <a:xfrm>
                  <a:off x="2764537" y="1498069"/>
                  <a:ext cx="304800" cy="454862"/>
                </a:xfrm>
                <a:prstGeom prst="arc">
                  <a:avLst>
                    <a:gd name="adj1" fmla="val 10790810"/>
                    <a:gd name="adj2" fmla="val 0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Oval 12"/>
              <p:cNvSpPr/>
              <p:nvPr/>
            </p:nvSpPr>
            <p:spPr bwMode="auto">
              <a:xfrm>
                <a:off x="2528397" y="1487884"/>
                <a:ext cx="505494" cy="480219"/>
              </a:xfrm>
              <a:prstGeom prst="ellipse">
                <a:avLst/>
              </a:prstGeom>
              <a:solidFill>
                <a:schemeClr val="bg2"/>
              </a:solidFill>
              <a:ln w="38100" cap="flat" cmpd="sng" algn="ctr">
                <a:solidFill>
                  <a:schemeClr val="bg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2610947" y="1561105"/>
                <a:ext cx="336550" cy="319838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38100" cap="flat" cmpd="sng" algn="ctr">
                <a:solidFill>
                  <a:schemeClr val="bg1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261257" y="1295620"/>
            <a:ext cx="1857203" cy="933622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dirty="0" smtClean="0"/>
              <a:t>Разблокирован, ресурс доступен</a:t>
            </a:r>
            <a:endParaRPr lang="ru-RU" b="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65070" y="2895364"/>
            <a:ext cx="2216160" cy="1463671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dirty="0" smtClean="0"/>
              <a:t>Заблокирована зеленой задачей, только она может использовать ресурс</a:t>
            </a:r>
            <a:endParaRPr lang="ru-RU" b="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151201" y="4732608"/>
            <a:ext cx="2177655" cy="1740670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dirty="0" smtClean="0"/>
              <a:t>Заблокирована фиолетовой задачей, только она может использовать ресурс</a:t>
            </a:r>
            <a:endParaRPr lang="ru-RU" b="0" dirty="0" smtClean="0"/>
          </a:p>
        </p:txBody>
      </p:sp>
    </p:spTree>
    <p:extLst>
      <p:ext uri="{BB962C8B-B14F-4D97-AF65-F5344CB8AC3E}">
        <p14:creationId xmlns:p14="http://schemas.microsoft.com/office/powerpoint/2010/main" val="1654814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75" y="452580"/>
            <a:ext cx="11592653" cy="432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Решение: Обеспечить блокировку взаимного исключения 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8262" y="1344000"/>
            <a:ext cx="6978391" cy="5184000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ru-RU" sz="2000" dirty="0" smtClean="0">
                <a:solidFill>
                  <a:schemeClr val="tx2"/>
                </a:solidFill>
              </a:rPr>
              <a:t>В начале OLED не заблокирован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Задача 1 блокирует OLED дисплей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Задача 1 начинает обновлять OLED дисплей</a:t>
            </a:r>
            <a:endParaRPr lang="ru-RU" sz="2000" dirty="0"/>
          </a:p>
          <a:p>
            <a:pPr lvl="1">
              <a:spcAft>
                <a:spcPts val="0"/>
              </a:spcAft>
            </a:pPr>
            <a:r>
              <a:rPr lang="ru-RU" sz="2000" dirty="0" smtClean="0"/>
              <a:t>Задача 2 вытесняет Задачу 1, начинает выполняться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Задача 1 пытается заблокировать OLED дисплей, но это ей не удается, задача переходит в заблокированное состояние</a:t>
            </a:r>
            <a:endParaRPr lang="ru-RU" sz="2000" dirty="0"/>
          </a:p>
          <a:p>
            <a:pPr lvl="1">
              <a:spcAft>
                <a:spcPts val="0"/>
              </a:spcAft>
            </a:pPr>
            <a:r>
              <a:rPr lang="ru-RU" sz="2000" dirty="0" smtClean="0"/>
              <a:t>Диспетчер переключает контекст обратно к задаче 1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Задача 1 заканчивает обновлять OLED дисплей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Задача 1 разблокирует OLED дисплей</a:t>
            </a:r>
            <a:endParaRPr lang="ru-RU" sz="2000" dirty="0"/>
          </a:p>
          <a:p>
            <a:pPr lvl="1">
              <a:spcAft>
                <a:spcPts val="0"/>
              </a:spcAft>
            </a:pPr>
            <a:r>
              <a:rPr lang="ru-RU" sz="2000" dirty="0" smtClean="0">
                <a:solidFill>
                  <a:srgbClr val="00B050"/>
                </a:solidFill>
              </a:rPr>
              <a:t>Диспетчер переключает контекст к задаче 2</a:t>
            </a:r>
          </a:p>
          <a:p>
            <a:pPr lvl="1"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</a:rPr>
              <a:t>Задача 2</a:t>
            </a:r>
            <a:r>
              <a:rPr lang="ru-RU" sz="2000" dirty="0" smtClean="0"/>
              <a:t> блокирует OLED дисплей</a:t>
            </a:r>
          </a:p>
          <a:p>
            <a:pPr lvl="1">
              <a:spcAft>
                <a:spcPts val="0"/>
              </a:spcAft>
            </a:pPr>
            <a:r>
              <a:rPr lang="ru-RU" sz="2000" dirty="0" smtClean="0">
                <a:solidFill>
                  <a:srgbClr val="00B050"/>
                </a:solidFill>
              </a:rPr>
              <a:t>Задача 2</a:t>
            </a:r>
            <a:r>
              <a:rPr lang="ru-RU" sz="2000" dirty="0" smtClean="0"/>
              <a:t> обновляет OLED дисплей</a:t>
            </a:r>
          </a:p>
          <a:p>
            <a:pPr lvl="1">
              <a:spcAft>
                <a:spcPts val="0"/>
              </a:spcAft>
            </a:pPr>
            <a:r>
              <a:rPr lang="ru-RU" sz="2000" dirty="0" smtClean="0">
                <a:solidFill>
                  <a:srgbClr val="00B050"/>
                </a:solidFill>
              </a:rPr>
              <a:t>Задача 2</a:t>
            </a:r>
            <a:r>
              <a:rPr lang="ru-RU" sz="2000" dirty="0" smtClean="0"/>
              <a:t> разблокирует OLED дисплей</a:t>
            </a:r>
          </a:p>
          <a:p>
            <a:pPr lvl="1"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</a:rPr>
              <a:t>Задача 2</a:t>
            </a:r>
            <a:r>
              <a:rPr lang="ru-RU" sz="2000" dirty="0" smtClean="0"/>
              <a:t> завершается и блокируется </a:t>
            </a:r>
          </a:p>
          <a:p>
            <a:pPr lvl="1">
              <a:spcAft>
                <a:spcPts val="0"/>
              </a:spcAft>
            </a:pPr>
            <a:r>
              <a:rPr lang="ru-RU" sz="2000" dirty="0" smtClean="0">
                <a:solidFill>
                  <a:schemeClr val="accent1"/>
                </a:solidFill>
              </a:rPr>
              <a:t>Задача 1</a:t>
            </a:r>
            <a:r>
              <a:rPr lang="ru-RU" sz="2000" dirty="0" smtClean="0"/>
              <a:t> заканчивает прочую (на связанную с OLED) работу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/>
          </p:nvPr>
        </p:nvSpPr>
        <p:spPr>
          <a:xfrm>
            <a:off x="146561" y="861331"/>
            <a:ext cx="11592592" cy="287977"/>
          </a:xfrm>
        </p:spPr>
        <p:txBody>
          <a:bodyPr/>
          <a:lstStyle/>
          <a:p>
            <a:r>
              <a:rPr lang="ru-RU" dirty="0" smtClean="0"/>
              <a:t>Задача блокирует </a:t>
            </a:r>
            <a:br>
              <a:rPr lang="ru-RU" dirty="0" smtClean="0"/>
            </a:br>
            <a:r>
              <a:rPr lang="ru-RU" dirty="0" smtClean="0"/>
              <a:t>используемые ресурсы</a:t>
            </a:r>
            <a:endParaRPr lang="ru-RU" dirty="0"/>
          </a:p>
        </p:txBody>
      </p:sp>
      <p:grpSp>
        <p:nvGrpSpPr>
          <p:cNvPr id="7" name="Group 6"/>
          <p:cNvGrpSpPr/>
          <p:nvPr/>
        </p:nvGrpSpPr>
        <p:grpSpPr>
          <a:xfrm>
            <a:off x="454971" y="2186719"/>
            <a:ext cx="2641426" cy="639675"/>
            <a:chOff x="8286750" y="3686175"/>
            <a:chExt cx="2641426" cy="1371600"/>
          </a:xfrm>
        </p:grpSpPr>
        <p:sp>
          <p:nvSpPr>
            <p:cNvPr id="6" name="Rectangle 5"/>
            <p:cNvSpPr/>
            <p:nvPr/>
          </p:nvSpPr>
          <p:spPr bwMode="auto">
            <a:xfrm>
              <a:off x="8286750" y="3686175"/>
              <a:ext cx="2641426" cy="364951"/>
            </a:xfrm>
            <a:prstGeom prst="rect">
              <a:avLst/>
            </a:prstGeom>
            <a:solidFill>
              <a:srgbClr val="72166B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286750" y="3686175"/>
              <a:ext cx="2641426" cy="1371600"/>
            </a:xfrm>
            <a:prstGeom prst="rect">
              <a:avLst/>
            </a:prstGeom>
            <a:noFill/>
            <a:ln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454971" y="4726536"/>
            <a:ext cx="2641426" cy="639675"/>
          </a:xfrm>
          <a:prstGeom prst="rect">
            <a:avLst/>
          </a:prstGeom>
          <a:solidFill>
            <a:srgbClr val="00B050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cxnSp>
        <p:nvCxnSpPr>
          <p:cNvPr id="18" name="Elbow Connector 17"/>
          <p:cNvCxnSpPr>
            <a:endCxn id="6" idx="3"/>
          </p:cNvCxnSpPr>
          <p:nvPr/>
        </p:nvCxnSpPr>
        <p:spPr bwMode="auto">
          <a:xfrm rot="10800000" flipV="1">
            <a:off x="3096397" y="2115423"/>
            <a:ext cx="2094370" cy="156398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Elbow Connector 19"/>
          <p:cNvCxnSpPr>
            <a:endCxn id="10" idx="3"/>
          </p:cNvCxnSpPr>
          <p:nvPr/>
        </p:nvCxnSpPr>
        <p:spPr bwMode="auto">
          <a:xfrm rot="10800000">
            <a:off x="3096397" y="5046374"/>
            <a:ext cx="2094370" cy="191612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Elbow Connector 21"/>
          <p:cNvCxnSpPr>
            <a:endCxn id="23" idx="3"/>
          </p:cNvCxnSpPr>
          <p:nvPr/>
        </p:nvCxnSpPr>
        <p:spPr bwMode="auto">
          <a:xfrm rot="10800000">
            <a:off x="3096399" y="3583438"/>
            <a:ext cx="2083969" cy="325973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454972" y="3348701"/>
            <a:ext cx="2641426" cy="469472"/>
          </a:xfrm>
          <a:prstGeom prst="rect">
            <a:avLst/>
          </a:prstGeom>
          <a:solidFill>
            <a:srgbClr val="72166B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4971" y="3178498"/>
            <a:ext cx="2641426" cy="639675"/>
            <a:chOff x="8286750" y="3686175"/>
            <a:chExt cx="2641426" cy="1371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8286750" y="3686175"/>
              <a:ext cx="2641426" cy="364951"/>
            </a:xfrm>
            <a:prstGeom prst="rect">
              <a:avLst/>
            </a:prstGeom>
            <a:solidFill>
              <a:srgbClr val="72166B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8286750" y="3686175"/>
              <a:ext cx="2641426" cy="1371600"/>
            </a:xfrm>
            <a:prstGeom prst="rect">
              <a:avLst/>
            </a:prstGeom>
            <a:noFill/>
            <a:ln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19035" y="1460199"/>
            <a:ext cx="505494" cy="682020"/>
            <a:chOff x="1676400" y="1487299"/>
            <a:chExt cx="505494" cy="682020"/>
          </a:xfrm>
        </p:grpSpPr>
        <p:grpSp>
          <p:nvGrpSpPr>
            <p:cNvPr id="31" name="Group 30"/>
            <p:cNvGrpSpPr/>
            <p:nvPr/>
          </p:nvGrpSpPr>
          <p:grpSpPr>
            <a:xfrm>
              <a:off x="1728390" y="1487299"/>
              <a:ext cx="397669" cy="655224"/>
              <a:chOff x="2470150" y="1503278"/>
              <a:chExt cx="304800" cy="454862"/>
            </a:xfrm>
          </p:grpSpPr>
          <p:sp>
            <p:nvSpPr>
              <p:cNvPr id="29" name="Arc 28"/>
              <p:cNvSpPr/>
              <p:nvPr/>
            </p:nvSpPr>
            <p:spPr bwMode="auto">
              <a:xfrm>
                <a:off x="2470150" y="1503278"/>
                <a:ext cx="304800" cy="454862"/>
              </a:xfrm>
              <a:prstGeom prst="arc">
                <a:avLst>
                  <a:gd name="adj1" fmla="val 10790810"/>
                  <a:gd name="adj2" fmla="val 0"/>
                </a:avLst>
              </a:prstGeom>
              <a:noFill/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 bwMode="auto">
              <a:xfrm>
                <a:off x="2470150" y="1503278"/>
                <a:ext cx="304800" cy="454862"/>
              </a:xfrm>
              <a:prstGeom prst="arc">
                <a:avLst>
                  <a:gd name="adj1" fmla="val 10790810"/>
                  <a:gd name="adj2" fmla="val 0"/>
                </a:avLst>
              </a:prstGeom>
              <a:noFill/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Oval 26"/>
            <p:cNvSpPr/>
            <p:nvPr/>
          </p:nvSpPr>
          <p:spPr bwMode="auto">
            <a:xfrm>
              <a:off x="1676400" y="1689100"/>
              <a:ext cx="505494" cy="480219"/>
            </a:xfrm>
            <a:prstGeom prst="ellipse">
              <a:avLst/>
            </a:prstGeom>
            <a:solidFill>
              <a:srgbClr val="72166B"/>
            </a:solidFill>
            <a:ln w="38100" cap="flat" cmpd="sng" algn="ctr">
              <a:solidFill>
                <a:srgbClr val="721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758950" y="1762321"/>
              <a:ext cx="336550" cy="319838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38100" cap="flat" cmpd="sng" algn="ctr">
              <a:solidFill>
                <a:srgbClr val="721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973019" y="1125477"/>
            <a:ext cx="834516" cy="694119"/>
            <a:chOff x="2528397" y="1273984"/>
            <a:chExt cx="834516" cy="694119"/>
          </a:xfrm>
        </p:grpSpPr>
        <p:grpSp>
          <p:nvGrpSpPr>
            <p:cNvPr id="34" name="Group 33"/>
            <p:cNvGrpSpPr/>
            <p:nvPr/>
          </p:nvGrpSpPr>
          <p:grpSpPr>
            <a:xfrm>
              <a:off x="2964468" y="1273984"/>
              <a:ext cx="398445" cy="659817"/>
              <a:chOff x="2764537" y="1494880"/>
              <a:chExt cx="305395" cy="458051"/>
            </a:xfrm>
          </p:grpSpPr>
          <p:sp>
            <p:nvSpPr>
              <p:cNvPr id="37" name="Arc 36"/>
              <p:cNvSpPr/>
              <p:nvPr/>
            </p:nvSpPr>
            <p:spPr bwMode="auto">
              <a:xfrm>
                <a:off x="2765132" y="1494880"/>
                <a:ext cx="304800" cy="454862"/>
              </a:xfrm>
              <a:prstGeom prst="arc">
                <a:avLst>
                  <a:gd name="adj1" fmla="val 10790810"/>
                  <a:gd name="adj2" fmla="val 0"/>
                </a:avLst>
              </a:prstGeom>
              <a:noFill/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 bwMode="auto">
              <a:xfrm>
                <a:off x="2764537" y="1498069"/>
                <a:ext cx="304800" cy="454862"/>
              </a:xfrm>
              <a:prstGeom prst="arc">
                <a:avLst>
                  <a:gd name="adj1" fmla="val 10790810"/>
                  <a:gd name="adj2" fmla="val 0"/>
                </a:avLst>
              </a:prstGeom>
              <a:noFill/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Oval 34"/>
            <p:cNvSpPr/>
            <p:nvPr/>
          </p:nvSpPr>
          <p:spPr bwMode="auto">
            <a:xfrm>
              <a:off x="2528397" y="1487884"/>
              <a:ext cx="505494" cy="480219"/>
            </a:xfrm>
            <a:prstGeom prst="ellipse">
              <a:avLst/>
            </a:prstGeom>
            <a:solidFill>
              <a:schemeClr val="bg2"/>
            </a:solidFill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610947" y="1561105"/>
              <a:ext cx="336550" cy="319838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38100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940626" y="3766915"/>
            <a:ext cx="834516" cy="694119"/>
            <a:chOff x="2528397" y="1273984"/>
            <a:chExt cx="834516" cy="694119"/>
          </a:xfrm>
        </p:grpSpPr>
        <p:grpSp>
          <p:nvGrpSpPr>
            <p:cNvPr id="41" name="Group 40"/>
            <p:cNvGrpSpPr/>
            <p:nvPr/>
          </p:nvGrpSpPr>
          <p:grpSpPr>
            <a:xfrm>
              <a:off x="2964468" y="1273984"/>
              <a:ext cx="398445" cy="659817"/>
              <a:chOff x="2764537" y="1494880"/>
              <a:chExt cx="305395" cy="458051"/>
            </a:xfrm>
          </p:grpSpPr>
          <p:sp>
            <p:nvSpPr>
              <p:cNvPr id="44" name="Arc 43"/>
              <p:cNvSpPr/>
              <p:nvPr/>
            </p:nvSpPr>
            <p:spPr bwMode="auto">
              <a:xfrm>
                <a:off x="2765132" y="1494880"/>
                <a:ext cx="304800" cy="454862"/>
              </a:xfrm>
              <a:prstGeom prst="arc">
                <a:avLst>
                  <a:gd name="adj1" fmla="val 10790810"/>
                  <a:gd name="adj2" fmla="val 0"/>
                </a:avLst>
              </a:prstGeom>
              <a:noFill/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Arc 44"/>
              <p:cNvSpPr/>
              <p:nvPr/>
            </p:nvSpPr>
            <p:spPr bwMode="auto">
              <a:xfrm>
                <a:off x="2764537" y="1498069"/>
                <a:ext cx="304800" cy="454862"/>
              </a:xfrm>
              <a:prstGeom prst="arc">
                <a:avLst>
                  <a:gd name="adj1" fmla="val 10790810"/>
                  <a:gd name="adj2" fmla="val 0"/>
                </a:avLst>
              </a:prstGeom>
              <a:noFill/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Oval 41"/>
            <p:cNvSpPr/>
            <p:nvPr/>
          </p:nvSpPr>
          <p:spPr bwMode="auto">
            <a:xfrm>
              <a:off x="2528397" y="1487884"/>
              <a:ext cx="505494" cy="480219"/>
            </a:xfrm>
            <a:prstGeom prst="ellipse">
              <a:avLst/>
            </a:prstGeom>
            <a:solidFill>
              <a:schemeClr val="bg2"/>
            </a:solidFill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2610947" y="1561105"/>
              <a:ext cx="336550" cy="319838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38100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412213" y="4235383"/>
            <a:ext cx="505494" cy="682020"/>
            <a:chOff x="1676400" y="1487299"/>
            <a:chExt cx="505494" cy="682020"/>
          </a:xfrm>
        </p:grpSpPr>
        <p:grpSp>
          <p:nvGrpSpPr>
            <p:cNvPr id="47" name="Group 46"/>
            <p:cNvGrpSpPr/>
            <p:nvPr/>
          </p:nvGrpSpPr>
          <p:grpSpPr>
            <a:xfrm>
              <a:off x="1728390" y="1487299"/>
              <a:ext cx="397669" cy="655224"/>
              <a:chOff x="2470150" y="1503278"/>
              <a:chExt cx="304800" cy="454862"/>
            </a:xfrm>
          </p:grpSpPr>
          <p:sp>
            <p:nvSpPr>
              <p:cNvPr id="50" name="Arc 49"/>
              <p:cNvSpPr/>
              <p:nvPr/>
            </p:nvSpPr>
            <p:spPr bwMode="auto">
              <a:xfrm>
                <a:off x="2470150" y="1503278"/>
                <a:ext cx="304800" cy="454862"/>
              </a:xfrm>
              <a:prstGeom prst="arc">
                <a:avLst>
                  <a:gd name="adj1" fmla="val 10790810"/>
                  <a:gd name="adj2" fmla="val 0"/>
                </a:avLst>
              </a:prstGeom>
              <a:noFill/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c 50"/>
              <p:cNvSpPr/>
              <p:nvPr/>
            </p:nvSpPr>
            <p:spPr bwMode="auto">
              <a:xfrm>
                <a:off x="2470150" y="1503278"/>
                <a:ext cx="304800" cy="454862"/>
              </a:xfrm>
              <a:prstGeom prst="arc">
                <a:avLst>
                  <a:gd name="adj1" fmla="val 10790810"/>
                  <a:gd name="adj2" fmla="val 0"/>
                </a:avLst>
              </a:prstGeom>
              <a:noFill/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Oval 47"/>
            <p:cNvSpPr/>
            <p:nvPr/>
          </p:nvSpPr>
          <p:spPr bwMode="auto">
            <a:xfrm>
              <a:off x="1676400" y="1689100"/>
              <a:ext cx="505494" cy="480219"/>
            </a:xfrm>
            <a:prstGeom prst="ellipse">
              <a:avLst/>
            </a:prstGeom>
            <a:solidFill>
              <a:srgbClr val="00B050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1758950" y="1762321"/>
              <a:ext cx="336550" cy="319838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412213" y="2720204"/>
            <a:ext cx="505494" cy="682020"/>
            <a:chOff x="1676400" y="1487299"/>
            <a:chExt cx="505494" cy="682020"/>
          </a:xfrm>
        </p:grpSpPr>
        <p:grpSp>
          <p:nvGrpSpPr>
            <p:cNvPr id="54" name="Group 53"/>
            <p:cNvGrpSpPr/>
            <p:nvPr/>
          </p:nvGrpSpPr>
          <p:grpSpPr>
            <a:xfrm>
              <a:off x="1728390" y="1487299"/>
              <a:ext cx="397669" cy="655224"/>
              <a:chOff x="2470150" y="1503278"/>
              <a:chExt cx="304800" cy="454862"/>
            </a:xfrm>
          </p:grpSpPr>
          <p:sp>
            <p:nvSpPr>
              <p:cNvPr id="57" name="Arc 56"/>
              <p:cNvSpPr/>
              <p:nvPr/>
            </p:nvSpPr>
            <p:spPr bwMode="auto">
              <a:xfrm>
                <a:off x="2470150" y="1503278"/>
                <a:ext cx="304800" cy="454862"/>
              </a:xfrm>
              <a:prstGeom prst="arc">
                <a:avLst>
                  <a:gd name="adj1" fmla="val 10790810"/>
                  <a:gd name="adj2" fmla="val 0"/>
                </a:avLst>
              </a:prstGeom>
              <a:noFill/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Arc 57"/>
              <p:cNvSpPr/>
              <p:nvPr/>
            </p:nvSpPr>
            <p:spPr bwMode="auto">
              <a:xfrm>
                <a:off x="2470150" y="1503278"/>
                <a:ext cx="304800" cy="454862"/>
              </a:xfrm>
              <a:prstGeom prst="arc">
                <a:avLst>
                  <a:gd name="adj1" fmla="val 10790810"/>
                  <a:gd name="adj2" fmla="val 0"/>
                </a:avLst>
              </a:prstGeom>
              <a:noFill/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Oval 54"/>
            <p:cNvSpPr/>
            <p:nvPr/>
          </p:nvSpPr>
          <p:spPr bwMode="auto">
            <a:xfrm>
              <a:off x="1676400" y="1689100"/>
              <a:ext cx="505494" cy="480219"/>
            </a:xfrm>
            <a:prstGeom prst="ellipse">
              <a:avLst/>
            </a:prstGeom>
            <a:solidFill>
              <a:srgbClr val="72166B"/>
            </a:solidFill>
            <a:ln w="38100" cap="flat" cmpd="sng" algn="ctr">
              <a:solidFill>
                <a:srgbClr val="721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1758950" y="1762321"/>
              <a:ext cx="336550" cy="319838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38100" cap="flat" cmpd="sng" algn="ctr">
              <a:solidFill>
                <a:srgbClr val="721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938067" y="5237986"/>
            <a:ext cx="834516" cy="694119"/>
            <a:chOff x="2528397" y="1273984"/>
            <a:chExt cx="834516" cy="694119"/>
          </a:xfrm>
        </p:grpSpPr>
        <p:grpSp>
          <p:nvGrpSpPr>
            <p:cNvPr id="60" name="Group 59"/>
            <p:cNvGrpSpPr/>
            <p:nvPr/>
          </p:nvGrpSpPr>
          <p:grpSpPr>
            <a:xfrm>
              <a:off x="2964468" y="1273984"/>
              <a:ext cx="398445" cy="659817"/>
              <a:chOff x="2764537" y="1494880"/>
              <a:chExt cx="305395" cy="458051"/>
            </a:xfrm>
          </p:grpSpPr>
          <p:sp>
            <p:nvSpPr>
              <p:cNvPr id="63" name="Arc 62"/>
              <p:cNvSpPr/>
              <p:nvPr/>
            </p:nvSpPr>
            <p:spPr bwMode="auto">
              <a:xfrm>
                <a:off x="2765132" y="1494880"/>
                <a:ext cx="304800" cy="454862"/>
              </a:xfrm>
              <a:prstGeom prst="arc">
                <a:avLst>
                  <a:gd name="adj1" fmla="val 10790810"/>
                  <a:gd name="adj2" fmla="val 0"/>
                </a:avLst>
              </a:prstGeom>
              <a:noFill/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Arc 63"/>
              <p:cNvSpPr/>
              <p:nvPr/>
            </p:nvSpPr>
            <p:spPr bwMode="auto">
              <a:xfrm>
                <a:off x="2764537" y="1498069"/>
                <a:ext cx="304800" cy="454862"/>
              </a:xfrm>
              <a:prstGeom prst="arc">
                <a:avLst>
                  <a:gd name="adj1" fmla="val 10790810"/>
                  <a:gd name="adj2" fmla="val 0"/>
                </a:avLst>
              </a:prstGeom>
              <a:noFill/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Oval 60"/>
            <p:cNvSpPr/>
            <p:nvPr/>
          </p:nvSpPr>
          <p:spPr bwMode="auto">
            <a:xfrm>
              <a:off x="2528397" y="1487884"/>
              <a:ext cx="505494" cy="480219"/>
            </a:xfrm>
            <a:prstGeom prst="ellipse">
              <a:avLst/>
            </a:prstGeom>
            <a:solidFill>
              <a:schemeClr val="bg2"/>
            </a:solidFill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2610947" y="1561105"/>
              <a:ext cx="336550" cy="319838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38100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65" name="Elbow Connector 64"/>
          <p:cNvCxnSpPr>
            <a:endCxn id="27" idx="6"/>
          </p:cNvCxnSpPr>
          <p:nvPr/>
        </p:nvCxnSpPr>
        <p:spPr bwMode="auto">
          <a:xfrm rot="10800000" flipV="1">
            <a:off x="3924529" y="1787810"/>
            <a:ext cx="1266238" cy="114299"/>
          </a:xfrm>
          <a:prstGeom prst="bentConnector3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Elbow Connector 70"/>
          <p:cNvCxnSpPr/>
          <p:nvPr/>
        </p:nvCxnSpPr>
        <p:spPr bwMode="auto">
          <a:xfrm rot="10800000" flipV="1">
            <a:off x="4557651" y="2720203"/>
            <a:ext cx="652787" cy="408421"/>
          </a:xfrm>
          <a:prstGeom prst="bentConnector3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5" name="Multiply 74"/>
          <p:cNvSpPr/>
          <p:nvPr/>
        </p:nvSpPr>
        <p:spPr bwMode="auto">
          <a:xfrm>
            <a:off x="4170130" y="2668957"/>
            <a:ext cx="511950" cy="907339"/>
          </a:xfrm>
          <a:prstGeom prst="mathMultiply">
            <a:avLst/>
          </a:prstGeom>
          <a:solidFill>
            <a:srgbClr val="FF0000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cxnSp>
        <p:nvCxnSpPr>
          <p:cNvPr id="76" name="Elbow Connector 75"/>
          <p:cNvCxnSpPr/>
          <p:nvPr/>
        </p:nvCxnSpPr>
        <p:spPr bwMode="auto">
          <a:xfrm rot="10800000" flipV="1">
            <a:off x="4409867" y="4213954"/>
            <a:ext cx="770501" cy="60965"/>
          </a:xfrm>
          <a:prstGeom prst="bentConnector3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Elbow Connector 77"/>
          <p:cNvCxnSpPr>
            <a:endCxn id="48" idx="6"/>
          </p:cNvCxnSpPr>
          <p:nvPr/>
        </p:nvCxnSpPr>
        <p:spPr bwMode="auto">
          <a:xfrm rot="10800000">
            <a:off x="3917707" y="4677295"/>
            <a:ext cx="1262660" cy="152949"/>
          </a:xfrm>
          <a:prstGeom prst="bentConnector3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Elbow Connector 79"/>
          <p:cNvCxnSpPr>
            <a:endCxn id="61" idx="6"/>
          </p:cNvCxnSpPr>
          <p:nvPr/>
        </p:nvCxnSpPr>
        <p:spPr bwMode="auto">
          <a:xfrm rot="10800000" flipV="1">
            <a:off x="4443562" y="5415808"/>
            <a:ext cx="766877" cy="276188"/>
          </a:xfrm>
          <a:prstGeom prst="bentConnector3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01708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vert="horz" wrap="square" lIns="90360" tIns="44280" rIns="90360" bIns="4428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730" dirty="0" smtClean="0"/>
              <a:t>Определения</a:t>
            </a:r>
            <a:endParaRPr lang="ru-RU" sz="3730" dirty="0"/>
          </a:p>
        </p:txBody>
      </p:sp>
      <p:sp>
        <p:nvSpPr>
          <p:cNvPr id="7475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marL="292100" indent="-2921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dirty="0">
                <a:solidFill>
                  <a:srgbClr val="FF0000"/>
                </a:solidFill>
              </a:rPr>
              <a:t>Состояние гонки</a:t>
            </a:r>
            <a:r>
              <a:rPr lang="ru-RU" dirty="0" smtClean="0"/>
              <a:t> </a:t>
            </a:r>
          </a:p>
          <a:p>
            <a:pPr marL="641350" lvl="1" indent="-2921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/>
              <a:t>Результат выполнения кода зависит от относительного порядка выполнения его операций во времени</a:t>
            </a:r>
          </a:p>
          <a:p>
            <a:pPr marL="292100" indent="-2921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dirty="0">
                <a:solidFill>
                  <a:srgbClr val="FF0000"/>
                </a:solidFill>
              </a:rPr>
              <a:t>Критический участок</a:t>
            </a:r>
          </a:p>
          <a:p>
            <a:pPr marL="641350" lvl="1" indent="-2921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/>
              <a:t>Фрагмент кода, в котором возможно возникновение состояние гонки </a:t>
            </a:r>
          </a:p>
          <a:p>
            <a:pPr marL="869950" lvl="2" indent="-2921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/>
              <a:t>Любой доступ к общему ресурсу или структуре данных является критическим участком кода</a:t>
            </a:r>
          </a:p>
          <a:p>
            <a:pPr marL="869950" lvl="2" indent="-2921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/>
              <a:t>Пример: Код, обновляющий OLED дисплей</a:t>
            </a:r>
            <a:endParaRPr lang="ru-RU" dirty="0"/>
          </a:p>
          <a:p>
            <a:pPr marL="402225" indent="-2921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/>
              <a:t>Решение проблемы</a:t>
            </a:r>
          </a:p>
          <a:p>
            <a:pPr marL="641350" lvl="1" indent="-2921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/>
              <a:t>Участок кода в данный момент может выполняться только одним процессом  </a:t>
            </a:r>
          </a:p>
          <a:p>
            <a:pPr marL="641350" lvl="1" indent="-2921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/>
              <a:t>Необходим механизм синхронизации для входа в критический участок и выхода из него, который будет гарантировать его исключительное использование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7524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46400" y="3992564"/>
            <a:ext cx="7126288" cy="2009775"/>
          </a:xfrm>
          <a:prstGeom prst="roundRect">
            <a:avLst>
              <a:gd name="adj" fmla="val 7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25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90876" y="3930650"/>
            <a:ext cx="6543675" cy="2216150"/>
          </a:xfrm>
          <a:prstGeom prst="roundRect">
            <a:avLst>
              <a:gd name="adj" fmla="val 6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88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 smtClean="0"/>
              <a:t>Данные также могут быть уязвимы</a:t>
            </a:r>
            <a:endParaRPr lang="ru-RU" sz="373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dirty="0" smtClean="0"/>
              <a:t>Что может пойти не так?</a:t>
            </a:r>
          </a:p>
          <a:p>
            <a:pPr lvl="1">
              <a:spcAft>
                <a:spcPts val="0"/>
              </a:spcAft>
            </a:pPr>
            <a:r>
              <a:rPr lang="ru-RU" sz="2066" dirty="0"/>
              <a:t>Данные могут быть </a:t>
            </a:r>
            <a:r>
              <a:rPr lang="ru-RU" sz="2066" dirty="0">
                <a:solidFill>
                  <a:srgbClr val="FF0000"/>
                </a:solidFill>
              </a:rPr>
              <a:t>частично переписаны в то время, когда они читаются</a:t>
            </a:r>
          </a:p>
          <a:p>
            <a:pPr lvl="1">
              <a:spcAft>
                <a:spcPts val="0"/>
              </a:spcAft>
            </a:pPr>
            <a:r>
              <a:rPr lang="ru-RU" sz="2066" dirty="0"/>
              <a:t>Данные могут быть </a:t>
            </a:r>
            <a:r>
              <a:rPr lang="ru-RU" sz="2066" dirty="0">
                <a:solidFill>
                  <a:srgbClr val="FF0000"/>
                </a:solidFill>
              </a:rPr>
              <a:t>частично переписаны в то время, когда они записываются 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Любые данные в памяти, для обновления которых необходимо несколько операций чтения или записи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Массивы, структуры данных, упакованные данные</a:t>
            </a:r>
          </a:p>
          <a:p>
            <a:pPr lvl="2">
              <a:spcAft>
                <a:spcPts val="0"/>
              </a:spcAft>
            </a:pPr>
            <a:r>
              <a:rPr lang="ru-RU" dirty="0" smtClean="0"/>
              <a:t>Пример: очередь с массивом данных, указателями головы и хвоста и полем размера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Все, что имеет размер больший естественного размера слова процессора (например, </a:t>
            </a:r>
            <a:r>
              <a:rPr lang="ru-RU" dirty="0" err="1" smtClean="0"/>
              <a:t>long</a:t>
            </a:r>
            <a:r>
              <a:rPr lang="ru-RU" dirty="0" smtClean="0"/>
              <a:t> </a:t>
            </a:r>
            <a:r>
              <a:rPr lang="ru-RU" dirty="0" err="1" smtClean="0"/>
              <a:t>int</a:t>
            </a:r>
            <a:r>
              <a:rPr lang="ru-RU" dirty="0" smtClean="0"/>
              <a:t>)</a:t>
            </a:r>
            <a:endParaRPr lang="ru-RU" dirty="0"/>
          </a:p>
          <a:p>
            <a:pPr lvl="1">
              <a:spcAft>
                <a:spcPts val="0"/>
              </a:spcAft>
            </a:pPr>
            <a:r>
              <a:rPr lang="ru-RU" dirty="0" smtClean="0"/>
              <a:t>Переменные </a:t>
            </a:r>
            <a:r>
              <a:rPr lang="ru-RU" dirty="0" err="1" smtClean="0"/>
              <a:t>Float</a:t>
            </a:r>
            <a:r>
              <a:rPr lang="ru-RU" dirty="0" smtClean="0"/>
              <a:t> и </a:t>
            </a:r>
            <a:r>
              <a:rPr lang="ru-RU" dirty="0" err="1" smtClean="0"/>
              <a:t>double</a:t>
            </a:r>
            <a:r>
              <a:rPr lang="ru-RU" dirty="0" smtClean="0"/>
              <a:t> на процессоре, не имеющем аппаратной поддержки вычислений с плавающей точкой</a:t>
            </a:r>
          </a:p>
          <a:p>
            <a:pPr lvl="2">
              <a:spcAft>
                <a:spcPts val="0"/>
              </a:spcAft>
            </a:pPr>
            <a:r>
              <a:rPr lang="ru-RU" dirty="0" smtClean="0"/>
              <a:t>Не является проблемой для PIC32MZ EF, т.к. он имеет аппаратную поддержку 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Нужно гарантировать неделимый (атомарный) доступ к объекту, например блокировкой </a:t>
            </a:r>
            <a:r>
              <a:rPr lang="ru-RU" dirty="0" err="1" smtClean="0"/>
              <a:t>мьютексом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5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Атомарность, архитектура уровня команд MIPS32 и общая память</a:t>
            </a:r>
            <a:endParaRPr lang="ru-R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MIPS32 имеет архитектуру «загрузить/сохранить»: Переменные могут быть изменены только в регистрах, а не в памяти</a:t>
            </a:r>
          </a:p>
          <a:p>
            <a:r>
              <a:rPr lang="ru-RU" dirty="0" smtClean="0"/>
              <a:t>Следовательно, доступ к переменным, которые хранятся в памяти, выполняется последовательностью из трех (по меньшей мере) команд: загрузить, изменить, сохранить </a:t>
            </a:r>
          </a:p>
          <a:p>
            <a:pPr lvl="1"/>
            <a:r>
              <a:rPr lang="ru-RU" dirty="0" smtClean="0"/>
              <a:t>Они образуют </a:t>
            </a:r>
            <a:r>
              <a:rPr lang="ru-RU" i="1" dirty="0">
                <a:solidFill>
                  <a:srgbClr val="FF0000"/>
                </a:solidFill>
              </a:rPr>
              <a:t>критический участок от команды загрузки до команды сохранения</a:t>
            </a:r>
            <a:r>
              <a:rPr lang="ru-RU" dirty="0" smtClean="0"/>
              <a:t> (включая их)</a:t>
            </a:r>
          </a:p>
          <a:p>
            <a:pPr lvl="1"/>
            <a:r>
              <a:rPr lang="ru-RU" i="1" dirty="0"/>
              <a:t>И это не многоэлементная структура данных - ВСЕ в памяти (слова, байты) уязвимы!</a:t>
            </a:r>
          </a:p>
          <a:p>
            <a:r>
              <a:rPr lang="ru-RU" dirty="0" smtClean="0"/>
              <a:t>Следовательно, задачи, взаимодействующие через общую память, уязвимы, может возникнуть состояние гонки</a:t>
            </a:r>
          </a:p>
          <a:p>
            <a:r>
              <a:rPr lang="ru-RU" dirty="0" smtClean="0"/>
              <a:t>Все переменные, используемые для связи через общую память, должны быть защищены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87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/>
              <a:t>Использование мьютексов в FreeRTOS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6264450" cy="5184000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ru-RU" sz="2000" dirty="0" smtClean="0"/>
              <a:t>#</a:t>
            </a:r>
            <a:r>
              <a:rPr lang="ru-RU" sz="2000" dirty="0" err="1" smtClean="0"/>
              <a:t>include</a:t>
            </a:r>
            <a:r>
              <a:rPr lang="ru-RU" sz="2000" dirty="0" smtClean="0"/>
              <a:t> “</a:t>
            </a:r>
            <a:r>
              <a:rPr lang="ru-RU" sz="2000" dirty="0" err="1" smtClean="0"/>
              <a:t>FreeRTOS.h</a:t>
            </a:r>
            <a:r>
              <a:rPr lang="ru-RU" sz="2000" dirty="0" smtClean="0"/>
              <a:t>” и “</a:t>
            </a:r>
            <a:r>
              <a:rPr lang="ru-RU" sz="2000" dirty="0" err="1" smtClean="0"/>
              <a:t>semphr.h</a:t>
            </a:r>
            <a:r>
              <a:rPr lang="ru-RU" sz="2000" dirty="0" smtClean="0"/>
              <a:t>”</a:t>
            </a:r>
          </a:p>
          <a:p>
            <a:pPr>
              <a:spcAft>
                <a:spcPts val="200"/>
              </a:spcAft>
            </a:pPr>
            <a:r>
              <a:rPr lang="ru-RU" sz="2000" dirty="0" smtClean="0"/>
              <a:t>Определить переменную типа </a:t>
            </a:r>
            <a:r>
              <a:rPr lang="ru-RU" sz="2000" dirty="0" err="1" smtClean="0"/>
              <a:t>SemaphoreHandle_t</a:t>
            </a:r>
            <a:r>
              <a:rPr lang="ru-RU" sz="2000" dirty="0" smtClean="0"/>
              <a:t> для указания на </a:t>
            </a:r>
            <a:r>
              <a:rPr lang="ru-RU" sz="2000" dirty="0" err="1" smtClean="0"/>
              <a:t>мьютекс</a:t>
            </a:r>
            <a:endParaRPr lang="ru-RU" sz="2000" dirty="0" smtClean="0"/>
          </a:p>
          <a:p>
            <a:pPr>
              <a:spcAft>
                <a:spcPts val="200"/>
              </a:spcAft>
            </a:pPr>
            <a:r>
              <a:rPr lang="ru-RU" sz="2000" dirty="0" smtClean="0"/>
              <a:t>Создать </a:t>
            </a:r>
            <a:r>
              <a:rPr lang="ru-RU" sz="2000" dirty="0" err="1" smtClean="0"/>
              <a:t>мьютекс</a:t>
            </a:r>
            <a:r>
              <a:rPr lang="ru-RU" sz="2000" dirty="0" smtClean="0"/>
              <a:t> с помощью </a:t>
            </a:r>
            <a:r>
              <a:rPr lang="ru-RU" sz="2000" dirty="0" err="1" smtClean="0"/>
              <a:t>xSemaphoreCreateMutex</a:t>
            </a:r>
            <a:r>
              <a:rPr lang="ru-RU" sz="2000" dirty="0" smtClean="0"/>
              <a:t>()</a:t>
            </a:r>
          </a:p>
          <a:p>
            <a:pPr>
              <a:spcAft>
                <a:spcPts val="200"/>
              </a:spcAft>
            </a:pPr>
            <a:r>
              <a:rPr lang="ru-RU" sz="2000" dirty="0" smtClean="0"/>
              <a:t>Перед использованием защищенного ресурса, задача должна захватить </a:t>
            </a:r>
            <a:r>
              <a:rPr lang="ru-RU" sz="2000" dirty="0" err="1" smtClean="0"/>
              <a:t>мьютекс</a:t>
            </a:r>
            <a:r>
              <a:rPr lang="ru-RU" sz="2000" dirty="0" smtClean="0"/>
              <a:t> с помощью </a:t>
            </a:r>
            <a:r>
              <a:rPr lang="ru-RU" sz="2000" dirty="0" err="1" smtClean="0"/>
              <a:t>xSemaphoreTaske</a:t>
            </a:r>
            <a:r>
              <a:rPr lang="ru-RU" sz="2000" dirty="0" smtClean="0"/>
              <a:t>()</a:t>
            </a:r>
            <a:endParaRPr lang="ru-RU" sz="2000" dirty="0"/>
          </a:p>
          <a:p>
            <a:pPr lvl="1">
              <a:spcAft>
                <a:spcPts val="200"/>
              </a:spcAft>
            </a:pPr>
            <a:r>
              <a:rPr lang="ru-RU" sz="1800" dirty="0" smtClean="0"/>
              <a:t>Можно указать максимальное время ожидания Возвращает величину, которая показывает, что выход из процедуры произошел по тайм-ауту (не используется тут)</a:t>
            </a:r>
          </a:p>
          <a:p>
            <a:pPr>
              <a:spcAft>
                <a:spcPts val="200"/>
              </a:spcAft>
            </a:pPr>
            <a:r>
              <a:rPr lang="ru-RU" sz="2000" dirty="0" smtClean="0"/>
              <a:t>После завершения использования защищенного ресурса, задача должна выдать </a:t>
            </a:r>
            <a:r>
              <a:rPr lang="ru-RU" sz="2000" dirty="0" err="1" smtClean="0"/>
              <a:t>мьютекс</a:t>
            </a:r>
            <a:r>
              <a:rPr lang="ru-RU" sz="2000" dirty="0" smtClean="0"/>
              <a:t> с помощью </a:t>
            </a:r>
            <a:r>
              <a:rPr lang="ru-RU" sz="2000" dirty="0" err="1" smtClean="0"/>
              <a:t>xSemaphoreGive</a:t>
            </a:r>
            <a:r>
              <a:rPr lang="ru-RU" sz="2000" dirty="0" smtClean="0"/>
              <a:t>()</a:t>
            </a:r>
            <a:endParaRPr lang="ru-RU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331" t="32988" b="20549"/>
          <a:stretch/>
        </p:blipFill>
        <p:spPr>
          <a:xfrm>
            <a:off x="6667499" y="4044066"/>
            <a:ext cx="5309153" cy="1974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849" t="17412" r="23623"/>
          <a:stretch/>
        </p:blipFill>
        <p:spPr>
          <a:xfrm>
            <a:off x="6661402" y="2139398"/>
            <a:ext cx="5315250" cy="1603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44205" b="15148"/>
          <a:stretch/>
        </p:blipFill>
        <p:spPr>
          <a:xfrm>
            <a:off x="6539091" y="1521496"/>
            <a:ext cx="4464704" cy="3169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661402" y="4572000"/>
            <a:ext cx="5168648" cy="323850"/>
          </a:xfrm>
          <a:prstGeom prst="rect">
            <a:avLst/>
          </a:prstGeom>
          <a:solidFill>
            <a:srgbClr val="FFFF00">
              <a:alpha val="38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61402" y="5676100"/>
            <a:ext cx="3406523" cy="323850"/>
          </a:xfrm>
          <a:prstGeom prst="rect">
            <a:avLst/>
          </a:prstGeom>
          <a:solidFill>
            <a:srgbClr val="FFFF00">
              <a:alpha val="38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648450" y="2042544"/>
            <a:ext cx="4657725" cy="323850"/>
          </a:xfrm>
          <a:prstGeom prst="rect">
            <a:avLst/>
          </a:prstGeom>
          <a:solidFill>
            <a:srgbClr val="FFFF00">
              <a:alpha val="38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648450" y="1523623"/>
            <a:ext cx="3638550" cy="323850"/>
          </a:xfrm>
          <a:prstGeom prst="rect">
            <a:avLst/>
          </a:prstGeom>
          <a:solidFill>
            <a:srgbClr val="FFFF00">
              <a:alpha val="38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20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 smtClean="0"/>
              <a:t>Мьютексы или семафоры?</a:t>
            </a:r>
            <a:endParaRPr lang="ru-RU" sz="373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Семафор</a:t>
            </a:r>
          </a:p>
          <a:p>
            <a:pPr lvl="1"/>
            <a:r>
              <a:rPr lang="ru-RU" dirty="0" smtClean="0"/>
              <a:t>Используется для </a:t>
            </a:r>
            <a:r>
              <a:rPr lang="ru-RU" dirty="0" err="1" smtClean="0"/>
              <a:t>сигнализирования</a:t>
            </a:r>
            <a:r>
              <a:rPr lang="ru-RU" dirty="0" smtClean="0"/>
              <a:t> от задачи или процедуры обработки прерывания к ожидающей задаче</a:t>
            </a:r>
          </a:p>
          <a:p>
            <a:pPr lvl="1"/>
            <a:r>
              <a:rPr lang="ru-RU" dirty="0" smtClean="0"/>
              <a:t>Инициализируется </a:t>
            </a:r>
            <a:r>
              <a:rPr lang="ru-RU" b="1" dirty="0"/>
              <a:t>0</a:t>
            </a:r>
            <a:r>
              <a:rPr lang="ru-RU" dirty="0" smtClean="0"/>
              <a:t>, что означает «</a:t>
            </a:r>
            <a:r>
              <a:rPr lang="ru-RU" b="1" dirty="0"/>
              <a:t>Событие еще не насупило</a:t>
            </a:r>
            <a:r>
              <a:rPr lang="ru-RU" dirty="0" smtClean="0"/>
              <a:t>»</a:t>
            </a:r>
          </a:p>
          <a:p>
            <a:r>
              <a:rPr lang="ru-RU" dirty="0" err="1" smtClean="0"/>
              <a:t>Mutex</a:t>
            </a:r>
            <a:r>
              <a:rPr lang="ru-RU" dirty="0" smtClean="0"/>
              <a:t> (</a:t>
            </a:r>
            <a:r>
              <a:rPr lang="ru-RU" dirty="0" err="1" smtClean="0"/>
              <a:t>Мьютекс</a:t>
            </a:r>
            <a:r>
              <a:rPr lang="ru-RU" dirty="0" smtClean="0"/>
              <a:t>)</a:t>
            </a:r>
            <a:endParaRPr lang="ru-RU" dirty="0"/>
          </a:p>
          <a:p>
            <a:pPr lvl="1"/>
            <a:r>
              <a:rPr lang="ru-RU" dirty="0" smtClean="0"/>
              <a:t>Используется для </a:t>
            </a:r>
            <a:r>
              <a:rPr lang="ru-RU" b="1" dirty="0"/>
              <a:t>гарантирования взаимоисключающего доступа</a:t>
            </a:r>
            <a:r>
              <a:rPr lang="ru-RU" dirty="0" smtClean="0"/>
              <a:t> к общему объекту</a:t>
            </a:r>
          </a:p>
          <a:p>
            <a:pPr lvl="1"/>
            <a:r>
              <a:rPr lang="ru-RU" dirty="0" smtClean="0"/>
              <a:t>Особый тип двоичного семафора</a:t>
            </a:r>
          </a:p>
          <a:p>
            <a:pPr lvl="1"/>
            <a:r>
              <a:rPr lang="ru-RU" dirty="0" smtClean="0"/>
              <a:t>Инициализируется </a:t>
            </a:r>
            <a:r>
              <a:rPr lang="ru-RU" b="1" dirty="0"/>
              <a:t>1</a:t>
            </a:r>
            <a:r>
              <a:rPr lang="ru-RU" dirty="0" smtClean="0"/>
              <a:t>, что означает «</a:t>
            </a:r>
            <a:r>
              <a:rPr lang="ru-RU" b="1" dirty="0"/>
              <a:t>Объект не используется сейчас</a:t>
            </a:r>
            <a:r>
              <a:rPr lang="ru-RU" dirty="0" smtClean="0"/>
              <a:t>»</a:t>
            </a:r>
          </a:p>
          <a:p>
            <a:pPr lvl="1"/>
            <a:endParaRPr lang="ru-RU" dirty="0" smtClean="0"/>
          </a:p>
          <a:p>
            <a:r>
              <a:rPr lang="ru-RU" dirty="0" smtClean="0"/>
              <a:t>Дальнейшее обсуждение: </a:t>
            </a:r>
            <a:r>
              <a:rPr lang="ru-RU" dirty="0" err="1" smtClean="0"/>
              <a:t>Michael</a:t>
            </a:r>
            <a:r>
              <a:rPr lang="ru-RU" dirty="0" smtClean="0"/>
              <a:t> </a:t>
            </a:r>
            <a:r>
              <a:rPr lang="ru-RU" dirty="0" err="1" smtClean="0"/>
              <a:t>Barr</a:t>
            </a:r>
            <a:r>
              <a:rPr lang="ru-RU" dirty="0" smtClean="0"/>
              <a:t> по ссылке </a:t>
            </a:r>
            <a:r>
              <a:rPr lang="ru-RU" dirty="0">
                <a:hlinkClick r:id="rId3"/>
              </a:rPr>
              <a:t>http://www.barrgroup.com/Embedded-Systems/How-To/RTOS-Mutex-Semaphore</a:t>
            </a:r>
            <a:r>
              <a:rPr lang="ru-RU" dirty="0" smtClean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42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Раздел 5E: </a:t>
            </a:r>
            <a:r>
              <a:t/>
            </a:r>
            <a:br/>
            <a:r>
              <a:rPr lang="ru-RU" smtClean="0"/>
              <a:t>Использование прерываний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216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 smtClean="0"/>
              <a:t>Использование прерываний в FreeRTOS</a:t>
            </a:r>
            <a:endParaRPr lang="ru-RU" sz="373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4001" y="1344000"/>
            <a:ext cx="6759474" cy="5184000"/>
          </a:xfrm>
        </p:spPr>
        <p:txBody>
          <a:bodyPr numCol="1"/>
          <a:lstStyle/>
          <a:p>
            <a:pPr>
              <a:spcAft>
                <a:spcPts val="0"/>
              </a:spcAft>
            </a:pPr>
            <a:r>
              <a:rPr lang="ru-RU" dirty="0" smtClean="0"/>
              <a:t>Зачем?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Минимизируется задержка остальной части системы (особенно других процедур обработки прерываний)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Упрощает отладку, т.к. меньше = проще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Как? Передавать максимальное количество работы задаче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Процедура обработки прерывания сообщает задаче о нужной работе с использованием примитивов синхронизации RTOS</a:t>
            </a:r>
          </a:p>
          <a:p>
            <a:pPr lvl="2">
              <a:spcAft>
                <a:spcPts val="0"/>
              </a:spcAft>
            </a:pPr>
            <a:r>
              <a:rPr lang="ru-RU" dirty="0" smtClean="0"/>
              <a:t>Только один тип событий (например, нажатие кнопки)? Сообщить задаче с помощью семафора (двоичного или подсчитывающего)</a:t>
            </a:r>
          </a:p>
          <a:p>
            <a:pPr lvl="2">
              <a:spcAft>
                <a:spcPts val="0"/>
              </a:spcAft>
            </a:pPr>
            <a:r>
              <a:rPr lang="ru-RU" dirty="0" smtClean="0"/>
              <a:t>События разных типов или разные данные (например, полученные через UART)? Сообщить задаче (вместе с данными) используя очередь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z="2000" dirty="0" smtClean="0"/>
              <a:t>Делайте процедуру обработки прерывания максимально короткой 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 flipH="1">
            <a:off x="9466579" y="806953"/>
            <a:ext cx="1379922" cy="58102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Задача</a:t>
            </a:r>
            <a:endParaRPr lang="ru-RU" sz="2000" dirty="0">
              <a:solidFill>
                <a:schemeClr val="bg2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0070273" y="2365675"/>
            <a:ext cx="1888176" cy="3916371"/>
            <a:chOff x="6749089" y="2389427"/>
            <a:chExt cx="1888176" cy="3916371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 flipH="1">
              <a:off x="6749089" y="5576059"/>
              <a:ext cx="1888176" cy="72973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 dirty="0" smtClean="0">
                  <a:latin typeface="Verdana" pitchFamily="34" charset="0"/>
                </a:rPr>
                <a:t>Периферийное </a:t>
              </a:r>
              <a:br>
                <a:rPr lang="ru-RU" sz="1600" dirty="0" smtClean="0">
                  <a:latin typeface="Verdana" pitchFamily="34" charset="0"/>
                </a:rPr>
              </a:br>
              <a:r>
                <a:rPr lang="ru-RU" sz="1600" dirty="0" smtClean="0">
                  <a:latin typeface="Verdana" pitchFamily="34" charset="0"/>
                </a:rPr>
                <a:t>устройство</a:t>
              </a:r>
              <a:endParaRPr lang="ru-RU" sz="1600" dirty="0">
                <a:latin typeface="Verdana" pitchFamily="34" charset="0"/>
              </a:endParaRPr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auto">
            <a:xfrm flipH="1">
              <a:off x="6749089" y="4623896"/>
              <a:ext cx="1888176" cy="8593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400" dirty="0" smtClean="0">
                  <a:solidFill>
                    <a:schemeClr val="bg1">
                      <a:lumMod val="20000"/>
                      <a:lumOff val="80000"/>
                    </a:schemeClr>
                  </a:solidFill>
                  <a:latin typeface="+mj-lt"/>
                </a:rPr>
                <a:t>ISR (процедура </a:t>
              </a:r>
              <a:br>
                <a:rPr lang="ru-RU" sz="1400" dirty="0" smtClean="0">
                  <a:solidFill>
                    <a:schemeClr val="bg1">
                      <a:lumMod val="20000"/>
                      <a:lumOff val="80000"/>
                    </a:schemeClr>
                  </a:solidFill>
                  <a:latin typeface="+mj-lt"/>
                </a:rPr>
              </a:br>
              <a:r>
                <a:rPr lang="ru-RU" sz="1400" dirty="0" smtClean="0">
                  <a:solidFill>
                    <a:schemeClr val="bg1">
                      <a:lumMod val="20000"/>
                      <a:lumOff val="80000"/>
                    </a:schemeClr>
                  </a:solidFill>
                  <a:latin typeface="+mj-lt"/>
                </a:rPr>
                <a:t>обработки </a:t>
              </a:r>
              <a:br>
                <a:rPr lang="ru-RU" sz="1400" dirty="0" smtClean="0">
                  <a:solidFill>
                    <a:schemeClr val="bg1">
                      <a:lumMod val="20000"/>
                      <a:lumOff val="80000"/>
                    </a:schemeClr>
                  </a:solidFill>
                  <a:latin typeface="+mj-lt"/>
                </a:rPr>
              </a:br>
              <a:r>
                <a:rPr lang="ru-RU" sz="1400" dirty="0" smtClean="0">
                  <a:solidFill>
                    <a:schemeClr val="bg1">
                      <a:lumMod val="20000"/>
                      <a:lumOff val="80000"/>
                    </a:schemeClr>
                  </a:solidFill>
                  <a:latin typeface="+mj-lt"/>
                </a:rPr>
                <a:t>прерывания)</a:t>
              </a:r>
              <a:endParaRPr lang="ru-RU" sz="140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7125207" y="3355800"/>
              <a:ext cx="705488" cy="954107"/>
              <a:chOff x="6896607" y="3416408"/>
              <a:chExt cx="705488" cy="954107"/>
            </a:xfrm>
          </p:grpSpPr>
          <p:grpSp>
            <p:nvGrpSpPr>
              <p:cNvPr id="54" name="Group 53"/>
              <p:cNvGrpSpPr/>
              <p:nvPr/>
            </p:nvGrpSpPr>
            <p:grpSpPr>
              <a:xfrm rot="10800000">
                <a:off x="7311581" y="3416408"/>
                <a:ext cx="290514" cy="871544"/>
                <a:chOff x="7979650" y="2627624"/>
                <a:chExt cx="290514" cy="871544"/>
              </a:xfrm>
            </p:grpSpPr>
            <p:grpSp>
              <p:nvGrpSpPr>
                <p:cNvPr id="14" name="Group 33"/>
                <p:cNvGrpSpPr>
                  <a:grpSpLocks/>
                </p:cNvGrpSpPr>
                <p:nvPr/>
              </p:nvGrpSpPr>
              <p:grpSpPr bwMode="auto">
                <a:xfrm flipH="1" flipV="1">
                  <a:off x="7979650" y="3063396"/>
                  <a:ext cx="290514" cy="435772"/>
                  <a:chOff x="3408" y="1728"/>
                  <a:chExt cx="144" cy="288"/>
                </a:xfrm>
              </p:grpSpPr>
              <p:sp>
                <p:nvSpPr>
                  <p:cNvPr id="18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28"/>
                    <a:ext cx="144" cy="288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  <p:sp>
                <p:nvSpPr>
                  <p:cNvPr id="1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1872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</p:grpSp>
            <p:sp>
              <p:nvSpPr>
                <p:cNvPr id="15" name="Rectangle 37"/>
                <p:cNvSpPr>
                  <a:spLocks noChangeArrowheads="1"/>
                </p:cNvSpPr>
                <p:nvPr/>
              </p:nvSpPr>
              <p:spPr bwMode="auto">
                <a:xfrm flipH="1" flipV="1">
                  <a:off x="7979650" y="2627624"/>
                  <a:ext cx="290514" cy="43577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16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7979650" y="2845510"/>
                  <a:ext cx="2905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 rot="16200000" flipH="1">
                <a:off x="6619608" y="3693407"/>
                <a:ext cx="9541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000" i="1" dirty="0" smtClean="0">
                    <a:latin typeface="Arial" charset="0"/>
                  </a:rPr>
                  <a:t>Очередь</a:t>
                </a:r>
                <a:endParaRPr lang="ru-RU" sz="2000" i="1" dirty="0">
                  <a:latin typeface="Arial" charset="0"/>
                </a:endParaRPr>
              </a:p>
            </p:txBody>
          </p:sp>
        </p:grpSp>
        <p:sp>
          <p:nvSpPr>
            <p:cNvPr id="50" name="Oval 52"/>
            <p:cNvSpPr>
              <a:spLocks noChangeArrowheads="1"/>
            </p:cNvSpPr>
            <p:nvPr/>
          </p:nvSpPr>
          <p:spPr bwMode="auto">
            <a:xfrm flipH="1">
              <a:off x="6995476" y="2389427"/>
              <a:ext cx="1379922" cy="58102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ru-RU" sz="2000" dirty="0" smtClean="0">
                  <a:solidFill>
                    <a:schemeClr val="bg2"/>
                  </a:solidFill>
                </a:rPr>
                <a:t>Задача</a:t>
              </a:r>
              <a:endParaRPr lang="ru-RU" sz="2000" dirty="0">
                <a:solidFill>
                  <a:schemeClr val="bg2"/>
                </a:solidFill>
              </a:endParaRPr>
            </a:p>
          </p:txBody>
        </p:sp>
        <p:cxnSp>
          <p:nvCxnSpPr>
            <p:cNvPr id="57" name="Elbow Connector 56"/>
            <p:cNvCxnSpPr>
              <a:stCxn id="7" idx="0"/>
              <a:endCxn id="9" idx="4"/>
            </p:cNvCxnSpPr>
            <p:nvPr/>
          </p:nvCxnSpPr>
          <p:spPr bwMode="auto">
            <a:xfrm rot="5400000" flipH="1" flipV="1">
              <a:off x="7646786" y="5529668"/>
              <a:ext cx="92783" cy="12700"/>
            </a:xfrm>
            <a:prstGeom prst="bentConnector3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" name="Elbow Connector 57"/>
            <p:cNvCxnSpPr>
              <a:stCxn id="9" idx="0"/>
              <a:endCxn id="15" idx="2"/>
            </p:cNvCxnSpPr>
            <p:nvPr/>
          </p:nvCxnSpPr>
          <p:spPr bwMode="auto">
            <a:xfrm rot="16200000" flipV="1">
              <a:off x="7491032" y="4421750"/>
              <a:ext cx="396552" cy="7739"/>
            </a:xfrm>
            <a:prstGeom prst="bentConnector3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1" name="Elbow Connector 60"/>
            <p:cNvCxnSpPr>
              <a:stCxn id="18" idx="0"/>
              <a:endCxn id="50" idx="4"/>
            </p:cNvCxnSpPr>
            <p:nvPr/>
          </p:nvCxnSpPr>
          <p:spPr bwMode="auto">
            <a:xfrm rot="16200000" flipV="1">
              <a:off x="7492766" y="3163127"/>
              <a:ext cx="385344" cy="1"/>
            </a:xfrm>
            <a:prstGeom prst="bentConnector3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7" name="Rectangle 8"/>
          <p:cNvSpPr>
            <a:spLocks noChangeArrowheads="1"/>
          </p:cNvSpPr>
          <p:nvPr/>
        </p:nvSpPr>
        <p:spPr bwMode="auto">
          <a:xfrm flipH="1">
            <a:off x="7683334" y="5552307"/>
            <a:ext cx="1818868" cy="72974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dirty="0" smtClean="0">
                <a:latin typeface="Verdana" pitchFamily="34" charset="0"/>
              </a:rPr>
              <a:t>Периферийное </a:t>
            </a:r>
            <a:br>
              <a:rPr lang="ru-RU" sz="1600" dirty="0" smtClean="0">
                <a:latin typeface="Verdana" pitchFamily="34" charset="0"/>
              </a:rPr>
            </a:br>
            <a:r>
              <a:rPr lang="ru-RU" sz="1600" dirty="0" smtClean="0">
                <a:latin typeface="Verdana" pitchFamily="34" charset="0"/>
              </a:rPr>
              <a:t>устройство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78" name="Oval 15"/>
          <p:cNvSpPr>
            <a:spLocks noChangeArrowheads="1"/>
          </p:cNvSpPr>
          <p:nvPr/>
        </p:nvSpPr>
        <p:spPr bwMode="auto">
          <a:xfrm flipH="1">
            <a:off x="7564582" y="4564277"/>
            <a:ext cx="2078182" cy="8952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ISR (процедура </a:t>
            </a:r>
            <a:br>
              <a:rPr lang="ru-RU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ru-RU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обработки </a:t>
            </a:r>
            <a:br>
              <a:rPr lang="ru-RU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ru-RU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прерывания)</a:t>
            </a:r>
            <a:endParaRPr lang="ru-RU" sz="140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7" name="Oval 52"/>
          <p:cNvSpPr>
            <a:spLocks noChangeArrowheads="1"/>
          </p:cNvSpPr>
          <p:nvPr/>
        </p:nvSpPr>
        <p:spPr bwMode="auto">
          <a:xfrm flipH="1">
            <a:off x="7909145" y="2365675"/>
            <a:ext cx="1379922" cy="58102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Задача</a:t>
            </a:r>
            <a:endParaRPr lang="ru-RU" sz="2000" dirty="0">
              <a:solidFill>
                <a:schemeClr val="bg2"/>
              </a:solidFill>
            </a:endParaRPr>
          </a:p>
        </p:txBody>
      </p:sp>
      <p:cxnSp>
        <p:nvCxnSpPr>
          <p:cNvPr id="88" name="Elbow Connector 87"/>
          <p:cNvCxnSpPr>
            <a:stCxn id="77" idx="0"/>
            <a:endCxn id="78" idx="4"/>
          </p:cNvCxnSpPr>
          <p:nvPr/>
        </p:nvCxnSpPr>
        <p:spPr bwMode="auto">
          <a:xfrm rot="5400000" flipH="1" flipV="1">
            <a:off x="8551828" y="5500463"/>
            <a:ext cx="92784" cy="10905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Elbow Connector 88"/>
          <p:cNvCxnSpPr>
            <a:stCxn id="78" idx="0"/>
          </p:cNvCxnSpPr>
          <p:nvPr/>
        </p:nvCxnSpPr>
        <p:spPr bwMode="auto">
          <a:xfrm rot="16200000" flipV="1">
            <a:off x="8421050" y="4381654"/>
            <a:ext cx="360682" cy="4564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0" name="Elbow Connector 89"/>
          <p:cNvCxnSpPr>
            <a:endCxn id="87" idx="4"/>
          </p:cNvCxnSpPr>
          <p:nvPr/>
        </p:nvCxnSpPr>
        <p:spPr bwMode="auto">
          <a:xfrm rot="16200000" flipV="1">
            <a:off x="8406435" y="3139375"/>
            <a:ext cx="385344" cy="1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91" name="Group 90"/>
          <p:cNvGrpSpPr/>
          <p:nvPr/>
        </p:nvGrpSpPr>
        <p:grpSpPr>
          <a:xfrm>
            <a:off x="8435637" y="3375637"/>
            <a:ext cx="458981" cy="827954"/>
            <a:chOff x="8816340" y="884580"/>
            <a:chExt cx="1640204" cy="2958758"/>
          </a:xfrm>
        </p:grpSpPr>
        <p:grpSp>
          <p:nvGrpSpPr>
            <p:cNvPr id="92" name="Group 91"/>
            <p:cNvGrpSpPr/>
            <p:nvPr/>
          </p:nvGrpSpPr>
          <p:grpSpPr>
            <a:xfrm>
              <a:off x="8900160" y="948002"/>
              <a:ext cx="1556384" cy="962025"/>
              <a:chOff x="9197340" y="2714624"/>
              <a:chExt cx="1556384" cy="962025"/>
            </a:xfrm>
          </p:grpSpPr>
          <p:sp>
            <p:nvSpPr>
              <p:cNvPr id="94" name="Rectangle 93"/>
              <p:cNvSpPr/>
              <p:nvPr/>
            </p:nvSpPr>
            <p:spPr bwMode="auto">
              <a:xfrm>
                <a:off x="9197340" y="2714624"/>
                <a:ext cx="1556384" cy="962025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9574530" y="2939889"/>
                <a:ext cx="802004" cy="511494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3" name="Rectangle 92"/>
            <p:cNvSpPr/>
            <p:nvPr/>
          </p:nvSpPr>
          <p:spPr bwMode="auto">
            <a:xfrm>
              <a:off x="8816340" y="884580"/>
              <a:ext cx="83820" cy="295875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6000"/>
                    <a:lumOff val="24000"/>
                  </a:schemeClr>
                </a:gs>
                <a:gs pos="59000">
                  <a:schemeClr val="accent4">
                    <a:lumMod val="75000"/>
                  </a:schemeClr>
                </a:gs>
                <a:gs pos="97000">
                  <a:schemeClr val="accent4">
                    <a:lumMod val="27000"/>
                  </a:schemeClr>
                </a:gs>
              </a:gsLst>
              <a:lin ang="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96" name="Text Box 21"/>
          <p:cNvSpPr txBox="1">
            <a:spLocks noChangeArrowheads="1"/>
          </p:cNvSpPr>
          <p:nvPr/>
        </p:nvSpPr>
        <p:spPr bwMode="auto">
          <a:xfrm rot="16200000" flipH="1">
            <a:off x="7480409" y="3609047"/>
            <a:ext cx="1510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i="1" dirty="0" smtClean="0">
                <a:latin typeface="Arial" charset="0"/>
              </a:rPr>
              <a:t>Семафор</a:t>
            </a:r>
            <a:endParaRPr lang="ru-RU" sz="2000" i="1" dirty="0">
              <a:latin typeface="Arial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8606381" y="1314381"/>
            <a:ext cx="458981" cy="827954"/>
            <a:chOff x="8816340" y="884580"/>
            <a:chExt cx="1640204" cy="2958758"/>
          </a:xfrm>
        </p:grpSpPr>
        <p:grpSp>
          <p:nvGrpSpPr>
            <p:cNvPr id="101" name="Group 100"/>
            <p:cNvGrpSpPr/>
            <p:nvPr/>
          </p:nvGrpSpPr>
          <p:grpSpPr>
            <a:xfrm>
              <a:off x="8900160" y="948002"/>
              <a:ext cx="1556384" cy="962025"/>
              <a:chOff x="9197340" y="2714624"/>
              <a:chExt cx="1556384" cy="962025"/>
            </a:xfrm>
          </p:grpSpPr>
          <p:sp>
            <p:nvSpPr>
              <p:cNvPr id="103" name="Rectangle 102"/>
              <p:cNvSpPr/>
              <p:nvPr/>
            </p:nvSpPr>
            <p:spPr bwMode="auto">
              <a:xfrm>
                <a:off x="9197340" y="2714624"/>
                <a:ext cx="1556384" cy="962025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9574530" y="2939889"/>
                <a:ext cx="802004" cy="511494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" name="Rectangle 101"/>
            <p:cNvSpPr/>
            <p:nvPr/>
          </p:nvSpPr>
          <p:spPr bwMode="auto">
            <a:xfrm>
              <a:off x="8816340" y="884580"/>
              <a:ext cx="83820" cy="295875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6000"/>
                    <a:lumOff val="24000"/>
                  </a:schemeClr>
                </a:gs>
                <a:gs pos="59000">
                  <a:schemeClr val="accent4">
                    <a:lumMod val="75000"/>
                  </a:schemeClr>
                </a:gs>
                <a:gs pos="97000">
                  <a:schemeClr val="accent4">
                    <a:lumMod val="27000"/>
                  </a:schemeClr>
                </a:gs>
              </a:gsLst>
              <a:lin ang="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105" name="Elbow Connector 104"/>
          <p:cNvCxnSpPr>
            <a:stCxn id="87" idx="0"/>
            <a:endCxn id="102" idx="2"/>
          </p:cNvCxnSpPr>
          <p:nvPr/>
        </p:nvCxnSpPr>
        <p:spPr bwMode="auto">
          <a:xfrm rot="5400000" flipH="1" flipV="1">
            <a:off x="8496937" y="2244504"/>
            <a:ext cx="223340" cy="19003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8" name="Elbow Connector 107"/>
          <p:cNvCxnSpPr>
            <a:stCxn id="103" idx="3"/>
            <a:endCxn id="53" idx="6"/>
          </p:cNvCxnSpPr>
          <p:nvPr/>
        </p:nvCxnSpPr>
        <p:spPr bwMode="auto">
          <a:xfrm flipV="1">
            <a:off x="9065362" y="1097468"/>
            <a:ext cx="401217" cy="369263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57191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 smtClean="0"/>
              <a:t>Структура процедуры обработки прерывания</a:t>
            </a:r>
            <a:endParaRPr lang="ru-RU" sz="373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0629" y="950028"/>
            <a:ext cx="5087472" cy="5474525"/>
          </a:xfrm>
        </p:spPr>
        <p:txBody>
          <a:bodyPr numCol="1"/>
          <a:lstStyle/>
          <a:p>
            <a:pPr>
              <a:spcAft>
                <a:spcPts val="0"/>
              </a:spcAft>
            </a:pPr>
            <a:r>
              <a:rPr lang="ru-RU" sz="1800" dirty="0" smtClean="0"/>
              <a:t>Объявление процедуры обработки прерывания было рассмотрено ранее</a:t>
            </a:r>
          </a:p>
          <a:p>
            <a:pPr>
              <a:spcAft>
                <a:spcPts val="0"/>
              </a:spcAft>
            </a:pPr>
            <a:r>
              <a:rPr lang="ru-RU" sz="1800" dirty="0" smtClean="0"/>
              <a:t>Выполнить главную работу: прочитать полученные символы из UART4</a:t>
            </a:r>
          </a:p>
          <a:p>
            <a:pPr>
              <a:spcAft>
                <a:spcPts val="0"/>
              </a:spcAft>
            </a:pPr>
            <a:r>
              <a:rPr lang="ru-RU" sz="1800" dirty="0" smtClean="0"/>
              <a:t>Передать остальную работу задаче: переслать данные через очередь xSerInQueue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Нужно использовать версию *fromISR функций API при вызове из процедуры обработки прерывания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Функция возвращает 1 при успешном завершении, 0 при ошибке, т.е. если очередь полная - включается светодиод</a:t>
            </a:r>
          </a:p>
          <a:p>
            <a:pPr>
              <a:spcAft>
                <a:spcPts val="0"/>
              </a:spcAft>
            </a:pPr>
            <a:r>
              <a:rPr lang="ru-RU" sz="1800" dirty="0" smtClean="0"/>
              <a:t>Сбросить флаг прерывания, чтобы сообщить аппаратному обеспечению об обработке прерывания</a:t>
            </a:r>
          </a:p>
          <a:p>
            <a:pPr>
              <a:spcAft>
                <a:spcPts val="0"/>
              </a:spcAft>
            </a:pPr>
            <a:r>
              <a:rPr lang="ru-RU" sz="1800" dirty="0" smtClean="0"/>
              <a:t>Возврат из процедуры обработки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прерывания выполняется с помощью макроса portEND_SWITCHING_ISR(arg)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arg определяет выполнять ли переключение контекста задачи (1) или нет (0)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9" t="9731" r="11981" b="75651"/>
          <a:stretch/>
        </p:blipFill>
        <p:spPr>
          <a:xfrm>
            <a:off x="5218101" y="1344000"/>
            <a:ext cx="6871368" cy="544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3" t="27914" r="12057" b="65035"/>
          <a:stretch/>
        </p:blipFill>
        <p:spPr>
          <a:xfrm>
            <a:off x="5218101" y="2005682"/>
            <a:ext cx="6871368" cy="262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29" t="35567" r="11981" b="34287"/>
          <a:stretch/>
        </p:blipFill>
        <p:spPr>
          <a:xfrm>
            <a:off x="5218101" y="2895865"/>
            <a:ext cx="6871368" cy="1122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9" t="66769" r="11981" b="21587"/>
          <a:stretch/>
        </p:blipFill>
        <p:spPr>
          <a:xfrm>
            <a:off x="5218101" y="4548248"/>
            <a:ext cx="6871368" cy="433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29" t="78900" r="11981" b="2881"/>
          <a:stretch/>
        </p:blipFill>
        <p:spPr>
          <a:xfrm>
            <a:off x="5218101" y="5423537"/>
            <a:ext cx="6871368" cy="6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97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Задачи, выполняемые до конца: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использование конечного автомата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877" y="3801659"/>
            <a:ext cx="6032775" cy="2726341"/>
          </a:xfrm>
        </p:spPr>
        <p:txBody>
          <a:bodyPr/>
          <a:lstStyle/>
          <a:p>
            <a:r>
              <a:rPr lang="ru-RU" sz="2000" dirty="0" smtClean="0"/>
              <a:t>Программа разбивается на состояния, при вызове задачи выполняется одно из них</a:t>
            </a:r>
          </a:p>
          <a:p>
            <a:r>
              <a:rPr lang="ru-RU" sz="2000" dirty="0" smtClean="0"/>
              <a:t>Максимальная задержка от нажатия до реакции светодиодов сейчас намного меньшая!</a:t>
            </a:r>
          </a:p>
          <a:p>
            <a:r>
              <a:rPr lang="ru-RU" sz="2000" dirty="0" smtClean="0"/>
              <a:t>Время все еще расходуется попусту на ожидание в состоянии занятости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2625" y="2495642"/>
            <a:ext cx="10846352" cy="386453"/>
            <a:chOff x="682625" y="2495642"/>
            <a:chExt cx="10846352" cy="386453"/>
          </a:xfrm>
        </p:grpSpPr>
        <p:sp>
          <p:nvSpPr>
            <p:cNvPr id="7" name="TextBox 6"/>
            <p:cNvSpPr txBox="1"/>
            <p:nvPr/>
          </p:nvSpPr>
          <p:spPr>
            <a:xfrm>
              <a:off x="682625" y="2495642"/>
              <a:ext cx="3124200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2"/>
                  </a:solidFill>
                </a:rPr>
                <a:t>TASK_Read_Switches</a:t>
              </a:r>
              <a:endParaRPr lang="ru-RU" sz="2000" b="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029078" y="2552791"/>
              <a:ext cx="7499899" cy="272153"/>
            </a:xfrm>
            <a:prstGeom prst="rect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74796" y="2547888"/>
            <a:ext cx="7184150" cy="280280"/>
            <a:chOff x="4074796" y="2547888"/>
            <a:chExt cx="7184150" cy="28028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846443" y="2556015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074796" y="2556015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988726" y="2556015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542791" y="2552791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437503" y="2554429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7616462" y="2556015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5844815" y="2556015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6758745" y="2556015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6312810" y="2552791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7207522" y="2554429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9388236" y="2556015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7616589" y="2556015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8530519" y="2556015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8084584" y="2552791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8979296" y="2554429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11159883" y="2551112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9388236" y="2551112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10302166" y="2551112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9856231" y="2547888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0750943" y="2549526"/>
              <a:ext cx="99063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2633" y="2004873"/>
            <a:ext cx="11346344" cy="386453"/>
            <a:chOff x="182633" y="2004873"/>
            <a:chExt cx="11346344" cy="386453"/>
          </a:xfrm>
        </p:grpSpPr>
        <p:sp>
          <p:nvSpPr>
            <p:cNvPr id="136" name="Rectangle 135"/>
            <p:cNvSpPr/>
            <p:nvPr/>
          </p:nvSpPr>
          <p:spPr bwMode="auto">
            <a:xfrm>
              <a:off x="11334732" y="2090685"/>
              <a:ext cx="194245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400" b="0" dirty="0" smtClean="0">
                  <a:solidFill>
                    <a:srgbClr val="FFFFFF"/>
                  </a:solidFill>
                </a:rPr>
                <a:t>1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82633" y="2004873"/>
              <a:ext cx="11346344" cy="386453"/>
              <a:chOff x="182633" y="1969988"/>
              <a:chExt cx="11346344" cy="38645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82633" y="1969988"/>
                <a:ext cx="3982334" cy="38645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sz="2000" dirty="0" smtClean="0">
                    <a:solidFill>
                      <a:schemeClr val="accent2"/>
                    </a:solidFill>
                  </a:rPr>
                  <a:t>TASK_Scan_LEDs_Once_FSM</a:t>
                </a:r>
                <a:endParaRPr lang="ru-RU" sz="2000" b="0" dirty="0" smtClean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4213225" y="2055967"/>
                <a:ext cx="283848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4687573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5133508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5568149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dirty="0">
                    <a:solidFill>
                      <a:srgbClr val="FFFFFF"/>
                    </a:solidFill>
                  </a:rPr>
                  <a:t>4</a:t>
                </a:r>
                <a:endParaRPr lang="ru-RU" sz="1400" b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5983244" y="2055967"/>
                <a:ext cx="283848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6457592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6903527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dirty="0">
                    <a:solidFill>
                      <a:srgbClr val="FFFFFF"/>
                    </a:solidFill>
                  </a:rPr>
                  <a:t>3</a:t>
                </a:r>
                <a:endParaRPr lang="ru-RU" sz="1400" b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338168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7755018" y="2055967"/>
                <a:ext cx="283848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8229366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8675301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9109942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9526665" y="2051064"/>
                <a:ext cx="283848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10001013" y="2051064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10446948" y="2051064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10881589" y="2051064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dirty="0">
                    <a:solidFill>
                      <a:srgbClr val="FFFFFF"/>
                    </a:solidFill>
                  </a:rPr>
                  <a:t>4</a:t>
                </a:r>
                <a:endParaRPr lang="ru-RU" sz="1400" b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4029078" y="2057919"/>
                <a:ext cx="7499899" cy="272153"/>
              </a:xfrm>
              <a:prstGeom prst="rect">
                <a:avLst/>
              </a:prstGeom>
              <a:noFill/>
              <a:ln w="222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rgbClr val="FFFFFF"/>
                  </a:solidFill>
                </a:endParaRPr>
              </a:p>
            </p:txBody>
          </p:sp>
        </p:grpSp>
      </p:grpSp>
      <p:cxnSp>
        <p:nvCxnSpPr>
          <p:cNvPr id="134" name="Straight Arrow Connector 133"/>
          <p:cNvCxnSpPr/>
          <p:nvPr/>
        </p:nvCxnSpPr>
        <p:spPr bwMode="auto">
          <a:xfrm flipV="1">
            <a:off x="5922646" y="3063727"/>
            <a:ext cx="489227" cy="620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682625" y="1509936"/>
            <a:ext cx="10846352" cy="386453"/>
            <a:chOff x="682625" y="1509936"/>
            <a:chExt cx="10846352" cy="386453"/>
          </a:xfrm>
        </p:grpSpPr>
        <p:sp>
          <p:nvSpPr>
            <p:cNvPr id="16" name="TextBox 15"/>
            <p:cNvSpPr txBox="1"/>
            <p:nvPr/>
          </p:nvSpPr>
          <p:spPr>
            <a:xfrm>
              <a:off x="682625" y="1509936"/>
              <a:ext cx="3124200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2"/>
                  </a:solidFill>
                </a:rPr>
                <a:t>Scan_LEDs_with_Tasks</a:t>
              </a:r>
              <a:endParaRPr lang="ru-RU" sz="2000" b="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flipH="1">
              <a:off x="5800725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flipH="1">
              <a:off x="5945506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flipH="1">
              <a:off x="402907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flipH="1">
              <a:off x="4173859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 flipH="1">
              <a:off x="494300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 flipH="1">
              <a:off x="5087789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 flipH="1">
              <a:off x="4497073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 flipH="1">
              <a:off x="4641854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 flipH="1">
              <a:off x="5391785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 flipH="1">
              <a:off x="5536566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 flipH="1">
              <a:off x="7570744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 flipH="1">
              <a:off x="7715525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 flipH="1">
              <a:off x="5799097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 flipH="1">
              <a:off x="594387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 flipH="1">
              <a:off x="6713027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flipH="1">
              <a:off x="685780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 flipH="1">
              <a:off x="6267092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 flipH="1">
              <a:off x="6411873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 flipH="1">
              <a:off x="7161804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 flipH="1">
              <a:off x="7306585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 flipH="1">
              <a:off x="934251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 flipH="1">
              <a:off x="9487299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 flipH="1">
              <a:off x="7570871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 flipH="1">
              <a:off x="7715652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 flipH="1">
              <a:off x="8484801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 flipH="1">
              <a:off x="8629582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 flipH="1">
              <a:off x="8038866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 flipH="1">
              <a:off x="8183647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 flipH="1">
              <a:off x="8933578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 flipH="1">
              <a:off x="9078359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 flipH="1">
              <a:off x="11114165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 flipH="1">
              <a:off x="11258946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 flipH="1">
              <a:off x="9342518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 flipH="1">
              <a:off x="9487299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 flipH="1">
              <a:off x="10256448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 flipH="1">
              <a:off x="10401229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 flipH="1">
              <a:off x="9810513" y="1560821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 flipH="1">
              <a:off x="9955294" y="1560821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 flipH="1">
              <a:off x="10705225" y="1562459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 flipH="1">
              <a:off x="10850006" y="1562459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29078" y="1568948"/>
              <a:ext cx="7499899" cy="272153"/>
            </a:xfrm>
            <a:prstGeom prst="rect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2"/>
          <a:srcRect r="30009" b="48720"/>
          <a:stretch/>
        </p:blipFill>
        <p:spPr>
          <a:xfrm>
            <a:off x="682625" y="3069929"/>
            <a:ext cx="4540306" cy="340222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245625" y="2085949"/>
            <a:ext cx="7331610" cy="283911"/>
            <a:chOff x="4245601" y="2085949"/>
            <a:chExt cx="7360711" cy="283911"/>
          </a:xfrm>
        </p:grpSpPr>
        <p:sp>
          <p:nvSpPr>
            <p:cNvPr id="110" name="Rectangle 109"/>
            <p:cNvSpPr/>
            <p:nvPr/>
          </p:nvSpPr>
          <p:spPr bwMode="auto">
            <a:xfrm>
              <a:off x="4245601" y="2085949"/>
              <a:ext cx="219694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9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6022757" y="2097707"/>
              <a:ext cx="219694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9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7799215" y="2092526"/>
              <a:ext cx="219694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9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4710388" y="2092526"/>
              <a:ext cx="219694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9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5156124" y="2092526"/>
              <a:ext cx="219694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9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5589483" y="2092526"/>
              <a:ext cx="219694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9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6481349" y="2092526"/>
              <a:ext cx="219694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9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927282" y="2092526"/>
              <a:ext cx="219694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9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373215" y="2092526"/>
              <a:ext cx="219694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9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8265081" y="2092526"/>
              <a:ext cx="219694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9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8711014" y="2092526"/>
              <a:ext cx="219694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9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9156947" y="2092526"/>
              <a:ext cx="219694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9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9583145" y="2092526"/>
              <a:ext cx="219694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9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10048813" y="2092526"/>
              <a:ext cx="219694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9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10494746" y="2092526"/>
              <a:ext cx="219694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9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10940679" y="2092526"/>
              <a:ext cx="219694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9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11386618" y="2092526"/>
              <a:ext cx="219694" cy="27215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72000" rIns="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900" b="0" dirty="0" smtClean="0">
                  <a:solidFill>
                    <a:schemeClr val="bg2"/>
                  </a:solidFill>
                </a:rPr>
                <a:t>ожидание</a:t>
              </a: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5095750" y="3121687"/>
            <a:ext cx="2370135" cy="386453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Меньшая задержка</a:t>
            </a:r>
            <a:endParaRPr lang="ru-RU" sz="2000" b="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41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 smtClean="0"/>
              <a:t>Уровень приоритета прерывания</a:t>
            </a:r>
            <a:endParaRPr lang="ru-RU" sz="373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4001" y="5088576"/>
            <a:ext cx="11592652" cy="1439423"/>
          </a:xfrm>
        </p:spPr>
        <p:txBody>
          <a:bodyPr numCol="1"/>
          <a:lstStyle/>
          <a:p>
            <a:r>
              <a:rPr lang="ru-RU" sz="2000" dirty="0" smtClean="0"/>
              <a:t>Все уровни приоритета должны быть меньшими, чем константа </a:t>
            </a:r>
            <a:r>
              <a:rPr lang="ru-RU" sz="2000" dirty="0" err="1" smtClean="0"/>
              <a:t>configMAX_SYSCALL_INTERRUPT_PRIORITY</a:t>
            </a:r>
            <a:r>
              <a:rPr lang="ru-RU" sz="2000" dirty="0" smtClean="0"/>
              <a:t> (определена в </a:t>
            </a:r>
            <a:r>
              <a:rPr lang="ru-RU" sz="2000" dirty="0" err="1" smtClean="0"/>
              <a:t>FreeRTOSConfig.h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В противном случае в случайный момент времени может произойти полный отказ системы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549" y="3124754"/>
            <a:ext cx="7643719" cy="1692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787" t="6901"/>
          <a:stretch/>
        </p:blipFill>
        <p:spPr>
          <a:xfrm>
            <a:off x="2347549" y="1283378"/>
            <a:ext cx="6335863" cy="16600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295403" y="2054431"/>
            <a:ext cx="4488872" cy="225631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95403" y="2480142"/>
            <a:ext cx="4488872" cy="225631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951018" y="4425164"/>
            <a:ext cx="4938155" cy="225631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46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Раздел 5F: </a:t>
            </a:r>
            <a:r>
              <a:t/>
            </a:r>
            <a:br/>
            <a:r>
              <a:rPr lang="ru-RU" smtClean="0"/>
              <a:t>Упражнение лабораторной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078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0" dirty="0" smtClean="0"/>
              <a:t>Упражнение лабораторной работы: Обзор</a:t>
            </a:r>
            <a:endParaRPr lang="ru-RU" sz="373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0874" y="1032723"/>
            <a:ext cx="4308542" cy="4923522"/>
          </a:xfrm>
        </p:spPr>
        <p:txBody>
          <a:bodyPr numCol="1"/>
          <a:lstStyle/>
          <a:p>
            <a:r>
              <a:rPr lang="ru-RU" sz="2000" dirty="0" smtClean="0"/>
              <a:t>Lab10_Adv_Concurrency</a:t>
            </a:r>
          </a:p>
          <a:p>
            <a:r>
              <a:rPr lang="ru-RU" sz="2000" dirty="0" smtClean="0"/>
              <a:t>Построение многозадачного приложения с последовательными коммуникациями</a:t>
            </a:r>
          </a:p>
          <a:p>
            <a:pPr lvl="1"/>
            <a:r>
              <a:rPr lang="ru-RU" sz="1800" dirty="0" smtClean="0"/>
              <a:t>Задача 1 (Task1) запускает Задачу 2 (Task2) с помощью семафора</a:t>
            </a:r>
          </a:p>
          <a:p>
            <a:pPr lvl="1"/>
            <a:r>
              <a:rPr lang="ru-RU" sz="1800" dirty="0" smtClean="0"/>
              <a:t>Задача </a:t>
            </a:r>
            <a:r>
              <a:rPr lang="ru-RU" sz="1800" dirty="0" err="1" smtClean="0"/>
              <a:t>Clocktask</a:t>
            </a:r>
            <a:r>
              <a:rPr lang="ru-RU" sz="1800" dirty="0" smtClean="0"/>
              <a:t> выводит время на OLED дисплей и ПК</a:t>
            </a:r>
          </a:p>
          <a:p>
            <a:pPr lvl="1"/>
            <a:r>
              <a:rPr lang="ru-RU" sz="1800" dirty="0" err="1" smtClean="0"/>
              <a:t>Мьютекс</a:t>
            </a:r>
            <a:r>
              <a:rPr lang="ru-RU" sz="1800" dirty="0" smtClean="0"/>
              <a:t> защищает OLED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дисплей от мешающих друг другу операций</a:t>
            </a:r>
          </a:p>
          <a:p>
            <a:pPr lvl="1"/>
            <a:r>
              <a:rPr lang="ru-RU" sz="1800" dirty="0" smtClean="0"/>
              <a:t>Очередь сообщений передает данные между задачами и процедурами обработки прерываний 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 flipH="1">
            <a:off x="6505819" y="3941404"/>
            <a:ext cx="1379922" cy="58102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Task2</a:t>
            </a:r>
            <a:endParaRPr lang="ru-RU" sz="2000" dirty="0">
              <a:solidFill>
                <a:schemeClr val="bg2"/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6001193" y="3817210"/>
            <a:ext cx="458984" cy="827954"/>
            <a:chOff x="8816331" y="884580"/>
            <a:chExt cx="1640213" cy="2958758"/>
          </a:xfrm>
        </p:grpSpPr>
        <p:grpSp>
          <p:nvGrpSpPr>
            <p:cNvPr id="101" name="Group 100"/>
            <p:cNvGrpSpPr/>
            <p:nvPr/>
          </p:nvGrpSpPr>
          <p:grpSpPr>
            <a:xfrm>
              <a:off x="8900160" y="948002"/>
              <a:ext cx="1556384" cy="962025"/>
              <a:chOff x="9197340" y="2714624"/>
              <a:chExt cx="1556384" cy="962025"/>
            </a:xfrm>
          </p:grpSpPr>
          <p:sp>
            <p:nvSpPr>
              <p:cNvPr id="103" name="Rectangle 102"/>
              <p:cNvSpPr/>
              <p:nvPr/>
            </p:nvSpPr>
            <p:spPr bwMode="auto">
              <a:xfrm>
                <a:off x="9197340" y="2714624"/>
                <a:ext cx="1556384" cy="962025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9574530" y="2939889"/>
                <a:ext cx="802004" cy="511494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" name="Rectangle 101"/>
            <p:cNvSpPr/>
            <p:nvPr/>
          </p:nvSpPr>
          <p:spPr bwMode="auto">
            <a:xfrm>
              <a:off x="8816331" y="884580"/>
              <a:ext cx="83818" cy="295875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6000"/>
                    <a:lumOff val="24000"/>
                  </a:schemeClr>
                </a:gs>
                <a:gs pos="59000">
                  <a:schemeClr val="accent4">
                    <a:lumMod val="75000"/>
                  </a:schemeClr>
                </a:gs>
                <a:gs pos="97000">
                  <a:schemeClr val="accent4">
                    <a:lumMod val="27000"/>
                  </a:schemeClr>
                </a:gs>
              </a:gsLst>
              <a:lin ang="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108" name="Elbow Connector 107"/>
          <p:cNvCxnSpPr>
            <a:stCxn id="102" idx="3"/>
            <a:endCxn id="53" idx="6"/>
          </p:cNvCxnSpPr>
          <p:nvPr/>
        </p:nvCxnSpPr>
        <p:spPr bwMode="auto">
          <a:xfrm>
            <a:off x="6024648" y="4231187"/>
            <a:ext cx="481171" cy="73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Oval 41"/>
          <p:cNvSpPr>
            <a:spLocks noChangeArrowheads="1"/>
          </p:cNvSpPr>
          <p:nvPr/>
        </p:nvSpPr>
        <p:spPr bwMode="auto">
          <a:xfrm flipH="1">
            <a:off x="4338798" y="3941404"/>
            <a:ext cx="1379922" cy="58102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Task1</a:t>
            </a:r>
            <a:endParaRPr lang="ru-RU" sz="2000" dirty="0">
              <a:solidFill>
                <a:schemeClr val="bg2"/>
              </a:solidFill>
            </a:endParaRPr>
          </a:p>
        </p:txBody>
      </p:sp>
      <p:cxnSp>
        <p:nvCxnSpPr>
          <p:cNvPr id="44" name="Elbow Connector 43"/>
          <p:cNvCxnSpPr>
            <a:stCxn id="42" idx="2"/>
            <a:endCxn id="102" idx="1"/>
          </p:cNvCxnSpPr>
          <p:nvPr/>
        </p:nvCxnSpPr>
        <p:spPr bwMode="auto">
          <a:xfrm flipV="1">
            <a:off x="5718720" y="4231187"/>
            <a:ext cx="282473" cy="73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6686065" y="987708"/>
            <a:ext cx="2089736" cy="1494150"/>
            <a:chOff x="4475877" y="1505445"/>
            <a:chExt cx="2089736" cy="1494150"/>
          </a:xfrm>
        </p:grpSpPr>
        <p:grpSp>
          <p:nvGrpSpPr>
            <p:cNvPr id="48" name="Group 47"/>
            <p:cNvGrpSpPr/>
            <p:nvPr/>
          </p:nvGrpSpPr>
          <p:grpSpPr>
            <a:xfrm>
              <a:off x="4777971" y="2225343"/>
              <a:ext cx="1102570" cy="508887"/>
              <a:chOff x="7827674" y="2158113"/>
              <a:chExt cx="1102570" cy="508887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8570448" y="2421902"/>
                <a:ext cx="91044" cy="96982"/>
              </a:xfrm>
              <a:prstGeom prst="rect">
                <a:avLst/>
              </a:prstGeom>
              <a:solidFill>
                <a:srgbClr val="A278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8662265" y="2470393"/>
                <a:ext cx="91044" cy="96982"/>
              </a:xfrm>
              <a:prstGeom prst="rect">
                <a:avLst/>
              </a:prstGeom>
              <a:solidFill>
                <a:srgbClr val="A278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8839200" y="2470393"/>
                <a:ext cx="91044" cy="96982"/>
              </a:xfrm>
              <a:prstGeom prst="rect">
                <a:avLst/>
              </a:prstGeom>
              <a:solidFill>
                <a:srgbClr val="A278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8265226" y="2351314"/>
                <a:ext cx="665018" cy="119079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lumMod val="53000"/>
                    </a:srgbClr>
                  </a:gs>
                  <a:gs pos="27000">
                    <a:srgbClr val="E6AD00">
                      <a:lumMod val="66000"/>
                      <a:lumOff val="34000"/>
                    </a:srgbClr>
                  </a:gs>
                  <a:gs pos="100000">
                    <a:srgbClr val="CC9900">
                      <a:lumMod val="53000"/>
                    </a:srgbClr>
                  </a:gs>
                </a:gsLst>
                <a:lin ang="5400000" scaled="0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7827674" y="2158113"/>
                <a:ext cx="499102" cy="508887"/>
              </a:xfrm>
              <a:prstGeom prst="ellipse">
                <a:avLst/>
              </a:prstGeom>
              <a:solidFill>
                <a:srgbClr val="CC9900"/>
              </a:solidFill>
              <a:ln w="9525" cap="flat" cmpd="sng" algn="ctr">
                <a:solidFill>
                  <a:srgbClr val="A278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Text Box 21"/>
            <p:cNvSpPr txBox="1">
              <a:spLocks noChangeArrowheads="1"/>
            </p:cNvSpPr>
            <p:nvPr/>
          </p:nvSpPr>
          <p:spPr bwMode="auto">
            <a:xfrm flipH="1">
              <a:off x="4691759" y="2661041"/>
              <a:ext cx="140455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600" i="1" dirty="0" smtClean="0">
                  <a:latin typeface="Arial" charset="0"/>
                </a:rPr>
                <a:t>xMutexOLED</a:t>
              </a:r>
              <a:endParaRPr lang="ru-RU" sz="1600" i="1" dirty="0">
                <a:latin typeface="Arial" charset="0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4475877" y="1505445"/>
              <a:ext cx="2089736" cy="671407"/>
              <a:chOff x="7814274" y="1258789"/>
              <a:chExt cx="2089736" cy="671407"/>
            </a:xfrm>
          </p:grpSpPr>
          <p:sp>
            <p:nvSpPr>
              <p:cNvPr id="63" name="Rectangle 62"/>
              <p:cNvSpPr/>
              <p:nvPr/>
            </p:nvSpPr>
            <p:spPr bwMode="auto">
              <a:xfrm>
                <a:off x="7814274" y="1258789"/>
                <a:ext cx="2089736" cy="671407"/>
              </a:xfrm>
              <a:prstGeom prst="rect">
                <a:avLst/>
              </a:prstGeom>
              <a:solidFill>
                <a:srgbClr val="CC99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ru-RU" sz="2000" dirty="0" smtClean="0">
                    <a:solidFill>
                      <a:schemeClr val="bg2"/>
                    </a:solidFill>
                  </a:rPr>
                  <a:t>OLED Дисплей</a:t>
                </a:r>
              </a:p>
              <a:p>
                <a:pPr algn="ctr"/>
                <a:endParaRPr lang="ru-RU" sz="2000" dirty="0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8795626" y="1583521"/>
                <a:ext cx="147710" cy="287633"/>
                <a:chOff x="8891588" y="2250576"/>
                <a:chExt cx="147710" cy="287633"/>
              </a:xfrm>
            </p:grpSpPr>
            <p:sp>
              <p:nvSpPr>
                <p:cNvPr id="65" name="Oval 64"/>
                <p:cNvSpPr/>
                <p:nvPr/>
              </p:nvSpPr>
              <p:spPr bwMode="auto">
                <a:xfrm>
                  <a:off x="8891588" y="2250576"/>
                  <a:ext cx="147710" cy="156074"/>
                </a:xfrm>
                <a:prstGeom prst="ellipse">
                  <a:avLst/>
                </a:prstGeom>
                <a:solidFill>
                  <a:schemeClr val="tx2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>
                    <a:lnSpc>
                      <a:spcPct val="80000"/>
                    </a:lnSpc>
                    <a:buClr>
                      <a:srgbClr val="000099"/>
                    </a:buClr>
                  </a:pPr>
                  <a:endParaRPr lang="en-US" sz="1400" b="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8942584" y="2398509"/>
                  <a:ext cx="45719" cy="139700"/>
                </a:xfrm>
                <a:prstGeom prst="rect">
                  <a:avLst/>
                </a:prstGeom>
                <a:solidFill>
                  <a:schemeClr val="tx2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>
                    <a:lnSpc>
                      <a:spcPct val="80000"/>
                    </a:lnSpc>
                    <a:buClr>
                      <a:srgbClr val="000099"/>
                    </a:buClr>
                  </a:pPr>
                  <a:endParaRPr lang="en-US" sz="1400" b="0" dirty="0" smtClean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68" name="Text Box 21"/>
          <p:cNvSpPr txBox="1">
            <a:spLocks noChangeArrowheads="1"/>
          </p:cNvSpPr>
          <p:nvPr/>
        </p:nvSpPr>
        <p:spPr bwMode="auto">
          <a:xfrm flipH="1">
            <a:off x="5123212" y="4679792"/>
            <a:ext cx="13428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600" i="1" dirty="0" smtClean="0">
                <a:latin typeface="Arial" charset="0"/>
              </a:rPr>
              <a:t>xSemTrigger</a:t>
            </a:r>
            <a:endParaRPr lang="ru-RU" sz="1600" i="1" dirty="0">
              <a:latin typeface="Arial" charset="0"/>
            </a:endParaRP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 flipH="1">
            <a:off x="10796840" y="5068461"/>
            <a:ext cx="1162057" cy="58102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ISR_</a:t>
            </a:r>
            <a:r>
              <a:t/>
            </a:r>
            <a:br/>
            <a:r>
              <a:rPr lang="ru-RU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UART4_RX</a:t>
            </a:r>
            <a:endParaRPr lang="ru-RU" sz="140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0848417" y="3580755"/>
            <a:ext cx="674710" cy="1393330"/>
            <a:chOff x="6927385" y="3196797"/>
            <a:chExt cx="674710" cy="1393330"/>
          </a:xfrm>
        </p:grpSpPr>
        <p:grpSp>
          <p:nvGrpSpPr>
            <p:cNvPr id="54" name="Group 53"/>
            <p:cNvGrpSpPr/>
            <p:nvPr/>
          </p:nvGrpSpPr>
          <p:grpSpPr>
            <a:xfrm rot="10800000">
              <a:off x="7311581" y="3416408"/>
              <a:ext cx="290514" cy="871544"/>
              <a:chOff x="7979650" y="2627624"/>
              <a:chExt cx="290514" cy="871544"/>
            </a:xfrm>
          </p:grpSpPr>
          <p:grpSp>
            <p:nvGrpSpPr>
              <p:cNvPr id="14" name="Group 33"/>
              <p:cNvGrpSpPr>
                <a:grpSpLocks/>
              </p:cNvGrpSpPr>
              <p:nvPr/>
            </p:nvGrpSpPr>
            <p:grpSpPr bwMode="auto">
              <a:xfrm flipH="1" flipV="1">
                <a:off x="7979650" y="3063396"/>
                <a:ext cx="290514" cy="435772"/>
                <a:chOff x="3408" y="1728"/>
                <a:chExt cx="144" cy="288"/>
              </a:xfrm>
            </p:grpSpPr>
            <p:sp>
              <p:nvSpPr>
                <p:cNvPr id="18" name="Rectangle 34"/>
                <p:cNvSpPr>
                  <a:spLocks noChangeArrowheads="1"/>
                </p:cNvSpPr>
                <p:nvPr/>
              </p:nvSpPr>
              <p:spPr bwMode="auto">
                <a:xfrm>
                  <a:off x="3408" y="1728"/>
                  <a:ext cx="144" cy="28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19" name="Line 35"/>
                <p:cNvSpPr>
                  <a:spLocks noChangeShapeType="1"/>
                </p:cNvSpPr>
                <p:nvPr/>
              </p:nvSpPr>
              <p:spPr bwMode="auto">
                <a:xfrm>
                  <a:off x="3408" y="187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15" name="Rectangle 37"/>
              <p:cNvSpPr>
                <a:spLocks noChangeArrowheads="1"/>
              </p:cNvSpPr>
              <p:nvPr/>
            </p:nvSpPr>
            <p:spPr bwMode="auto">
              <a:xfrm flipH="1" flipV="1">
                <a:off x="7979650" y="2627624"/>
                <a:ext cx="290514" cy="4357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6" name="Line 38"/>
              <p:cNvSpPr>
                <a:spLocks noChangeShapeType="1"/>
              </p:cNvSpPr>
              <p:nvPr/>
            </p:nvSpPr>
            <p:spPr bwMode="auto">
              <a:xfrm flipH="1" flipV="1">
                <a:off x="7979650" y="2845510"/>
                <a:ext cx="2905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 rot="16200000" flipH="1">
              <a:off x="6399997" y="3724185"/>
              <a:ext cx="139333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600" i="1" dirty="0">
                  <a:latin typeface="Arial" charset="0"/>
                </a:rPr>
                <a:t>xQueueSerIn</a:t>
              </a:r>
            </a:p>
          </p:txBody>
        </p:sp>
      </p:grpSp>
      <p:sp>
        <p:nvSpPr>
          <p:cNvPr id="50" name="Oval 52"/>
          <p:cNvSpPr>
            <a:spLocks noChangeArrowheads="1"/>
          </p:cNvSpPr>
          <p:nvPr/>
        </p:nvSpPr>
        <p:spPr bwMode="auto">
          <a:xfrm flipH="1">
            <a:off x="10687198" y="2721937"/>
            <a:ext cx="1379922" cy="58102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SerialInTask</a:t>
            </a:r>
            <a:endParaRPr lang="ru-RU" dirty="0">
              <a:solidFill>
                <a:schemeClr val="bg2"/>
              </a:solidFill>
            </a:endParaRPr>
          </a:p>
        </p:txBody>
      </p:sp>
      <p:cxnSp>
        <p:nvCxnSpPr>
          <p:cNvPr id="57" name="Elbow Connector 56"/>
          <p:cNvCxnSpPr>
            <a:stCxn id="97" idx="0"/>
            <a:endCxn id="9" idx="4"/>
          </p:cNvCxnSpPr>
          <p:nvPr/>
        </p:nvCxnSpPr>
        <p:spPr bwMode="auto">
          <a:xfrm rot="5400000" flipH="1" flipV="1">
            <a:off x="11190111" y="5836538"/>
            <a:ext cx="374804" cy="709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Elbow Connector 57"/>
          <p:cNvCxnSpPr>
            <a:stCxn id="9" idx="0"/>
            <a:endCxn id="15" idx="2"/>
          </p:cNvCxnSpPr>
          <p:nvPr/>
        </p:nvCxnSpPr>
        <p:spPr bwMode="auto">
          <a:xfrm rot="5400000" flipH="1" flipV="1">
            <a:off x="11179594" y="4870185"/>
            <a:ext cx="396551" cy="2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Elbow Connector 60"/>
          <p:cNvCxnSpPr>
            <a:stCxn id="18" idx="0"/>
            <a:endCxn id="50" idx="4"/>
          </p:cNvCxnSpPr>
          <p:nvPr/>
        </p:nvCxnSpPr>
        <p:spPr bwMode="auto">
          <a:xfrm rot="16200000" flipV="1">
            <a:off x="11128815" y="3551310"/>
            <a:ext cx="497400" cy="711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7" name="Oval 66"/>
          <p:cNvSpPr>
            <a:spLocks noChangeArrowheads="1"/>
          </p:cNvSpPr>
          <p:nvPr/>
        </p:nvSpPr>
        <p:spPr bwMode="auto">
          <a:xfrm flipH="1">
            <a:off x="8775801" y="2978628"/>
            <a:ext cx="1379922" cy="58102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ClockTask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72" name="Oval 15"/>
          <p:cNvSpPr>
            <a:spLocks noChangeArrowheads="1"/>
          </p:cNvSpPr>
          <p:nvPr/>
        </p:nvSpPr>
        <p:spPr bwMode="auto">
          <a:xfrm flipH="1">
            <a:off x="8884750" y="5062341"/>
            <a:ext cx="1162057" cy="58102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ISR_</a:t>
            </a:r>
            <a:r>
              <a:t/>
            </a:r>
            <a:br/>
            <a:r>
              <a:rPr lang="ru-RU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UART4_TX</a:t>
            </a:r>
            <a:endParaRPr lang="ru-RU" sz="140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8936328" y="3494485"/>
            <a:ext cx="674709" cy="1553630"/>
            <a:chOff x="6927386" y="3116647"/>
            <a:chExt cx="674709" cy="1553630"/>
          </a:xfrm>
        </p:grpSpPr>
        <p:grpSp>
          <p:nvGrpSpPr>
            <p:cNvPr id="80" name="Group 79"/>
            <p:cNvGrpSpPr/>
            <p:nvPr/>
          </p:nvGrpSpPr>
          <p:grpSpPr>
            <a:xfrm rot="10800000">
              <a:off x="7311581" y="3416408"/>
              <a:ext cx="290514" cy="871544"/>
              <a:chOff x="7979650" y="2627624"/>
              <a:chExt cx="290514" cy="871544"/>
            </a:xfrm>
          </p:grpSpPr>
          <p:grpSp>
            <p:nvGrpSpPr>
              <p:cNvPr id="82" name="Group 33"/>
              <p:cNvGrpSpPr>
                <a:grpSpLocks/>
              </p:cNvGrpSpPr>
              <p:nvPr/>
            </p:nvGrpSpPr>
            <p:grpSpPr bwMode="auto">
              <a:xfrm flipH="1" flipV="1">
                <a:off x="7979650" y="3063396"/>
                <a:ext cx="290514" cy="435772"/>
                <a:chOff x="3408" y="1728"/>
                <a:chExt cx="144" cy="288"/>
              </a:xfrm>
            </p:grpSpPr>
            <p:sp>
              <p:nvSpPr>
                <p:cNvPr id="85" name="Rectangle 34"/>
                <p:cNvSpPr>
                  <a:spLocks noChangeArrowheads="1"/>
                </p:cNvSpPr>
                <p:nvPr/>
              </p:nvSpPr>
              <p:spPr bwMode="auto">
                <a:xfrm>
                  <a:off x="3408" y="1728"/>
                  <a:ext cx="144" cy="28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86" name="Line 35"/>
                <p:cNvSpPr>
                  <a:spLocks noChangeShapeType="1"/>
                </p:cNvSpPr>
                <p:nvPr/>
              </p:nvSpPr>
              <p:spPr bwMode="auto">
                <a:xfrm>
                  <a:off x="3408" y="187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83" name="Rectangle 37"/>
              <p:cNvSpPr>
                <a:spLocks noChangeArrowheads="1"/>
              </p:cNvSpPr>
              <p:nvPr/>
            </p:nvSpPr>
            <p:spPr bwMode="auto">
              <a:xfrm flipH="1" flipV="1">
                <a:off x="7979650" y="2627624"/>
                <a:ext cx="290514" cy="4357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4" name="Line 38"/>
              <p:cNvSpPr>
                <a:spLocks noChangeShapeType="1"/>
              </p:cNvSpPr>
              <p:nvPr/>
            </p:nvSpPr>
            <p:spPr bwMode="auto">
              <a:xfrm flipH="1" flipV="1">
                <a:off x="7979650" y="2845510"/>
                <a:ext cx="2905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81" name="Text Box 21"/>
            <p:cNvSpPr txBox="1">
              <a:spLocks noChangeArrowheads="1"/>
            </p:cNvSpPr>
            <p:nvPr/>
          </p:nvSpPr>
          <p:spPr bwMode="auto">
            <a:xfrm rot="16200000" flipH="1">
              <a:off x="6319848" y="3724185"/>
              <a:ext cx="155363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600" i="1" dirty="0" smtClean="0">
                  <a:latin typeface="Arial" charset="0"/>
                </a:rPr>
                <a:t>xQueueSerOut</a:t>
              </a:r>
              <a:endParaRPr lang="ru-RU" sz="1600" i="1" dirty="0">
                <a:latin typeface="Arial" charset="0"/>
              </a:endParaRPr>
            </a:p>
          </p:txBody>
        </p:sp>
      </p:grpSp>
      <p:cxnSp>
        <p:nvCxnSpPr>
          <p:cNvPr id="75" name="Elbow Connector 74"/>
          <p:cNvCxnSpPr>
            <a:stCxn id="13" idx="0"/>
            <a:endCxn id="72" idx="4"/>
          </p:cNvCxnSpPr>
          <p:nvPr/>
        </p:nvCxnSpPr>
        <p:spPr bwMode="auto">
          <a:xfrm rot="5400000" flipH="1" flipV="1">
            <a:off x="9280202" y="5828930"/>
            <a:ext cx="371136" cy="16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76" name="Elbow Connector 75"/>
          <p:cNvCxnSpPr>
            <a:stCxn id="72" idx="0"/>
            <a:endCxn id="83" idx="2"/>
          </p:cNvCxnSpPr>
          <p:nvPr/>
        </p:nvCxnSpPr>
        <p:spPr bwMode="auto">
          <a:xfrm rot="5400000" flipH="1" flipV="1">
            <a:off x="9267504" y="4864065"/>
            <a:ext cx="396551" cy="2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79" name="Elbow Connector 78"/>
          <p:cNvCxnSpPr>
            <a:stCxn id="85" idx="0"/>
            <a:endCxn id="67" idx="4"/>
          </p:cNvCxnSpPr>
          <p:nvPr/>
        </p:nvCxnSpPr>
        <p:spPr bwMode="auto">
          <a:xfrm rot="16200000" flipV="1">
            <a:off x="9348477" y="3676943"/>
            <a:ext cx="234589" cy="18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9105604" y="6014506"/>
            <a:ext cx="2632958" cy="423518"/>
            <a:chOff x="5710815" y="5841866"/>
            <a:chExt cx="2632958" cy="42351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875717" y="5841866"/>
              <a:ext cx="390511" cy="243300"/>
            </a:xfrm>
            <a:prstGeom prst="rect">
              <a:avLst/>
            </a:prstGeom>
            <a:solidFill>
              <a:srgbClr val="72166B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7787114" y="5851654"/>
              <a:ext cx="390511" cy="239632"/>
            </a:xfrm>
            <a:prstGeom prst="rect">
              <a:avLst/>
            </a:prstGeom>
            <a:solidFill>
              <a:srgbClr val="72166B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1" name="Rectangle 8"/>
            <p:cNvSpPr>
              <a:spLocks noChangeArrowheads="1"/>
            </p:cNvSpPr>
            <p:nvPr/>
          </p:nvSpPr>
          <p:spPr bwMode="auto">
            <a:xfrm flipH="1">
              <a:off x="5710815" y="5848790"/>
              <a:ext cx="2632958" cy="41659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000" dirty="0" smtClean="0">
                  <a:latin typeface="Verdana" pitchFamily="34" charset="0"/>
                </a:rPr>
                <a:t>UART</a:t>
              </a:r>
              <a:endParaRPr lang="ru-RU" sz="2000" dirty="0">
                <a:latin typeface="Verdana" pitchFamily="34" charset="0"/>
              </a:endParaRPr>
            </a:p>
          </p:txBody>
        </p:sp>
      </p:grpSp>
      <p:cxnSp>
        <p:nvCxnSpPr>
          <p:cNvPr id="99" name="Elbow Connector 98"/>
          <p:cNvCxnSpPr>
            <a:stCxn id="42" idx="0"/>
            <a:endCxn id="60" idx="3"/>
          </p:cNvCxnSpPr>
          <p:nvPr/>
        </p:nvCxnSpPr>
        <p:spPr bwMode="auto">
          <a:xfrm rot="5400000" flipH="1" flipV="1">
            <a:off x="5150942" y="2190399"/>
            <a:ext cx="1628823" cy="1873188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06" name="Elbow Connector 105"/>
          <p:cNvCxnSpPr>
            <a:stCxn id="53" idx="0"/>
            <a:endCxn id="60" idx="2"/>
          </p:cNvCxnSpPr>
          <p:nvPr/>
        </p:nvCxnSpPr>
        <p:spPr bwMode="auto">
          <a:xfrm rot="5400000" flipH="1" flipV="1">
            <a:off x="6670228" y="3007410"/>
            <a:ext cx="1459546" cy="408443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07" name="Elbow Connector 106"/>
          <p:cNvCxnSpPr>
            <a:endCxn id="67" idx="0"/>
          </p:cNvCxnSpPr>
          <p:nvPr/>
        </p:nvCxnSpPr>
        <p:spPr bwMode="auto">
          <a:xfrm>
            <a:off x="8306498" y="2439349"/>
            <a:ext cx="1159264" cy="539279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09" name="Elbow Connector 108"/>
          <p:cNvCxnSpPr>
            <a:endCxn id="50" idx="0"/>
          </p:cNvCxnSpPr>
          <p:nvPr/>
        </p:nvCxnSpPr>
        <p:spPr bwMode="auto">
          <a:xfrm>
            <a:off x="8306498" y="2194434"/>
            <a:ext cx="3070661" cy="527503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09494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168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5362573" y="2469481"/>
            <a:ext cx="438151" cy="272153"/>
          </a:xfrm>
          <a:prstGeom prst="rect">
            <a:avLst/>
          </a:prstGeom>
          <a:solidFill>
            <a:srgbClr val="00B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130412" y="2475929"/>
            <a:ext cx="441960" cy="272153"/>
          </a:xfrm>
          <a:prstGeom prst="rect">
            <a:avLst/>
          </a:prstGeom>
          <a:solidFill>
            <a:srgbClr val="00B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Задачи, выполняемые до конца: использование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процедуры обработки прерывания (ISR) кнопки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9" y="4171950"/>
            <a:ext cx="11592654" cy="2356049"/>
          </a:xfrm>
        </p:spPr>
        <p:txBody>
          <a:bodyPr numCol="2"/>
          <a:lstStyle/>
          <a:p>
            <a:r>
              <a:rPr lang="ru-RU" sz="2000" dirty="0" smtClean="0"/>
              <a:t>Прерывание показывает, что кнопка была или нажата или отпущена</a:t>
            </a:r>
            <a:endParaRPr lang="ru-RU" sz="2000" dirty="0"/>
          </a:p>
          <a:p>
            <a:pPr lvl="1"/>
            <a:r>
              <a:rPr lang="ru-RU" sz="2000" dirty="0" smtClean="0"/>
              <a:t>Заставляет процессор обработать событие: выполнить процедуру обработки прерывания (ISR)</a:t>
            </a:r>
          </a:p>
          <a:p>
            <a:r>
              <a:rPr lang="ru-RU" sz="2000" dirty="0" smtClean="0"/>
              <a:t>После завершения процедуры обработки прерывания процессор возвращается к выполнению прерванного кода</a:t>
            </a:r>
          </a:p>
          <a:p>
            <a:r>
              <a:rPr lang="ru-RU" sz="2000" dirty="0" smtClean="0"/>
              <a:t>Максимальная задержка от нажатия до его обнаружения очень мала</a:t>
            </a:r>
          </a:p>
          <a:p>
            <a:r>
              <a:rPr lang="ru-RU" sz="2000" dirty="0" smtClean="0"/>
              <a:t>Время все еще расходуется попусту на задержку: ожидание в состоянии занятости</a:t>
            </a:r>
            <a:endParaRPr lang="ru-R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82625" y="1509936"/>
            <a:ext cx="10846352" cy="386453"/>
            <a:chOff x="682625" y="1509936"/>
            <a:chExt cx="10846352" cy="386453"/>
          </a:xfrm>
        </p:grpSpPr>
        <p:sp>
          <p:nvSpPr>
            <p:cNvPr id="16" name="TextBox 15"/>
            <p:cNvSpPr txBox="1"/>
            <p:nvPr/>
          </p:nvSpPr>
          <p:spPr>
            <a:xfrm>
              <a:off x="682625" y="1509936"/>
              <a:ext cx="3124200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2"/>
                  </a:solidFill>
                </a:rPr>
                <a:t>Scan_LEDs_with_Tasks</a:t>
              </a:r>
              <a:endParaRPr lang="ru-RU" sz="2000" b="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flipH="1">
              <a:off x="5800725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flipH="1">
              <a:off x="7576185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flipH="1">
              <a:off x="9356725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flipH="1">
              <a:off x="402907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29078" y="1568948"/>
              <a:ext cx="7499899" cy="272153"/>
            </a:xfrm>
            <a:prstGeom prst="rect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 flipH="1">
              <a:off x="11134725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2625" y="1950424"/>
            <a:ext cx="10846352" cy="386453"/>
            <a:chOff x="682625" y="2495642"/>
            <a:chExt cx="10846352" cy="386453"/>
          </a:xfrm>
        </p:grpSpPr>
        <p:sp>
          <p:nvSpPr>
            <p:cNvPr id="7" name="TextBox 6"/>
            <p:cNvSpPr txBox="1"/>
            <p:nvPr/>
          </p:nvSpPr>
          <p:spPr>
            <a:xfrm>
              <a:off x="682625" y="2495642"/>
              <a:ext cx="3124200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2"/>
                  </a:solidFill>
                </a:rPr>
                <a:t>ISR_Switch_Changed</a:t>
              </a:r>
              <a:endParaRPr lang="ru-RU" sz="2000" b="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flipH="1">
              <a:off x="5316855" y="2556015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084693" y="2556015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029078" y="2552791"/>
              <a:ext cx="7499899" cy="272153"/>
            </a:xfrm>
            <a:prstGeom prst="rect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2625" y="2384774"/>
            <a:ext cx="10846352" cy="386453"/>
            <a:chOff x="682625" y="1969988"/>
            <a:chExt cx="10846352" cy="386453"/>
          </a:xfrm>
        </p:grpSpPr>
        <p:sp>
          <p:nvSpPr>
            <p:cNvPr id="6" name="TextBox 5"/>
            <p:cNvSpPr txBox="1"/>
            <p:nvPr/>
          </p:nvSpPr>
          <p:spPr>
            <a:xfrm>
              <a:off x="682625" y="1969988"/>
              <a:ext cx="3124200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2"/>
                  </a:solidFill>
                </a:rPr>
                <a:t>TASK_Scan_LEDs_Once</a:t>
              </a:r>
              <a:endParaRPr lang="ru-RU" sz="2000" b="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074797" y="2058819"/>
              <a:ext cx="1242058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846444" y="2057920"/>
              <a:ext cx="1238249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618091" y="2057920"/>
              <a:ext cx="1738634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9402444" y="2057920"/>
              <a:ext cx="1732281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1180444" y="2057919"/>
              <a:ext cx="348533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29078" y="2057919"/>
              <a:ext cx="7499899" cy="272153"/>
            </a:xfrm>
            <a:prstGeom prst="rect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46" name="Content Placeholder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1608" y="2849633"/>
            <a:ext cx="1045276" cy="8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Content Placeholder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4914" y="2849633"/>
            <a:ext cx="1045276" cy="8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Straight Arrow Connector 49"/>
          <p:cNvCxnSpPr>
            <a:stCxn id="46" idx="0"/>
            <a:endCxn id="14" idx="2"/>
          </p:cNvCxnSpPr>
          <p:nvPr/>
        </p:nvCxnSpPr>
        <p:spPr bwMode="auto">
          <a:xfrm flipV="1">
            <a:off x="5334246" y="2282950"/>
            <a:ext cx="5468" cy="566683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/>
          <p:cNvCxnSpPr>
            <a:stCxn id="49" idx="0"/>
            <a:endCxn id="26" idx="2"/>
          </p:cNvCxnSpPr>
          <p:nvPr/>
        </p:nvCxnSpPr>
        <p:spPr bwMode="auto">
          <a:xfrm flipV="1">
            <a:off x="7107552" y="2282950"/>
            <a:ext cx="1" cy="566683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695826" y="3555925"/>
            <a:ext cx="1370701" cy="386453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Нажатие</a:t>
            </a:r>
            <a:endParaRPr lang="ru-RU" sz="2000" b="0" dirty="0" smtClean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61413" y="3568958"/>
            <a:ext cx="1916414" cy="386453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Отпускание</a:t>
            </a:r>
            <a:endParaRPr lang="ru-RU" sz="2000" b="0" dirty="0" smtClean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88278" y="3010816"/>
            <a:ext cx="4246424" cy="909674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Максимальная задержка от нажатия кнопки до реакции светодиодов слишком малая, чтобы ее заметить</a:t>
            </a:r>
            <a:endParaRPr lang="ru-RU" b="0" i="1" dirty="0" smtClean="0">
              <a:solidFill>
                <a:srgbClr val="FF0000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116700" y="2466033"/>
            <a:ext cx="6977447" cy="279689"/>
            <a:chOff x="4116700" y="2466033"/>
            <a:chExt cx="6977447" cy="279689"/>
          </a:xfrm>
        </p:grpSpPr>
        <p:grpSp>
          <p:nvGrpSpPr>
            <p:cNvPr id="62" name="Group 61"/>
            <p:cNvGrpSpPr/>
            <p:nvPr/>
          </p:nvGrpSpPr>
          <p:grpSpPr>
            <a:xfrm>
              <a:off x="4116700" y="2472910"/>
              <a:ext cx="1629988" cy="272153"/>
              <a:chOff x="4116700" y="2472910"/>
              <a:chExt cx="1629988" cy="272153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4116700" y="2472910"/>
                <a:ext cx="379100" cy="272153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72000" rIns="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900" b="0" dirty="0" smtClean="0">
                    <a:solidFill>
                      <a:schemeClr val="bg2"/>
                    </a:solidFill>
                  </a:rPr>
                  <a:t>ожидание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4533663" y="2472910"/>
                <a:ext cx="379100" cy="272153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72000" rIns="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900" b="0" dirty="0" smtClean="0">
                    <a:solidFill>
                      <a:schemeClr val="bg2"/>
                    </a:solidFill>
                  </a:rPr>
                  <a:t>ожидание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4950626" y="2472910"/>
                <a:ext cx="366071" cy="272153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72000" rIns="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900" b="0" dirty="0" smtClean="0">
                    <a:solidFill>
                      <a:schemeClr val="bg2"/>
                    </a:solidFill>
                  </a:rPr>
                  <a:t>ожидание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5367588" y="2472910"/>
                <a:ext cx="379100" cy="272153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72000" rIns="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900" b="0" dirty="0" smtClean="0">
                    <a:solidFill>
                      <a:schemeClr val="bg2"/>
                    </a:solidFill>
                  </a:rPr>
                  <a:t>ожидание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876977" y="2473569"/>
              <a:ext cx="1629988" cy="272153"/>
              <a:chOff x="4116700" y="2472910"/>
              <a:chExt cx="1629988" cy="272153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4116700" y="2472910"/>
                <a:ext cx="379100" cy="272153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72000" rIns="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900" b="0" dirty="0" smtClean="0">
                    <a:solidFill>
                      <a:schemeClr val="bg2"/>
                    </a:solidFill>
                  </a:rPr>
                  <a:t>ожидание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4533663" y="2472910"/>
                <a:ext cx="379100" cy="272153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72000" rIns="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900" b="0" dirty="0" smtClean="0">
                    <a:solidFill>
                      <a:schemeClr val="bg2"/>
                    </a:solidFill>
                  </a:rPr>
                  <a:t>ожидание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4950626" y="2472910"/>
                <a:ext cx="379100" cy="272153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72000" rIns="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900" b="0" dirty="0" smtClean="0">
                    <a:solidFill>
                      <a:schemeClr val="bg2"/>
                    </a:solidFill>
                  </a:rPr>
                  <a:t>ожидание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5367588" y="2472910"/>
                <a:ext cx="379100" cy="272153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72000" rIns="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900" b="0" dirty="0" smtClean="0">
                    <a:solidFill>
                      <a:schemeClr val="bg2"/>
                    </a:solidFill>
                  </a:rPr>
                  <a:t>ожидание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7688277" y="2471971"/>
              <a:ext cx="1629988" cy="272153"/>
              <a:chOff x="4116700" y="2472910"/>
              <a:chExt cx="1629988" cy="272153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4116700" y="2472910"/>
                <a:ext cx="379100" cy="272153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72000" rIns="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900" b="0" dirty="0" smtClean="0">
                    <a:solidFill>
                      <a:schemeClr val="bg2"/>
                    </a:solidFill>
                  </a:rPr>
                  <a:t>ожидание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4533663" y="2472910"/>
                <a:ext cx="379100" cy="272153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72000" rIns="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900" b="0" dirty="0" smtClean="0">
                    <a:solidFill>
                      <a:schemeClr val="bg2"/>
                    </a:solidFill>
                  </a:rPr>
                  <a:t>ожидание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4950626" y="2472910"/>
                <a:ext cx="379100" cy="272153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72000" rIns="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900" b="0" dirty="0" smtClean="0">
                    <a:solidFill>
                      <a:schemeClr val="bg2"/>
                    </a:solidFill>
                  </a:rPr>
                  <a:t>ожидание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5367588" y="2472910"/>
                <a:ext cx="379100" cy="272153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72000" rIns="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900" b="0" dirty="0" smtClean="0">
                    <a:solidFill>
                      <a:schemeClr val="bg2"/>
                    </a:solidFill>
                  </a:rPr>
                  <a:t>ожидание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9464159" y="2466033"/>
              <a:ext cx="1629988" cy="272153"/>
              <a:chOff x="4116700" y="2472910"/>
              <a:chExt cx="1629988" cy="272153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4116700" y="2472910"/>
                <a:ext cx="379100" cy="272153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72000" rIns="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900" b="0" dirty="0" smtClean="0">
                    <a:solidFill>
                      <a:schemeClr val="bg2"/>
                    </a:solidFill>
                  </a:rPr>
                  <a:t>ожидание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4533663" y="2472910"/>
                <a:ext cx="379100" cy="272153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72000" rIns="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900" b="0" dirty="0" smtClean="0">
                    <a:solidFill>
                      <a:schemeClr val="bg2"/>
                    </a:solidFill>
                  </a:rPr>
                  <a:t>ожидание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4950626" y="2472910"/>
                <a:ext cx="379100" cy="272153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72000" rIns="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900" b="0" dirty="0" smtClean="0">
                    <a:solidFill>
                      <a:schemeClr val="bg2"/>
                    </a:solidFill>
                  </a:rPr>
                  <a:t>ожидание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5367588" y="2472910"/>
                <a:ext cx="379100" cy="272153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72000" rIns="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900" b="0" dirty="0" smtClean="0">
                    <a:solidFill>
                      <a:schemeClr val="bg2"/>
                    </a:solidFill>
                  </a:rPr>
                  <a:t>ожидание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9961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Процедуры обработки прерываний: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нажатие кнопки и конечный автомат таймера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310" y="3809683"/>
            <a:ext cx="5688689" cy="238233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dirty="0" smtClean="0"/>
              <a:t>Нет потерь времени в функции задержки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Таймер генерирует периодические прерывания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Процедура обработки прерывания таймера запускает конечный автомат переключения светодиодов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Немедленное обнаружение изменения состояния кнопки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Изменение состояния кнопки генерирует прерывание</a:t>
            </a:r>
          </a:p>
          <a:p>
            <a:pPr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82633" y="2153905"/>
            <a:ext cx="11346344" cy="386453"/>
            <a:chOff x="182633" y="2004873"/>
            <a:chExt cx="11346344" cy="386453"/>
          </a:xfrm>
        </p:grpSpPr>
        <p:sp>
          <p:nvSpPr>
            <p:cNvPr id="136" name="Rectangle 135"/>
            <p:cNvSpPr/>
            <p:nvPr/>
          </p:nvSpPr>
          <p:spPr bwMode="auto">
            <a:xfrm>
              <a:off x="11334732" y="2090685"/>
              <a:ext cx="45719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400" b="0" dirty="0" smtClean="0">
                  <a:solidFill>
                    <a:srgbClr val="FFFFFF"/>
                  </a:solidFill>
                </a:rPr>
                <a:t>1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82633" y="2004873"/>
              <a:ext cx="11346344" cy="386453"/>
              <a:chOff x="182633" y="1969988"/>
              <a:chExt cx="11346344" cy="38645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82633" y="1969988"/>
                <a:ext cx="3982334" cy="38645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sz="2000" dirty="0" smtClean="0">
                    <a:solidFill>
                      <a:schemeClr val="accent2"/>
                    </a:solidFill>
                  </a:rPr>
                  <a:t>ISR_Timer_2_Scan_LED_FSM</a:t>
                </a:r>
                <a:endParaRPr lang="ru-RU" sz="2000" b="0" dirty="0" smtClean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4029078" y="2057919"/>
                <a:ext cx="7499899" cy="272153"/>
              </a:xfrm>
              <a:prstGeom prst="rect">
                <a:avLst/>
              </a:prstGeom>
              <a:noFill/>
              <a:ln w="222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4213225" y="2055967"/>
                <a:ext cx="45719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4687573" y="2055967"/>
                <a:ext cx="45719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5133508" y="2055967"/>
                <a:ext cx="45719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5568149" y="2055967"/>
                <a:ext cx="45719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dirty="0">
                    <a:solidFill>
                      <a:srgbClr val="FFFFFF"/>
                    </a:solidFill>
                  </a:rPr>
                  <a:t>4</a:t>
                </a:r>
                <a:endParaRPr lang="ru-RU" sz="1400" b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5983244" y="2055967"/>
                <a:ext cx="45719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6457592" y="2055967"/>
                <a:ext cx="45719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6903527" y="2055967"/>
                <a:ext cx="45719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dirty="0">
                    <a:solidFill>
                      <a:srgbClr val="FFFFFF"/>
                    </a:solidFill>
                  </a:rPr>
                  <a:t>3</a:t>
                </a:r>
                <a:endParaRPr lang="ru-RU" sz="1400" b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338168" y="2055967"/>
                <a:ext cx="45719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7755018" y="2055967"/>
                <a:ext cx="45719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8229366" y="2055967"/>
                <a:ext cx="45719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8675301" y="2055967"/>
                <a:ext cx="45719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9109942" y="2055967"/>
                <a:ext cx="45719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9526665" y="2051064"/>
                <a:ext cx="45719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10001013" y="2051064"/>
                <a:ext cx="45719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10446948" y="2051064"/>
                <a:ext cx="45719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10881589" y="2051064"/>
                <a:ext cx="45719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dirty="0">
                    <a:solidFill>
                      <a:srgbClr val="FFFFFF"/>
                    </a:solidFill>
                  </a:rPr>
                  <a:t>4</a:t>
                </a:r>
                <a:endParaRPr lang="ru-RU" sz="1400" b="0" dirty="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82625" y="1294036"/>
            <a:ext cx="10846352" cy="386453"/>
            <a:chOff x="682625" y="1509936"/>
            <a:chExt cx="10846352" cy="386453"/>
          </a:xfrm>
        </p:grpSpPr>
        <p:sp>
          <p:nvSpPr>
            <p:cNvPr id="16" name="TextBox 15"/>
            <p:cNvSpPr txBox="1"/>
            <p:nvPr/>
          </p:nvSpPr>
          <p:spPr>
            <a:xfrm>
              <a:off x="682625" y="1509936"/>
              <a:ext cx="3124200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2"/>
                  </a:solidFill>
                </a:rPr>
                <a:t>Scan_LEDs_with_Tasks</a:t>
              </a:r>
              <a:endParaRPr lang="ru-RU" sz="2000" b="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flipH="1">
              <a:off x="5800725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flipH="1">
              <a:off x="5945506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flipH="1">
              <a:off x="402907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flipH="1">
              <a:off x="4173859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 flipH="1">
              <a:off x="494300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 flipH="1">
              <a:off x="5087789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 flipH="1">
              <a:off x="4497073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 flipH="1">
              <a:off x="4641854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 flipH="1">
              <a:off x="5391785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 flipH="1">
              <a:off x="5536566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 flipH="1">
              <a:off x="7570744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 flipH="1">
              <a:off x="7715525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 flipH="1">
              <a:off x="5799097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 flipH="1">
              <a:off x="594387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 flipH="1">
              <a:off x="6713027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flipH="1">
              <a:off x="685780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 flipH="1">
              <a:off x="6267092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 flipH="1">
              <a:off x="6411873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 flipH="1">
              <a:off x="7161804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 flipH="1">
              <a:off x="7306585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 flipH="1">
              <a:off x="934251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 flipH="1">
              <a:off x="9487299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 flipH="1">
              <a:off x="7570871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 flipH="1">
              <a:off x="7715652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 flipH="1">
              <a:off x="8484801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 flipH="1">
              <a:off x="8629582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 flipH="1">
              <a:off x="8038866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 flipH="1">
              <a:off x="8183647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 flipH="1">
              <a:off x="8933578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 flipH="1">
              <a:off x="9078359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 flipH="1">
              <a:off x="11114165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 flipH="1">
              <a:off x="11258946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 flipH="1">
              <a:off x="9342518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 flipH="1">
              <a:off x="9487299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 flipH="1">
              <a:off x="10256448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 flipH="1">
              <a:off x="10401229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 flipH="1">
              <a:off x="9810513" y="1560821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 flipH="1">
              <a:off x="9955294" y="1560821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 flipH="1">
              <a:off x="10705225" y="1562459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 flipH="1">
              <a:off x="10850006" y="1562459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29078" y="1568948"/>
              <a:ext cx="7499899" cy="272153"/>
            </a:xfrm>
            <a:prstGeom prst="rect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2"/>
          <a:srcRect b="50966"/>
          <a:stretch/>
        </p:blipFill>
        <p:spPr>
          <a:xfrm>
            <a:off x="386991" y="3809683"/>
            <a:ext cx="5925819" cy="2559367"/>
          </a:xfrm>
          <a:prstGeom prst="rect">
            <a:avLst/>
          </a:prstGeom>
        </p:spPr>
      </p:pic>
      <p:grpSp>
        <p:nvGrpSpPr>
          <p:cNvPr id="111" name="Group 110"/>
          <p:cNvGrpSpPr/>
          <p:nvPr/>
        </p:nvGrpSpPr>
        <p:grpSpPr>
          <a:xfrm>
            <a:off x="682625" y="1734524"/>
            <a:ext cx="10846352" cy="386453"/>
            <a:chOff x="682625" y="2495642"/>
            <a:chExt cx="10846352" cy="386453"/>
          </a:xfrm>
        </p:grpSpPr>
        <p:sp>
          <p:nvSpPr>
            <p:cNvPr id="112" name="TextBox 111"/>
            <p:cNvSpPr txBox="1"/>
            <p:nvPr/>
          </p:nvSpPr>
          <p:spPr>
            <a:xfrm>
              <a:off x="682625" y="2495642"/>
              <a:ext cx="3124200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2"/>
                  </a:solidFill>
                </a:rPr>
                <a:t>ISR_Switch_Changed</a:t>
              </a:r>
              <a:endParaRPr lang="ru-RU" sz="2000" b="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 flipH="1">
              <a:off x="5316855" y="2556015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7084693" y="2556015"/>
              <a:ext cx="45719" cy="272153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4029078" y="2552791"/>
              <a:ext cx="7499899" cy="272153"/>
            </a:xfrm>
            <a:prstGeom prst="rect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137" name="Content Placeholder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1608" y="2633733"/>
            <a:ext cx="1045276" cy="8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Content Placeholder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4914" y="2633733"/>
            <a:ext cx="1045276" cy="8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9" name="Straight Arrow Connector 138"/>
          <p:cNvCxnSpPr>
            <a:stCxn id="137" idx="0"/>
          </p:cNvCxnSpPr>
          <p:nvPr/>
        </p:nvCxnSpPr>
        <p:spPr bwMode="auto">
          <a:xfrm flipV="1">
            <a:off x="5334246" y="2067050"/>
            <a:ext cx="5468" cy="566683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0" name="Straight Arrow Connector 139"/>
          <p:cNvCxnSpPr>
            <a:stCxn id="138" idx="0"/>
          </p:cNvCxnSpPr>
          <p:nvPr/>
        </p:nvCxnSpPr>
        <p:spPr bwMode="auto">
          <a:xfrm flipV="1">
            <a:off x="7107552" y="2067050"/>
            <a:ext cx="1" cy="566683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1" name="TextBox 140"/>
          <p:cNvSpPr txBox="1"/>
          <p:nvPr/>
        </p:nvSpPr>
        <p:spPr>
          <a:xfrm>
            <a:off x="4497073" y="3340025"/>
            <a:ext cx="1630595" cy="386453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Нажатие</a:t>
            </a:r>
            <a:endParaRPr lang="ru-RU" sz="2000" b="0" dirty="0" smtClean="0">
              <a:solidFill>
                <a:srgbClr val="FF000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6312811" y="3353058"/>
            <a:ext cx="1870836" cy="386453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Отпускание</a:t>
            </a:r>
            <a:endParaRPr lang="ru-RU" sz="2000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62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Imagination Powerpoint Master Template V2.3 14may2013">
  <a:themeElements>
    <a:clrScheme name="Imagination New Branding">
      <a:dk1>
        <a:srgbClr val="5A5A5A"/>
      </a:dk1>
      <a:lt1>
        <a:srgbClr val="BEBEBE"/>
      </a:lt1>
      <a:dk2>
        <a:srgbClr val="262626"/>
      </a:dk2>
      <a:lt2>
        <a:srgbClr val="F8F8F8"/>
      </a:lt2>
      <a:accent1>
        <a:srgbClr val="72166B"/>
      </a:accent1>
      <a:accent2>
        <a:srgbClr val="B71A8B"/>
      </a:accent2>
      <a:accent3>
        <a:srgbClr val="5A5A5A"/>
      </a:accent3>
      <a:accent4>
        <a:srgbClr val="BEBEBE"/>
      </a:accent4>
      <a:accent5>
        <a:srgbClr val="262626"/>
      </a:accent5>
      <a:accent6>
        <a:srgbClr val="72166B"/>
      </a:accent6>
      <a:hlink>
        <a:srgbClr val="BEBEBE"/>
      </a:hlink>
      <a:folHlink>
        <a:srgbClr val="B71A8B"/>
      </a:folHlink>
    </a:clrScheme>
    <a:fontScheme name="Imagination New Branding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166B"/>
        </a:solidFill>
        <a:ln w="38100" cap="flat" cmpd="sng" algn="ctr">
          <a:solidFill>
            <a:srgbClr val="7216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algn="ctr" eaLnBrk="0" hangingPunct="0">
          <a:lnSpc>
            <a:spcPct val="80000"/>
          </a:lnSpc>
          <a:buClr>
            <a:srgbClr val="000099"/>
          </a:buClr>
          <a:defRPr sz="1400" b="0" dirty="0" smtClean="0">
            <a:solidFill>
              <a:schemeClr val="bg1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ln w="28575">
          <a:solidFill>
            <a:srgbClr val="882C94"/>
          </a:solidFill>
        </a:ln>
      </a:spPr>
      <a:bodyPr wrap="none" lIns="77916" tIns="38958" rIns="77916" bIns="38958" rtlCol="0">
        <a:spAutoFit/>
      </a:bodyPr>
      <a:lstStyle>
        <a:defPPr>
          <a:defRPr sz="1600" b="0" dirty="0" smtClean="0">
            <a:solidFill>
              <a:schemeClr val="tx1">
                <a:lumMod val="90000"/>
                <a:lumOff val="10000"/>
              </a:schemeClr>
            </a:solidFill>
          </a:defRPr>
        </a:defPPr>
      </a:lstStyle>
    </a:txDef>
  </a:objectDefaults>
  <a:extraClrSchemeLst>
    <a:extraClrScheme>
      <a:clrScheme name="ImagTech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Tech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Imagination Technologies Powerpoint Templates.pptx" id="{8D64BB0A-1385-402B-8E89-91F45C8EDBE6}" vid="{5248EC59-C7B3-40E0-B210-292FB83AC1A7}"/>
    </a:ext>
  </a:extLst>
</a:theme>
</file>

<file path=ppt/theme/theme2.xml><?xml version="1.0" encoding="utf-8"?>
<a:theme xmlns:a="http://schemas.openxmlformats.org/drawingml/2006/main" name="1_Imagination Powerpoint Master Template V2.3 14may2013">
  <a:themeElements>
    <a:clrScheme name="Imagination New Branding">
      <a:dk1>
        <a:srgbClr val="5A5A5A"/>
      </a:dk1>
      <a:lt1>
        <a:srgbClr val="BEBEBE"/>
      </a:lt1>
      <a:dk2>
        <a:srgbClr val="262626"/>
      </a:dk2>
      <a:lt2>
        <a:srgbClr val="F8F8F8"/>
      </a:lt2>
      <a:accent1>
        <a:srgbClr val="72166B"/>
      </a:accent1>
      <a:accent2>
        <a:srgbClr val="B71A8B"/>
      </a:accent2>
      <a:accent3>
        <a:srgbClr val="5A5A5A"/>
      </a:accent3>
      <a:accent4>
        <a:srgbClr val="BEBEBE"/>
      </a:accent4>
      <a:accent5>
        <a:srgbClr val="262626"/>
      </a:accent5>
      <a:accent6>
        <a:srgbClr val="72166B"/>
      </a:accent6>
      <a:hlink>
        <a:srgbClr val="BEBEBE"/>
      </a:hlink>
      <a:folHlink>
        <a:srgbClr val="B71A8B"/>
      </a:folHlink>
    </a:clrScheme>
    <a:fontScheme name="Imagination New Branding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166B"/>
        </a:solidFill>
        <a:ln w="38100" cap="flat" cmpd="sng" algn="ctr">
          <a:solidFill>
            <a:srgbClr val="7216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algn="ctr" eaLnBrk="0" hangingPunct="0">
          <a:lnSpc>
            <a:spcPct val="80000"/>
          </a:lnSpc>
          <a:buClr>
            <a:srgbClr val="000099"/>
          </a:buClr>
          <a:defRPr sz="1400" b="0" dirty="0" smtClean="0">
            <a:solidFill>
              <a:schemeClr val="bg1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ln w="28575">
          <a:solidFill>
            <a:srgbClr val="882C94"/>
          </a:solidFill>
        </a:ln>
      </a:spPr>
      <a:bodyPr wrap="none" lIns="77916" tIns="38958" rIns="77916" bIns="38958" rtlCol="0">
        <a:spAutoFit/>
      </a:bodyPr>
      <a:lstStyle>
        <a:defPPr>
          <a:defRPr sz="1600" b="0" dirty="0" smtClean="0">
            <a:solidFill>
              <a:schemeClr val="tx1">
                <a:lumMod val="90000"/>
                <a:lumOff val="10000"/>
              </a:schemeClr>
            </a:solidFill>
          </a:defRPr>
        </a:defPPr>
      </a:lstStyle>
    </a:txDef>
  </a:objectDefaults>
  <a:extraClrSchemeLst>
    <a:extraClrScheme>
      <a:clrScheme name="ImagTech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Tech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1_Introduction.pptx" id="{1C295136-4027-4DDC-B6EB-A232CDC336C1}" vid="{5670B920-B509-44E5-B542-5F088A4E91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Imagination Technologies Powerpoint Templates</Template>
  <TotalTime>41188</TotalTime>
  <Words>4402</Words>
  <Application>Microsoft Office PowerPoint</Application>
  <PresentationFormat>Произвольный</PresentationFormat>
  <Paragraphs>1066</Paragraphs>
  <Slides>73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73</vt:i4>
      </vt:variant>
    </vt:vector>
  </HeadingPairs>
  <TitlesOfParts>
    <vt:vector size="75" baseType="lpstr">
      <vt:lpstr>Imagination Powerpoint Master Template V2.3 14may2013</vt:lpstr>
      <vt:lpstr>1_Imagination Powerpoint Master Template V2.3 14may2013</vt:lpstr>
      <vt:lpstr> Цикл лабораторных работ Connected MCU Модуль 10: Параллелизм: расширенные возможности</vt:lpstr>
      <vt:lpstr>Обзор Модуля</vt:lpstr>
      <vt:lpstr>Презентация PowerPoint</vt:lpstr>
      <vt:lpstr>Раздел 1: Введение</vt:lpstr>
      <vt:lpstr>Обзор диспетчеризации: Поочередное включение светодиодов</vt:lpstr>
      <vt:lpstr>Задачи, выполняемые до конца</vt:lpstr>
      <vt:lpstr>Задачи, выполняемые до конца:  использование конечного автомата </vt:lpstr>
      <vt:lpstr>Задачи, выполняемые до конца: использование  процедуры обработки прерывания (ISR) кнопки</vt:lpstr>
      <vt:lpstr>Процедуры обработки прерываний:  нажатие кнопки и конечный автомат таймера</vt:lpstr>
      <vt:lpstr>Вытесняемые задачи</vt:lpstr>
      <vt:lpstr>Раздел 2: Концепция вытесняющей многозадачности</vt:lpstr>
      <vt:lpstr>Состояния задачи</vt:lpstr>
      <vt:lpstr>Диспетчер изменяет состояние задач</vt:lpstr>
      <vt:lpstr>Пример выполнения программы с вытеснением</vt:lpstr>
      <vt:lpstr>Как можно реализовать вытеснение?</vt:lpstr>
      <vt:lpstr>Переключение контекста задачи</vt:lpstr>
      <vt:lpstr>Раздел 3: Понятие об операционных системах реального времени</vt:lpstr>
      <vt:lpstr>Преимущества операционных систем реального времени (RTOS)</vt:lpstr>
      <vt:lpstr>Обзор FreeRTOS</vt:lpstr>
      <vt:lpstr>Информация о проекте MPLAB X IDE </vt:lpstr>
      <vt:lpstr>Структура каталогов проектов с FreeRTOS</vt:lpstr>
      <vt:lpstr>Конфигурация FreeRTOS</vt:lpstr>
      <vt:lpstr>Такт диспетчера</vt:lpstr>
      <vt:lpstr>Приоритет задачи</vt:lpstr>
      <vt:lpstr>Раздел 4:  Понятие задачи</vt:lpstr>
      <vt:lpstr>Структура задачи</vt:lpstr>
      <vt:lpstr>Создание задачи и ее запуск</vt:lpstr>
      <vt:lpstr>Поочередное включение светодиодов:  задачи в FreeRTOS</vt:lpstr>
      <vt:lpstr>Опрос кнопок</vt:lpstr>
      <vt:lpstr>Включение светодиодов по очереди</vt:lpstr>
      <vt:lpstr>Фукнция Main</vt:lpstr>
      <vt:lpstr>Демонстрационная программа</vt:lpstr>
      <vt:lpstr>Раздел 5:  Создание многозадачного приложения</vt:lpstr>
      <vt:lpstr>Обзор проектирования приложения</vt:lpstr>
      <vt:lpstr>Запуск задачи</vt:lpstr>
      <vt:lpstr>2. Передача сообщений</vt:lpstr>
      <vt:lpstr>3. Общие данные и ресурсы</vt:lpstr>
      <vt:lpstr>Раздел 5A:  Запуск задач</vt:lpstr>
      <vt:lpstr>Запуск задач</vt:lpstr>
      <vt:lpstr>Задержка задачи</vt:lpstr>
      <vt:lpstr>Задержка задачи до заданного времени t</vt:lpstr>
      <vt:lpstr>Внутренние задержки задачи</vt:lpstr>
      <vt:lpstr>Использование внутренних задержек задачи</vt:lpstr>
      <vt:lpstr>Раздел 5B:  Синхронизация с другими задачами</vt:lpstr>
      <vt:lpstr>Запуск по событию: Запустить B, если произошло Y</vt:lpstr>
      <vt:lpstr>Использования семафоров для сигнализирования</vt:lpstr>
      <vt:lpstr>Пример: Использование семафора в программе поочередного  включения светодиодов</vt:lpstr>
      <vt:lpstr>Создание семафора</vt:lpstr>
      <vt:lpstr>Выдача семафора</vt:lpstr>
      <vt:lpstr>Захват семафора</vt:lpstr>
      <vt:lpstr>Пример: Счетный семафор</vt:lpstr>
      <vt:lpstr>Демонстрационная программа</vt:lpstr>
      <vt:lpstr>Раздел 5C:  Передача сообщения </vt:lpstr>
      <vt:lpstr>Понятие о очереди сообщений</vt:lpstr>
      <vt:lpstr>Создание очереди сообщений в FreeRTOS</vt:lpstr>
      <vt:lpstr>Использование очереди сообщений в FreeRTOS</vt:lpstr>
      <vt:lpstr>Раздел 5D:  Совместное использование данных и ресурсов: безопасность  </vt:lpstr>
      <vt:lpstr>Вытеснение и состояние гонки</vt:lpstr>
      <vt:lpstr>Возможные решения</vt:lpstr>
      <vt:lpstr>Блокировка взаимного исключения</vt:lpstr>
      <vt:lpstr>Решение: Обеспечить блокировку взаимного исключения </vt:lpstr>
      <vt:lpstr>Определения</vt:lpstr>
      <vt:lpstr>Данные также могут быть уязвимы</vt:lpstr>
      <vt:lpstr>Атомарность, архитектура уровня команд MIPS32 и общая память</vt:lpstr>
      <vt:lpstr>Использование мьютексов в FreeRTOS</vt:lpstr>
      <vt:lpstr>Мьютексы или семафоры?</vt:lpstr>
      <vt:lpstr>Раздел 5E:  Использование прерываний</vt:lpstr>
      <vt:lpstr>Использование прерываний в FreeRTOS</vt:lpstr>
      <vt:lpstr>Структура процедуры обработки прерывания</vt:lpstr>
      <vt:lpstr>Уровень приоритета прерывания</vt:lpstr>
      <vt:lpstr>Раздел 5F:  Упражнение лабораторной работы</vt:lpstr>
      <vt:lpstr>Упражнение лабораторной работы: Обзор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Alex Dean</dc:creator>
  <cp:lastModifiedBy>Alex</cp:lastModifiedBy>
  <cp:revision>1047</cp:revision>
  <dcterms:created xsi:type="dcterms:W3CDTF">2015-05-22T16:34:09Z</dcterms:created>
  <dcterms:modified xsi:type="dcterms:W3CDTF">2016-08-19T07:11:12Z</dcterms:modified>
</cp:coreProperties>
</file>