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  <p:sldMasterId id="2147483664" r:id="rId2"/>
  </p:sldMasterIdLst>
  <p:notesMasterIdLst>
    <p:notesMasterId r:id="rId48"/>
  </p:notesMasterIdLst>
  <p:sldIdLst>
    <p:sldId id="256" r:id="rId3"/>
    <p:sldId id="257" r:id="rId4"/>
    <p:sldId id="302" r:id="rId5"/>
    <p:sldId id="329" r:id="rId6"/>
    <p:sldId id="307" r:id="rId7"/>
    <p:sldId id="309" r:id="rId8"/>
    <p:sldId id="313" r:id="rId9"/>
    <p:sldId id="308" r:id="rId10"/>
    <p:sldId id="320" r:id="rId11"/>
    <p:sldId id="306" r:id="rId12"/>
    <p:sldId id="305" r:id="rId13"/>
    <p:sldId id="342" r:id="rId14"/>
    <p:sldId id="319" r:id="rId15"/>
    <p:sldId id="321" r:id="rId16"/>
    <p:sldId id="330" r:id="rId17"/>
    <p:sldId id="323" r:id="rId18"/>
    <p:sldId id="324" r:id="rId19"/>
    <p:sldId id="326" r:id="rId20"/>
    <p:sldId id="325" r:id="rId21"/>
    <p:sldId id="331" r:id="rId22"/>
    <p:sldId id="322" r:id="rId23"/>
    <p:sldId id="328" r:id="rId24"/>
    <p:sldId id="338" r:id="rId25"/>
    <p:sldId id="339" r:id="rId26"/>
    <p:sldId id="327" r:id="rId27"/>
    <p:sldId id="343" r:id="rId28"/>
    <p:sldId id="344" r:id="rId29"/>
    <p:sldId id="346" r:id="rId30"/>
    <p:sldId id="345" r:id="rId31"/>
    <p:sldId id="318" r:id="rId32"/>
    <p:sldId id="337" r:id="rId33"/>
    <p:sldId id="304" r:id="rId34"/>
    <p:sldId id="341" r:id="rId35"/>
    <p:sldId id="334" r:id="rId36"/>
    <p:sldId id="333" r:id="rId37"/>
    <p:sldId id="336" r:id="rId38"/>
    <p:sldId id="340" r:id="rId39"/>
    <p:sldId id="335" r:id="rId40"/>
    <p:sldId id="311" r:id="rId41"/>
    <p:sldId id="315" r:id="rId42"/>
    <p:sldId id="317" r:id="rId43"/>
    <p:sldId id="347" r:id="rId44"/>
    <p:sldId id="348" r:id="rId45"/>
    <p:sldId id="349" r:id="rId46"/>
    <p:sldId id="35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F686"/>
    <a:srgbClr val="FFFFFF"/>
    <a:srgbClr val="BFEC88"/>
    <a:srgbClr val="B9C925"/>
    <a:srgbClr val="B3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29" autoAdjust="0"/>
    <p:restoredTop sz="96433" autoAdjust="0"/>
  </p:normalViewPr>
  <p:slideViewPr>
    <p:cSldViewPr snapToGrid="0">
      <p:cViewPr varScale="1">
        <p:scale>
          <a:sx n="88" d="100"/>
          <a:sy n="88" d="100"/>
        </p:scale>
        <p:origin x="-68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5F068-10D5-4D46-BE33-1671DE40D825}" type="datetimeFigureOut">
              <a:rPr lang="en-US" smtClean="0"/>
              <a:t>8/10/2016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A58DE-4569-4FF0-95FA-4EF4B443FDE0}" type="slidenum">
              <a:rPr lang="en-US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2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divider">
    <p:bg>
      <p:bgPr>
        <a:solidFill>
          <a:srgbClr val="7216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3129904" y="5946779"/>
            <a:ext cx="6096000" cy="68244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b="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57795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923404" y="5109187"/>
            <a:ext cx="8509000" cy="799464"/>
          </a:xfrm>
        </p:spPr>
        <p:txBody>
          <a:bodyPr wrap="square" tIns="46026" bIns="46026" anchor="ctr"/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</a:t>
            </a:r>
            <a:r>
              <a:rPr lang="en-GB" dirty="0" smtClean="0"/>
              <a:t>style</a:t>
            </a:r>
            <a:br>
              <a:rPr lang="en-GB" dirty="0" smtClean="0"/>
            </a:br>
            <a:r>
              <a:rPr lang="en-GB" dirty="0" smtClean="0"/>
              <a:t>Line 2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984000" y="6288001"/>
            <a:ext cx="2170027" cy="430857"/>
          </a:xfrm>
          <a:prstGeom prst="rect">
            <a:avLst/>
          </a:prstGeom>
          <a:noFill/>
        </p:spPr>
        <p:txBody>
          <a:bodyPr wrap="none" lIns="121893" tIns="60945" rIns="121893" bIns="60945" rtlCol="0">
            <a:spAutoFit/>
          </a:bodyPr>
          <a:lstStyle/>
          <a:p>
            <a:r>
              <a:rPr lang="ru-RU" sz="2000" b="0" dirty="0" smtClean="0">
                <a:solidFill>
                  <a:schemeClr val="bg2"/>
                </a:solidFill>
              </a:rPr>
              <a:t>www.imgtec.com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71" y="1208754"/>
            <a:ext cx="6180667" cy="34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555445" y="174680"/>
            <a:ext cx="2480747" cy="761364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none" lIns="103888" tIns="51944" rIns="103888" bIns="51944" rtlCol="0">
            <a:spAutoFit/>
          </a:bodyPr>
          <a:lstStyle/>
          <a:p>
            <a:pPr algn="ctr"/>
            <a:r>
              <a:rPr lang="ru-RU" sz="2133" b="0" dirty="0" smtClean="0">
                <a:solidFill>
                  <a:schemeClr val="bg2"/>
                </a:solidFill>
                <a:latin typeface="Arial Black" pitchFamily="34" charset="0"/>
              </a:rPr>
              <a:t>Confidential</a:t>
            </a:r>
          </a:p>
          <a:p>
            <a:pPr algn="ctr"/>
            <a:r>
              <a:rPr lang="ru-RU" sz="2133" b="0" dirty="0" smtClean="0">
                <a:solidFill>
                  <a:schemeClr val="bg2"/>
                </a:solidFill>
                <a:latin typeface="Arial Black" pitchFamily="34" charset="0"/>
              </a:rPr>
              <a:t>Subject to NDA</a:t>
            </a:r>
          </a:p>
        </p:txBody>
      </p:sp>
    </p:spTree>
    <p:extLst>
      <p:ext uri="{BB962C8B-B14F-4D97-AF65-F5344CB8AC3E}">
        <p14:creationId xmlns:p14="http://schemas.microsoft.com/office/powerpoint/2010/main" val="3330254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384000"/>
            <a:ext cx="11592653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384000" y="1344000"/>
            <a:ext cx="11520000" cy="5184000"/>
          </a:xfrm>
        </p:spPr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 sz="2400" baseline="0"/>
            </a:lvl1pPr>
            <a:lvl2pPr>
              <a:spcBef>
                <a:spcPts val="0"/>
              </a:spcBef>
              <a:spcAft>
                <a:spcPts val="800"/>
              </a:spcAft>
              <a:defRPr sz="2133" baseline="0"/>
            </a:lvl2pPr>
            <a:lvl3pPr>
              <a:spcBef>
                <a:spcPts val="0"/>
              </a:spcBef>
              <a:spcAft>
                <a:spcPts val="800"/>
              </a:spcAft>
              <a:defRPr sz="1867" baseline="0"/>
            </a:lvl3pPr>
            <a:lvl4pPr>
              <a:spcBef>
                <a:spcPts val="0"/>
              </a:spcBef>
              <a:spcAft>
                <a:spcPts val="800"/>
              </a:spcAft>
              <a:defRPr sz="1600" baseline="0"/>
            </a:lvl4pPr>
            <a:lvl5pPr>
              <a:spcBef>
                <a:spcPts val="0"/>
              </a:spcBef>
              <a:spcAft>
                <a:spcPts val="800"/>
              </a:spcAft>
              <a:defRPr/>
            </a:lvl5pPr>
            <a:lvl6pPr>
              <a:spcBef>
                <a:spcPts val="0"/>
              </a:spcBef>
              <a:spcAft>
                <a:spcPts val="800"/>
              </a:spcAft>
              <a:defRPr/>
            </a:lvl6pPr>
            <a:lvl7pPr marL="1430506" indent="0">
              <a:buNone/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384061" y="864001"/>
            <a:ext cx="11592592" cy="287977"/>
          </a:xfrm>
        </p:spPr>
        <p:txBody>
          <a:bodyPr/>
          <a:lstStyle>
            <a:lvl1pPr marL="0" indent="0" algn="l">
              <a:buNone/>
              <a:defRPr sz="2400" b="0" i="1" baseline="0">
                <a:solidFill>
                  <a:srgbClr val="B71A8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Secondary message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731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gram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384000"/>
            <a:ext cx="11592653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384061" y="864001"/>
            <a:ext cx="11592592" cy="287977"/>
          </a:xfrm>
        </p:spPr>
        <p:txBody>
          <a:bodyPr/>
          <a:lstStyle>
            <a:lvl1pPr marL="0" indent="0" algn="l">
              <a:buNone/>
              <a:defRPr sz="2267" b="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Secondary message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090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3025995" y="3593367"/>
            <a:ext cx="6096000" cy="6824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800"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57795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19495" y="1220076"/>
            <a:ext cx="8509000" cy="1483878"/>
          </a:xfrm>
        </p:spPr>
        <p:txBody>
          <a:bodyPr wrap="square" tIns="46026" bIns="46026" anchor="b"/>
          <a:lstStyle>
            <a:lvl1pPr algn="ctr">
              <a:defRPr sz="400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GB" dirty="0" smtClean="0"/>
              <a:t>Title</a:t>
            </a:r>
            <a:br>
              <a:rPr lang="en-GB" dirty="0" smtClean="0"/>
            </a:br>
            <a:r>
              <a:rPr lang="en-GB" dirty="0" smtClean="0"/>
              <a:t>Line 2</a:t>
            </a:r>
            <a:endParaRPr lang="en-GB" dirty="0"/>
          </a:p>
        </p:txBody>
      </p:sp>
      <p:pic>
        <p:nvPicPr>
          <p:cNvPr id="1026" name="Picture 2" descr="http://smalltimer.net/dlormand/microchip_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1798" r="1299" b="2360"/>
          <a:stretch/>
        </p:blipFill>
        <p:spPr bwMode="auto">
          <a:xfrm>
            <a:off x="2350513" y="5287022"/>
            <a:ext cx="1824038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digilentinc.com/IMG/Digilent-Logo2015-color-3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39" y="5521937"/>
            <a:ext cx="3482653" cy="6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brand.ncsu.edu/assets/logos/ncstate-brick-4x1-r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00" y="0"/>
            <a:ext cx="3646900" cy="5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kldata4\graphics\Press\IMG_Corporate\IMG_logo\Imagination\png_RGB\Imagination_Logo_Primary_RGB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40" y="5287022"/>
            <a:ext cx="2136610" cy="11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6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5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19495" y="2412309"/>
            <a:ext cx="8509000" cy="1483878"/>
          </a:xfrm>
        </p:spPr>
        <p:txBody>
          <a:bodyPr wrap="square" tIns="46026" bIns="46026" anchor="ctr"/>
          <a:lstStyle>
            <a:lvl1pPr algn="ctr">
              <a:defRPr sz="400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GB" dirty="0" smtClean="0"/>
              <a:t>Section Divider</a:t>
            </a:r>
            <a:br>
              <a:rPr lang="en-GB" dirty="0" smtClean="0"/>
            </a:br>
            <a:r>
              <a:rPr lang="en-GB" dirty="0" smtClean="0"/>
              <a:t>Line 2</a:t>
            </a:r>
            <a:endParaRPr lang="en-GB" dirty="0"/>
          </a:p>
        </p:txBody>
      </p:sp>
      <p:pic>
        <p:nvPicPr>
          <p:cNvPr id="1026" name="Picture 2" descr="http://smalltimer.net/dlormand/microchip_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1798" r="1299" b="2360"/>
          <a:stretch/>
        </p:blipFill>
        <p:spPr bwMode="auto">
          <a:xfrm>
            <a:off x="2350513" y="5287022"/>
            <a:ext cx="1824038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digilentinc.com/IMG/Digilent-Logo2015-color-3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38" y="5394977"/>
            <a:ext cx="3482653" cy="6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brand.ncsu.edu/assets/logos/ncstate-brick-4x1-r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00" y="0"/>
            <a:ext cx="3646900" cy="5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kldata4\graphics\Press\IMG_Corporate\IMG_logo\Imagination\png_RGB\Imagination_Logo_Primary_RGB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40" y="5287022"/>
            <a:ext cx="2136610" cy="11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929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malltimer.net/dlormand/microchip_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1798" r="1299" b="2360"/>
          <a:stretch/>
        </p:blipFill>
        <p:spPr bwMode="auto">
          <a:xfrm>
            <a:off x="2350513" y="5287022"/>
            <a:ext cx="1824038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digilentinc.com/IMG/Digilent-Logo2015-color-3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39" y="5521937"/>
            <a:ext cx="3482653" cy="6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88" y="1570933"/>
            <a:ext cx="8235423" cy="3220183"/>
          </a:xfrm>
          <a:prstGeom prst="rect">
            <a:avLst/>
          </a:prstGeom>
        </p:spPr>
      </p:pic>
      <p:pic>
        <p:nvPicPr>
          <p:cNvPr id="11" name="Picture 8" descr="http://brand.ncsu.edu/assets/logos/ncstate-brick-4x1-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00" y="0"/>
            <a:ext cx="3646900" cy="5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kldata4\graphics\Press\IMG_Corporate\IMG_logo\Imagination\png_RGB\Imagination_Logo_Primary_RGB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40" y="5287022"/>
            <a:ext cx="2136610" cy="11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89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452580"/>
            <a:ext cx="11592653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384000" y="1344000"/>
            <a:ext cx="11520000" cy="5184000"/>
          </a:xfrm>
        </p:spPr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 sz="2400" baseline="0"/>
            </a:lvl1pPr>
            <a:lvl2pPr>
              <a:spcBef>
                <a:spcPts val="0"/>
              </a:spcBef>
              <a:spcAft>
                <a:spcPts val="800"/>
              </a:spcAft>
              <a:defRPr sz="2133" baseline="0"/>
            </a:lvl2pPr>
            <a:lvl3pPr>
              <a:spcBef>
                <a:spcPts val="0"/>
              </a:spcBef>
              <a:spcAft>
                <a:spcPts val="800"/>
              </a:spcAft>
              <a:defRPr sz="1867" baseline="0"/>
            </a:lvl3pPr>
            <a:lvl4pPr>
              <a:spcBef>
                <a:spcPts val="0"/>
              </a:spcBef>
              <a:spcAft>
                <a:spcPts val="800"/>
              </a:spcAft>
              <a:defRPr sz="1600" baseline="0"/>
            </a:lvl4pPr>
            <a:lvl5pPr>
              <a:spcBef>
                <a:spcPts val="0"/>
              </a:spcBef>
              <a:spcAft>
                <a:spcPts val="800"/>
              </a:spcAft>
              <a:defRPr/>
            </a:lvl5pPr>
            <a:lvl6pPr>
              <a:spcBef>
                <a:spcPts val="0"/>
              </a:spcBef>
              <a:spcAft>
                <a:spcPts val="800"/>
              </a:spcAft>
              <a:defRPr/>
            </a:lvl6pPr>
            <a:lvl7pPr marL="1430506" indent="0">
              <a:buNone/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384061" y="932581"/>
            <a:ext cx="11592592" cy="287977"/>
          </a:xfrm>
        </p:spPr>
        <p:txBody>
          <a:bodyPr/>
          <a:lstStyle>
            <a:lvl1pPr marL="0" indent="0" algn="l">
              <a:buNone/>
              <a:defRPr sz="2400" b="0" i="1" baseline="0">
                <a:solidFill>
                  <a:srgbClr val="B71A8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Secondary message text</a:t>
            </a:r>
            <a:endParaRPr lang="en-GB" dirty="0"/>
          </a:p>
        </p:txBody>
      </p:sp>
      <p:pic>
        <p:nvPicPr>
          <p:cNvPr id="5" name="Picture 8" descr="http://brand.ncsu.edu/assets/logos/ncstate-brick-4x1-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0"/>
            <a:ext cx="2794000" cy="4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73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01" y="384001"/>
            <a:ext cx="100203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01" y="1133479"/>
            <a:ext cx="1161203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Text Box 22"/>
          <p:cNvSpPr txBox="1">
            <a:spLocks noChangeArrowheads="1"/>
          </p:cNvSpPr>
          <p:nvPr/>
        </p:nvSpPr>
        <p:spPr bwMode="auto">
          <a:xfrm>
            <a:off x="215905" y="6626801"/>
            <a:ext cx="11755967" cy="1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defTabSz="1038858">
              <a:lnSpc>
                <a:spcPct val="90000"/>
              </a:lnSpc>
              <a:buClr>
                <a:srgbClr val="F2EC00"/>
              </a:buClr>
              <a:buFont typeface="Wingdings 3" pitchFamily="18" charset="2"/>
              <a:buNone/>
              <a:tabLst>
                <a:tab pos="5858787" algn="ctr"/>
                <a:tab pos="11719691" algn="r"/>
              </a:tabLst>
              <a:defRPr/>
            </a:pPr>
            <a:r>
              <a:rPr lang="en-US" sz="1333" b="0" i="0" dirty="0" smtClean="0">
                <a:solidFill>
                  <a:srgbClr val="72166B"/>
                </a:solidFill>
              </a:rPr>
              <a:t>	</a:t>
            </a:r>
            <a:r>
              <a:rPr lang="ru-RU" sz="1333" b="0" i="0" dirty="0" smtClean="0">
                <a:solidFill>
                  <a:srgbClr val="72166B"/>
                </a:solidFill>
              </a:rPr>
              <a:t>© Imagination Technologies 2016</a:t>
            </a:r>
            <a:r>
              <a:rPr lang="en-US" sz="1333" b="0" i="0" dirty="0" smtClean="0">
                <a:solidFill>
                  <a:srgbClr val="72166B"/>
                </a:solidFill>
              </a:rPr>
              <a:t>	</a:t>
            </a:r>
            <a:r>
              <a:rPr lang="ru-RU" sz="1333" b="0" i="0" dirty="0" smtClean="0">
                <a:solidFill>
                  <a:srgbClr val="72166B"/>
                </a:solidFill>
              </a:rPr>
              <a:t>Страница|</a:t>
            </a:r>
            <a:fld id="{FAB5480B-93E9-413A-8BBC-71F34EA21CF0}" type="slidenum">
              <a:rPr lang="en-GB" sz="1333" b="0" i="0" smtClean="0">
                <a:solidFill>
                  <a:srgbClr val="72166B"/>
                </a:solidFill>
              </a:rPr>
              <a:pPr defTabSz="1038858">
                <a:lnSpc>
                  <a:spcPct val="90000"/>
                </a:lnSpc>
                <a:buClr>
                  <a:srgbClr val="F2EC00"/>
                </a:buClr>
                <a:buFont typeface="Wingdings 3" pitchFamily="18" charset="2"/>
                <a:buNone/>
                <a:tabLst>
                  <a:tab pos="5858787" algn="ctr"/>
                  <a:tab pos="11719691" algn="r"/>
                </a:tabLst>
                <a:defRPr/>
              </a:pPr>
              <a:t>‹#›</a:t>
            </a:fld>
            <a:endParaRPr lang="ru-RU" sz="1333" b="0" i="0" dirty="0">
              <a:solidFill>
                <a:srgbClr val="72166B"/>
              </a:solidFill>
            </a:endParaRPr>
          </a:p>
        </p:txBody>
      </p:sp>
      <p:sp>
        <p:nvSpPr>
          <p:cNvPr id="1032" name="Line 33"/>
          <p:cNvSpPr>
            <a:spLocks noChangeShapeType="1"/>
          </p:cNvSpPr>
          <p:nvPr/>
        </p:nvSpPr>
        <p:spPr bwMode="auto">
          <a:xfrm>
            <a:off x="1955540" y="6535431"/>
            <a:ext cx="10016331" cy="0"/>
          </a:xfrm>
          <a:prstGeom prst="line">
            <a:avLst/>
          </a:prstGeom>
          <a:noFill/>
          <a:ln w="6350">
            <a:solidFill>
              <a:srgbClr val="72166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984" tIns="60945" rIns="71984" bIns="60945" anchorCtr="1"/>
          <a:lstStyle/>
          <a:p>
            <a:endParaRPr lang="en-GB" sz="2400"/>
          </a:p>
        </p:txBody>
      </p:sp>
      <p:pic>
        <p:nvPicPr>
          <p:cNvPr id="2" name="Picture 3" descr="\\kldata4\graphics\Press\IMG_Corporate\IMG_logo\Imagination\png_RGB\Imagination_Logo_Secondary_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5" y="6407950"/>
            <a:ext cx="1667821" cy="29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54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5pPr>
      <a:lvl6pPr marL="60944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6pPr>
      <a:lvl7pPr marL="121889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7pPr>
      <a:lvl8pPr marL="182833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8pPr>
      <a:lvl9pPr marL="243778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9pPr>
    </p:titleStyle>
    <p:bodyStyle>
      <a:lvl1pPr marL="241238" indent="-2412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2400" b="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480363" indent="-24547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2133">
          <a:solidFill>
            <a:schemeClr val="tx2">
              <a:lumMod val="90000"/>
              <a:lumOff val="10000"/>
            </a:schemeClr>
          </a:solidFill>
          <a:latin typeface="+mn-lt"/>
        </a:defRPr>
      </a:lvl2pPr>
      <a:lvl3pPr marL="715253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867">
          <a:solidFill>
            <a:schemeClr val="tx2">
              <a:lumMod val="90000"/>
              <a:lumOff val="10000"/>
            </a:schemeClr>
          </a:solidFill>
          <a:latin typeface="+mn-lt"/>
        </a:defRPr>
      </a:lvl3pPr>
      <a:lvl4pPr marL="960724" indent="-24547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600">
          <a:solidFill>
            <a:schemeClr val="tx2">
              <a:lumMod val="90000"/>
              <a:lumOff val="10000"/>
            </a:schemeClr>
          </a:solidFill>
          <a:latin typeface="+mn-lt"/>
        </a:defRPr>
      </a:lvl4pPr>
      <a:lvl5pPr marL="1195615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5pPr>
      <a:lvl6pPr marL="1430506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6pPr>
      <a:lvl7pPr marL="1678094" indent="-24758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7pPr>
      <a:lvl8pPr marL="1912984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baseline="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8pPr>
      <a:lvl9pPr marL="5846874" indent="-457085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FFFF00"/>
        </a:buClr>
        <a:buSzPct val="100000"/>
        <a:buFont typeface="Wingdings" pitchFamily="2" charset="2"/>
        <a:buChar char="n"/>
        <a:defRPr sz="18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6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2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38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84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0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77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23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69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01" y="384001"/>
            <a:ext cx="100203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01" y="1133479"/>
            <a:ext cx="1161203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ext Box 22"/>
          <p:cNvSpPr txBox="1">
            <a:spLocks noChangeArrowheads="1"/>
          </p:cNvSpPr>
          <p:nvPr/>
        </p:nvSpPr>
        <p:spPr bwMode="auto">
          <a:xfrm>
            <a:off x="215905" y="6626801"/>
            <a:ext cx="11755967" cy="1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defTabSz="1038858">
              <a:lnSpc>
                <a:spcPct val="90000"/>
              </a:lnSpc>
              <a:buClr>
                <a:srgbClr val="F2EC00"/>
              </a:buClr>
              <a:buFont typeface="Wingdings 3" pitchFamily="18" charset="2"/>
              <a:buNone/>
              <a:tabLst>
                <a:tab pos="5858787" algn="ctr"/>
                <a:tab pos="11719691" algn="r"/>
              </a:tabLst>
              <a:defRPr/>
            </a:pPr>
            <a:r>
              <a:rPr lang="en-US" sz="1333" b="0" i="0" dirty="0" smtClean="0">
                <a:solidFill>
                  <a:srgbClr val="72166B"/>
                </a:solidFill>
              </a:rPr>
              <a:t>	</a:t>
            </a:r>
            <a:r>
              <a:rPr lang="ru-RU" sz="1333" b="0" i="0" dirty="0" smtClean="0">
                <a:solidFill>
                  <a:srgbClr val="72166B"/>
                </a:solidFill>
              </a:rPr>
              <a:t>© Copyright Imagination Technologies 2016</a:t>
            </a:r>
            <a:r>
              <a:rPr lang="en-US" sz="1333" b="0" i="0" dirty="0" smtClean="0">
                <a:solidFill>
                  <a:srgbClr val="72166B"/>
                </a:solidFill>
              </a:rPr>
              <a:t>	</a:t>
            </a:r>
            <a:r>
              <a:rPr lang="ru-RU" sz="1333" b="0" i="0" dirty="0" smtClean="0">
                <a:solidFill>
                  <a:srgbClr val="72166B"/>
                </a:solidFill>
              </a:rPr>
              <a:t> Модуль 6 стр.</a:t>
            </a:r>
            <a:fld id="{FAB5480B-93E9-413A-8BBC-71F34EA21CF0}" type="slidenum">
              <a:rPr lang="en-GB" sz="1333" b="0" i="0" smtClean="0">
                <a:solidFill>
                  <a:srgbClr val="72166B"/>
                </a:solidFill>
              </a:rPr>
              <a:pPr defTabSz="1038858">
                <a:lnSpc>
                  <a:spcPct val="90000"/>
                </a:lnSpc>
                <a:buClr>
                  <a:srgbClr val="F2EC00"/>
                </a:buClr>
                <a:buFont typeface="Wingdings 3" pitchFamily="18" charset="2"/>
                <a:buNone/>
                <a:tabLst>
                  <a:tab pos="5858787" algn="ctr"/>
                  <a:tab pos="11719691" algn="r"/>
                </a:tabLst>
                <a:defRPr/>
              </a:pPr>
              <a:t>‹#›</a:t>
            </a:fld>
            <a:endParaRPr lang="ru-RU" sz="1333" b="0" i="0" dirty="0">
              <a:solidFill>
                <a:srgbClr val="72166B"/>
              </a:solidFill>
            </a:endParaRPr>
          </a:p>
        </p:txBody>
      </p:sp>
      <p:sp>
        <p:nvSpPr>
          <p:cNvPr id="1032" name="Line 33"/>
          <p:cNvSpPr>
            <a:spLocks noChangeShapeType="1"/>
          </p:cNvSpPr>
          <p:nvPr/>
        </p:nvSpPr>
        <p:spPr bwMode="auto">
          <a:xfrm>
            <a:off x="1955540" y="6535431"/>
            <a:ext cx="10016331" cy="0"/>
          </a:xfrm>
          <a:prstGeom prst="line">
            <a:avLst/>
          </a:prstGeom>
          <a:noFill/>
          <a:ln w="6350">
            <a:solidFill>
              <a:srgbClr val="72166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984" tIns="60945" rIns="71984" bIns="60945" anchorCtr="1"/>
          <a:lstStyle/>
          <a:p>
            <a:endParaRPr lang="en-GB" sz="2400"/>
          </a:p>
        </p:txBody>
      </p:sp>
      <p:pic>
        <p:nvPicPr>
          <p:cNvPr id="2" name="Picture 3" descr="\\kldata4\graphics\Press\IMG_Corporate\IMG_logo\Imagination\png_RGB\Imagination_Logo_Secondary_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5" y="6407950"/>
            <a:ext cx="1667821" cy="29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3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5pPr>
      <a:lvl6pPr marL="60944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6pPr>
      <a:lvl7pPr marL="121889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7pPr>
      <a:lvl8pPr marL="182833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8pPr>
      <a:lvl9pPr marL="243778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9pPr>
    </p:titleStyle>
    <p:bodyStyle>
      <a:lvl1pPr marL="241238" indent="-2412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2400" b="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480363" indent="-24547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2133">
          <a:solidFill>
            <a:schemeClr val="tx2">
              <a:lumMod val="90000"/>
              <a:lumOff val="10000"/>
            </a:schemeClr>
          </a:solidFill>
          <a:latin typeface="+mn-lt"/>
        </a:defRPr>
      </a:lvl2pPr>
      <a:lvl3pPr marL="715253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867">
          <a:solidFill>
            <a:schemeClr val="tx2">
              <a:lumMod val="90000"/>
              <a:lumOff val="10000"/>
            </a:schemeClr>
          </a:solidFill>
          <a:latin typeface="+mn-lt"/>
        </a:defRPr>
      </a:lvl3pPr>
      <a:lvl4pPr marL="960724" indent="-24547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600">
          <a:solidFill>
            <a:schemeClr val="tx2">
              <a:lumMod val="90000"/>
              <a:lumOff val="10000"/>
            </a:schemeClr>
          </a:solidFill>
          <a:latin typeface="+mn-lt"/>
        </a:defRPr>
      </a:lvl4pPr>
      <a:lvl5pPr marL="1195615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5pPr>
      <a:lvl6pPr marL="1430506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6pPr>
      <a:lvl7pPr marL="1678094" indent="-24758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7pPr>
      <a:lvl8pPr marL="1912984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baseline="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8pPr>
      <a:lvl9pPr marL="5846874" indent="-457085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FFFF00"/>
        </a:buClr>
        <a:buSzPct val="100000"/>
        <a:buFont typeface="Wingdings" pitchFamily="2" charset="2"/>
        <a:buChar char="n"/>
        <a:defRPr sz="18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6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2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38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84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0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77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23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69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960" y="2809596"/>
            <a:ext cx="8340070" cy="682443"/>
          </a:xfrm>
        </p:spPr>
        <p:txBody>
          <a:bodyPr/>
          <a:lstStyle/>
          <a:p>
            <a:r>
              <a:rPr lang="ru-RU" smtClean="0"/>
              <a:t>Александр Г. Дин </a:t>
            </a:r>
            <a:r>
              <a:t/>
            </a:r>
            <a:br/>
            <a:r>
              <a:rPr lang="ru-RU" smtClean="0"/>
              <a:t>Факультет Электротехники и Компьютерной Инженерии</a:t>
            </a:r>
          </a:p>
          <a:p>
            <a:r>
              <a:rPr lang="ru-RU" smtClean="0"/>
              <a:t>Университет штата Северная Каролина</a:t>
            </a:r>
            <a:r>
              <a:t/>
            </a:r>
            <a:br/>
            <a:r>
              <a:rPr lang="ru-RU" smtClean="0"/>
              <a:t>1/26/2016, Версия 1.2</a:t>
            </a:r>
            <a:endParaRPr lang="ru-RU" dirty="0"/>
          </a:p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372" y="957943"/>
            <a:ext cx="11362394" cy="1691583"/>
          </a:xfrm>
        </p:spPr>
        <p:txBody>
          <a:bodyPr/>
          <a:lstStyle/>
          <a:p>
            <a:r>
              <a:rPr dirty="0"/>
              <a:t/>
            </a:r>
            <a:br>
              <a:rPr dirty="0"/>
            </a:br>
            <a:r>
              <a:rPr lang="ru-RU" dirty="0" smtClean="0"/>
              <a:t>Цикл лабораторных </a:t>
            </a:r>
            <a:r>
              <a:rPr lang="ru-RU" smtClean="0"/>
              <a:t>работ </a:t>
            </a:r>
            <a:r>
              <a:rPr lang="ru-RU" smtClean="0"/>
              <a:t>Connected</a:t>
            </a:r>
            <a:r>
              <a:rPr lang="ru-RU" dirty="0" smtClean="0"/>
              <a:t> </a:t>
            </a:r>
            <a:r>
              <a:rPr lang="ru-RU" dirty="0" smtClean="0"/>
              <a:t>MCU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Модуль 6: Таймеры и счетчики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174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Таймеры микроконтроллера PIC32MZ EF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981200"/>
            <a:ext cx="11520000" cy="4546799"/>
          </a:xfrm>
        </p:spPr>
        <p:txBody>
          <a:bodyPr/>
          <a:lstStyle/>
          <a:p>
            <a:r>
              <a:rPr lang="ru-RU" dirty="0" smtClean="0"/>
              <a:t>Таймер 1 (</a:t>
            </a:r>
            <a:r>
              <a:rPr lang="ru-RU" dirty="0" err="1" smtClean="0"/>
              <a:t>Type</a:t>
            </a:r>
            <a:r>
              <a:rPr lang="ru-RU" dirty="0" smtClean="0"/>
              <a:t> A)</a:t>
            </a:r>
          </a:p>
          <a:p>
            <a:pPr lvl="1"/>
            <a:r>
              <a:rPr lang="ru-RU" dirty="0" smtClean="0"/>
              <a:t>16 разрядов</a:t>
            </a:r>
          </a:p>
          <a:p>
            <a:r>
              <a:rPr lang="ru-RU" dirty="0" smtClean="0"/>
              <a:t>Таймеры 2-9 (</a:t>
            </a:r>
            <a:r>
              <a:rPr lang="ru-RU" dirty="0" err="1" smtClean="0"/>
              <a:t>Type</a:t>
            </a:r>
            <a:r>
              <a:rPr lang="ru-RU" dirty="0" smtClean="0"/>
              <a:t>  B)</a:t>
            </a:r>
          </a:p>
          <a:p>
            <a:pPr lvl="1"/>
            <a:r>
              <a:rPr lang="ru-RU" dirty="0" smtClean="0"/>
              <a:t>16 разрядов</a:t>
            </a:r>
          </a:p>
          <a:p>
            <a:pPr lvl="1"/>
            <a:r>
              <a:rPr lang="ru-RU" dirty="0" smtClean="0"/>
              <a:t>Больше возможностей, чем у </a:t>
            </a:r>
            <a:r>
              <a:rPr lang="ru-RU" dirty="0" err="1" smtClean="0"/>
              <a:t>Type</a:t>
            </a:r>
            <a:r>
              <a:rPr lang="ru-RU" dirty="0" smtClean="0"/>
              <a:t> A</a:t>
            </a:r>
          </a:p>
          <a:p>
            <a:pPr lvl="2"/>
            <a:r>
              <a:rPr lang="ru-RU" dirty="0" smtClean="0"/>
              <a:t>Больше возможностей предварительного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делителя частоты</a:t>
            </a:r>
          </a:p>
          <a:p>
            <a:pPr lvl="2"/>
            <a:r>
              <a:rPr lang="ru-RU" dirty="0" smtClean="0"/>
              <a:t>Могут объединяться в пары для создания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32-разрядных таймеров </a:t>
            </a:r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9" y="1645222"/>
            <a:ext cx="2790825" cy="47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90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 Включение светодиода с частотой 5 Гц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1" y="1344000"/>
            <a:ext cx="7504584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800" dirty="0" smtClean="0"/>
              <a:t>Доступ к светодиоду осуществляется с частотой 10 Гц, каждая вспышка требует включения и выключения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Поэтому нужно настроить переполнение таймера TMR2 на частоту 10 Гц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Найдем нужный коэффициент деления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Частота источника тактового сигнала периферийных устройств 100 МГц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Таймер должен переполняться каждые 100 МГц/10 Гц = 10 миллионов периодов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Максимальный период регистра PR2 равен 65535, что соответствует переполнению с частотой 100 МГц/(65535+1) = 1525.87 Гц</a:t>
            </a:r>
          </a:p>
          <a:p>
            <a:pPr lvl="2">
              <a:spcAft>
                <a:spcPts val="0"/>
              </a:spcAft>
            </a:pPr>
            <a:r>
              <a:rPr lang="ru-RU" sz="1534" dirty="0" smtClean="0"/>
              <a:t>Быстрей, чем надо в 152.87 раз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Нужно предварительно поделить частоту 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Делить надо, как минимум, на 152.87</a:t>
            </a:r>
          </a:p>
          <a:p>
            <a:pPr lvl="2">
              <a:spcAft>
                <a:spcPts val="0"/>
              </a:spcAft>
            </a:pPr>
            <a:r>
              <a:rPr lang="ru-RU" sz="1534" dirty="0" smtClean="0"/>
              <a:t>Выберем деление на 256, т.е. TCKPS = 3</a:t>
            </a:r>
          </a:p>
          <a:p>
            <a:pPr lvl="1">
              <a:spcAft>
                <a:spcPts val="0"/>
              </a:spcAft>
            </a:pPr>
            <a:r>
              <a:rPr lang="ru-RU" sz="1733" dirty="0" smtClean="0"/>
              <a:t>Вход TMR2 имеет частоту 100 МГц/256 = 390.625 кГц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Расчет коэффициента деления при использовании предварительного делителя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Таймер должен переполняться каждые 390.625 кГц/10 Гц = 39,062.5 периодов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В PR2 нужно загрузить round(39,062.5)-1 = 39,063 – 1 = 39,062</a:t>
            </a:r>
            <a:endParaRPr lang="ru-RU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" r="21796" b="1274"/>
          <a:stretch/>
        </p:blipFill>
        <p:spPr>
          <a:xfrm>
            <a:off x="7888585" y="3730144"/>
            <a:ext cx="4088068" cy="232669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l="53775" t="13681" r="1747" b="42675"/>
          <a:stretch/>
        </p:blipFill>
        <p:spPr>
          <a:xfrm>
            <a:off x="7926872" y="932580"/>
            <a:ext cx="4265128" cy="25461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1178540" y="1432560"/>
            <a:ext cx="106680" cy="266700"/>
          </a:xfrm>
          <a:prstGeom prst="rect">
            <a:avLst/>
          </a:prstGeom>
          <a:solidFill>
            <a:srgbClr val="A6F686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cxnSp>
        <p:nvCxnSpPr>
          <p:cNvPr id="9" name="Elbow Connector 9"/>
          <p:cNvCxnSpPr/>
          <p:nvPr/>
        </p:nvCxnSpPr>
        <p:spPr bwMode="auto">
          <a:xfrm flipV="1">
            <a:off x="4985657" y="4162426"/>
            <a:ext cx="2941215" cy="365531"/>
          </a:xfrm>
          <a:prstGeom prst="curvedConnector3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306925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Демонстрация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1344000"/>
            <a:ext cx="4831945" cy="5184000"/>
          </a:xfrm>
        </p:spPr>
        <p:txBody>
          <a:bodyPr/>
          <a:lstStyle/>
          <a:p>
            <a:endParaRPr lang="ru-RU" dirty="0" smtClean="0"/>
          </a:p>
          <a:p>
            <a:r>
              <a:rPr lang="ru-RU" smtClean="0"/>
              <a:t>Проект Demo6_Timers_Flashing_LED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digilentinc.com/Data/Products/CHIPKIT-WIFIRE/chipKIT-WiFIRE-obl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076569"/>
            <a:ext cx="7157003" cy="51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082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Основной код примера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3861000"/>
            <a:ext cx="5130975" cy="2667000"/>
          </a:xfrm>
        </p:spPr>
        <p:txBody>
          <a:bodyPr/>
          <a:lstStyle/>
          <a:p>
            <a:r>
              <a:rPr lang="ru-RU" sz="2000" dirty="0" smtClean="0"/>
              <a:t>Инициализация приложения, затем выполнение бесконечного цикла, пока прерывание не запустит процедуру обработки прерывания</a:t>
            </a:r>
          </a:p>
          <a:p>
            <a:r>
              <a:rPr lang="ru-RU" sz="2000" dirty="0" smtClean="0"/>
              <a:t>После завершения процедуры обработки прерывания основной бесконечный цикл продолжается</a:t>
            </a:r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825" y="3861000"/>
            <a:ext cx="6000750" cy="2667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986"/>
          <a:stretch/>
        </p:blipFill>
        <p:spPr>
          <a:xfrm>
            <a:off x="3461530" y="1249675"/>
            <a:ext cx="5520551" cy="248840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52" y="1113451"/>
            <a:ext cx="2833688" cy="205978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Elbow Connector 9"/>
          <p:cNvCxnSpPr/>
          <p:nvPr/>
        </p:nvCxnSpPr>
        <p:spPr bwMode="auto">
          <a:xfrm flipV="1">
            <a:off x="1781175" y="1476375"/>
            <a:ext cx="1680355" cy="895350"/>
          </a:xfrm>
          <a:prstGeom prst="curvedConnector3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" name="Elbow Connector 9"/>
          <p:cNvCxnSpPr/>
          <p:nvPr/>
        </p:nvCxnSpPr>
        <p:spPr bwMode="auto">
          <a:xfrm rot="16200000" flipH="1">
            <a:off x="4574487" y="2255159"/>
            <a:ext cx="1717656" cy="1494024"/>
          </a:xfrm>
          <a:prstGeom prst="curvedConnector3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Elbow Connector 9"/>
          <p:cNvCxnSpPr/>
          <p:nvPr/>
        </p:nvCxnSpPr>
        <p:spPr bwMode="auto">
          <a:xfrm rot="16200000" flipV="1">
            <a:off x="3071588" y="3593516"/>
            <a:ext cx="3761546" cy="1808472"/>
          </a:xfrm>
          <a:prstGeom prst="curvedConnector3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6" name="Elbow Connector 9"/>
          <p:cNvCxnSpPr/>
          <p:nvPr/>
        </p:nvCxnSpPr>
        <p:spPr bwMode="auto">
          <a:xfrm rot="10800000">
            <a:off x="1884549" y="2493880"/>
            <a:ext cx="1576982" cy="1097046"/>
          </a:xfrm>
          <a:prstGeom prst="curvedConnector3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934991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Процедура обработки прерывания и поведение системы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3704579"/>
            <a:ext cx="7402286" cy="261371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800" dirty="0" smtClean="0"/>
              <a:t>LED_state является </a:t>
            </a:r>
            <a:r>
              <a:rPr lang="ru-RU" sz="1800" i="1" dirty="0" smtClean="0"/>
              <a:t>статической переменной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При первом запуске процедуры обработки прерывания LED_state инициализируется 1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При всех следующих запусках процедуры обработки прерывания, ее выполнение начинается с предыдущим значением LED_state.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Переключение величины LED_state осуществляется путем вычитания его из 1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Сброс флага прерывания Таймера 2 сообщает аппаратному обеспечению, что код обработал прерывание</a:t>
            </a:r>
            <a:endParaRPr lang="ru-RU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00" y="1344000"/>
            <a:ext cx="5679281" cy="221456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775" y="932581"/>
            <a:ext cx="5295006" cy="506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29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2: </a:t>
            </a:r>
            <a:r>
              <a:t/>
            </a:r>
            <a:br/>
            <a:r>
              <a:rPr lang="ru-RU" smtClean="0"/>
              <a:t>Захват по входу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075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Причины использования модуля захвата по входу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6691676" cy="518400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ru-RU" dirty="0" smtClean="0"/>
              <a:t>Пример: Измерение времени реакции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Как быстро вы можете нажать кнопку в ответ на включение светодиода?</a:t>
            </a:r>
          </a:p>
          <a:p>
            <a:pPr>
              <a:spcAft>
                <a:spcPts val="200"/>
              </a:spcAft>
            </a:pPr>
            <a:endParaRPr lang="ru-RU" dirty="0" smtClean="0"/>
          </a:p>
          <a:p>
            <a:pPr>
              <a:spcAft>
                <a:spcPts val="200"/>
              </a:spcAft>
            </a:pPr>
            <a:r>
              <a:rPr lang="ru-RU" dirty="0" smtClean="0"/>
              <a:t>Можно ли разработать программу для выяснения этого с использование цикла?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Да, и очень просто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Но у такого подхода есть один большой недостаток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Буде использовано </a:t>
            </a:r>
            <a:r>
              <a:rPr lang="ru-RU" b="1" i="1" dirty="0" smtClean="0"/>
              <a:t>все</a:t>
            </a:r>
            <a:r>
              <a:rPr lang="ru-RU" dirty="0" smtClean="0"/>
              <a:t> процессорное время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Если процессор прерывается для выполнения другой задачи, счет времени будет ошибочным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Нужна калибровка, поскольку результат зависит от времени выполнения каждой итерации цикла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Позволяет выполнять точные измерения промежутков времени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676" y="2952033"/>
            <a:ext cx="4300538" cy="2400300"/>
          </a:xfrm>
          <a:prstGeom prst="rect">
            <a:avLst/>
          </a:prstGeom>
        </p:spPr>
      </p:pic>
      <p:pic>
        <p:nvPicPr>
          <p:cNvPr id="6" name="Picture 2" descr="http://www.softwareag.com/blog/reality_check/wp-content/uploads/2013/06/Stopwatch_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044" y="875414"/>
            <a:ext cx="1645153" cy="205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612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7083803" y="884581"/>
            <a:ext cx="4997276" cy="5296168"/>
          </a:xfrm>
          <a:prstGeom prst="rect">
            <a:avLst/>
          </a:prstGeom>
          <a:gradFill flip="none" rotWithShape="1">
            <a:gsLst>
              <a:gs pos="85000">
                <a:srgbClr val="474747">
                  <a:alpha val="10000"/>
                </a:srgbClr>
              </a:gs>
              <a:gs pos="2000">
                <a:schemeClr val="bg1">
                  <a:alpha val="9000"/>
                </a:schemeClr>
              </a:gs>
              <a:gs pos="100000">
                <a:schemeClr val="tx2">
                  <a:alpha val="70000"/>
                </a:schemeClr>
              </a:gs>
            </a:gsLst>
            <a:lin ang="108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Модуль захвата по входу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3928884"/>
            <a:ext cx="6593743" cy="2414054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ru-RU" dirty="0" smtClean="0"/>
              <a:t>Когда происходит событие на контакте </a:t>
            </a:r>
            <a:r>
              <a:rPr lang="ru-RU" dirty="0" err="1" smtClean="0"/>
              <a:t>ICx</a:t>
            </a:r>
            <a:r>
              <a:rPr lang="ru-RU" dirty="0" smtClean="0"/>
              <a:t>, значение таймера </a:t>
            </a:r>
            <a:r>
              <a:rPr lang="ru-RU" dirty="0" err="1" smtClean="0"/>
              <a:t>TMRy</a:t>
            </a:r>
            <a:r>
              <a:rPr lang="ru-RU" dirty="0" smtClean="0"/>
              <a:t> копируется (захватывается) в аппаратный буфер данных </a:t>
            </a:r>
            <a:r>
              <a:rPr lang="ru-RU" dirty="0" err="1" smtClean="0"/>
              <a:t>ICxBUF</a:t>
            </a:r>
            <a:endParaRPr lang="ru-RU" dirty="0" smtClean="0"/>
          </a:p>
          <a:p>
            <a:pPr lvl="1">
              <a:spcAft>
                <a:spcPts val="200"/>
              </a:spcAft>
            </a:pPr>
            <a:r>
              <a:rPr lang="ru-RU" dirty="0" smtClean="0"/>
              <a:t>Память на четыре элемента (FIFO)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Доступны 9 модулей захвата по входу IC1-IC9</a:t>
            </a:r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58224897"/>
              </p:ext>
            </p:extLst>
          </p:nvPr>
        </p:nvGraphicFramePr>
        <p:xfrm>
          <a:off x="8032465" y="1902228"/>
          <a:ext cx="2825739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5739"/>
              </a:tblGrid>
              <a:tr h="30774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ICxBUF</a:t>
                      </a:r>
                      <a:endParaRPr lang="ru-RU" sz="20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856484" y="3836605"/>
            <a:ext cx="5335515" cy="2115000"/>
            <a:chOff x="232718" y="1499086"/>
            <a:chExt cx="5335515" cy="2115000"/>
          </a:xfrm>
        </p:grpSpPr>
        <p:sp>
          <p:nvSpPr>
            <p:cNvPr id="6" name="TextBox 5"/>
            <p:cNvSpPr txBox="1"/>
            <p:nvPr/>
          </p:nvSpPr>
          <p:spPr>
            <a:xfrm>
              <a:off x="1386174" y="1588316"/>
              <a:ext cx="2825739" cy="38645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882C94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TMRy</a:t>
              </a:r>
              <a:endParaRPr lang="ru-RU" sz="2000" b="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86173" y="3227633"/>
              <a:ext cx="2825739" cy="38645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882C94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PRy</a:t>
              </a:r>
              <a:endParaRPr lang="ru-RU" sz="2000" b="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86173" y="2406631"/>
              <a:ext cx="2825739" cy="38645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882C94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Компаратор</a:t>
              </a:r>
              <a:endParaRPr lang="ru-RU" sz="2000" b="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 bwMode="auto">
            <a:xfrm rot="5400000">
              <a:off x="1369018" y="1669575"/>
              <a:ext cx="251460" cy="217150"/>
            </a:xfrm>
            <a:prstGeom prst="triangle">
              <a:avLst/>
            </a:prstGeom>
            <a:solidFill>
              <a:schemeClr val="bg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2718" y="1499086"/>
              <a:ext cx="1375474" cy="77117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1500" dirty="0" smtClean="0"/>
                <a:t>Вход тактового сигнала</a:t>
              </a:r>
              <a:endParaRPr lang="ru-RU" sz="1500" b="0" baseline="-25000" dirty="0" smtClean="0"/>
            </a:p>
          </p:txBody>
        </p:sp>
        <p:cxnSp>
          <p:nvCxnSpPr>
            <p:cNvPr id="11" name="Straight Arrow Connector 10"/>
            <p:cNvCxnSpPr>
              <a:endCxn id="9" idx="3"/>
            </p:cNvCxnSpPr>
            <p:nvPr/>
          </p:nvCxnSpPr>
          <p:spPr bwMode="auto">
            <a:xfrm>
              <a:off x="962526" y="1776427"/>
              <a:ext cx="423647" cy="1723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2" name="Straight Arrow Connector 11"/>
            <p:cNvCxnSpPr>
              <a:stCxn id="6" idx="2"/>
              <a:endCxn id="8" idx="0"/>
            </p:cNvCxnSpPr>
            <p:nvPr/>
          </p:nvCxnSpPr>
          <p:spPr bwMode="auto">
            <a:xfrm flipH="1">
              <a:off x="2799043" y="1974769"/>
              <a:ext cx="1" cy="431862"/>
            </a:xfrm>
            <a:prstGeom prst="straightConnector1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>
              <a:stCxn id="7" idx="0"/>
              <a:endCxn id="8" idx="2"/>
            </p:cNvCxnSpPr>
            <p:nvPr/>
          </p:nvCxnSpPr>
          <p:spPr bwMode="auto">
            <a:xfrm flipV="1">
              <a:off x="2799043" y="2793084"/>
              <a:ext cx="0" cy="434549"/>
            </a:xfrm>
            <a:prstGeom prst="straightConnector1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>
              <a:stCxn id="8" idx="3"/>
            </p:cNvCxnSpPr>
            <p:nvPr/>
          </p:nvCxnSpPr>
          <p:spPr bwMode="auto">
            <a:xfrm>
              <a:off x="4211912" y="2599858"/>
              <a:ext cx="1005407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430770" y="2240919"/>
              <a:ext cx="1137463" cy="355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smtClean="0"/>
                <a:t>Равно</a:t>
              </a:r>
              <a:endParaRPr lang="ru-RU" b="0" baseline="-250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0917" y="1582810"/>
              <a:ext cx="1046396" cy="355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smtClean="0"/>
                <a:t>Сброс</a:t>
              </a:r>
              <a:endParaRPr lang="ru-RU" b="0" baseline="-25000" dirty="0" smtClean="0"/>
            </a:p>
          </p:txBody>
        </p:sp>
        <p:cxnSp>
          <p:nvCxnSpPr>
            <p:cNvPr id="19" name="Straight Arrow Connector 28"/>
            <p:cNvCxnSpPr>
              <a:stCxn id="8" idx="3"/>
              <a:endCxn id="6" idx="3"/>
            </p:cNvCxnSpPr>
            <p:nvPr/>
          </p:nvCxnSpPr>
          <p:spPr bwMode="auto">
            <a:xfrm flipV="1">
              <a:off x="4211912" y="1781543"/>
              <a:ext cx="1" cy="818315"/>
            </a:xfrm>
            <a:prstGeom prst="bentConnector3">
              <a:avLst>
                <a:gd name="adj1" fmla="val 22860100000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cxnSp>
        <p:nvCxnSpPr>
          <p:cNvPr id="21" name="Straight Arrow Connector 20"/>
          <p:cNvCxnSpPr>
            <a:stCxn id="6" idx="0"/>
          </p:cNvCxnSpPr>
          <p:nvPr/>
        </p:nvCxnSpPr>
        <p:spPr bwMode="auto">
          <a:xfrm flipH="1" flipV="1">
            <a:off x="9422809" y="3472974"/>
            <a:ext cx="1" cy="45286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497246" y="2841549"/>
            <a:ext cx="755604" cy="355676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mtClean="0"/>
              <a:t>ICx</a:t>
            </a:r>
            <a:endParaRPr lang="ru-RU" b="0" baseline="-25000" dirty="0" smtClean="0"/>
          </a:p>
        </p:txBody>
      </p:sp>
      <p:cxnSp>
        <p:nvCxnSpPr>
          <p:cNvPr id="26" name="Straight Arrow Connector 25"/>
          <p:cNvCxnSpPr>
            <a:stCxn id="28" idx="3"/>
          </p:cNvCxnSpPr>
          <p:nvPr/>
        </p:nvCxnSpPr>
        <p:spPr bwMode="auto">
          <a:xfrm flipV="1">
            <a:off x="7083889" y="3279748"/>
            <a:ext cx="926050" cy="347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6676483" y="3173231"/>
            <a:ext cx="407406" cy="2199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>
              <a:rot lat="0" lon="0" rev="2400000"/>
            </a:lightRig>
          </a:scene3d>
          <a:sp3d prstMaterial="plastic">
            <a:bevelT w="38100"/>
          </a:sp3d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1" y="1437434"/>
            <a:ext cx="6145520" cy="632675"/>
            <a:chOff x="-1" y="1437434"/>
            <a:chExt cx="6145520" cy="632675"/>
          </a:xfrm>
        </p:grpSpPr>
        <p:sp>
          <p:nvSpPr>
            <p:cNvPr id="33" name="TextBox 32"/>
            <p:cNvSpPr txBox="1"/>
            <p:nvPr/>
          </p:nvSpPr>
          <p:spPr>
            <a:xfrm>
              <a:off x="-1" y="1437434"/>
              <a:ext cx="1570741" cy="632675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smtClean="0"/>
                <a:t>Тактовый сигнал</a:t>
              </a:r>
              <a:endParaRPr lang="ru-RU" b="0" baseline="-25000" dirty="0" smtClean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669475" y="1533831"/>
              <a:ext cx="4222278" cy="426379"/>
              <a:chOff x="7037651" y="1512107"/>
              <a:chExt cx="4222278" cy="426379"/>
            </a:xfrm>
          </p:grpSpPr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7037651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7506793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7975935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8445077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1"/>
              <p:cNvSpPr>
                <a:spLocks/>
              </p:cNvSpPr>
              <p:nvPr/>
            </p:nvSpPr>
            <p:spPr bwMode="auto">
              <a:xfrm>
                <a:off x="8914219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9383361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9852503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10321645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10790787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 bwMode="auto">
            <a:xfrm>
              <a:off x="5891753" y="1960210"/>
              <a:ext cx="253766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endCxn id="35" idx="0"/>
            </p:cNvCxnSpPr>
            <p:nvPr/>
          </p:nvCxnSpPr>
          <p:spPr bwMode="auto">
            <a:xfrm>
              <a:off x="1435055" y="1960210"/>
              <a:ext cx="23442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" name="Group 62"/>
          <p:cNvGrpSpPr/>
          <p:nvPr/>
        </p:nvGrpSpPr>
        <p:grpSpPr>
          <a:xfrm>
            <a:off x="144672" y="2056279"/>
            <a:ext cx="6000847" cy="563444"/>
            <a:chOff x="144672" y="3063294"/>
            <a:chExt cx="6000847" cy="563444"/>
          </a:xfrm>
        </p:grpSpPr>
        <p:sp>
          <p:nvSpPr>
            <p:cNvPr id="46" name="TextBox 45"/>
            <p:cNvSpPr txBox="1"/>
            <p:nvPr/>
          </p:nvSpPr>
          <p:spPr>
            <a:xfrm>
              <a:off x="144672" y="3240285"/>
              <a:ext cx="907645" cy="386453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/>
                <a:t>ICx</a:t>
              </a:r>
              <a:endParaRPr lang="ru-RU" sz="2000" b="0" baseline="-25000" dirty="0" smtClean="0"/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flipV="1">
              <a:off x="1570741" y="3489673"/>
              <a:ext cx="3210232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51" idx="4"/>
            </p:cNvCxnSpPr>
            <p:nvPr/>
          </p:nvCxnSpPr>
          <p:spPr bwMode="auto">
            <a:xfrm>
              <a:off x="5376307" y="3489673"/>
              <a:ext cx="769212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4778030" y="3063294"/>
              <a:ext cx="598277" cy="426379"/>
            </a:xfrm>
            <a:custGeom>
              <a:avLst/>
              <a:gdLst>
                <a:gd name="T0" fmla="*/ 0 w 96"/>
                <a:gd name="T1" fmla="*/ 144 h 144"/>
                <a:gd name="T2" fmla="*/ 48 w 96"/>
                <a:gd name="T3" fmla="*/ 144 h 144"/>
                <a:gd name="T4" fmla="*/ 48 w 96"/>
                <a:gd name="T5" fmla="*/ 0 h 144"/>
                <a:gd name="T6" fmla="*/ 96 w 96"/>
                <a:gd name="T7" fmla="*/ 0 h 144"/>
                <a:gd name="T8" fmla="*/ 96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48" y="144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96" y="14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44673" y="2724710"/>
            <a:ext cx="6000846" cy="914400"/>
            <a:chOff x="144674" y="2101751"/>
            <a:chExt cx="6000846" cy="914400"/>
          </a:xfrm>
        </p:grpSpPr>
        <p:graphicFrame>
          <p:nvGraphicFramePr>
            <p:cNvPr id="32" name="Content Placeholder 5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8108831"/>
                </p:ext>
              </p:extLst>
            </p:nvPr>
          </p:nvGraphicFramePr>
          <p:xfrm>
            <a:off x="1452329" y="2101751"/>
            <a:ext cx="4693191" cy="9144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469319"/>
                  <a:gridCol w="469319"/>
                  <a:gridCol w="469319"/>
                  <a:gridCol w="469319"/>
                  <a:gridCol w="469319"/>
                  <a:gridCol w="469319"/>
                  <a:gridCol w="469319"/>
                  <a:gridCol w="343202"/>
                  <a:gridCol w="126118"/>
                  <a:gridCol w="469319"/>
                  <a:gridCol w="469319"/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0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1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2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3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4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5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6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7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8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9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70840">
                  <a:tc gridSpan="8">
                    <a:txBody>
                      <a:bodyPr/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schemeClr val="tx2"/>
                            </a:solidFill>
                          </a:rPr>
                          <a:t>0</a:t>
                        </a:r>
                        <a:endParaRPr lang="ru-RU" b="1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b="1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gridSpan="3">
                    <a:txBody>
                      <a:bodyPr/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schemeClr val="tx2"/>
                            </a:solidFill>
                          </a:rPr>
                          <a:t>7</a:t>
                        </a:r>
                        <a:endParaRPr lang="ru-RU" b="1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253533" y="2162370"/>
              <a:ext cx="907645" cy="386453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/>
                <a:t>TMRy</a:t>
              </a:r>
              <a:endParaRPr lang="ru-RU" sz="2000" b="0" baseline="-25000" dirty="0" smtClean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4674" y="2609531"/>
              <a:ext cx="1126501" cy="386453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/>
                <a:t>ICxBUF</a:t>
              </a:r>
              <a:endParaRPr lang="ru-RU" sz="2000" b="0" baseline="-25000" dirty="0" smtClean="0"/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>
              <a:off x="5076224" y="2355237"/>
              <a:ext cx="167252" cy="501329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64" name="Straight Arrow Connector 63"/>
          <p:cNvCxnSpPr/>
          <p:nvPr/>
        </p:nvCxnSpPr>
        <p:spPr bwMode="auto">
          <a:xfrm>
            <a:off x="5076223" y="2344706"/>
            <a:ext cx="945" cy="56325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9422807" y="1463581"/>
            <a:ext cx="1" cy="45286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73902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Особенности модулей захвата по входу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1344000"/>
            <a:ext cx="11592653" cy="5184000"/>
          </a:xfrm>
        </p:spPr>
        <p:txBody>
          <a:bodyPr numCol="2"/>
          <a:lstStyle/>
          <a:p>
            <a:r>
              <a:rPr lang="ru-RU" dirty="0" smtClean="0"/>
              <a:t>Основные возможности</a:t>
            </a:r>
          </a:p>
          <a:p>
            <a:pPr lvl="1">
              <a:tabLst>
                <a:tab pos="4121150" algn="l"/>
              </a:tabLst>
            </a:pPr>
            <a:r>
              <a:rPr lang="ru-RU" dirty="0" smtClean="0"/>
              <a:t>16- или 32-разрядный режим</a:t>
            </a:r>
          </a:p>
          <a:p>
            <a:pPr lvl="1">
              <a:tabLst>
                <a:tab pos="4121150" algn="l"/>
              </a:tabLst>
            </a:pPr>
            <a:r>
              <a:rPr lang="ru-RU" dirty="0" smtClean="0"/>
              <a:t>Выбор таймера</a:t>
            </a:r>
          </a:p>
          <a:p>
            <a:pPr lvl="1">
              <a:tabLst>
                <a:tab pos="4121150" algn="l"/>
              </a:tabLst>
            </a:pPr>
            <a:r>
              <a:rPr lang="ru-RU" dirty="0" smtClean="0"/>
              <a:t>Режим захвата</a:t>
            </a:r>
          </a:p>
          <a:p>
            <a:pPr lvl="1">
              <a:tabLst>
                <a:tab pos="4121150" algn="l"/>
              </a:tabLst>
            </a:pPr>
            <a:r>
              <a:rPr lang="ru-RU" dirty="0" smtClean="0"/>
              <a:t>Фильтрация прерываний</a:t>
            </a:r>
          </a:p>
          <a:p>
            <a:r>
              <a:rPr lang="ru-RU" dirty="0" smtClean="0"/>
              <a:t>Управляющий регистр: </a:t>
            </a:r>
            <a:r>
              <a:rPr lang="ru-RU" dirty="0" err="1" smtClean="0"/>
              <a:t>ICxCON</a:t>
            </a:r>
            <a:endParaRPr lang="ru-RU" dirty="0" smtClean="0"/>
          </a:p>
          <a:p>
            <a:pPr lvl="1"/>
            <a:r>
              <a:rPr lang="ru-RU" dirty="0" smtClean="0"/>
              <a:t>Включение: 1 включает модуль</a:t>
            </a:r>
          </a:p>
          <a:p>
            <a:pPr lvl="1"/>
            <a:r>
              <a:rPr lang="ru-RU" dirty="0" smtClean="0"/>
              <a:t>C32: 1 для использования 32-разрядного таймера, 0 для - 16-разрядного</a:t>
            </a:r>
          </a:p>
          <a:p>
            <a:pPr lvl="1"/>
            <a:r>
              <a:rPr lang="ru-RU" dirty="0" smtClean="0"/>
              <a:t>ICTMR: Выбор таймера в 16-разрядном режиме 0 для Timer3, 1 для Timer2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dirty="0"/>
          </a:p>
          <a:p>
            <a:pPr lvl="1"/>
            <a:r>
              <a:rPr lang="ru-RU" dirty="0" smtClean="0"/>
              <a:t>ICM: Выбор режима захвата по входу</a:t>
            </a:r>
          </a:p>
          <a:p>
            <a:pPr lvl="2"/>
            <a:r>
              <a:rPr lang="ru-RU" dirty="0" smtClean="0"/>
              <a:t>Каждый фронт</a:t>
            </a:r>
          </a:p>
          <a:p>
            <a:pPr lvl="2"/>
            <a:r>
              <a:rPr lang="ru-RU" dirty="0" smtClean="0"/>
              <a:t>Каждый передний фронт</a:t>
            </a:r>
          </a:p>
          <a:p>
            <a:pPr lvl="2"/>
            <a:r>
              <a:rPr lang="ru-RU" dirty="0" smtClean="0"/>
              <a:t>Каждый задний фронт</a:t>
            </a:r>
          </a:p>
          <a:p>
            <a:pPr lvl="2"/>
            <a:r>
              <a:rPr lang="ru-RU" dirty="0" smtClean="0"/>
              <a:t>Каждый 4-ый передний фронт</a:t>
            </a:r>
          </a:p>
          <a:p>
            <a:pPr lvl="2"/>
            <a:r>
              <a:rPr lang="ru-RU" dirty="0" smtClean="0"/>
              <a:t>Каждый 16-ый передний фронт</a:t>
            </a:r>
          </a:p>
          <a:p>
            <a:pPr lvl="2"/>
            <a:r>
              <a:rPr lang="ru-RU" dirty="0" smtClean="0"/>
              <a:t>Только прерывание</a:t>
            </a:r>
          </a:p>
          <a:p>
            <a:pPr lvl="1"/>
            <a:r>
              <a:rPr lang="ru-RU" dirty="0" smtClean="0"/>
              <a:t>ICI: Генерировать прерывание по каждому n-ому событию (1, 2, 3, 4)</a:t>
            </a:r>
          </a:p>
          <a:p>
            <a:pPr lvl="1"/>
            <a:r>
              <a:rPr lang="ru-RU" dirty="0" smtClean="0"/>
              <a:t>ICOV: Флаг, показывающий, что в буфер захвата записаны данные</a:t>
            </a:r>
          </a:p>
          <a:p>
            <a:pPr lvl="1"/>
            <a:r>
              <a:rPr lang="ru-RU" dirty="0" smtClean="0"/>
              <a:t>ICBNE: Буфер захвата по входу не пуст (можно считать захваченные данные)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65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Захват по входу и прерывания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ru-RU" dirty="0" smtClean="0"/>
              <a:t>Два типа прерываний модуля захвата по входу </a:t>
            </a:r>
          </a:p>
          <a:p>
            <a:pPr lvl="1"/>
            <a:r>
              <a:rPr lang="ru-RU" dirty="0" smtClean="0"/>
              <a:t>Произошло событие захвата: _</a:t>
            </a:r>
            <a:r>
              <a:rPr lang="ru-RU" dirty="0" err="1" smtClean="0"/>
              <a:t>INPUT_CAPTURE_x_VECTOR</a:t>
            </a:r>
            <a:endParaRPr lang="ru-RU" dirty="0" smtClean="0"/>
          </a:p>
          <a:p>
            <a:pPr lvl="1"/>
            <a:r>
              <a:rPr lang="ru-RU" dirty="0" smtClean="0"/>
              <a:t>Произошла ошибка захвата (буфер переполнен) </a:t>
            </a:r>
            <a:r>
              <a:rPr lang="ru-RU" dirty="0" err="1" smtClean="0"/>
              <a:t>INPUT_CAPTURE_x_ERROR_VECTOR</a:t>
            </a:r>
            <a:endParaRPr lang="ru-RU" dirty="0" smtClean="0"/>
          </a:p>
          <a:p>
            <a:r>
              <a:rPr lang="ru-RU" dirty="0" smtClean="0"/>
              <a:t>Биты управления прерыванием</a:t>
            </a:r>
          </a:p>
          <a:p>
            <a:pPr lvl="1"/>
            <a:r>
              <a:rPr lang="ru-RU" dirty="0" err="1" smtClean="0"/>
              <a:t>ICxIE</a:t>
            </a:r>
            <a:r>
              <a:rPr lang="ru-RU" dirty="0" smtClean="0"/>
              <a:t> (</a:t>
            </a:r>
            <a:r>
              <a:rPr lang="ru-RU" dirty="0" err="1" smtClean="0"/>
              <a:t>in</a:t>
            </a:r>
            <a:r>
              <a:rPr lang="ru-RU" dirty="0" smtClean="0"/>
              <a:t> IEC0-1): Разрешение прерываний</a:t>
            </a:r>
          </a:p>
          <a:p>
            <a:pPr lvl="2"/>
            <a:r>
              <a:rPr lang="ru-RU" dirty="0" smtClean="0"/>
              <a:t>Запись 1 разрешает этому модулю захвата по входу генерировать запрос прерывания</a:t>
            </a:r>
          </a:p>
          <a:p>
            <a:pPr lvl="1"/>
            <a:r>
              <a:rPr lang="ru-RU" dirty="0" err="1" smtClean="0"/>
              <a:t>ICxIF</a:t>
            </a:r>
            <a:r>
              <a:rPr lang="ru-RU" dirty="0" smtClean="0"/>
              <a:t> (</a:t>
            </a:r>
            <a:r>
              <a:rPr lang="ru-RU" dirty="0" err="1" smtClean="0"/>
              <a:t>in</a:t>
            </a:r>
            <a:r>
              <a:rPr lang="ru-RU" dirty="0" smtClean="0"/>
              <a:t> IFS0-1): Флаг запроса прерывания</a:t>
            </a:r>
          </a:p>
          <a:p>
            <a:pPr lvl="2"/>
            <a:r>
              <a:rPr lang="ru-RU" dirty="0" smtClean="0"/>
              <a:t>1 указывает, что модуль захвата по входу запросил прерывание </a:t>
            </a:r>
          </a:p>
          <a:p>
            <a:pPr lvl="2"/>
            <a:r>
              <a:rPr lang="ru-RU" dirty="0" smtClean="0"/>
              <a:t>Записать 0 для очистки запроса прерывания</a:t>
            </a:r>
          </a:p>
          <a:p>
            <a:pPr lvl="1"/>
            <a:endParaRPr lang="ru-RU" dirty="0" smtClean="0"/>
          </a:p>
          <a:p>
            <a:pPr lvl="1"/>
            <a:r>
              <a:rPr lang="ru-RU" dirty="0" err="1" smtClean="0"/>
              <a:t>ICxIP</a:t>
            </a:r>
            <a:r>
              <a:rPr lang="ru-RU" dirty="0" smtClean="0"/>
              <a:t> (</a:t>
            </a:r>
            <a:r>
              <a:rPr lang="ru-RU" dirty="0" err="1" smtClean="0"/>
              <a:t>in</a:t>
            </a:r>
            <a:r>
              <a:rPr lang="ru-RU" dirty="0" smtClean="0"/>
              <a:t> IPC1-10): Уровень приоритета прерывания</a:t>
            </a:r>
          </a:p>
          <a:p>
            <a:pPr lvl="2"/>
            <a:r>
              <a:rPr lang="ru-RU" dirty="0" smtClean="0"/>
              <a:t>Запись 1-7 устанавливает уровень приоритета прерывания</a:t>
            </a:r>
          </a:p>
          <a:p>
            <a:pPr lvl="2"/>
            <a:r>
              <a:rPr lang="ru-RU" dirty="0" smtClean="0"/>
              <a:t>Запись 0 блокирует прерывание от этого модуля захвата по входу </a:t>
            </a:r>
            <a:endParaRPr lang="ru-RU" dirty="0"/>
          </a:p>
          <a:p>
            <a:pPr lvl="1"/>
            <a:r>
              <a:rPr lang="ru-RU" dirty="0" err="1" smtClean="0"/>
              <a:t>ICxIS</a:t>
            </a:r>
            <a:r>
              <a:rPr lang="ru-RU" dirty="0" smtClean="0"/>
              <a:t> (</a:t>
            </a:r>
            <a:r>
              <a:rPr lang="ru-RU" dirty="0" err="1" smtClean="0"/>
              <a:t>in</a:t>
            </a:r>
            <a:r>
              <a:rPr lang="ru-RU" dirty="0" smtClean="0"/>
              <a:t> IPC1-10): Уровень </a:t>
            </a:r>
            <a:r>
              <a:rPr lang="ru-RU" dirty="0" err="1" smtClean="0"/>
              <a:t>подприоритета</a:t>
            </a:r>
            <a:r>
              <a:rPr lang="ru-RU" dirty="0" smtClean="0"/>
              <a:t>  прерывания</a:t>
            </a:r>
          </a:p>
          <a:p>
            <a:pPr lvl="2"/>
            <a:r>
              <a:rPr lang="ru-RU" dirty="0" smtClean="0"/>
              <a:t>Запись 0-3 устанавливает уровень </a:t>
            </a:r>
            <a:r>
              <a:rPr lang="ru-RU" dirty="0" err="1" smtClean="0"/>
              <a:t>подприоритета</a:t>
            </a:r>
            <a:r>
              <a:rPr lang="ru-RU" dirty="0" smtClean="0"/>
              <a:t> прерывания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2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Обзор Модуля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mtClean="0"/>
              <a:t>Понятие о таймере</a:t>
            </a:r>
          </a:p>
          <a:p>
            <a:pPr marL="457200" indent="-457200">
              <a:buFont typeface="+mj-lt"/>
              <a:buAutoNum type="arabicPeriod"/>
            </a:pPr>
            <a:r>
              <a:rPr lang="ru-RU" smtClean="0"/>
              <a:t>Захват по входу</a:t>
            </a:r>
          </a:p>
          <a:p>
            <a:pPr marL="457200" indent="-457200">
              <a:buFont typeface="+mj-lt"/>
              <a:buAutoNum type="arabicPeriod"/>
            </a:pPr>
            <a:r>
              <a:rPr lang="ru-RU" smtClean="0"/>
              <a:t>Сравнение выхода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smtClean="0"/>
              <a:t>Использование таймеров с конечными автоматами 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8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3:</a:t>
            </a:r>
            <a:r>
              <a:t/>
            </a:r>
            <a:br/>
            <a:r>
              <a:rPr lang="ru-RU" smtClean="0"/>
              <a:t>Сравнение выхода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681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 b="8439"/>
          <a:stretch/>
        </p:blipFill>
        <p:spPr>
          <a:xfrm>
            <a:off x="8292048" y="5105400"/>
            <a:ext cx="1750943" cy="140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Причины использования модуля сравнения выхода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7" y="1158938"/>
            <a:ext cx="6292709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800" dirty="0" smtClean="0"/>
              <a:t>Позволяет генерировать сигнал с точными </a:t>
            </a:r>
            <a:br>
              <a:rPr lang="ru-RU" sz="1800" dirty="0" smtClean="0"/>
            </a:br>
            <a:r>
              <a:rPr lang="ru-RU" sz="1800" dirty="0" smtClean="0"/>
              <a:t>временными характеристиками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Пример: Сигнал с широтной-импульсной модуляцией (ШИМ)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Периодический цифровой сигнал с настраиваемым интервалом включенного состояния</a:t>
            </a:r>
          </a:p>
          <a:p>
            <a:pPr lvl="2">
              <a:spcAft>
                <a:spcPts val="0"/>
              </a:spcAft>
            </a:pPr>
            <a:r>
              <a:rPr lang="ru-RU" sz="1400" b="1" dirty="0"/>
              <a:t>Коэффициент заполнения</a:t>
            </a:r>
            <a:r>
              <a:rPr lang="ru-RU" sz="1400" dirty="0" smtClean="0"/>
              <a:t> = доля интервала Вкл. = </a:t>
            </a:r>
            <a:r>
              <a:rPr lang="ru-RU" sz="1400" b="1" dirty="0" smtClean="0"/>
              <a:t>Интервал Вкл. / Период</a:t>
            </a:r>
            <a:r>
              <a:rPr lang="ru-RU" sz="1400" dirty="0" smtClean="0"/>
              <a:t> </a:t>
            </a:r>
          </a:p>
          <a:p>
            <a:pPr lvl="2">
              <a:spcAft>
                <a:spcPts val="0"/>
              </a:spcAft>
            </a:pPr>
            <a:r>
              <a:rPr lang="ru-RU" sz="1400" b="1" dirty="0" smtClean="0"/>
              <a:t>Период = Интервал Вкл. + Интервал Выкл.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Коэффициент заполнения определяет средний уровень сигнала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Часто используется в приложениях, в которых медленный отклик пользователя или схема «усредняет» ШИМ-сигнал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Человеческий глаз усредняет яркость, если они изменяется с частотой большей ~20 Гц (~50 мс</a:t>
            </a:r>
            <a:r>
              <a:rPr lang="ru-RU" sz="1800" dirty="0" smtClean="0"/>
              <a:t>)</a:t>
            </a:r>
          </a:p>
          <a:p>
            <a:pPr lvl="2">
              <a:spcAft>
                <a:spcPts val="0"/>
              </a:spcAft>
            </a:pPr>
            <a:r>
              <a:rPr lang="ru-RU" sz="1500" dirty="0" smtClean="0"/>
              <a:t>Следовательно, можно регулировать яркость светильника, если питать его ШИМ-сигналом с периодом, меньшим 50 мс</a:t>
            </a:r>
          </a:p>
          <a:p>
            <a:pPr lvl="1">
              <a:spcAft>
                <a:spcPts val="0"/>
              </a:spcAft>
            </a:pPr>
            <a:r>
              <a:rPr lang="ru-RU" sz="1600" dirty="0"/>
              <a:t>Также: положение сервомотора, управление электрическим обогревом, управление скорость мотора, мощные преобразователи энергии, и т.д.</a:t>
            </a:r>
          </a:p>
          <a:p>
            <a:pPr lvl="1">
              <a:spcAft>
                <a:spcPts val="0"/>
              </a:spcAft>
            </a:pPr>
            <a:endParaRPr lang="ru-RU" sz="18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9" b="4938"/>
          <a:stretch/>
        </p:blipFill>
        <p:spPr>
          <a:xfrm>
            <a:off x="7275032" y="4991101"/>
            <a:ext cx="1304997" cy="1390650"/>
          </a:xfrm>
        </p:spPr>
      </p:pic>
      <p:grpSp>
        <p:nvGrpSpPr>
          <p:cNvPr id="44" name="Group 43"/>
          <p:cNvGrpSpPr/>
          <p:nvPr/>
        </p:nvGrpSpPr>
        <p:grpSpPr>
          <a:xfrm>
            <a:off x="6180325" y="1120379"/>
            <a:ext cx="5821478" cy="1890660"/>
            <a:chOff x="6223722" y="1325191"/>
            <a:chExt cx="5821478" cy="1890660"/>
          </a:xfrm>
        </p:grpSpPr>
        <p:sp>
          <p:nvSpPr>
            <p:cNvPr id="7" name="TextBox 6"/>
            <p:cNvSpPr txBox="1"/>
            <p:nvPr/>
          </p:nvSpPr>
          <p:spPr>
            <a:xfrm>
              <a:off x="6223723" y="1924109"/>
              <a:ext cx="971588" cy="355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err="1" smtClean="0"/>
                <a:t>Вкл</a:t>
              </a:r>
              <a:endParaRPr lang="ru-RU" b="0" baseline="-25000" dirty="0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23722" y="2611906"/>
              <a:ext cx="1049695" cy="355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err="1" smtClean="0"/>
                <a:t>Выкл</a:t>
              </a:r>
              <a:endParaRPr lang="ru-RU" b="0" baseline="-25000" dirty="0" smtClean="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769638" y="2096867"/>
              <a:ext cx="2241550" cy="590550"/>
            </a:xfrm>
            <a:custGeom>
              <a:avLst/>
              <a:gdLst>
                <a:gd name="connsiteX0" fmla="*/ 0 w 2492375"/>
                <a:gd name="connsiteY0" fmla="*/ 581025 h 590550"/>
                <a:gd name="connsiteX1" fmla="*/ 403225 w 2492375"/>
                <a:gd name="connsiteY1" fmla="*/ 581025 h 590550"/>
                <a:gd name="connsiteX2" fmla="*/ 403225 w 2492375"/>
                <a:gd name="connsiteY2" fmla="*/ 0 h 590550"/>
                <a:gd name="connsiteX3" fmla="*/ 1631950 w 2492375"/>
                <a:gd name="connsiteY3" fmla="*/ 0 h 590550"/>
                <a:gd name="connsiteX4" fmla="*/ 1631950 w 2492375"/>
                <a:gd name="connsiteY4" fmla="*/ 590550 h 590550"/>
                <a:gd name="connsiteX5" fmla="*/ 2482850 w 2492375"/>
                <a:gd name="connsiteY5" fmla="*/ 590550 h 590550"/>
                <a:gd name="connsiteX6" fmla="*/ 2492375 w 2492375"/>
                <a:gd name="connsiteY6" fmla="*/ 581025 h 590550"/>
                <a:gd name="connsiteX0" fmla="*/ 0 w 2482850"/>
                <a:gd name="connsiteY0" fmla="*/ 581025 h 590550"/>
                <a:gd name="connsiteX1" fmla="*/ 403225 w 2482850"/>
                <a:gd name="connsiteY1" fmla="*/ 581025 h 590550"/>
                <a:gd name="connsiteX2" fmla="*/ 403225 w 2482850"/>
                <a:gd name="connsiteY2" fmla="*/ 0 h 590550"/>
                <a:gd name="connsiteX3" fmla="*/ 1631950 w 2482850"/>
                <a:gd name="connsiteY3" fmla="*/ 0 h 590550"/>
                <a:gd name="connsiteX4" fmla="*/ 1631950 w 2482850"/>
                <a:gd name="connsiteY4" fmla="*/ 590550 h 590550"/>
                <a:gd name="connsiteX5" fmla="*/ 2482850 w 2482850"/>
                <a:gd name="connsiteY5" fmla="*/ 590550 h 590550"/>
                <a:gd name="connsiteX0" fmla="*/ 0 w 1631950"/>
                <a:gd name="connsiteY0" fmla="*/ 581025 h 590550"/>
                <a:gd name="connsiteX1" fmla="*/ 403225 w 1631950"/>
                <a:gd name="connsiteY1" fmla="*/ 581025 h 590550"/>
                <a:gd name="connsiteX2" fmla="*/ 403225 w 1631950"/>
                <a:gd name="connsiteY2" fmla="*/ 0 h 590550"/>
                <a:gd name="connsiteX3" fmla="*/ 1631950 w 1631950"/>
                <a:gd name="connsiteY3" fmla="*/ 0 h 590550"/>
                <a:gd name="connsiteX4" fmla="*/ 1631950 w 1631950"/>
                <a:gd name="connsiteY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1950" h="590550">
                  <a:moveTo>
                    <a:pt x="0" y="581025"/>
                  </a:moveTo>
                  <a:lnTo>
                    <a:pt x="403225" y="581025"/>
                  </a:lnTo>
                  <a:lnTo>
                    <a:pt x="403225" y="0"/>
                  </a:lnTo>
                  <a:lnTo>
                    <a:pt x="1631950" y="0"/>
                  </a:lnTo>
                  <a:lnTo>
                    <a:pt x="1631950" y="590550"/>
                  </a:lnTo>
                </a:path>
              </a:pathLst>
            </a:custGeom>
            <a:noFill/>
            <a:ln w="381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011188" y="2096867"/>
              <a:ext cx="2241550" cy="590550"/>
            </a:xfrm>
            <a:custGeom>
              <a:avLst/>
              <a:gdLst>
                <a:gd name="connsiteX0" fmla="*/ 0 w 2492375"/>
                <a:gd name="connsiteY0" fmla="*/ 581025 h 590550"/>
                <a:gd name="connsiteX1" fmla="*/ 403225 w 2492375"/>
                <a:gd name="connsiteY1" fmla="*/ 581025 h 590550"/>
                <a:gd name="connsiteX2" fmla="*/ 403225 w 2492375"/>
                <a:gd name="connsiteY2" fmla="*/ 0 h 590550"/>
                <a:gd name="connsiteX3" fmla="*/ 1631950 w 2492375"/>
                <a:gd name="connsiteY3" fmla="*/ 0 h 590550"/>
                <a:gd name="connsiteX4" fmla="*/ 1631950 w 2492375"/>
                <a:gd name="connsiteY4" fmla="*/ 590550 h 590550"/>
                <a:gd name="connsiteX5" fmla="*/ 2482850 w 2492375"/>
                <a:gd name="connsiteY5" fmla="*/ 590550 h 590550"/>
                <a:gd name="connsiteX6" fmla="*/ 2492375 w 2492375"/>
                <a:gd name="connsiteY6" fmla="*/ 581025 h 590550"/>
                <a:gd name="connsiteX0" fmla="*/ 0 w 2482850"/>
                <a:gd name="connsiteY0" fmla="*/ 581025 h 590550"/>
                <a:gd name="connsiteX1" fmla="*/ 403225 w 2482850"/>
                <a:gd name="connsiteY1" fmla="*/ 581025 h 590550"/>
                <a:gd name="connsiteX2" fmla="*/ 403225 w 2482850"/>
                <a:gd name="connsiteY2" fmla="*/ 0 h 590550"/>
                <a:gd name="connsiteX3" fmla="*/ 1631950 w 2482850"/>
                <a:gd name="connsiteY3" fmla="*/ 0 h 590550"/>
                <a:gd name="connsiteX4" fmla="*/ 1631950 w 2482850"/>
                <a:gd name="connsiteY4" fmla="*/ 590550 h 590550"/>
                <a:gd name="connsiteX5" fmla="*/ 2482850 w 2482850"/>
                <a:gd name="connsiteY5" fmla="*/ 590550 h 590550"/>
                <a:gd name="connsiteX0" fmla="*/ 0 w 1631950"/>
                <a:gd name="connsiteY0" fmla="*/ 581025 h 590550"/>
                <a:gd name="connsiteX1" fmla="*/ 403225 w 1631950"/>
                <a:gd name="connsiteY1" fmla="*/ 581025 h 590550"/>
                <a:gd name="connsiteX2" fmla="*/ 403225 w 1631950"/>
                <a:gd name="connsiteY2" fmla="*/ 0 h 590550"/>
                <a:gd name="connsiteX3" fmla="*/ 1631950 w 1631950"/>
                <a:gd name="connsiteY3" fmla="*/ 0 h 590550"/>
                <a:gd name="connsiteX4" fmla="*/ 1631950 w 1631950"/>
                <a:gd name="connsiteY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1950" h="590550">
                  <a:moveTo>
                    <a:pt x="0" y="581025"/>
                  </a:moveTo>
                  <a:lnTo>
                    <a:pt x="403225" y="581025"/>
                  </a:lnTo>
                  <a:lnTo>
                    <a:pt x="403225" y="0"/>
                  </a:lnTo>
                  <a:lnTo>
                    <a:pt x="1631950" y="0"/>
                  </a:lnTo>
                  <a:lnTo>
                    <a:pt x="1631950" y="590550"/>
                  </a:lnTo>
                </a:path>
              </a:pathLst>
            </a:custGeom>
            <a:noFill/>
            <a:ln w="381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11807173" y="2078065"/>
              <a:ext cx="0" cy="628153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5" name="Group 24"/>
            <p:cNvGrpSpPr/>
            <p:nvPr/>
          </p:nvGrpSpPr>
          <p:grpSpPr>
            <a:xfrm>
              <a:off x="7337962" y="1325191"/>
              <a:ext cx="2447563" cy="1890660"/>
              <a:chOff x="7626349" y="1311124"/>
              <a:chExt cx="2447563" cy="189066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8178800" y="2846108"/>
                <a:ext cx="1191417" cy="35567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mtClean="0"/>
                  <a:t>Период</a:t>
                </a:r>
                <a:endParaRPr lang="ru-RU" b="0" baseline="-25000" dirty="0" smtClean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176293" y="1311124"/>
                <a:ext cx="897619" cy="8173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z="1600" dirty="0" err="1" smtClean="0">
                    <a:solidFill>
                      <a:srgbClr val="FF0000"/>
                    </a:solidFill>
                  </a:rPr>
                  <a:t>Интер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-</a:t>
                </a:r>
                <a:r>
                  <a:rPr lang="ru-RU" sz="1600" dirty="0" smtClean="0">
                    <a:solidFill>
                      <a:srgbClr val="FF0000"/>
                    </a:solidFill>
                  </a:rPr>
                  <a:t>вал выкл.</a:t>
                </a:r>
                <a:endParaRPr lang="ru-RU" sz="1600" b="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56781" y="1450125"/>
                <a:ext cx="1410651" cy="63267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rgbClr val="00B050"/>
                    </a:solidFill>
                  </a:rPr>
                  <a:t>Интервал вкл.</a:t>
                </a:r>
                <a:endParaRPr lang="ru-RU" b="0" baseline="-25000" dirty="0" smtClean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7626350" y="2820963"/>
                <a:ext cx="2257425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7626349" y="2286331"/>
                <a:ext cx="1673226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9299575" y="2286331"/>
                <a:ext cx="55245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9563639" y="1335648"/>
              <a:ext cx="2481561" cy="1880203"/>
              <a:chOff x="7608492" y="1321581"/>
              <a:chExt cx="2481561" cy="188020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8178800" y="2846108"/>
                <a:ext cx="1191417" cy="35567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mtClean="0"/>
                  <a:t>Период</a:t>
                </a:r>
                <a:endParaRPr lang="ru-RU" b="0" baseline="-25000" dirty="0" smtClean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129363" y="1321581"/>
                <a:ext cx="960690" cy="8173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z="1600" dirty="0" err="1" smtClean="0">
                    <a:solidFill>
                      <a:srgbClr val="FF0000"/>
                    </a:solidFill>
                  </a:rPr>
                  <a:t>Интер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-</a:t>
                </a:r>
                <a:r>
                  <a:rPr lang="ru-RU" sz="1600" dirty="0" smtClean="0">
                    <a:solidFill>
                      <a:srgbClr val="FF0000"/>
                    </a:solidFill>
                  </a:rPr>
                  <a:t>вал выкл.</a:t>
                </a:r>
                <a:endParaRPr lang="ru-RU" sz="1600" b="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721518" y="1387326"/>
                <a:ext cx="1495427" cy="63267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rgbClr val="00B050"/>
                    </a:solidFill>
                  </a:rPr>
                  <a:t>Интервал вкл.</a:t>
                </a:r>
                <a:endParaRPr lang="ru-RU" b="0" baseline="-25000" dirty="0" smtClean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7626350" y="2820963"/>
                <a:ext cx="2257425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7608492" y="2286331"/>
                <a:ext cx="1691083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9299575" y="2286331"/>
                <a:ext cx="55245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</p:grpSp>
        <p:cxnSp>
          <p:nvCxnSpPr>
            <p:cNvPr id="34" name="Straight Connector 33"/>
            <p:cNvCxnSpPr/>
            <p:nvPr/>
          </p:nvCxnSpPr>
          <p:spPr bwMode="auto">
            <a:xfrm flipV="1">
              <a:off x="11234283" y="2686050"/>
              <a:ext cx="593327" cy="1367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 70"/>
          <p:cNvGrpSpPr/>
          <p:nvPr/>
        </p:nvGrpSpPr>
        <p:grpSpPr>
          <a:xfrm>
            <a:off x="6890657" y="3153388"/>
            <a:ext cx="5080867" cy="1909890"/>
            <a:chOff x="7209972" y="3877743"/>
            <a:chExt cx="5080867" cy="1909890"/>
          </a:xfrm>
        </p:grpSpPr>
        <p:cxnSp>
          <p:nvCxnSpPr>
            <p:cNvPr id="69" name="Straight Connector 68"/>
            <p:cNvCxnSpPr/>
            <p:nvPr/>
          </p:nvCxnSpPr>
          <p:spPr bwMode="auto">
            <a:xfrm>
              <a:off x="8174551" y="4823871"/>
              <a:ext cx="2841674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7220856" y="3877743"/>
              <a:ext cx="5004667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/>
                <a:t>Пример: Коэффициент заполнения 73%</a:t>
              </a:r>
              <a:endParaRPr lang="ru-RU" sz="2000" b="0" baseline="-25000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286172" y="4495891"/>
              <a:ext cx="653440" cy="355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err="1" smtClean="0"/>
                <a:t>Вкл</a:t>
              </a:r>
              <a:endParaRPr lang="ru-RU" b="0" baseline="-250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09972" y="5053056"/>
              <a:ext cx="729640" cy="355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err="1" smtClean="0"/>
                <a:t>Выкл</a:t>
              </a:r>
              <a:endParaRPr lang="ru-RU" b="0" baseline="-25000" dirty="0" smtClean="0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7934189" y="4668649"/>
              <a:ext cx="2241550" cy="590550"/>
            </a:xfrm>
            <a:custGeom>
              <a:avLst/>
              <a:gdLst>
                <a:gd name="connsiteX0" fmla="*/ 0 w 2492375"/>
                <a:gd name="connsiteY0" fmla="*/ 581025 h 590550"/>
                <a:gd name="connsiteX1" fmla="*/ 403225 w 2492375"/>
                <a:gd name="connsiteY1" fmla="*/ 581025 h 590550"/>
                <a:gd name="connsiteX2" fmla="*/ 403225 w 2492375"/>
                <a:gd name="connsiteY2" fmla="*/ 0 h 590550"/>
                <a:gd name="connsiteX3" fmla="*/ 1631950 w 2492375"/>
                <a:gd name="connsiteY3" fmla="*/ 0 h 590550"/>
                <a:gd name="connsiteX4" fmla="*/ 1631950 w 2492375"/>
                <a:gd name="connsiteY4" fmla="*/ 590550 h 590550"/>
                <a:gd name="connsiteX5" fmla="*/ 2482850 w 2492375"/>
                <a:gd name="connsiteY5" fmla="*/ 590550 h 590550"/>
                <a:gd name="connsiteX6" fmla="*/ 2492375 w 2492375"/>
                <a:gd name="connsiteY6" fmla="*/ 581025 h 590550"/>
                <a:gd name="connsiteX0" fmla="*/ 0 w 2482850"/>
                <a:gd name="connsiteY0" fmla="*/ 581025 h 590550"/>
                <a:gd name="connsiteX1" fmla="*/ 403225 w 2482850"/>
                <a:gd name="connsiteY1" fmla="*/ 581025 h 590550"/>
                <a:gd name="connsiteX2" fmla="*/ 403225 w 2482850"/>
                <a:gd name="connsiteY2" fmla="*/ 0 h 590550"/>
                <a:gd name="connsiteX3" fmla="*/ 1631950 w 2482850"/>
                <a:gd name="connsiteY3" fmla="*/ 0 h 590550"/>
                <a:gd name="connsiteX4" fmla="*/ 1631950 w 2482850"/>
                <a:gd name="connsiteY4" fmla="*/ 590550 h 590550"/>
                <a:gd name="connsiteX5" fmla="*/ 2482850 w 2482850"/>
                <a:gd name="connsiteY5" fmla="*/ 590550 h 590550"/>
                <a:gd name="connsiteX0" fmla="*/ 0 w 1631950"/>
                <a:gd name="connsiteY0" fmla="*/ 581025 h 590550"/>
                <a:gd name="connsiteX1" fmla="*/ 403225 w 1631950"/>
                <a:gd name="connsiteY1" fmla="*/ 581025 h 590550"/>
                <a:gd name="connsiteX2" fmla="*/ 403225 w 1631950"/>
                <a:gd name="connsiteY2" fmla="*/ 0 h 590550"/>
                <a:gd name="connsiteX3" fmla="*/ 1631950 w 1631950"/>
                <a:gd name="connsiteY3" fmla="*/ 0 h 590550"/>
                <a:gd name="connsiteX4" fmla="*/ 1631950 w 1631950"/>
                <a:gd name="connsiteY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1950" h="590550">
                  <a:moveTo>
                    <a:pt x="0" y="581025"/>
                  </a:moveTo>
                  <a:lnTo>
                    <a:pt x="403225" y="581025"/>
                  </a:lnTo>
                  <a:lnTo>
                    <a:pt x="403225" y="0"/>
                  </a:lnTo>
                  <a:lnTo>
                    <a:pt x="1631950" y="0"/>
                  </a:lnTo>
                  <a:lnTo>
                    <a:pt x="1631950" y="590550"/>
                  </a:lnTo>
                </a:path>
              </a:pathLst>
            </a:custGeom>
            <a:noFill/>
            <a:ln w="381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8502513" y="3973175"/>
              <a:ext cx="2308305" cy="1814458"/>
              <a:chOff x="7626349" y="1387326"/>
              <a:chExt cx="2308305" cy="181445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8178800" y="2846108"/>
                <a:ext cx="1191417" cy="35567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mtClean="0"/>
                  <a:t>10 мс</a:t>
                </a:r>
                <a:endParaRPr lang="ru-RU" b="0" baseline="-25000" dirty="0" smtClean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9216946" y="1387326"/>
                <a:ext cx="717708" cy="2633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endParaRPr lang="en-US" b="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015404" y="1689754"/>
                <a:ext cx="858200" cy="35567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rgbClr val="00B050"/>
                    </a:solidFill>
                  </a:rPr>
                  <a:t>7.3 мс</a:t>
                </a:r>
                <a:endParaRPr lang="ru-RU" b="0" baseline="-25000" dirty="0" smtClean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 bwMode="auto">
              <a:xfrm>
                <a:off x="7626350" y="2820963"/>
                <a:ext cx="2257425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7626349" y="2286331"/>
                <a:ext cx="1673226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9299575" y="2286331"/>
                <a:ext cx="55245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</p:grpSp>
        <p:grpSp>
          <p:nvGrpSpPr>
            <p:cNvPr id="66" name="Group 65"/>
            <p:cNvGrpSpPr/>
            <p:nvPr/>
          </p:nvGrpSpPr>
          <p:grpSpPr>
            <a:xfrm>
              <a:off x="10166017" y="4636250"/>
              <a:ext cx="593327" cy="628153"/>
              <a:chOff x="11259351" y="4399742"/>
              <a:chExt cx="593327" cy="628153"/>
            </a:xfrm>
          </p:grpSpPr>
          <p:cxnSp>
            <p:nvCxnSpPr>
              <p:cNvPr id="50" name="Straight Connector 49"/>
              <p:cNvCxnSpPr/>
              <p:nvPr/>
            </p:nvCxnSpPr>
            <p:spPr bwMode="auto">
              <a:xfrm>
                <a:off x="11832241" y="4399742"/>
                <a:ext cx="0" cy="628153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 flipV="1">
                <a:off x="11259351" y="5007727"/>
                <a:ext cx="593327" cy="1367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7" name="TextBox 66"/>
            <p:cNvSpPr txBox="1"/>
            <p:nvPr/>
          </p:nvSpPr>
          <p:spPr>
            <a:xfrm>
              <a:off x="9952583" y="4273979"/>
              <a:ext cx="992104" cy="355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2.7 мс</a:t>
              </a:r>
              <a:endParaRPr lang="ru-RU" b="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1007876" y="4495891"/>
              <a:ext cx="1282963" cy="6326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C000"/>
                  </a:solidFill>
                </a:rPr>
                <a:t>Средняя величина 73%</a:t>
              </a:r>
              <a:endParaRPr lang="ru-RU" b="0" baseline="-25000" dirty="0" smtClean="0">
                <a:solidFill>
                  <a:srgbClr val="FFC000"/>
                </a:solidFill>
              </a:endParaRPr>
            </a:p>
          </p:txBody>
        </p:sp>
      </p:grpSp>
      <p:pic>
        <p:nvPicPr>
          <p:cNvPr id="45" name="Picture 2" descr="https://www.digilentinc.com/Data/Products/GWSSERVO/GWSSERVO-obl-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47" y="5210175"/>
            <a:ext cx="1189768" cy="106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10798"/>
          <a:stretch/>
        </p:blipFill>
        <p:spPr>
          <a:xfrm>
            <a:off x="10050057" y="5210175"/>
            <a:ext cx="2014314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10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Программная реализация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6963857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/>
              <a:t>Можно ли разработать программу для генерации таких сигналов с использование цикла?</a:t>
            </a:r>
          </a:p>
          <a:p>
            <a:pPr lvl="1">
              <a:spcAft>
                <a:spcPts val="0"/>
              </a:spcAft>
            </a:pPr>
            <a:r>
              <a:rPr lang="ru-RU" sz="2200" dirty="0"/>
              <a:t>Да, и очень </a:t>
            </a:r>
            <a:r>
              <a:rPr lang="ru-RU" sz="2200" dirty="0" smtClean="0"/>
              <a:t>просто</a:t>
            </a:r>
            <a:endParaRPr lang="en-US" sz="2200" dirty="0" smtClean="0"/>
          </a:p>
          <a:p>
            <a:pPr lvl="1">
              <a:spcAft>
                <a:spcPts val="0"/>
              </a:spcAft>
            </a:pPr>
            <a:endParaRPr lang="ru-RU" sz="2200" dirty="0"/>
          </a:p>
          <a:p>
            <a:pPr>
              <a:spcAft>
                <a:spcPts val="0"/>
              </a:spcAft>
            </a:pPr>
            <a:r>
              <a:rPr lang="ru-RU" dirty="0" smtClean="0"/>
              <a:t>Но у такого подхода есть один большой недостаток</a:t>
            </a:r>
          </a:p>
          <a:p>
            <a:pPr lvl="1">
              <a:spcAft>
                <a:spcPts val="0"/>
              </a:spcAft>
            </a:pPr>
            <a:r>
              <a:rPr lang="ru-RU" sz="2200" dirty="0"/>
              <a:t>Буде использовано </a:t>
            </a:r>
            <a:r>
              <a:rPr lang="ru-RU" sz="2200" b="1" i="1" dirty="0"/>
              <a:t>все</a:t>
            </a:r>
            <a:r>
              <a:rPr lang="ru-RU" sz="2200" dirty="0"/>
              <a:t> процессорное время!</a:t>
            </a:r>
          </a:p>
          <a:p>
            <a:pPr lvl="1">
              <a:spcAft>
                <a:spcPts val="0"/>
              </a:spcAft>
            </a:pPr>
            <a:r>
              <a:rPr lang="ru-RU" sz="2200" dirty="0"/>
              <a:t>Если процессор прерывается для выполнения другой задачи, изменение выхода запоздает, временные ошибки будут накапливаться</a:t>
            </a:r>
          </a:p>
          <a:p>
            <a:pPr lvl="1">
              <a:spcAft>
                <a:spcPts val="0"/>
              </a:spcAft>
            </a:pPr>
            <a:r>
              <a:rPr lang="ru-RU" sz="2200" dirty="0"/>
              <a:t>Нужна калибровка, поскольку результат зависит от времени выполнения каждой итерации цикла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77894" y="2306532"/>
            <a:ext cx="5533826" cy="2294668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urier New" panose="02070309020205020404" pitchFamily="49" charset="0"/>
              </a:rPr>
              <a:t>void GeneratePWM(int</a:t>
            </a:r>
            <a:r>
              <a:rPr lang="ru-RU" smtClean="0"/>
              <a:t> </a:t>
            </a: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urier New" panose="02070309020205020404" pitchFamily="49" charset="0"/>
              </a:rPr>
              <a:t>t_on, int</a:t>
            </a:r>
            <a:r>
              <a:rPr lang="ru-RU" smtClean="0"/>
              <a:t> </a:t>
            </a: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urier New" panose="02070309020205020404" pitchFamily="49" charset="0"/>
              </a:rPr>
              <a:t>t_off) {</a:t>
            </a:r>
          </a:p>
          <a:p>
            <a:pPr>
              <a:tabLst>
                <a:tab pos="403225" algn="l"/>
              </a:tabLst>
            </a:pP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urier New" panose="02070309020205020404" pitchFamily="49" charset="0"/>
              </a:rPr>
              <a:t>	</a:t>
            </a: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urier New" panose="02070309020205020404" pitchFamily="49" charset="0"/>
              </a:rPr>
              <a:t>while (1) {</a:t>
            </a:r>
          </a:p>
          <a:p>
            <a:pPr>
              <a:tabLst>
                <a:tab pos="403225" algn="l"/>
              </a:tabLst>
            </a:pPr>
            <a:r>
              <a:rPr lang="en-US" smtClean="0"/>
              <a:t>		</a:t>
            </a: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urier New" panose="02070309020205020404" pitchFamily="49" charset="0"/>
              </a:rPr>
              <a:t>OUT_PORT_BIT = 1;</a:t>
            </a:r>
          </a:p>
          <a:p>
            <a:pPr>
              <a:tabLst>
                <a:tab pos="403225" algn="l"/>
              </a:tabLst>
            </a:pPr>
            <a:r>
              <a:rPr lang="en-US" smtClean="0"/>
              <a:t>	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urier New" panose="02070309020205020404" pitchFamily="49" charset="0"/>
              </a:rPr>
              <a:t>	</a:t>
            </a: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urier New" panose="02070309020205020404" pitchFamily="49" charset="0"/>
              </a:rPr>
              <a:t>Delay(t_on);</a:t>
            </a:r>
          </a:p>
          <a:p>
            <a:pPr>
              <a:tabLst>
                <a:tab pos="403225" algn="l"/>
              </a:tabLst>
            </a:pPr>
            <a:r>
              <a:rPr lang="en-US" smtClean="0"/>
              <a:t>	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urier New" panose="02070309020205020404" pitchFamily="49" charset="0"/>
              </a:rPr>
              <a:t>	</a:t>
            </a: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urier New" panose="02070309020205020404" pitchFamily="49" charset="0"/>
              </a:rPr>
              <a:t>OUT_PORT_BIT = 0;</a:t>
            </a:r>
          </a:p>
          <a:p>
            <a:pPr>
              <a:tabLst>
                <a:tab pos="403225" algn="l"/>
              </a:tabLst>
            </a:pPr>
            <a:r>
              <a:rPr lang="en-US" smtClean="0"/>
              <a:t>	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urier New" panose="02070309020205020404" pitchFamily="49" charset="0"/>
              </a:rPr>
              <a:t>	</a:t>
            </a: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urier New" panose="02070309020205020404" pitchFamily="49" charset="0"/>
              </a:rPr>
              <a:t>Delay(t_off);</a:t>
            </a:r>
          </a:p>
          <a:p>
            <a:pPr>
              <a:tabLst>
                <a:tab pos="403225" algn="l"/>
              </a:tabLst>
            </a:pPr>
            <a:r>
              <a:rPr lang="en-US" smtClean="0"/>
              <a:t>	</a:t>
            </a: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urier New" panose="02070309020205020404" pitchFamily="49" charset="0"/>
              </a:rPr>
              <a:t>}</a:t>
            </a:r>
          </a:p>
          <a:p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16703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Аппаратная реализация:  Модуль сравнения выхода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1416816"/>
            <a:ext cx="3014613" cy="5111183"/>
          </a:xfrm>
        </p:spPr>
        <p:txBody>
          <a:bodyPr/>
          <a:lstStyle/>
          <a:p>
            <a:r>
              <a:rPr lang="ru-RU" dirty="0" smtClean="0"/>
              <a:t>Величина </a:t>
            </a:r>
            <a:r>
              <a:rPr lang="ru-RU" dirty="0" err="1" smtClean="0"/>
              <a:t>TMRy</a:t>
            </a:r>
            <a:r>
              <a:rPr lang="ru-RU" dirty="0" smtClean="0"/>
              <a:t> определяет, когда выход </a:t>
            </a:r>
            <a:r>
              <a:rPr lang="ru-RU" dirty="0" err="1" smtClean="0"/>
              <a:t>OCx</a:t>
            </a:r>
            <a:r>
              <a:rPr lang="ru-RU" dirty="0" smtClean="0"/>
              <a:t> изменяется </a:t>
            </a:r>
          </a:p>
          <a:p>
            <a:r>
              <a:rPr lang="ru-RU" dirty="0" smtClean="0"/>
              <a:t>Сравнение </a:t>
            </a:r>
            <a:r>
              <a:rPr lang="ru-RU" dirty="0" err="1" smtClean="0"/>
              <a:t>TMRy</a:t>
            </a:r>
            <a:r>
              <a:rPr lang="ru-RU" dirty="0" smtClean="0"/>
              <a:t> с регистрами сравнения выхода </a:t>
            </a:r>
            <a:r>
              <a:rPr lang="ru-RU" dirty="0" err="1" smtClean="0"/>
              <a:t>OCxR</a:t>
            </a:r>
            <a:r>
              <a:rPr lang="ru-RU" dirty="0" smtClean="0"/>
              <a:t>, </a:t>
            </a:r>
            <a:r>
              <a:rPr lang="ru-RU" dirty="0" err="1" smtClean="0"/>
              <a:t>OCxRS</a:t>
            </a:r>
            <a:endParaRPr lang="ru-R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84000" y="951581"/>
            <a:ext cx="11592592" cy="2879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 rot="10800000">
            <a:off x="3398747" y="1306559"/>
            <a:ext cx="8259853" cy="4819891"/>
          </a:xfrm>
          <a:prstGeom prst="rect">
            <a:avLst/>
          </a:prstGeom>
          <a:gradFill flip="none" rotWithShape="1">
            <a:gsLst>
              <a:gs pos="85000">
                <a:srgbClr val="474747">
                  <a:alpha val="10000"/>
                </a:srgbClr>
              </a:gs>
              <a:gs pos="2000">
                <a:schemeClr val="bg1">
                  <a:alpha val="9000"/>
                </a:schemeClr>
              </a:gs>
              <a:gs pos="100000">
                <a:schemeClr val="tx2">
                  <a:alpha val="70000"/>
                </a:schemeClr>
              </a:gs>
            </a:gsLst>
            <a:lin ang="108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20587" y="3565504"/>
            <a:ext cx="7080734" cy="2213270"/>
            <a:chOff x="-450344" y="1400816"/>
            <a:chExt cx="7080734" cy="2213270"/>
          </a:xfrm>
        </p:grpSpPr>
        <p:sp>
          <p:nvSpPr>
            <p:cNvPr id="6" name="TextBox 5"/>
            <p:cNvSpPr txBox="1"/>
            <p:nvPr/>
          </p:nvSpPr>
          <p:spPr>
            <a:xfrm>
              <a:off x="1386174" y="1588316"/>
              <a:ext cx="2825739" cy="38645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882C94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TMRy</a:t>
              </a:r>
              <a:endParaRPr lang="ru-RU" sz="2000" b="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86173" y="3227633"/>
              <a:ext cx="2825739" cy="38645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882C94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PRy</a:t>
              </a:r>
              <a:endParaRPr lang="ru-RU" sz="2000" b="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86173" y="2406631"/>
              <a:ext cx="2825739" cy="38645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882C94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Компаратор</a:t>
              </a:r>
              <a:endParaRPr lang="ru-RU" sz="2000" b="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 bwMode="auto">
            <a:xfrm rot="5400000">
              <a:off x="1369018" y="1669575"/>
              <a:ext cx="251460" cy="217150"/>
            </a:xfrm>
            <a:prstGeom prst="triangle">
              <a:avLst/>
            </a:prstGeom>
            <a:solidFill>
              <a:schemeClr val="bg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450344" y="1466428"/>
              <a:ext cx="1699298" cy="90967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smtClean="0"/>
                <a:t>Вход тактового сигнала</a:t>
              </a:r>
              <a:endParaRPr lang="ru-RU" b="0" baseline="-25000" dirty="0" smtClean="0"/>
            </a:p>
          </p:txBody>
        </p:sp>
        <p:cxnSp>
          <p:nvCxnSpPr>
            <p:cNvPr id="11" name="Straight Arrow Connector 10"/>
            <p:cNvCxnSpPr>
              <a:endCxn id="9" idx="3"/>
            </p:cNvCxnSpPr>
            <p:nvPr/>
          </p:nvCxnSpPr>
          <p:spPr bwMode="auto">
            <a:xfrm>
              <a:off x="962526" y="1776427"/>
              <a:ext cx="423647" cy="1723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2" name="Straight Arrow Connector 11"/>
            <p:cNvCxnSpPr>
              <a:stCxn id="6" idx="2"/>
              <a:endCxn id="8" idx="0"/>
            </p:cNvCxnSpPr>
            <p:nvPr/>
          </p:nvCxnSpPr>
          <p:spPr bwMode="auto">
            <a:xfrm flipH="1">
              <a:off x="2799043" y="1974769"/>
              <a:ext cx="1" cy="431862"/>
            </a:xfrm>
            <a:prstGeom prst="straightConnector1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>
              <a:stCxn id="7" idx="0"/>
              <a:endCxn id="8" idx="2"/>
            </p:cNvCxnSpPr>
            <p:nvPr/>
          </p:nvCxnSpPr>
          <p:spPr bwMode="auto">
            <a:xfrm flipV="1">
              <a:off x="2799043" y="2793084"/>
              <a:ext cx="0" cy="434549"/>
            </a:xfrm>
            <a:prstGeom prst="straightConnector1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550457" y="2241429"/>
              <a:ext cx="1229479" cy="355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smtClean="0"/>
                <a:t>Равно</a:t>
              </a:r>
              <a:endParaRPr lang="ru-RU" b="0" baseline="-250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0916" y="1582810"/>
              <a:ext cx="1456109" cy="355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smtClean="0"/>
                <a:t>Сброс</a:t>
              </a:r>
              <a:endParaRPr lang="ru-RU" b="0" baseline="-25000" dirty="0" smtClean="0"/>
            </a:p>
          </p:txBody>
        </p:sp>
        <p:cxnSp>
          <p:nvCxnSpPr>
            <p:cNvPr id="19" name="Straight Arrow Connector 28"/>
            <p:cNvCxnSpPr>
              <a:stCxn id="8" idx="3"/>
              <a:endCxn id="6" idx="3"/>
            </p:cNvCxnSpPr>
            <p:nvPr/>
          </p:nvCxnSpPr>
          <p:spPr bwMode="auto">
            <a:xfrm flipV="1">
              <a:off x="4211912" y="1781543"/>
              <a:ext cx="1" cy="818315"/>
            </a:xfrm>
            <a:prstGeom prst="bentConnector3">
              <a:avLst>
                <a:gd name="adj1" fmla="val 22860100000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4" name="Straight Arrow Connector 13"/>
            <p:cNvCxnSpPr>
              <a:stCxn id="8" idx="3"/>
              <a:endCxn id="75" idx="2"/>
            </p:cNvCxnSpPr>
            <p:nvPr/>
          </p:nvCxnSpPr>
          <p:spPr bwMode="auto">
            <a:xfrm flipV="1">
              <a:off x="4211912" y="1400816"/>
              <a:ext cx="2418478" cy="1199042"/>
            </a:xfrm>
            <a:prstGeom prst="bentConnector2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11533776" y="2678308"/>
            <a:ext cx="755604" cy="355676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mtClean="0"/>
              <a:t>OCx</a:t>
            </a:r>
            <a:endParaRPr lang="ru-RU" b="0" baseline="-25000" dirty="0" smtClean="0"/>
          </a:p>
        </p:txBody>
      </p:sp>
      <p:sp>
        <p:nvSpPr>
          <p:cNvPr id="28" name="Rectangle 27"/>
          <p:cNvSpPr/>
          <p:nvPr/>
        </p:nvSpPr>
        <p:spPr bwMode="auto">
          <a:xfrm>
            <a:off x="11658466" y="3005584"/>
            <a:ext cx="407406" cy="2199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>
              <a:rot lat="0" lon="0" rev="2400000"/>
            </a:lightRig>
          </a:scene3d>
          <a:sp3d prstMaterial="plastic">
            <a:bevelT w="38100"/>
          </a:sp3d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7104" y="2922352"/>
            <a:ext cx="2825739" cy="386453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Компаратор</a:t>
            </a:r>
            <a:endParaRPr lang="ru-RU" sz="20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20587" y="1514159"/>
            <a:ext cx="2825739" cy="386453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OCxR</a:t>
            </a:r>
            <a:endParaRPr lang="ru-RU" sz="20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59" name="Straight Arrow Connector 58"/>
          <p:cNvCxnSpPr>
            <a:stCxn id="20" idx="3"/>
            <a:endCxn id="75" idx="1"/>
          </p:cNvCxnSpPr>
          <p:nvPr/>
        </p:nvCxnSpPr>
        <p:spPr bwMode="auto">
          <a:xfrm flipV="1">
            <a:off x="8182843" y="3115578"/>
            <a:ext cx="1655113" cy="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5" name="Straight Arrow Connector 64"/>
          <p:cNvCxnSpPr>
            <a:stCxn id="58" idx="2"/>
            <a:endCxn id="20" idx="0"/>
          </p:cNvCxnSpPr>
          <p:nvPr/>
        </p:nvCxnSpPr>
        <p:spPr bwMode="auto">
          <a:xfrm rot="16200000" flipH="1">
            <a:off x="5340845" y="1493223"/>
            <a:ext cx="1021740" cy="1836517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7195607" y="1514158"/>
            <a:ext cx="2825739" cy="386453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OCxRS</a:t>
            </a:r>
            <a:endParaRPr lang="ru-RU" sz="20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72" name="Straight Arrow Connector 71"/>
          <p:cNvCxnSpPr>
            <a:stCxn id="69" idx="2"/>
            <a:endCxn id="20" idx="0"/>
          </p:cNvCxnSpPr>
          <p:nvPr/>
        </p:nvCxnSpPr>
        <p:spPr bwMode="auto">
          <a:xfrm rot="5400000">
            <a:off x="7178356" y="1492230"/>
            <a:ext cx="1021741" cy="1838503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Arrow Connector 73"/>
          <p:cNvCxnSpPr>
            <a:stCxn id="6" idx="0"/>
            <a:endCxn id="20" idx="2"/>
          </p:cNvCxnSpPr>
          <p:nvPr/>
        </p:nvCxnSpPr>
        <p:spPr bwMode="auto">
          <a:xfrm rot="16200000" flipV="1">
            <a:off x="6547876" y="3530904"/>
            <a:ext cx="444199" cy="1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9837956" y="2665651"/>
            <a:ext cx="1526730" cy="899853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square" lIns="77916" tIns="38958" rIns="77916" bIns="38958" rtlCol="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Логическая схема</a:t>
            </a:r>
            <a:endParaRPr lang="ru-RU" sz="20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79" name="Straight Arrow Connector 78"/>
          <p:cNvCxnSpPr>
            <a:stCxn id="75" idx="3"/>
            <a:endCxn id="28" idx="1"/>
          </p:cNvCxnSpPr>
          <p:nvPr/>
        </p:nvCxnSpPr>
        <p:spPr bwMode="auto">
          <a:xfrm flipV="1">
            <a:off x="11364686" y="3115577"/>
            <a:ext cx="293780" cy="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8667778" y="5392321"/>
            <a:ext cx="2825739" cy="386453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OCxCON</a:t>
            </a:r>
            <a:endParaRPr lang="ru-RU" sz="20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617021" y="2807028"/>
            <a:ext cx="1114807" cy="355676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dirty="0" smtClean="0"/>
              <a:t>Равно</a:t>
            </a:r>
            <a:endParaRPr lang="ru-RU" b="0" baseline="-25000" dirty="0" smtClean="0"/>
          </a:p>
        </p:txBody>
      </p:sp>
      <p:cxnSp>
        <p:nvCxnSpPr>
          <p:cNvPr id="108" name="Straight Arrow Connector 73"/>
          <p:cNvCxnSpPr>
            <a:stCxn id="69" idx="1"/>
            <a:endCxn id="58" idx="3"/>
          </p:cNvCxnSpPr>
          <p:nvPr/>
        </p:nvCxnSpPr>
        <p:spPr bwMode="auto">
          <a:xfrm rot="10800000" flipV="1">
            <a:off x="6346327" y="1707384"/>
            <a:ext cx="849281" cy="1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03562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Генерация ШИМ-сигнала модулем сравнения выхода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9298235" y="1268559"/>
            <a:ext cx="2678413" cy="5259441"/>
          </a:xfrm>
        </p:spPr>
        <p:txBody>
          <a:bodyPr/>
          <a:lstStyle/>
          <a:p>
            <a:r>
              <a:rPr lang="ru-RU" sz="2200" dirty="0" err="1" smtClean="0"/>
              <a:t>OCx</a:t>
            </a:r>
            <a:r>
              <a:rPr lang="ru-RU" sz="2200" dirty="0" smtClean="0"/>
              <a:t> устанавливается в 1 каждый раз, когда </a:t>
            </a:r>
            <a:r>
              <a:rPr lang="ru-RU" sz="2200" dirty="0" err="1" smtClean="0"/>
              <a:t>TMRy</a:t>
            </a:r>
            <a:r>
              <a:rPr lang="ru-RU" sz="2200" dirty="0" smtClean="0"/>
              <a:t> достигает </a:t>
            </a:r>
            <a:r>
              <a:rPr lang="ru-RU" sz="2200" dirty="0" err="1" smtClean="0"/>
              <a:t>PRy</a:t>
            </a:r>
            <a:endParaRPr lang="ru-RU" sz="2200" dirty="0" smtClean="0"/>
          </a:p>
          <a:p>
            <a:endParaRPr lang="ru-RU" sz="2200" dirty="0" smtClean="0"/>
          </a:p>
          <a:p>
            <a:r>
              <a:rPr lang="ru-RU" sz="2200" dirty="0" err="1" smtClean="0"/>
              <a:t>OCx</a:t>
            </a:r>
            <a:r>
              <a:rPr lang="ru-RU" sz="2200" dirty="0" smtClean="0"/>
              <a:t> сбрасывается в 0, когда </a:t>
            </a:r>
            <a:r>
              <a:rPr lang="ru-RU" sz="2200" dirty="0" err="1" smtClean="0"/>
              <a:t>TMRy</a:t>
            </a:r>
            <a:r>
              <a:rPr lang="ru-RU" sz="2200" dirty="0" smtClean="0"/>
              <a:t> достигает </a:t>
            </a:r>
            <a:r>
              <a:rPr lang="ru-RU" sz="2200" dirty="0" err="1" smtClean="0"/>
              <a:t>OCxRS</a:t>
            </a:r>
            <a:endParaRPr lang="ru-RU" sz="2200" dirty="0" smtClean="0"/>
          </a:p>
          <a:p>
            <a:endParaRPr lang="ru-RU" sz="2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1866900" y="1447721"/>
            <a:ext cx="7058508" cy="4197429"/>
            <a:chOff x="1905000" y="1542971"/>
            <a:chExt cx="7091544" cy="4197429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1905000" y="1542971"/>
              <a:ext cx="0" cy="4197429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2297746" y="1542971"/>
              <a:ext cx="0" cy="4197429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endCxn id="120" idx="2"/>
            </p:cNvCxnSpPr>
            <p:nvPr/>
          </p:nvCxnSpPr>
          <p:spPr bwMode="auto">
            <a:xfrm>
              <a:off x="2694203" y="1542971"/>
              <a:ext cx="9047" cy="374340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3091728" y="1542971"/>
              <a:ext cx="0" cy="4197429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3487119" y="1542971"/>
              <a:ext cx="0" cy="4197429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3877526" y="1542971"/>
              <a:ext cx="0" cy="4197429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4270272" y="1542971"/>
              <a:ext cx="0" cy="4197429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4666729" y="1542971"/>
              <a:ext cx="0" cy="4197429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59645" y="1542971"/>
              <a:ext cx="0" cy="4197429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5837597" y="1542971"/>
              <a:ext cx="0" cy="4197429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6230343" y="1542971"/>
              <a:ext cx="0" cy="4197429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7024325" y="1542971"/>
              <a:ext cx="0" cy="4197429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7419716" y="1542971"/>
              <a:ext cx="0" cy="4197429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7414425" y="1542971"/>
              <a:ext cx="0" cy="4197429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7807171" y="1542971"/>
              <a:ext cx="0" cy="4197429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8203628" y="1542971"/>
              <a:ext cx="0" cy="4197429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8601153" y="1542971"/>
              <a:ext cx="0" cy="4197429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8996544" y="1542971"/>
              <a:ext cx="0" cy="4197429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485464" y="1459048"/>
            <a:ext cx="830074" cy="386453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r"/>
            <a:r>
              <a:rPr lang="ru-RU" sz="2000" dirty="0" smtClean="0"/>
              <a:t>Тактовый сигнал</a:t>
            </a:r>
            <a:endParaRPr lang="ru-RU" sz="2000" b="0" baseline="-250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364293" y="5099947"/>
            <a:ext cx="903417" cy="386453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r"/>
            <a:r>
              <a:rPr lang="ru-RU" sz="2000" dirty="0"/>
              <a:t>OCx</a:t>
            </a:r>
            <a:endParaRPr lang="ru-RU" sz="2000" b="0" baseline="-25000" dirty="0" smtClean="0"/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464333" y="5474762"/>
            <a:ext cx="745413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1421463" y="1439086"/>
            <a:ext cx="7326298" cy="426379"/>
            <a:chOff x="1427813" y="1533831"/>
            <a:chExt cx="7322488" cy="426379"/>
          </a:xfrm>
        </p:grpSpPr>
        <p:grpSp>
          <p:nvGrpSpPr>
            <p:cNvPr id="34" name="Group 33"/>
            <p:cNvGrpSpPr/>
            <p:nvPr/>
          </p:nvGrpSpPr>
          <p:grpSpPr>
            <a:xfrm>
              <a:off x="1670050" y="1533831"/>
              <a:ext cx="3549650" cy="426379"/>
              <a:chOff x="7037651" y="1512107"/>
              <a:chExt cx="4222278" cy="426379"/>
            </a:xfrm>
          </p:grpSpPr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7037651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7506793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7975935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8445077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1"/>
              <p:cNvSpPr>
                <a:spLocks/>
              </p:cNvSpPr>
              <p:nvPr/>
            </p:nvSpPr>
            <p:spPr bwMode="auto">
              <a:xfrm>
                <a:off x="8914219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9383361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9852503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10321645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10790787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219701" y="1533831"/>
              <a:ext cx="3530600" cy="426379"/>
              <a:chOff x="7037651" y="1512107"/>
              <a:chExt cx="4222278" cy="426379"/>
            </a:xfrm>
          </p:grpSpPr>
          <p:sp>
            <p:nvSpPr>
              <p:cNvPr id="69" name="Freeform 27"/>
              <p:cNvSpPr>
                <a:spLocks/>
              </p:cNvSpPr>
              <p:nvPr/>
            </p:nvSpPr>
            <p:spPr bwMode="auto">
              <a:xfrm>
                <a:off x="7037651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8"/>
              <p:cNvSpPr>
                <a:spLocks/>
              </p:cNvSpPr>
              <p:nvPr/>
            </p:nvSpPr>
            <p:spPr bwMode="auto">
              <a:xfrm>
                <a:off x="7506793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9"/>
              <p:cNvSpPr>
                <a:spLocks/>
              </p:cNvSpPr>
              <p:nvPr/>
            </p:nvSpPr>
            <p:spPr bwMode="auto">
              <a:xfrm>
                <a:off x="7975935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0"/>
              <p:cNvSpPr>
                <a:spLocks/>
              </p:cNvSpPr>
              <p:nvPr/>
            </p:nvSpPr>
            <p:spPr bwMode="auto">
              <a:xfrm>
                <a:off x="8445077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1"/>
              <p:cNvSpPr>
                <a:spLocks/>
              </p:cNvSpPr>
              <p:nvPr/>
            </p:nvSpPr>
            <p:spPr bwMode="auto">
              <a:xfrm>
                <a:off x="8914219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32"/>
              <p:cNvSpPr>
                <a:spLocks/>
              </p:cNvSpPr>
              <p:nvPr/>
            </p:nvSpPr>
            <p:spPr bwMode="auto">
              <a:xfrm>
                <a:off x="9383361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33"/>
              <p:cNvSpPr>
                <a:spLocks/>
              </p:cNvSpPr>
              <p:nvPr/>
            </p:nvSpPr>
            <p:spPr bwMode="auto">
              <a:xfrm>
                <a:off x="9852503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34"/>
              <p:cNvSpPr>
                <a:spLocks/>
              </p:cNvSpPr>
              <p:nvPr/>
            </p:nvSpPr>
            <p:spPr bwMode="auto">
              <a:xfrm>
                <a:off x="10321645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35"/>
              <p:cNvSpPr>
                <a:spLocks/>
              </p:cNvSpPr>
              <p:nvPr/>
            </p:nvSpPr>
            <p:spPr bwMode="auto">
              <a:xfrm>
                <a:off x="10790787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48" name="Straight Connector 47"/>
            <p:cNvCxnSpPr>
              <a:endCxn id="35" idx="0"/>
            </p:cNvCxnSpPr>
            <p:nvPr/>
          </p:nvCxnSpPr>
          <p:spPr bwMode="auto">
            <a:xfrm>
              <a:off x="1427813" y="1960210"/>
              <a:ext cx="285795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250102" y="3506698"/>
            <a:ext cx="8703119" cy="1371600"/>
            <a:chOff x="255836" y="1423182"/>
            <a:chExt cx="8743852" cy="1371600"/>
          </a:xfrm>
        </p:grpSpPr>
        <p:graphicFrame>
          <p:nvGraphicFramePr>
            <p:cNvPr id="32" name="Content Placeholder 5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10657312"/>
                </p:ext>
              </p:extLst>
            </p:nvPr>
          </p:nvGraphicFramePr>
          <p:xfrm>
            <a:off x="1476571" y="1423182"/>
            <a:ext cx="7523117" cy="13716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394109"/>
                  <a:gridCol w="394109"/>
                  <a:gridCol w="394109"/>
                  <a:gridCol w="394109"/>
                  <a:gridCol w="394109"/>
                  <a:gridCol w="394109"/>
                  <a:gridCol w="394109"/>
                  <a:gridCol w="394109"/>
                  <a:gridCol w="394109"/>
                  <a:gridCol w="394109"/>
                  <a:gridCol w="394109"/>
                  <a:gridCol w="394109"/>
                  <a:gridCol w="394109"/>
                  <a:gridCol w="394109"/>
                  <a:gridCol w="394109"/>
                  <a:gridCol w="394109"/>
                  <a:gridCol w="394109"/>
                  <a:gridCol w="394109"/>
                  <a:gridCol w="394109"/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0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1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2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3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4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5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0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1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2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3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4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5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0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1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2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3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4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5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0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70840">
                  <a:tc gridSpan="19">
                    <a:txBody>
                      <a:bodyPr/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schemeClr val="tx2"/>
                            </a:solidFill>
                          </a:rPr>
                          <a:t>5</a:t>
                        </a:r>
                        <a:endParaRPr lang="ru-RU" b="1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70840">
                  <a:tc gridSpan="11">
                    <a:txBody>
                      <a:bodyPr/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schemeClr val="tx2"/>
                            </a:solidFill>
                          </a:rPr>
                          <a:t>3</a:t>
                        </a:r>
                        <a:endParaRPr lang="ru-RU" b="1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gridSpan="8">
                    <a:txBody>
                      <a:bodyPr/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schemeClr val="tx2"/>
                            </a:solidFill>
                          </a:rPr>
                          <a:t>1</a:t>
                        </a:r>
                        <a:endParaRPr lang="ru-RU" b="1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500164" y="1434615"/>
              <a:ext cx="907645" cy="386453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r"/>
              <a:r>
                <a:rPr lang="ru-RU" sz="2000" dirty="0" smtClean="0"/>
                <a:t>TMRy</a:t>
              </a:r>
              <a:endParaRPr lang="ru-RU" sz="2000" b="0" baseline="-25000" dirty="0" smtClean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5836" y="1920873"/>
              <a:ext cx="1126501" cy="386453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r"/>
              <a:r>
                <a:rPr lang="ru-RU" sz="2000" dirty="0" smtClean="0"/>
                <a:t>PRy</a:t>
              </a:r>
              <a:endParaRPr lang="ru-RU" sz="2000" b="0" baseline="-25000" dirty="0" smtClean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81145" y="4455484"/>
            <a:ext cx="1121253" cy="386453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r"/>
            <a:r>
              <a:rPr lang="ru-RU" sz="2000" dirty="0" smtClean="0"/>
              <a:t>OCxRS</a:t>
            </a:r>
            <a:endParaRPr lang="ru-RU" sz="2000" b="0" baseline="-25000" dirty="0" smtClean="0"/>
          </a:p>
        </p:txBody>
      </p:sp>
      <p:grpSp>
        <p:nvGrpSpPr>
          <p:cNvPr id="90" name="Group 89"/>
          <p:cNvGrpSpPr/>
          <p:nvPr/>
        </p:nvGrpSpPr>
        <p:grpSpPr>
          <a:xfrm>
            <a:off x="1464334" y="2415911"/>
            <a:ext cx="7454136" cy="903277"/>
            <a:chOff x="1459558" y="2468845"/>
            <a:chExt cx="7489023" cy="903277"/>
          </a:xfrm>
        </p:grpSpPr>
        <p:sp>
          <p:nvSpPr>
            <p:cNvPr id="81" name="Rectangle 80"/>
            <p:cNvSpPr/>
            <p:nvPr/>
          </p:nvSpPr>
          <p:spPr bwMode="auto">
            <a:xfrm>
              <a:off x="1459562" y="3191326"/>
              <a:ext cx="7489019" cy="180796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459560" y="3010881"/>
              <a:ext cx="7489019" cy="180796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459560" y="2830563"/>
              <a:ext cx="7489019" cy="180796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459558" y="2649465"/>
              <a:ext cx="7489019" cy="180796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1459558" y="2468845"/>
              <a:ext cx="7489019" cy="180796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Freeform 112"/>
          <p:cNvSpPr/>
          <p:nvPr/>
        </p:nvSpPr>
        <p:spPr bwMode="auto">
          <a:xfrm>
            <a:off x="1460500" y="2768600"/>
            <a:ext cx="7445453" cy="374650"/>
          </a:xfrm>
          <a:custGeom>
            <a:avLst/>
            <a:gdLst>
              <a:gd name="connsiteX0" fmla="*/ 0 w 7480300"/>
              <a:gd name="connsiteY0" fmla="*/ 0 h 374650"/>
              <a:gd name="connsiteX1" fmla="*/ 1974850 w 7480300"/>
              <a:gd name="connsiteY1" fmla="*/ 0 h 374650"/>
              <a:gd name="connsiteX2" fmla="*/ 1974850 w 7480300"/>
              <a:gd name="connsiteY2" fmla="*/ 190500 h 374650"/>
              <a:gd name="connsiteX3" fmla="*/ 4349750 w 7480300"/>
              <a:gd name="connsiteY3" fmla="*/ 190500 h 374650"/>
              <a:gd name="connsiteX4" fmla="*/ 4349750 w 7480300"/>
              <a:gd name="connsiteY4" fmla="*/ 374650 h 374650"/>
              <a:gd name="connsiteX5" fmla="*/ 7480300 w 7480300"/>
              <a:gd name="connsiteY5" fmla="*/ 374650 h 374650"/>
              <a:gd name="connsiteX0" fmla="*/ 0 w 7480300"/>
              <a:gd name="connsiteY0" fmla="*/ 0 h 374650"/>
              <a:gd name="connsiteX1" fmla="*/ 1974850 w 7480300"/>
              <a:gd name="connsiteY1" fmla="*/ 0 h 374650"/>
              <a:gd name="connsiteX2" fmla="*/ 3565525 w 7480300"/>
              <a:gd name="connsiteY2" fmla="*/ 9525 h 374650"/>
              <a:gd name="connsiteX3" fmla="*/ 4349750 w 7480300"/>
              <a:gd name="connsiteY3" fmla="*/ 190500 h 374650"/>
              <a:gd name="connsiteX4" fmla="*/ 4349750 w 7480300"/>
              <a:gd name="connsiteY4" fmla="*/ 374650 h 374650"/>
              <a:gd name="connsiteX5" fmla="*/ 7480300 w 7480300"/>
              <a:gd name="connsiteY5" fmla="*/ 374650 h 374650"/>
              <a:gd name="connsiteX0" fmla="*/ 0 w 7480300"/>
              <a:gd name="connsiteY0" fmla="*/ 0 h 374650"/>
              <a:gd name="connsiteX1" fmla="*/ 1974850 w 7480300"/>
              <a:gd name="connsiteY1" fmla="*/ 0 h 374650"/>
              <a:gd name="connsiteX2" fmla="*/ 3565525 w 7480300"/>
              <a:gd name="connsiteY2" fmla="*/ 9525 h 374650"/>
              <a:gd name="connsiteX3" fmla="*/ 3559175 w 7480300"/>
              <a:gd name="connsiteY3" fmla="*/ 366713 h 374650"/>
              <a:gd name="connsiteX4" fmla="*/ 4349750 w 7480300"/>
              <a:gd name="connsiteY4" fmla="*/ 374650 h 374650"/>
              <a:gd name="connsiteX5" fmla="*/ 7480300 w 7480300"/>
              <a:gd name="connsiteY5" fmla="*/ 374650 h 374650"/>
              <a:gd name="connsiteX0" fmla="*/ 0 w 7480300"/>
              <a:gd name="connsiteY0" fmla="*/ 4762 h 379412"/>
              <a:gd name="connsiteX1" fmla="*/ 1974850 w 7480300"/>
              <a:gd name="connsiteY1" fmla="*/ 4762 h 379412"/>
              <a:gd name="connsiteX2" fmla="*/ 4356100 w 7480300"/>
              <a:gd name="connsiteY2" fmla="*/ 0 h 379412"/>
              <a:gd name="connsiteX3" fmla="*/ 3559175 w 7480300"/>
              <a:gd name="connsiteY3" fmla="*/ 371475 h 379412"/>
              <a:gd name="connsiteX4" fmla="*/ 4349750 w 7480300"/>
              <a:gd name="connsiteY4" fmla="*/ 379412 h 379412"/>
              <a:gd name="connsiteX5" fmla="*/ 7480300 w 7480300"/>
              <a:gd name="connsiteY5" fmla="*/ 379412 h 379412"/>
              <a:gd name="connsiteX0" fmla="*/ 0 w 7480300"/>
              <a:gd name="connsiteY0" fmla="*/ 4762 h 379412"/>
              <a:gd name="connsiteX1" fmla="*/ 1974850 w 7480300"/>
              <a:gd name="connsiteY1" fmla="*/ 4762 h 379412"/>
              <a:gd name="connsiteX2" fmla="*/ 4356100 w 7480300"/>
              <a:gd name="connsiteY2" fmla="*/ 0 h 379412"/>
              <a:gd name="connsiteX3" fmla="*/ 4349750 w 7480300"/>
              <a:gd name="connsiteY3" fmla="*/ 371475 h 379412"/>
              <a:gd name="connsiteX4" fmla="*/ 4349750 w 7480300"/>
              <a:gd name="connsiteY4" fmla="*/ 379412 h 379412"/>
              <a:gd name="connsiteX5" fmla="*/ 7480300 w 7480300"/>
              <a:gd name="connsiteY5" fmla="*/ 379412 h 379412"/>
              <a:gd name="connsiteX0" fmla="*/ 0 w 7480300"/>
              <a:gd name="connsiteY0" fmla="*/ 4762 h 379412"/>
              <a:gd name="connsiteX1" fmla="*/ 1974850 w 7480300"/>
              <a:gd name="connsiteY1" fmla="*/ 4762 h 379412"/>
              <a:gd name="connsiteX2" fmla="*/ 4337050 w 7480300"/>
              <a:gd name="connsiteY2" fmla="*/ 0 h 379412"/>
              <a:gd name="connsiteX3" fmla="*/ 4349750 w 7480300"/>
              <a:gd name="connsiteY3" fmla="*/ 371475 h 379412"/>
              <a:gd name="connsiteX4" fmla="*/ 4349750 w 7480300"/>
              <a:gd name="connsiteY4" fmla="*/ 379412 h 379412"/>
              <a:gd name="connsiteX5" fmla="*/ 7480300 w 7480300"/>
              <a:gd name="connsiteY5" fmla="*/ 379412 h 379412"/>
              <a:gd name="connsiteX0" fmla="*/ 0 w 7480300"/>
              <a:gd name="connsiteY0" fmla="*/ 4762 h 379412"/>
              <a:gd name="connsiteX1" fmla="*/ 1974850 w 7480300"/>
              <a:gd name="connsiteY1" fmla="*/ 4762 h 379412"/>
              <a:gd name="connsiteX2" fmla="*/ 4356100 w 7480300"/>
              <a:gd name="connsiteY2" fmla="*/ 0 h 379412"/>
              <a:gd name="connsiteX3" fmla="*/ 4349750 w 7480300"/>
              <a:gd name="connsiteY3" fmla="*/ 371475 h 379412"/>
              <a:gd name="connsiteX4" fmla="*/ 4349750 w 7480300"/>
              <a:gd name="connsiteY4" fmla="*/ 379412 h 379412"/>
              <a:gd name="connsiteX5" fmla="*/ 7480300 w 7480300"/>
              <a:gd name="connsiteY5" fmla="*/ 379412 h 379412"/>
              <a:gd name="connsiteX0" fmla="*/ 0 w 7480300"/>
              <a:gd name="connsiteY0" fmla="*/ 0 h 374650"/>
              <a:gd name="connsiteX1" fmla="*/ 1974850 w 7480300"/>
              <a:gd name="connsiteY1" fmla="*/ 0 h 374650"/>
              <a:gd name="connsiteX2" fmla="*/ 4349750 w 7480300"/>
              <a:gd name="connsiteY2" fmla="*/ 366713 h 374650"/>
              <a:gd name="connsiteX3" fmla="*/ 4349750 w 7480300"/>
              <a:gd name="connsiteY3" fmla="*/ 374650 h 374650"/>
              <a:gd name="connsiteX4" fmla="*/ 7480300 w 7480300"/>
              <a:gd name="connsiteY4" fmla="*/ 374650 h 374650"/>
              <a:gd name="connsiteX0" fmla="*/ 0 w 7480300"/>
              <a:gd name="connsiteY0" fmla="*/ 0 h 374650"/>
              <a:gd name="connsiteX1" fmla="*/ 4351337 w 7480300"/>
              <a:gd name="connsiteY1" fmla="*/ 14287 h 374650"/>
              <a:gd name="connsiteX2" fmla="*/ 4349750 w 7480300"/>
              <a:gd name="connsiteY2" fmla="*/ 366713 h 374650"/>
              <a:gd name="connsiteX3" fmla="*/ 4349750 w 7480300"/>
              <a:gd name="connsiteY3" fmla="*/ 374650 h 374650"/>
              <a:gd name="connsiteX4" fmla="*/ 7480300 w 7480300"/>
              <a:gd name="connsiteY4" fmla="*/ 3746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300" h="374650">
                <a:moveTo>
                  <a:pt x="0" y="0"/>
                </a:moveTo>
                <a:lnTo>
                  <a:pt x="4351337" y="14287"/>
                </a:lnTo>
                <a:lnTo>
                  <a:pt x="4349750" y="366713"/>
                </a:lnTo>
                <a:lnTo>
                  <a:pt x="4349750" y="374650"/>
                </a:lnTo>
                <a:lnTo>
                  <a:pt x="7480300" y="37465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/>
          <p:cNvCxnSpPr/>
          <p:nvPr/>
        </p:nvCxnSpPr>
        <p:spPr bwMode="auto">
          <a:xfrm>
            <a:off x="1464333" y="5191511"/>
            <a:ext cx="745413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Freeform 119"/>
          <p:cNvSpPr/>
          <p:nvPr/>
        </p:nvSpPr>
        <p:spPr bwMode="auto">
          <a:xfrm>
            <a:off x="1471613" y="5191125"/>
            <a:ext cx="7447033" cy="295275"/>
          </a:xfrm>
          <a:custGeom>
            <a:avLst/>
            <a:gdLst>
              <a:gd name="connsiteX0" fmla="*/ 0 w 7481887"/>
              <a:gd name="connsiteY0" fmla="*/ 276225 h 295275"/>
              <a:gd name="connsiteX1" fmla="*/ 0 w 7481887"/>
              <a:gd name="connsiteY1" fmla="*/ 0 h 295275"/>
              <a:gd name="connsiteX2" fmla="*/ 1195387 w 7481887"/>
              <a:gd name="connsiteY2" fmla="*/ 0 h 295275"/>
              <a:gd name="connsiteX3" fmla="*/ 1195387 w 7481887"/>
              <a:gd name="connsiteY3" fmla="*/ 285750 h 295275"/>
              <a:gd name="connsiteX4" fmla="*/ 2366962 w 7481887"/>
              <a:gd name="connsiteY4" fmla="*/ 285750 h 295275"/>
              <a:gd name="connsiteX5" fmla="*/ 2366962 w 7481887"/>
              <a:gd name="connsiteY5" fmla="*/ 4763 h 295275"/>
              <a:gd name="connsiteX6" fmla="*/ 3157537 w 7481887"/>
              <a:gd name="connsiteY6" fmla="*/ 4763 h 295275"/>
              <a:gd name="connsiteX7" fmla="*/ 3157537 w 7481887"/>
              <a:gd name="connsiteY7" fmla="*/ 285750 h 295275"/>
              <a:gd name="connsiteX8" fmla="*/ 4714875 w 7481887"/>
              <a:gd name="connsiteY8" fmla="*/ 285750 h 295275"/>
              <a:gd name="connsiteX9" fmla="*/ 4714875 w 7481887"/>
              <a:gd name="connsiteY9" fmla="*/ 4763 h 295275"/>
              <a:gd name="connsiteX10" fmla="*/ 5114925 w 7481887"/>
              <a:gd name="connsiteY10" fmla="*/ 4763 h 295275"/>
              <a:gd name="connsiteX11" fmla="*/ 5114925 w 7481887"/>
              <a:gd name="connsiteY11" fmla="*/ 295275 h 295275"/>
              <a:gd name="connsiteX12" fmla="*/ 7100887 w 7481887"/>
              <a:gd name="connsiteY12" fmla="*/ 295275 h 295275"/>
              <a:gd name="connsiteX13" fmla="*/ 7481887 w 7481887"/>
              <a:gd name="connsiteY13" fmla="*/ 295275 h 295275"/>
              <a:gd name="connsiteX0" fmla="*/ 0 w 7481887"/>
              <a:gd name="connsiteY0" fmla="*/ 276225 h 295275"/>
              <a:gd name="connsiteX1" fmla="*/ 0 w 7481887"/>
              <a:gd name="connsiteY1" fmla="*/ 0 h 295275"/>
              <a:gd name="connsiteX2" fmla="*/ 1195387 w 7481887"/>
              <a:gd name="connsiteY2" fmla="*/ 0 h 295275"/>
              <a:gd name="connsiteX3" fmla="*/ 1195387 w 7481887"/>
              <a:gd name="connsiteY3" fmla="*/ 285750 h 295275"/>
              <a:gd name="connsiteX4" fmla="*/ 2366962 w 7481887"/>
              <a:gd name="connsiteY4" fmla="*/ 285750 h 295275"/>
              <a:gd name="connsiteX5" fmla="*/ 2366962 w 7481887"/>
              <a:gd name="connsiteY5" fmla="*/ 4763 h 295275"/>
              <a:gd name="connsiteX6" fmla="*/ 3567112 w 7481887"/>
              <a:gd name="connsiteY6" fmla="*/ 1 h 295275"/>
              <a:gd name="connsiteX7" fmla="*/ 3157537 w 7481887"/>
              <a:gd name="connsiteY7" fmla="*/ 285750 h 295275"/>
              <a:gd name="connsiteX8" fmla="*/ 4714875 w 7481887"/>
              <a:gd name="connsiteY8" fmla="*/ 285750 h 295275"/>
              <a:gd name="connsiteX9" fmla="*/ 4714875 w 7481887"/>
              <a:gd name="connsiteY9" fmla="*/ 4763 h 295275"/>
              <a:gd name="connsiteX10" fmla="*/ 5114925 w 7481887"/>
              <a:gd name="connsiteY10" fmla="*/ 4763 h 295275"/>
              <a:gd name="connsiteX11" fmla="*/ 5114925 w 7481887"/>
              <a:gd name="connsiteY11" fmla="*/ 295275 h 295275"/>
              <a:gd name="connsiteX12" fmla="*/ 7100887 w 7481887"/>
              <a:gd name="connsiteY12" fmla="*/ 295275 h 295275"/>
              <a:gd name="connsiteX13" fmla="*/ 7481887 w 7481887"/>
              <a:gd name="connsiteY13" fmla="*/ 295275 h 295275"/>
              <a:gd name="connsiteX0" fmla="*/ 0 w 7481887"/>
              <a:gd name="connsiteY0" fmla="*/ 276225 h 295275"/>
              <a:gd name="connsiteX1" fmla="*/ 0 w 7481887"/>
              <a:gd name="connsiteY1" fmla="*/ 0 h 295275"/>
              <a:gd name="connsiteX2" fmla="*/ 1195387 w 7481887"/>
              <a:gd name="connsiteY2" fmla="*/ 0 h 295275"/>
              <a:gd name="connsiteX3" fmla="*/ 1195387 w 7481887"/>
              <a:gd name="connsiteY3" fmla="*/ 285750 h 295275"/>
              <a:gd name="connsiteX4" fmla="*/ 2366962 w 7481887"/>
              <a:gd name="connsiteY4" fmla="*/ 285750 h 295275"/>
              <a:gd name="connsiteX5" fmla="*/ 2366962 w 7481887"/>
              <a:gd name="connsiteY5" fmla="*/ 4763 h 295275"/>
              <a:gd name="connsiteX6" fmla="*/ 3567112 w 7481887"/>
              <a:gd name="connsiteY6" fmla="*/ 1 h 295275"/>
              <a:gd name="connsiteX7" fmla="*/ 3567112 w 7481887"/>
              <a:gd name="connsiteY7" fmla="*/ 285750 h 295275"/>
              <a:gd name="connsiteX8" fmla="*/ 4714875 w 7481887"/>
              <a:gd name="connsiteY8" fmla="*/ 285750 h 295275"/>
              <a:gd name="connsiteX9" fmla="*/ 4714875 w 7481887"/>
              <a:gd name="connsiteY9" fmla="*/ 4763 h 295275"/>
              <a:gd name="connsiteX10" fmla="*/ 5114925 w 7481887"/>
              <a:gd name="connsiteY10" fmla="*/ 4763 h 295275"/>
              <a:gd name="connsiteX11" fmla="*/ 5114925 w 7481887"/>
              <a:gd name="connsiteY11" fmla="*/ 295275 h 295275"/>
              <a:gd name="connsiteX12" fmla="*/ 7100887 w 7481887"/>
              <a:gd name="connsiteY12" fmla="*/ 295275 h 295275"/>
              <a:gd name="connsiteX13" fmla="*/ 7481887 w 7481887"/>
              <a:gd name="connsiteY13" fmla="*/ 295275 h 295275"/>
              <a:gd name="connsiteX0" fmla="*/ 0 w 7481887"/>
              <a:gd name="connsiteY0" fmla="*/ 280986 h 300036"/>
              <a:gd name="connsiteX1" fmla="*/ 0 w 7481887"/>
              <a:gd name="connsiteY1" fmla="*/ 4761 h 300036"/>
              <a:gd name="connsiteX2" fmla="*/ 1195387 w 7481887"/>
              <a:gd name="connsiteY2" fmla="*/ 4761 h 300036"/>
              <a:gd name="connsiteX3" fmla="*/ 1195387 w 7481887"/>
              <a:gd name="connsiteY3" fmla="*/ 290511 h 300036"/>
              <a:gd name="connsiteX4" fmla="*/ 2366962 w 7481887"/>
              <a:gd name="connsiteY4" fmla="*/ 290511 h 300036"/>
              <a:gd name="connsiteX5" fmla="*/ 2366962 w 7481887"/>
              <a:gd name="connsiteY5" fmla="*/ 9524 h 300036"/>
              <a:gd name="connsiteX6" fmla="*/ 3552825 w 7481887"/>
              <a:gd name="connsiteY6" fmla="*/ 0 h 300036"/>
              <a:gd name="connsiteX7" fmla="*/ 3567112 w 7481887"/>
              <a:gd name="connsiteY7" fmla="*/ 290511 h 300036"/>
              <a:gd name="connsiteX8" fmla="*/ 4714875 w 7481887"/>
              <a:gd name="connsiteY8" fmla="*/ 290511 h 300036"/>
              <a:gd name="connsiteX9" fmla="*/ 4714875 w 7481887"/>
              <a:gd name="connsiteY9" fmla="*/ 9524 h 300036"/>
              <a:gd name="connsiteX10" fmla="*/ 5114925 w 7481887"/>
              <a:gd name="connsiteY10" fmla="*/ 9524 h 300036"/>
              <a:gd name="connsiteX11" fmla="*/ 5114925 w 7481887"/>
              <a:gd name="connsiteY11" fmla="*/ 300036 h 300036"/>
              <a:gd name="connsiteX12" fmla="*/ 7100887 w 7481887"/>
              <a:gd name="connsiteY12" fmla="*/ 300036 h 300036"/>
              <a:gd name="connsiteX13" fmla="*/ 7481887 w 7481887"/>
              <a:gd name="connsiteY13" fmla="*/ 300036 h 300036"/>
              <a:gd name="connsiteX0" fmla="*/ 0 w 7481887"/>
              <a:gd name="connsiteY0" fmla="*/ 280986 h 300036"/>
              <a:gd name="connsiteX1" fmla="*/ 0 w 7481887"/>
              <a:gd name="connsiteY1" fmla="*/ 4761 h 300036"/>
              <a:gd name="connsiteX2" fmla="*/ 1195387 w 7481887"/>
              <a:gd name="connsiteY2" fmla="*/ 4761 h 300036"/>
              <a:gd name="connsiteX3" fmla="*/ 1195387 w 7481887"/>
              <a:gd name="connsiteY3" fmla="*/ 290511 h 300036"/>
              <a:gd name="connsiteX4" fmla="*/ 2366962 w 7481887"/>
              <a:gd name="connsiteY4" fmla="*/ 290511 h 300036"/>
              <a:gd name="connsiteX5" fmla="*/ 2366962 w 7481887"/>
              <a:gd name="connsiteY5" fmla="*/ 9524 h 300036"/>
              <a:gd name="connsiteX6" fmla="*/ 3552825 w 7481887"/>
              <a:gd name="connsiteY6" fmla="*/ 0 h 300036"/>
              <a:gd name="connsiteX7" fmla="*/ 3548062 w 7481887"/>
              <a:gd name="connsiteY7" fmla="*/ 290511 h 300036"/>
              <a:gd name="connsiteX8" fmla="*/ 4714875 w 7481887"/>
              <a:gd name="connsiteY8" fmla="*/ 290511 h 300036"/>
              <a:gd name="connsiteX9" fmla="*/ 4714875 w 7481887"/>
              <a:gd name="connsiteY9" fmla="*/ 9524 h 300036"/>
              <a:gd name="connsiteX10" fmla="*/ 5114925 w 7481887"/>
              <a:gd name="connsiteY10" fmla="*/ 9524 h 300036"/>
              <a:gd name="connsiteX11" fmla="*/ 5114925 w 7481887"/>
              <a:gd name="connsiteY11" fmla="*/ 300036 h 300036"/>
              <a:gd name="connsiteX12" fmla="*/ 7100887 w 7481887"/>
              <a:gd name="connsiteY12" fmla="*/ 300036 h 300036"/>
              <a:gd name="connsiteX13" fmla="*/ 7481887 w 7481887"/>
              <a:gd name="connsiteY13" fmla="*/ 300036 h 300036"/>
              <a:gd name="connsiteX0" fmla="*/ 0 w 7481887"/>
              <a:gd name="connsiteY0" fmla="*/ 280986 h 300036"/>
              <a:gd name="connsiteX1" fmla="*/ 0 w 7481887"/>
              <a:gd name="connsiteY1" fmla="*/ 4761 h 300036"/>
              <a:gd name="connsiteX2" fmla="*/ 1195387 w 7481887"/>
              <a:gd name="connsiteY2" fmla="*/ 4761 h 300036"/>
              <a:gd name="connsiteX3" fmla="*/ 1195387 w 7481887"/>
              <a:gd name="connsiteY3" fmla="*/ 290511 h 300036"/>
              <a:gd name="connsiteX4" fmla="*/ 2366962 w 7481887"/>
              <a:gd name="connsiteY4" fmla="*/ 290511 h 300036"/>
              <a:gd name="connsiteX5" fmla="*/ 2366962 w 7481887"/>
              <a:gd name="connsiteY5" fmla="*/ 9524 h 300036"/>
              <a:gd name="connsiteX6" fmla="*/ 3552825 w 7481887"/>
              <a:gd name="connsiteY6" fmla="*/ 0 h 300036"/>
              <a:gd name="connsiteX7" fmla="*/ 3557587 w 7481887"/>
              <a:gd name="connsiteY7" fmla="*/ 276224 h 300036"/>
              <a:gd name="connsiteX8" fmla="*/ 4714875 w 7481887"/>
              <a:gd name="connsiteY8" fmla="*/ 290511 h 300036"/>
              <a:gd name="connsiteX9" fmla="*/ 4714875 w 7481887"/>
              <a:gd name="connsiteY9" fmla="*/ 9524 h 300036"/>
              <a:gd name="connsiteX10" fmla="*/ 5114925 w 7481887"/>
              <a:gd name="connsiteY10" fmla="*/ 9524 h 300036"/>
              <a:gd name="connsiteX11" fmla="*/ 5114925 w 7481887"/>
              <a:gd name="connsiteY11" fmla="*/ 300036 h 300036"/>
              <a:gd name="connsiteX12" fmla="*/ 7100887 w 7481887"/>
              <a:gd name="connsiteY12" fmla="*/ 300036 h 300036"/>
              <a:gd name="connsiteX13" fmla="*/ 7481887 w 7481887"/>
              <a:gd name="connsiteY13" fmla="*/ 300036 h 300036"/>
              <a:gd name="connsiteX0" fmla="*/ 0 w 7481887"/>
              <a:gd name="connsiteY0" fmla="*/ 285748 h 304798"/>
              <a:gd name="connsiteX1" fmla="*/ 0 w 7481887"/>
              <a:gd name="connsiteY1" fmla="*/ 9523 h 304798"/>
              <a:gd name="connsiteX2" fmla="*/ 1195387 w 7481887"/>
              <a:gd name="connsiteY2" fmla="*/ 9523 h 304798"/>
              <a:gd name="connsiteX3" fmla="*/ 1195387 w 7481887"/>
              <a:gd name="connsiteY3" fmla="*/ 295273 h 304798"/>
              <a:gd name="connsiteX4" fmla="*/ 2366962 w 7481887"/>
              <a:gd name="connsiteY4" fmla="*/ 295273 h 304798"/>
              <a:gd name="connsiteX5" fmla="*/ 2366962 w 7481887"/>
              <a:gd name="connsiteY5" fmla="*/ 14286 h 304798"/>
              <a:gd name="connsiteX6" fmla="*/ 3552825 w 7481887"/>
              <a:gd name="connsiteY6" fmla="*/ 0 h 304798"/>
              <a:gd name="connsiteX7" fmla="*/ 3557587 w 7481887"/>
              <a:gd name="connsiteY7" fmla="*/ 280986 h 304798"/>
              <a:gd name="connsiteX8" fmla="*/ 4714875 w 7481887"/>
              <a:gd name="connsiteY8" fmla="*/ 295273 h 304798"/>
              <a:gd name="connsiteX9" fmla="*/ 4714875 w 7481887"/>
              <a:gd name="connsiteY9" fmla="*/ 14286 h 304798"/>
              <a:gd name="connsiteX10" fmla="*/ 5114925 w 7481887"/>
              <a:gd name="connsiteY10" fmla="*/ 14286 h 304798"/>
              <a:gd name="connsiteX11" fmla="*/ 5114925 w 7481887"/>
              <a:gd name="connsiteY11" fmla="*/ 304798 h 304798"/>
              <a:gd name="connsiteX12" fmla="*/ 7100887 w 7481887"/>
              <a:gd name="connsiteY12" fmla="*/ 304798 h 304798"/>
              <a:gd name="connsiteX13" fmla="*/ 7481887 w 7481887"/>
              <a:gd name="connsiteY13" fmla="*/ 304798 h 304798"/>
              <a:gd name="connsiteX0" fmla="*/ 0 w 7481887"/>
              <a:gd name="connsiteY0" fmla="*/ 276225 h 295275"/>
              <a:gd name="connsiteX1" fmla="*/ 0 w 7481887"/>
              <a:gd name="connsiteY1" fmla="*/ 0 h 295275"/>
              <a:gd name="connsiteX2" fmla="*/ 1195387 w 7481887"/>
              <a:gd name="connsiteY2" fmla="*/ 0 h 295275"/>
              <a:gd name="connsiteX3" fmla="*/ 1195387 w 7481887"/>
              <a:gd name="connsiteY3" fmla="*/ 285750 h 295275"/>
              <a:gd name="connsiteX4" fmla="*/ 2366962 w 7481887"/>
              <a:gd name="connsiteY4" fmla="*/ 285750 h 295275"/>
              <a:gd name="connsiteX5" fmla="*/ 2366962 w 7481887"/>
              <a:gd name="connsiteY5" fmla="*/ 4763 h 295275"/>
              <a:gd name="connsiteX6" fmla="*/ 3552825 w 7481887"/>
              <a:gd name="connsiteY6" fmla="*/ 4765 h 295275"/>
              <a:gd name="connsiteX7" fmla="*/ 3557587 w 7481887"/>
              <a:gd name="connsiteY7" fmla="*/ 271463 h 295275"/>
              <a:gd name="connsiteX8" fmla="*/ 4714875 w 7481887"/>
              <a:gd name="connsiteY8" fmla="*/ 285750 h 295275"/>
              <a:gd name="connsiteX9" fmla="*/ 4714875 w 7481887"/>
              <a:gd name="connsiteY9" fmla="*/ 4763 h 295275"/>
              <a:gd name="connsiteX10" fmla="*/ 5114925 w 7481887"/>
              <a:gd name="connsiteY10" fmla="*/ 4763 h 295275"/>
              <a:gd name="connsiteX11" fmla="*/ 5114925 w 7481887"/>
              <a:gd name="connsiteY11" fmla="*/ 295275 h 295275"/>
              <a:gd name="connsiteX12" fmla="*/ 7100887 w 7481887"/>
              <a:gd name="connsiteY12" fmla="*/ 295275 h 295275"/>
              <a:gd name="connsiteX13" fmla="*/ 7481887 w 7481887"/>
              <a:gd name="connsiteY13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81887" h="295275">
                <a:moveTo>
                  <a:pt x="0" y="276225"/>
                </a:moveTo>
                <a:lnTo>
                  <a:pt x="0" y="0"/>
                </a:lnTo>
                <a:lnTo>
                  <a:pt x="1195387" y="0"/>
                </a:lnTo>
                <a:lnTo>
                  <a:pt x="1195387" y="285750"/>
                </a:lnTo>
                <a:lnTo>
                  <a:pt x="2366962" y="285750"/>
                </a:lnTo>
                <a:lnTo>
                  <a:pt x="2366962" y="4763"/>
                </a:lnTo>
                <a:lnTo>
                  <a:pt x="3552825" y="4765"/>
                </a:lnTo>
                <a:cubicBezTo>
                  <a:pt x="3551237" y="101602"/>
                  <a:pt x="3559175" y="174626"/>
                  <a:pt x="3557587" y="271463"/>
                </a:cubicBezTo>
                <a:lnTo>
                  <a:pt x="4714875" y="285750"/>
                </a:lnTo>
                <a:lnTo>
                  <a:pt x="4714875" y="4763"/>
                </a:lnTo>
                <a:lnTo>
                  <a:pt x="5114925" y="4763"/>
                </a:lnTo>
                <a:lnTo>
                  <a:pt x="5114925" y="295275"/>
                </a:lnTo>
                <a:lnTo>
                  <a:pt x="7100887" y="295275"/>
                </a:lnTo>
                <a:lnTo>
                  <a:pt x="7481887" y="2952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1456608" y="2413738"/>
            <a:ext cx="7461821" cy="934210"/>
            <a:chOff x="1494708" y="2508988"/>
            <a:chExt cx="7496744" cy="934210"/>
          </a:xfrm>
        </p:grpSpPr>
        <p:sp>
          <p:nvSpPr>
            <p:cNvPr id="110" name="Freeform 109"/>
            <p:cNvSpPr/>
            <p:nvPr/>
          </p:nvSpPr>
          <p:spPr bwMode="auto">
            <a:xfrm>
              <a:off x="1494708" y="2508988"/>
              <a:ext cx="2390775" cy="914400"/>
            </a:xfrm>
            <a:custGeom>
              <a:avLst/>
              <a:gdLst>
                <a:gd name="connsiteX0" fmla="*/ 0 w 2390775"/>
                <a:gd name="connsiteY0" fmla="*/ 904875 h 914400"/>
                <a:gd name="connsiteX1" fmla="*/ 409575 w 2390775"/>
                <a:gd name="connsiteY1" fmla="*/ 904875 h 914400"/>
                <a:gd name="connsiteX2" fmla="*/ 409575 w 2390775"/>
                <a:gd name="connsiteY2" fmla="*/ 723900 h 914400"/>
                <a:gd name="connsiteX3" fmla="*/ 800100 w 2390775"/>
                <a:gd name="connsiteY3" fmla="*/ 723900 h 914400"/>
                <a:gd name="connsiteX4" fmla="*/ 800100 w 2390775"/>
                <a:gd name="connsiteY4" fmla="*/ 542925 h 914400"/>
                <a:gd name="connsiteX5" fmla="*/ 1195387 w 2390775"/>
                <a:gd name="connsiteY5" fmla="*/ 542925 h 914400"/>
                <a:gd name="connsiteX6" fmla="*/ 1195387 w 2390775"/>
                <a:gd name="connsiteY6" fmla="*/ 371475 h 914400"/>
                <a:gd name="connsiteX7" fmla="*/ 1581150 w 2390775"/>
                <a:gd name="connsiteY7" fmla="*/ 371475 h 914400"/>
                <a:gd name="connsiteX8" fmla="*/ 1581150 w 2390775"/>
                <a:gd name="connsiteY8" fmla="*/ 180975 h 914400"/>
                <a:gd name="connsiteX9" fmla="*/ 2000250 w 2390775"/>
                <a:gd name="connsiteY9" fmla="*/ 180975 h 914400"/>
                <a:gd name="connsiteX10" fmla="*/ 2000250 w 2390775"/>
                <a:gd name="connsiteY10" fmla="*/ 0 h 914400"/>
                <a:gd name="connsiteX11" fmla="*/ 2376487 w 2390775"/>
                <a:gd name="connsiteY11" fmla="*/ 0 h 914400"/>
                <a:gd name="connsiteX12" fmla="*/ 2376487 w 2390775"/>
                <a:gd name="connsiteY12" fmla="*/ 914400 h 914400"/>
                <a:gd name="connsiteX13" fmla="*/ 2390775 w 2390775"/>
                <a:gd name="connsiteY13" fmla="*/ 900112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90775" h="914400">
                  <a:moveTo>
                    <a:pt x="0" y="904875"/>
                  </a:moveTo>
                  <a:lnTo>
                    <a:pt x="409575" y="904875"/>
                  </a:lnTo>
                  <a:lnTo>
                    <a:pt x="409575" y="723900"/>
                  </a:lnTo>
                  <a:lnTo>
                    <a:pt x="800100" y="723900"/>
                  </a:lnTo>
                  <a:lnTo>
                    <a:pt x="800100" y="542925"/>
                  </a:lnTo>
                  <a:lnTo>
                    <a:pt x="1195387" y="542925"/>
                  </a:lnTo>
                  <a:lnTo>
                    <a:pt x="1195387" y="371475"/>
                  </a:lnTo>
                  <a:lnTo>
                    <a:pt x="1581150" y="371475"/>
                  </a:lnTo>
                  <a:lnTo>
                    <a:pt x="1581150" y="180975"/>
                  </a:lnTo>
                  <a:lnTo>
                    <a:pt x="2000250" y="180975"/>
                  </a:lnTo>
                  <a:lnTo>
                    <a:pt x="2000250" y="0"/>
                  </a:lnTo>
                  <a:lnTo>
                    <a:pt x="2376487" y="0"/>
                  </a:lnTo>
                  <a:lnTo>
                    <a:pt x="2376487" y="914400"/>
                  </a:lnTo>
                  <a:lnTo>
                    <a:pt x="2390775" y="900112"/>
                  </a:lnTo>
                </a:path>
              </a:pathLst>
            </a:custGeom>
            <a:noFill/>
            <a:ln w="381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3857809" y="2520456"/>
              <a:ext cx="2390775" cy="914400"/>
            </a:xfrm>
            <a:custGeom>
              <a:avLst/>
              <a:gdLst>
                <a:gd name="connsiteX0" fmla="*/ 0 w 2390775"/>
                <a:gd name="connsiteY0" fmla="*/ 904875 h 914400"/>
                <a:gd name="connsiteX1" fmla="*/ 409575 w 2390775"/>
                <a:gd name="connsiteY1" fmla="*/ 904875 h 914400"/>
                <a:gd name="connsiteX2" fmla="*/ 409575 w 2390775"/>
                <a:gd name="connsiteY2" fmla="*/ 723900 h 914400"/>
                <a:gd name="connsiteX3" fmla="*/ 800100 w 2390775"/>
                <a:gd name="connsiteY3" fmla="*/ 723900 h 914400"/>
                <a:gd name="connsiteX4" fmla="*/ 800100 w 2390775"/>
                <a:gd name="connsiteY4" fmla="*/ 542925 h 914400"/>
                <a:gd name="connsiteX5" fmla="*/ 1195387 w 2390775"/>
                <a:gd name="connsiteY5" fmla="*/ 542925 h 914400"/>
                <a:gd name="connsiteX6" fmla="*/ 1195387 w 2390775"/>
                <a:gd name="connsiteY6" fmla="*/ 371475 h 914400"/>
                <a:gd name="connsiteX7" fmla="*/ 1581150 w 2390775"/>
                <a:gd name="connsiteY7" fmla="*/ 371475 h 914400"/>
                <a:gd name="connsiteX8" fmla="*/ 1581150 w 2390775"/>
                <a:gd name="connsiteY8" fmla="*/ 180975 h 914400"/>
                <a:gd name="connsiteX9" fmla="*/ 2000250 w 2390775"/>
                <a:gd name="connsiteY9" fmla="*/ 180975 h 914400"/>
                <a:gd name="connsiteX10" fmla="*/ 2000250 w 2390775"/>
                <a:gd name="connsiteY10" fmla="*/ 0 h 914400"/>
                <a:gd name="connsiteX11" fmla="*/ 2376487 w 2390775"/>
                <a:gd name="connsiteY11" fmla="*/ 0 h 914400"/>
                <a:gd name="connsiteX12" fmla="*/ 2376487 w 2390775"/>
                <a:gd name="connsiteY12" fmla="*/ 914400 h 914400"/>
                <a:gd name="connsiteX13" fmla="*/ 2390775 w 2390775"/>
                <a:gd name="connsiteY13" fmla="*/ 900112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90775" h="914400">
                  <a:moveTo>
                    <a:pt x="0" y="904875"/>
                  </a:moveTo>
                  <a:lnTo>
                    <a:pt x="409575" y="904875"/>
                  </a:lnTo>
                  <a:lnTo>
                    <a:pt x="409575" y="723900"/>
                  </a:lnTo>
                  <a:lnTo>
                    <a:pt x="800100" y="723900"/>
                  </a:lnTo>
                  <a:lnTo>
                    <a:pt x="800100" y="542925"/>
                  </a:lnTo>
                  <a:lnTo>
                    <a:pt x="1195387" y="542925"/>
                  </a:lnTo>
                  <a:lnTo>
                    <a:pt x="1195387" y="371475"/>
                  </a:lnTo>
                  <a:lnTo>
                    <a:pt x="1581150" y="371475"/>
                  </a:lnTo>
                  <a:lnTo>
                    <a:pt x="1581150" y="180975"/>
                  </a:lnTo>
                  <a:lnTo>
                    <a:pt x="2000250" y="180975"/>
                  </a:lnTo>
                  <a:lnTo>
                    <a:pt x="2000250" y="0"/>
                  </a:lnTo>
                  <a:lnTo>
                    <a:pt x="2376487" y="0"/>
                  </a:lnTo>
                  <a:lnTo>
                    <a:pt x="2376487" y="914400"/>
                  </a:lnTo>
                  <a:lnTo>
                    <a:pt x="2390775" y="900112"/>
                  </a:lnTo>
                </a:path>
              </a:pathLst>
            </a:custGeom>
            <a:noFill/>
            <a:ln w="381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6236431" y="2525328"/>
              <a:ext cx="2390775" cy="914400"/>
            </a:xfrm>
            <a:custGeom>
              <a:avLst/>
              <a:gdLst>
                <a:gd name="connsiteX0" fmla="*/ 0 w 2390775"/>
                <a:gd name="connsiteY0" fmla="*/ 904875 h 914400"/>
                <a:gd name="connsiteX1" fmla="*/ 409575 w 2390775"/>
                <a:gd name="connsiteY1" fmla="*/ 904875 h 914400"/>
                <a:gd name="connsiteX2" fmla="*/ 409575 w 2390775"/>
                <a:gd name="connsiteY2" fmla="*/ 723900 h 914400"/>
                <a:gd name="connsiteX3" fmla="*/ 800100 w 2390775"/>
                <a:gd name="connsiteY3" fmla="*/ 723900 h 914400"/>
                <a:gd name="connsiteX4" fmla="*/ 800100 w 2390775"/>
                <a:gd name="connsiteY4" fmla="*/ 542925 h 914400"/>
                <a:gd name="connsiteX5" fmla="*/ 1195387 w 2390775"/>
                <a:gd name="connsiteY5" fmla="*/ 542925 h 914400"/>
                <a:gd name="connsiteX6" fmla="*/ 1195387 w 2390775"/>
                <a:gd name="connsiteY6" fmla="*/ 371475 h 914400"/>
                <a:gd name="connsiteX7" fmla="*/ 1581150 w 2390775"/>
                <a:gd name="connsiteY7" fmla="*/ 371475 h 914400"/>
                <a:gd name="connsiteX8" fmla="*/ 1581150 w 2390775"/>
                <a:gd name="connsiteY8" fmla="*/ 180975 h 914400"/>
                <a:gd name="connsiteX9" fmla="*/ 2000250 w 2390775"/>
                <a:gd name="connsiteY9" fmla="*/ 180975 h 914400"/>
                <a:gd name="connsiteX10" fmla="*/ 2000250 w 2390775"/>
                <a:gd name="connsiteY10" fmla="*/ 0 h 914400"/>
                <a:gd name="connsiteX11" fmla="*/ 2376487 w 2390775"/>
                <a:gd name="connsiteY11" fmla="*/ 0 h 914400"/>
                <a:gd name="connsiteX12" fmla="*/ 2376487 w 2390775"/>
                <a:gd name="connsiteY12" fmla="*/ 914400 h 914400"/>
                <a:gd name="connsiteX13" fmla="*/ 2390775 w 2390775"/>
                <a:gd name="connsiteY13" fmla="*/ 900112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90775" h="914400">
                  <a:moveTo>
                    <a:pt x="0" y="904875"/>
                  </a:moveTo>
                  <a:lnTo>
                    <a:pt x="409575" y="904875"/>
                  </a:lnTo>
                  <a:lnTo>
                    <a:pt x="409575" y="723900"/>
                  </a:lnTo>
                  <a:lnTo>
                    <a:pt x="800100" y="723900"/>
                  </a:lnTo>
                  <a:lnTo>
                    <a:pt x="800100" y="542925"/>
                  </a:lnTo>
                  <a:lnTo>
                    <a:pt x="1195387" y="542925"/>
                  </a:lnTo>
                  <a:lnTo>
                    <a:pt x="1195387" y="371475"/>
                  </a:lnTo>
                  <a:lnTo>
                    <a:pt x="1581150" y="371475"/>
                  </a:lnTo>
                  <a:lnTo>
                    <a:pt x="1581150" y="180975"/>
                  </a:lnTo>
                  <a:lnTo>
                    <a:pt x="2000250" y="180975"/>
                  </a:lnTo>
                  <a:lnTo>
                    <a:pt x="2000250" y="0"/>
                  </a:lnTo>
                  <a:lnTo>
                    <a:pt x="2376487" y="0"/>
                  </a:lnTo>
                  <a:lnTo>
                    <a:pt x="2376487" y="914400"/>
                  </a:lnTo>
                  <a:lnTo>
                    <a:pt x="2390775" y="900112"/>
                  </a:lnTo>
                </a:path>
              </a:pathLst>
            </a:custGeom>
            <a:noFill/>
            <a:ln w="381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>
              <a:stCxn id="112" idx="12"/>
            </p:cNvCxnSpPr>
            <p:nvPr/>
          </p:nvCxnSpPr>
          <p:spPr bwMode="auto">
            <a:xfrm>
              <a:off x="8612918" y="3439728"/>
              <a:ext cx="378534" cy="347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5" name="TextBox 124"/>
          <p:cNvSpPr txBox="1"/>
          <p:nvPr/>
        </p:nvSpPr>
        <p:spPr>
          <a:xfrm>
            <a:off x="1265743" y="2231653"/>
            <a:ext cx="128060" cy="1186673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b="0" baseline="-25000" dirty="0" smtClean="0"/>
              <a:t>5</a:t>
            </a:r>
          </a:p>
          <a:p>
            <a:pPr algn="ctr"/>
            <a:r>
              <a:rPr lang="ru-RU" b="0" baseline="-25000" dirty="0" smtClean="0"/>
              <a:t>4</a:t>
            </a:r>
          </a:p>
          <a:p>
            <a:pPr algn="ctr"/>
            <a:r>
              <a:rPr lang="ru-RU" baseline="-25000" dirty="0" smtClean="0"/>
              <a:t>3</a:t>
            </a:r>
          </a:p>
          <a:p>
            <a:pPr algn="ctr"/>
            <a:r>
              <a:rPr lang="ru-RU" b="0" baseline="-25000" dirty="0" smtClean="0"/>
              <a:t>2</a:t>
            </a:r>
          </a:p>
          <a:p>
            <a:pPr algn="ctr"/>
            <a:r>
              <a:rPr lang="ru-RU" baseline="-25000" dirty="0" smtClean="0"/>
              <a:t>1</a:t>
            </a:r>
          </a:p>
          <a:p>
            <a:pPr algn="ctr"/>
            <a:r>
              <a:rPr lang="ru-RU" b="0" baseline="-25000" dirty="0"/>
              <a:t>0</a:t>
            </a:r>
            <a:endParaRPr lang="ru-RU" b="0" baseline="-25000" dirty="0" smtClean="0"/>
          </a:p>
        </p:txBody>
      </p:sp>
      <p:sp>
        <p:nvSpPr>
          <p:cNvPr id="126" name="TextBox 125"/>
          <p:cNvSpPr txBox="1"/>
          <p:nvPr/>
        </p:nvSpPr>
        <p:spPr>
          <a:xfrm>
            <a:off x="8991955" y="2258162"/>
            <a:ext cx="128060" cy="1186673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b="0" baseline="-25000" dirty="0" smtClean="0"/>
              <a:t>5</a:t>
            </a:r>
          </a:p>
          <a:p>
            <a:pPr algn="ctr"/>
            <a:r>
              <a:rPr lang="ru-RU" b="0" baseline="-25000" dirty="0" smtClean="0"/>
              <a:t>4</a:t>
            </a:r>
          </a:p>
          <a:p>
            <a:pPr algn="ctr"/>
            <a:r>
              <a:rPr lang="ru-RU" baseline="-25000" dirty="0" smtClean="0"/>
              <a:t>3</a:t>
            </a:r>
          </a:p>
          <a:p>
            <a:pPr algn="ctr"/>
            <a:r>
              <a:rPr lang="ru-RU" b="0" baseline="-25000" dirty="0" smtClean="0"/>
              <a:t>2</a:t>
            </a:r>
          </a:p>
          <a:p>
            <a:pPr algn="ctr"/>
            <a:r>
              <a:rPr lang="ru-RU" baseline="-25000" dirty="0" smtClean="0"/>
              <a:t>1</a:t>
            </a:r>
          </a:p>
          <a:p>
            <a:pPr algn="ctr"/>
            <a:r>
              <a:rPr lang="ru-RU" b="0" baseline="-25000" dirty="0"/>
              <a:t>0</a:t>
            </a:r>
            <a:endParaRPr lang="ru-RU" b="0" baseline="-25000" dirty="0" smtClean="0"/>
          </a:p>
        </p:txBody>
      </p:sp>
      <p:grpSp>
        <p:nvGrpSpPr>
          <p:cNvPr id="131" name="Group 130"/>
          <p:cNvGrpSpPr/>
          <p:nvPr/>
        </p:nvGrpSpPr>
        <p:grpSpPr>
          <a:xfrm>
            <a:off x="1390148" y="5625711"/>
            <a:ext cx="1292791" cy="655103"/>
            <a:chOff x="1361425" y="5791200"/>
            <a:chExt cx="1292791" cy="655103"/>
          </a:xfrm>
        </p:grpSpPr>
        <p:cxnSp>
          <p:nvCxnSpPr>
            <p:cNvPr id="129" name="Straight Arrow Connector 128"/>
            <p:cNvCxnSpPr/>
            <p:nvPr/>
          </p:nvCxnSpPr>
          <p:spPr bwMode="auto">
            <a:xfrm>
              <a:off x="1470837" y="5791200"/>
              <a:ext cx="1181158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130" name="TextBox 129"/>
            <p:cNvSpPr txBox="1"/>
            <p:nvPr/>
          </p:nvSpPr>
          <p:spPr>
            <a:xfrm>
              <a:off x="1361425" y="5875184"/>
              <a:ext cx="1292791" cy="571119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1600" dirty="0" smtClean="0"/>
                <a:t>Ширина импульса=3</a:t>
              </a:r>
              <a:endParaRPr lang="ru-RU" sz="1600" b="0" baseline="-25000" dirty="0" smtClean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733363" y="5653785"/>
            <a:ext cx="1292791" cy="655103"/>
            <a:chOff x="1361425" y="5791200"/>
            <a:chExt cx="1292791" cy="655103"/>
          </a:xfrm>
        </p:grpSpPr>
        <p:cxnSp>
          <p:nvCxnSpPr>
            <p:cNvPr id="133" name="Straight Arrow Connector 132"/>
            <p:cNvCxnSpPr/>
            <p:nvPr/>
          </p:nvCxnSpPr>
          <p:spPr bwMode="auto">
            <a:xfrm>
              <a:off x="1470837" y="5791200"/>
              <a:ext cx="1181158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134" name="TextBox 133"/>
            <p:cNvSpPr txBox="1"/>
            <p:nvPr/>
          </p:nvSpPr>
          <p:spPr>
            <a:xfrm>
              <a:off x="1361425" y="5875184"/>
              <a:ext cx="1292791" cy="571119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1600" dirty="0" smtClean="0"/>
                <a:t>Ширина импульса=3</a:t>
              </a:r>
              <a:endParaRPr lang="ru-RU" sz="1600" b="0" baseline="-25000" dirty="0" smtClean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799497" y="5689473"/>
            <a:ext cx="1292791" cy="638164"/>
            <a:chOff x="1084344" y="5791200"/>
            <a:chExt cx="1292791" cy="638164"/>
          </a:xfrm>
        </p:grpSpPr>
        <p:cxnSp>
          <p:nvCxnSpPr>
            <p:cNvPr id="136" name="Straight Arrow Connector 135"/>
            <p:cNvCxnSpPr/>
            <p:nvPr/>
          </p:nvCxnSpPr>
          <p:spPr bwMode="auto">
            <a:xfrm>
              <a:off x="1470837" y="5791200"/>
              <a:ext cx="40271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137" name="TextBox 136"/>
            <p:cNvSpPr txBox="1"/>
            <p:nvPr/>
          </p:nvSpPr>
          <p:spPr>
            <a:xfrm>
              <a:off x="1084344" y="5858245"/>
              <a:ext cx="1292791" cy="571119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1600" dirty="0" smtClean="0"/>
                <a:t>Ширина импульса=1</a:t>
              </a:r>
              <a:endParaRPr lang="ru-RU" sz="1600" b="0" baseline="-25000" dirty="0" smtClean="0"/>
            </a:p>
          </p:txBody>
        </p:sp>
      </p:grpSp>
      <p:cxnSp>
        <p:nvCxnSpPr>
          <p:cNvPr id="140" name="Straight Arrow Connector 139"/>
          <p:cNvCxnSpPr/>
          <p:nvPr/>
        </p:nvCxnSpPr>
        <p:spPr bwMode="auto">
          <a:xfrm flipH="1">
            <a:off x="2537254" y="4777946"/>
            <a:ext cx="1021494" cy="1285103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45" name="Straight Arrow Connector 144"/>
          <p:cNvCxnSpPr/>
          <p:nvPr/>
        </p:nvCxnSpPr>
        <p:spPr bwMode="auto">
          <a:xfrm>
            <a:off x="3718669" y="4786902"/>
            <a:ext cx="1102043" cy="1276147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 flipH="1">
            <a:off x="6962377" y="4829414"/>
            <a:ext cx="393187" cy="1212663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>
            <a:off x="5018729" y="1439086"/>
            <a:ext cx="10897" cy="374340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6584376" y="1459048"/>
            <a:ext cx="10897" cy="374340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78299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Особенности модуля сравнения выхода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546" y="1562100"/>
            <a:ext cx="5138940" cy="4773386"/>
          </a:xfrm>
        </p:spPr>
        <p:txBody>
          <a:bodyPr numCol="1"/>
          <a:lstStyle/>
          <a:p>
            <a:pPr>
              <a:spcAft>
                <a:spcPts val="0"/>
              </a:spcAft>
            </a:pPr>
            <a:r>
              <a:rPr lang="ru-RU" dirty="0" smtClean="0"/>
              <a:t>Основные возможности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Может использовать таймер 2 или 3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Выбор режима выхода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Управляющий регистр:</a:t>
            </a:r>
          </a:p>
          <a:p>
            <a:pPr lvl="1">
              <a:spcAft>
                <a:spcPts val="0"/>
              </a:spcAft>
            </a:pPr>
            <a:r>
              <a:rPr lang="ru-RU" dirty="0" err="1" smtClean="0"/>
              <a:t>OCxCON</a:t>
            </a:r>
            <a:r>
              <a:rPr lang="ru-RU" dirty="0" smtClean="0"/>
              <a:t>: Управление</a:t>
            </a:r>
          </a:p>
          <a:p>
            <a:pPr lvl="2">
              <a:spcAft>
                <a:spcPts val="0"/>
              </a:spcAft>
            </a:pPr>
            <a:r>
              <a:rPr lang="ru-RU" dirty="0" smtClean="0"/>
              <a:t>Включение: установить в 1 для включения модуля</a:t>
            </a:r>
          </a:p>
          <a:p>
            <a:pPr lvl="2">
              <a:spcAft>
                <a:spcPts val="0"/>
              </a:spcAft>
            </a:pPr>
            <a:r>
              <a:rPr lang="ru-RU" dirty="0" smtClean="0"/>
              <a:t>OCTSEL: Выбор таймера</a:t>
            </a:r>
          </a:p>
          <a:p>
            <a:pPr lvl="3">
              <a:spcAft>
                <a:spcPts val="0"/>
              </a:spcAft>
            </a:pPr>
            <a:r>
              <a:rPr lang="ru-RU" dirty="0" smtClean="0"/>
              <a:t>0: Таймер 2</a:t>
            </a:r>
          </a:p>
          <a:p>
            <a:pPr lvl="3">
              <a:spcAft>
                <a:spcPts val="0"/>
              </a:spcAft>
            </a:pPr>
            <a:r>
              <a:rPr lang="ru-RU" dirty="0" smtClean="0"/>
              <a:t>1: Таймер 3</a:t>
            </a:r>
          </a:p>
          <a:p>
            <a:pPr lvl="2">
              <a:spcAft>
                <a:spcPts val="0"/>
              </a:spcAft>
            </a:pPr>
            <a:r>
              <a:rPr lang="ru-RU" dirty="0" smtClean="0"/>
              <a:t>OCM: Выбор режима сравнения выхода </a:t>
            </a:r>
          </a:p>
          <a:p>
            <a:pPr lvl="1">
              <a:spcAft>
                <a:spcPts val="0"/>
              </a:spcAft>
            </a:pPr>
            <a:r>
              <a:rPr lang="ru-RU" dirty="0" err="1" smtClean="0"/>
              <a:t>OCxR</a:t>
            </a:r>
            <a:r>
              <a:rPr lang="ru-RU" dirty="0" smtClean="0"/>
              <a:t>: Сравниваемая величина</a:t>
            </a:r>
          </a:p>
          <a:p>
            <a:pPr lvl="1">
              <a:spcAft>
                <a:spcPts val="0"/>
              </a:spcAft>
            </a:pPr>
            <a:r>
              <a:rPr lang="ru-RU" dirty="0" err="1" smtClean="0"/>
              <a:t>OCxRS</a:t>
            </a:r>
            <a:r>
              <a:rPr lang="ru-RU" dirty="0" smtClean="0"/>
              <a:t>: Вторая сравниваемая величина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203308" y="1866476"/>
            <a:ext cx="6972154" cy="3900803"/>
            <a:chOff x="573816" y="1461351"/>
            <a:chExt cx="6651073" cy="3721163"/>
          </a:xfrm>
        </p:grpSpPr>
        <p:grpSp>
          <p:nvGrpSpPr>
            <p:cNvPr id="58" name="Group 57"/>
            <p:cNvGrpSpPr/>
            <p:nvPr/>
          </p:nvGrpSpPr>
          <p:grpSpPr>
            <a:xfrm>
              <a:off x="712172" y="1461351"/>
              <a:ext cx="6512717" cy="3717825"/>
              <a:chOff x="-185752" y="1562100"/>
              <a:chExt cx="6512717" cy="3717825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186349" y="2114914"/>
                <a:ext cx="4342045" cy="3165011"/>
                <a:chOff x="496655" y="2924175"/>
                <a:chExt cx="4342045" cy="2657475"/>
              </a:xfrm>
            </p:grpSpPr>
            <p:cxnSp>
              <p:nvCxnSpPr>
                <p:cNvPr id="11" name="Straight Connector 10"/>
                <p:cNvCxnSpPr/>
                <p:nvPr/>
              </p:nvCxnSpPr>
              <p:spPr bwMode="auto">
                <a:xfrm>
                  <a:off x="1381125" y="2924175"/>
                  <a:ext cx="0" cy="265747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" name="Straight Connector 11"/>
                <p:cNvCxnSpPr/>
                <p:nvPr/>
              </p:nvCxnSpPr>
              <p:spPr bwMode="auto">
                <a:xfrm>
                  <a:off x="1866900" y="2924175"/>
                  <a:ext cx="0" cy="265747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" name="Straight Connector 12"/>
                <p:cNvCxnSpPr/>
                <p:nvPr/>
              </p:nvCxnSpPr>
              <p:spPr bwMode="auto">
                <a:xfrm>
                  <a:off x="2876550" y="2924175"/>
                  <a:ext cx="0" cy="265747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Straight Connector 13"/>
                <p:cNvCxnSpPr/>
                <p:nvPr/>
              </p:nvCxnSpPr>
              <p:spPr bwMode="auto">
                <a:xfrm>
                  <a:off x="3362325" y="2924175"/>
                  <a:ext cx="0" cy="265747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Straight Connector 14"/>
                <p:cNvCxnSpPr/>
                <p:nvPr/>
              </p:nvCxnSpPr>
              <p:spPr bwMode="auto">
                <a:xfrm>
                  <a:off x="4352925" y="2924175"/>
                  <a:ext cx="0" cy="265747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Straight Connector 15"/>
                <p:cNvCxnSpPr/>
                <p:nvPr/>
              </p:nvCxnSpPr>
              <p:spPr bwMode="auto">
                <a:xfrm>
                  <a:off x="4838700" y="2924175"/>
                  <a:ext cx="0" cy="265747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496655" y="2924175"/>
                  <a:ext cx="0" cy="265747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>
                  <a:off x="1617662" y="2924175"/>
                  <a:ext cx="0" cy="265747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Straight Connector 35"/>
                <p:cNvCxnSpPr/>
                <p:nvPr/>
              </p:nvCxnSpPr>
              <p:spPr bwMode="auto">
                <a:xfrm>
                  <a:off x="3113087" y="2924175"/>
                  <a:ext cx="0" cy="265747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Straight Connector 38"/>
                <p:cNvCxnSpPr/>
                <p:nvPr/>
              </p:nvCxnSpPr>
              <p:spPr bwMode="auto">
                <a:xfrm>
                  <a:off x="4598987" y="2924175"/>
                  <a:ext cx="0" cy="265747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Freeform 17"/>
              <p:cNvSpPr/>
              <p:nvPr/>
            </p:nvSpPr>
            <p:spPr bwMode="auto">
              <a:xfrm>
                <a:off x="1176358" y="5005697"/>
                <a:ext cx="4343400" cy="274228"/>
              </a:xfrm>
              <a:custGeom>
                <a:avLst/>
                <a:gdLst>
                  <a:gd name="connsiteX0" fmla="*/ 0 w 4343400"/>
                  <a:gd name="connsiteY0" fmla="*/ 12700 h 393700"/>
                  <a:gd name="connsiteX1" fmla="*/ 895350 w 4343400"/>
                  <a:gd name="connsiteY1" fmla="*/ 12700 h 393700"/>
                  <a:gd name="connsiteX2" fmla="*/ 895350 w 4343400"/>
                  <a:gd name="connsiteY2" fmla="*/ 387350 h 393700"/>
                  <a:gd name="connsiteX3" fmla="*/ 1352550 w 4343400"/>
                  <a:gd name="connsiteY3" fmla="*/ 387350 h 393700"/>
                  <a:gd name="connsiteX4" fmla="*/ 1352550 w 4343400"/>
                  <a:gd name="connsiteY4" fmla="*/ 31750 h 393700"/>
                  <a:gd name="connsiteX5" fmla="*/ 2381250 w 4343400"/>
                  <a:gd name="connsiteY5" fmla="*/ 31750 h 393700"/>
                  <a:gd name="connsiteX6" fmla="*/ 2381250 w 4343400"/>
                  <a:gd name="connsiteY6" fmla="*/ 387350 h 393700"/>
                  <a:gd name="connsiteX7" fmla="*/ 2863850 w 4343400"/>
                  <a:gd name="connsiteY7" fmla="*/ 387350 h 393700"/>
                  <a:gd name="connsiteX8" fmla="*/ 2863850 w 4343400"/>
                  <a:gd name="connsiteY8" fmla="*/ 0 h 393700"/>
                  <a:gd name="connsiteX9" fmla="*/ 3848100 w 4343400"/>
                  <a:gd name="connsiteY9" fmla="*/ 0 h 393700"/>
                  <a:gd name="connsiteX10" fmla="*/ 3848100 w 4343400"/>
                  <a:gd name="connsiteY10" fmla="*/ 393700 h 393700"/>
                  <a:gd name="connsiteX11" fmla="*/ 4343400 w 4343400"/>
                  <a:gd name="connsiteY11" fmla="*/ 393700 h 393700"/>
                  <a:gd name="connsiteX12" fmla="*/ 4343400 w 4343400"/>
                  <a:gd name="connsiteY12" fmla="*/ 44450 h 393700"/>
                  <a:gd name="connsiteX13" fmla="*/ 4343400 w 4343400"/>
                  <a:gd name="connsiteY13" fmla="*/ 254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43400" h="393700">
                    <a:moveTo>
                      <a:pt x="0" y="12700"/>
                    </a:moveTo>
                    <a:lnTo>
                      <a:pt x="895350" y="12700"/>
                    </a:lnTo>
                    <a:lnTo>
                      <a:pt x="895350" y="387350"/>
                    </a:lnTo>
                    <a:lnTo>
                      <a:pt x="1352550" y="387350"/>
                    </a:lnTo>
                    <a:lnTo>
                      <a:pt x="1352550" y="31750"/>
                    </a:lnTo>
                    <a:lnTo>
                      <a:pt x="2381250" y="31750"/>
                    </a:lnTo>
                    <a:lnTo>
                      <a:pt x="2381250" y="387350"/>
                    </a:lnTo>
                    <a:lnTo>
                      <a:pt x="2863850" y="387350"/>
                    </a:lnTo>
                    <a:lnTo>
                      <a:pt x="2863850" y="0"/>
                    </a:lnTo>
                    <a:lnTo>
                      <a:pt x="3848100" y="0"/>
                    </a:lnTo>
                    <a:lnTo>
                      <a:pt x="3848100" y="393700"/>
                    </a:lnTo>
                    <a:lnTo>
                      <a:pt x="4343400" y="393700"/>
                    </a:lnTo>
                    <a:lnTo>
                      <a:pt x="4343400" y="44450"/>
                    </a:lnTo>
                    <a:lnTo>
                      <a:pt x="4343400" y="25400"/>
                    </a:lnTo>
                  </a:path>
                </a:pathLst>
              </a:custGeom>
              <a:noFill/>
              <a:ln w="38100" cap="flat" cmpd="sng" algn="ctr">
                <a:solidFill>
                  <a:srgbClr val="72166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1176358" y="3843985"/>
                <a:ext cx="4349750" cy="260959"/>
              </a:xfrm>
              <a:custGeom>
                <a:avLst/>
                <a:gdLst>
                  <a:gd name="connsiteX0" fmla="*/ 0 w 4349750"/>
                  <a:gd name="connsiteY0" fmla="*/ 355600 h 374650"/>
                  <a:gd name="connsiteX1" fmla="*/ 889000 w 4349750"/>
                  <a:gd name="connsiteY1" fmla="*/ 355600 h 374650"/>
                  <a:gd name="connsiteX2" fmla="*/ 889000 w 4349750"/>
                  <a:gd name="connsiteY2" fmla="*/ 0 h 374650"/>
                  <a:gd name="connsiteX3" fmla="*/ 1377950 w 4349750"/>
                  <a:gd name="connsiteY3" fmla="*/ 0 h 374650"/>
                  <a:gd name="connsiteX4" fmla="*/ 1377950 w 4349750"/>
                  <a:gd name="connsiteY4" fmla="*/ 374650 h 374650"/>
                  <a:gd name="connsiteX5" fmla="*/ 4349750 w 4349750"/>
                  <a:gd name="connsiteY5" fmla="*/ 374650 h 374650"/>
                  <a:gd name="connsiteX0" fmla="*/ 0 w 4349750"/>
                  <a:gd name="connsiteY0" fmla="*/ 355600 h 374650"/>
                  <a:gd name="connsiteX1" fmla="*/ 889000 w 4349750"/>
                  <a:gd name="connsiteY1" fmla="*/ 355600 h 374650"/>
                  <a:gd name="connsiteX2" fmla="*/ 889000 w 4349750"/>
                  <a:gd name="connsiteY2" fmla="*/ 0 h 374650"/>
                  <a:gd name="connsiteX3" fmla="*/ 1135063 w 4349750"/>
                  <a:gd name="connsiteY3" fmla="*/ 0 h 374650"/>
                  <a:gd name="connsiteX4" fmla="*/ 1377950 w 4349750"/>
                  <a:gd name="connsiteY4" fmla="*/ 374650 h 374650"/>
                  <a:gd name="connsiteX5" fmla="*/ 4349750 w 4349750"/>
                  <a:gd name="connsiteY5" fmla="*/ 374650 h 374650"/>
                  <a:gd name="connsiteX0" fmla="*/ 0 w 4349750"/>
                  <a:gd name="connsiteY0" fmla="*/ 355600 h 374650"/>
                  <a:gd name="connsiteX1" fmla="*/ 889000 w 4349750"/>
                  <a:gd name="connsiteY1" fmla="*/ 355600 h 374650"/>
                  <a:gd name="connsiteX2" fmla="*/ 889000 w 4349750"/>
                  <a:gd name="connsiteY2" fmla="*/ 0 h 374650"/>
                  <a:gd name="connsiteX3" fmla="*/ 1135063 w 4349750"/>
                  <a:gd name="connsiteY3" fmla="*/ 0 h 374650"/>
                  <a:gd name="connsiteX4" fmla="*/ 1135062 w 4349750"/>
                  <a:gd name="connsiteY4" fmla="*/ 374650 h 374650"/>
                  <a:gd name="connsiteX5" fmla="*/ 4349750 w 4349750"/>
                  <a:gd name="connsiteY5" fmla="*/ 374650 h 37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49750" h="374650">
                    <a:moveTo>
                      <a:pt x="0" y="355600"/>
                    </a:moveTo>
                    <a:lnTo>
                      <a:pt x="889000" y="355600"/>
                    </a:lnTo>
                    <a:lnTo>
                      <a:pt x="889000" y="0"/>
                    </a:lnTo>
                    <a:lnTo>
                      <a:pt x="1135063" y="0"/>
                    </a:lnTo>
                    <a:cubicBezTo>
                      <a:pt x="1135063" y="124883"/>
                      <a:pt x="1135062" y="249767"/>
                      <a:pt x="1135062" y="374650"/>
                    </a:cubicBezTo>
                    <a:lnTo>
                      <a:pt x="4349750" y="374650"/>
                    </a:lnTo>
                  </a:path>
                </a:pathLst>
              </a:custGeom>
              <a:noFill/>
              <a:ln w="38100" cap="flat" cmpd="sng" algn="ctr">
                <a:solidFill>
                  <a:srgbClr val="72166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1176358" y="2143437"/>
                <a:ext cx="4349750" cy="247690"/>
              </a:xfrm>
              <a:custGeom>
                <a:avLst/>
                <a:gdLst>
                  <a:gd name="connsiteX0" fmla="*/ 0 w 4324350"/>
                  <a:gd name="connsiteY0" fmla="*/ 355600 h 355600"/>
                  <a:gd name="connsiteX1" fmla="*/ 860425 w 4324350"/>
                  <a:gd name="connsiteY1" fmla="*/ 355600 h 355600"/>
                  <a:gd name="connsiteX2" fmla="*/ 860425 w 4324350"/>
                  <a:gd name="connsiteY2" fmla="*/ 0 h 355600"/>
                  <a:gd name="connsiteX3" fmla="*/ 4324350 w 4324350"/>
                  <a:gd name="connsiteY3" fmla="*/ 0 h 355600"/>
                  <a:gd name="connsiteX0" fmla="*/ 0 w 4349750"/>
                  <a:gd name="connsiteY0" fmla="*/ 355600 h 355600"/>
                  <a:gd name="connsiteX1" fmla="*/ 860425 w 4349750"/>
                  <a:gd name="connsiteY1" fmla="*/ 355600 h 355600"/>
                  <a:gd name="connsiteX2" fmla="*/ 860425 w 4349750"/>
                  <a:gd name="connsiteY2" fmla="*/ 0 h 355600"/>
                  <a:gd name="connsiteX3" fmla="*/ 4349750 w 4349750"/>
                  <a:gd name="connsiteY3" fmla="*/ 4558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9750" h="355600">
                    <a:moveTo>
                      <a:pt x="0" y="355600"/>
                    </a:moveTo>
                    <a:lnTo>
                      <a:pt x="860425" y="355600"/>
                    </a:lnTo>
                    <a:lnTo>
                      <a:pt x="860425" y="0"/>
                    </a:lnTo>
                    <a:lnTo>
                      <a:pt x="4349750" y="4558"/>
                    </a:lnTo>
                  </a:path>
                </a:pathLst>
              </a:custGeom>
              <a:noFill/>
              <a:ln w="38100" cap="flat" cmpd="sng" algn="ctr">
                <a:solidFill>
                  <a:srgbClr val="72166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 flipV="1">
                <a:off x="1176358" y="2708812"/>
                <a:ext cx="4346575" cy="247690"/>
              </a:xfrm>
              <a:custGeom>
                <a:avLst/>
                <a:gdLst>
                  <a:gd name="connsiteX0" fmla="*/ 0 w 4324350"/>
                  <a:gd name="connsiteY0" fmla="*/ 355600 h 355600"/>
                  <a:gd name="connsiteX1" fmla="*/ 860425 w 4324350"/>
                  <a:gd name="connsiteY1" fmla="*/ 355600 h 355600"/>
                  <a:gd name="connsiteX2" fmla="*/ 860425 w 4324350"/>
                  <a:gd name="connsiteY2" fmla="*/ 0 h 355600"/>
                  <a:gd name="connsiteX3" fmla="*/ 4324350 w 4324350"/>
                  <a:gd name="connsiteY3" fmla="*/ 0 h 355600"/>
                  <a:gd name="connsiteX0" fmla="*/ 0 w 4346575"/>
                  <a:gd name="connsiteY0" fmla="*/ 355600 h 355600"/>
                  <a:gd name="connsiteX1" fmla="*/ 860425 w 4346575"/>
                  <a:gd name="connsiteY1" fmla="*/ 355600 h 355600"/>
                  <a:gd name="connsiteX2" fmla="*/ 860425 w 4346575"/>
                  <a:gd name="connsiteY2" fmla="*/ 0 h 355600"/>
                  <a:gd name="connsiteX3" fmla="*/ 4346575 w 4346575"/>
                  <a:gd name="connsiteY3" fmla="*/ 9116 h 355600"/>
                  <a:gd name="connsiteX0" fmla="*/ 0 w 4346575"/>
                  <a:gd name="connsiteY0" fmla="*/ 355600 h 355600"/>
                  <a:gd name="connsiteX1" fmla="*/ 860425 w 4346575"/>
                  <a:gd name="connsiteY1" fmla="*/ 355600 h 355600"/>
                  <a:gd name="connsiteX2" fmla="*/ 860425 w 4346575"/>
                  <a:gd name="connsiteY2" fmla="*/ 0 h 355600"/>
                  <a:gd name="connsiteX3" fmla="*/ 4346575 w 4346575"/>
                  <a:gd name="connsiteY3" fmla="*/ 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6575" h="355600">
                    <a:moveTo>
                      <a:pt x="0" y="355600"/>
                    </a:moveTo>
                    <a:lnTo>
                      <a:pt x="860425" y="355600"/>
                    </a:lnTo>
                    <a:lnTo>
                      <a:pt x="860425" y="0"/>
                    </a:lnTo>
                    <a:lnTo>
                      <a:pt x="4346575" y="0"/>
                    </a:lnTo>
                  </a:path>
                </a:pathLst>
              </a:custGeom>
              <a:noFill/>
              <a:ln w="38100" cap="flat" cmpd="sng" algn="ctr">
                <a:solidFill>
                  <a:srgbClr val="72166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1176357" y="3274187"/>
                <a:ext cx="4346575" cy="252113"/>
              </a:xfrm>
              <a:custGeom>
                <a:avLst/>
                <a:gdLst>
                  <a:gd name="connsiteX0" fmla="*/ 0 w 4552950"/>
                  <a:gd name="connsiteY0" fmla="*/ 361950 h 361950"/>
                  <a:gd name="connsiteX1" fmla="*/ 881063 w 4552950"/>
                  <a:gd name="connsiteY1" fmla="*/ 361950 h 361950"/>
                  <a:gd name="connsiteX2" fmla="*/ 881063 w 4552950"/>
                  <a:gd name="connsiteY2" fmla="*/ 0 h 361950"/>
                  <a:gd name="connsiteX3" fmla="*/ 2381250 w 4552950"/>
                  <a:gd name="connsiteY3" fmla="*/ 0 h 361950"/>
                  <a:gd name="connsiteX4" fmla="*/ 2381250 w 4552950"/>
                  <a:gd name="connsiteY4" fmla="*/ 361950 h 361950"/>
                  <a:gd name="connsiteX5" fmla="*/ 3857625 w 4552950"/>
                  <a:gd name="connsiteY5" fmla="*/ 361950 h 361950"/>
                  <a:gd name="connsiteX6" fmla="*/ 3857625 w 4552950"/>
                  <a:gd name="connsiteY6" fmla="*/ 0 h 361950"/>
                  <a:gd name="connsiteX7" fmla="*/ 4552950 w 4552950"/>
                  <a:gd name="connsiteY7" fmla="*/ 0 h 361950"/>
                  <a:gd name="connsiteX0" fmla="*/ 0 w 4346575"/>
                  <a:gd name="connsiteY0" fmla="*/ 361950 h 361950"/>
                  <a:gd name="connsiteX1" fmla="*/ 881063 w 4346575"/>
                  <a:gd name="connsiteY1" fmla="*/ 361950 h 361950"/>
                  <a:gd name="connsiteX2" fmla="*/ 881063 w 4346575"/>
                  <a:gd name="connsiteY2" fmla="*/ 0 h 361950"/>
                  <a:gd name="connsiteX3" fmla="*/ 2381250 w 4346575"/>
                  <a:gd name="connsiteY3" fmla="*/ 0 h 361950"/>
                  <a:gd name="connsiteX4" fmla="*/ 2381250 w 4346575"/>
                  <a:gd name="connsiteY4" fmla="*/ 361950 h 361950"/>
                  <a:gd name="connsiteX5" fmla="*/ 3857625 w 4346575"/>
                  <a:gd name="connsiteY5" fmla="*/ 361950 h 361950"/>
                  <a:gd name="connsiteX6" fmla="*/ 3857625 w 4346575"/>
                  <a:gd name="connsiteY6" fmla="*/ 0 h 361950"/>
                  <a:gd name="connsiteX7" fmla="*/ 4346575 w 4346575"/>
                  <a:gd name="connsiteY7" fmla="*/ 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6575" h="361950">
                    <a:moveTo>
                      <a:pt x="0" y="361950"/>
                    </a:moveTo>
                    <a:lnTo>
                      <a:pt x="881063" y="361950"/>
                    </a:lnTo>
                    <a:lnTo>
                      <a:pt x="881063" y="0"/>
                    </a:lnTo>
                    <a:lnTo>
                      <a:pt x="2381250" y="0"/>
                    </a:lnTo>
                    <a:lnTo>
                      <a:pt x="2381250" y="361950"/>
                    </a:lnTo>
                    <a:lnTo>
                      <a:pt x="3857625" y="361950"/>
                    </a:lnTo>
                    <a:lnTo>
                      <a:pt x="3857625" y="0"/>
                    </a:lnTo>
                    <a:lnTo>
                      <a:pt x="4346575" y="0"/>
                    </a:lnTo>
                  </a:path>
                </a:pathLst>
              </a:custGeom>
              <a:noFill/>
              <a:ln w="38100" cap="flat" cmpd="sng" algn="ctr">
                <a:solidFill>
                  <a:srgbClr val="72166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1176358" y="4422629"/>
                <a:ext cx="4356100" cy="265382"/>
              </a:xfrm>
              <a:custGeom>
                <a:avLst/>
                <a:gdLst>
                  <a:gd name="connsiteX0" fmla="*/ 0 w 4448175"/>
                  <a:gd name="connsiteY0" fmla="*/ 365125 h 381000"/>
                  <a:gd name="connsiteX1" fmla="*/ 857250 w 4448175"/>
                  <a:gd name="connsiteY1" fmla="*/ 365125 h 381000"/>
                  <a:gd name="connsiteX2" fmla="*/ 857250 w 4448175"/>
                  <a:gd name="connsiteY2" fmla="*/ 0 h 381000"/>
                  <a:gd name="connsiteX3" fmla="*/ 1117600 w 4448175"/>
                  <a:gd name="connsiteY3" fmla="*/ 0 h 381000"/>
                  <a:gd name="connsiteX4" fmla="*/ 1117600 w 4448175"/>
                  <a:gd name="connsiteY4" fmla="*/ 368300 h 381000"/>
                  <a:gd name="connsiteX5" fmla="*/ 2352675 w 4448175"/>
                  <a:gd name="connsiteY5" fmla="*/ 368300 h 381000"/>
                  <a:gd name="connsiteX6" fmla="*/ 2352675 w 4448175"/>
                  <a:gd name="connsiteY6" fmla="*/ 3175 h 381000"/>
                  <a:gd name="connsiteX7" fmla="*/ 2600325 w 4448175"/>
                  <a:gd name="connsiteY7" fmla="*/ 3175 h 381000"/>
                  <a:gd name="connsiteX8" fmla="*/ 2600325 w 4448175"/>
                  <a:gd name="connsiteY8" fmla="*/ 371475 h 381000"/>
                  <a:gd name="connsiteX9" fmla="*/ 3841750 w 4448175"/>
                  <a:gd name="connsiteY9" fmla="*/ 371475 h 381000"/>
                  <a:gd name="connsiteX10" fmla="*/ 3841750 w 4448175"/>
                  <a:gd name="connsiteY10" fmla="*/ 6350 h 381000"/>
                  <a:gd name="connsiteX11" fmla="*/ 4089400 w 4448175"/>
                  <a:gd name="connsiteY11" fmla="*/ 6350 h 381000"/>
                  <a:gd name="connsiteX12" fmla="*/ 4089400 w 4448175"/>
                  <a:gd name="connsiteY12" fmla="*/ 381000 h 381000"/>
                  <a:gd name="connsiteX13" fmla="*/ 4448175 w 4448175"/>
                  <a:gd name="connsiteY13" fmla="*/ 381000 h 381000"/>
                  <a:gd name="connsiteX0" fmla="*/ 0 w 4356100"/>
                  <a:gd name="connsiteY0" fmla="*/ 365125 h 381000"/>
                  <a:gd name="connsiteX1" fmla="*/ 857250 w 4356100"/>
                  <a:gd name="connsiteY1" fmla="*/ 365125 h 381000"/>
                  <a:gd name="connsiteX2" fmla="*/ 857250 w 4356100"/>
                  <a:gd name="connsiteY2" fmla="*/ 0 h 381000"/>
                  <a:gd name="connsiteX3" fmla="*/ 1117600 w 4356100"/>
                  <a:gd name="connsiteY3" fmla="*/ 0 h 381000"/>
                  <a:gd name="connsiteX4" fmla="*/ 1117600 w 4356100"/>
                  <a:gd name="connsiteY4" fmla="*/ 368300 h 381000"/>
                  <a:gd name="connsiteX5" fmla="*/ 2352675 w 4356100"/>
                  <a:gd name="connsiteY5" fmla="*/ 368300 h 381000"/>
                  <a:gd name="connsiteX6" fmla="*/ 2352675 w 4356100"/>
                  <a:gd name="connsiteY6" fmla="*/ 3175 h 381000"/>
                  <a:gd name="connsiteX7" fmla="*/ 2600325 w 4356100"/>
                  <a:gd name="connsiteY7" fmla="*/ 3175 h 381000"/>
                  <a:gd name="connsiteX8" fmla="*/ 2600325 w 4356100"/>
                  <a:gd name="connsiteY8" fmla="*/ 371475 h 381000"/>
                  <a:gd name="connsiteX9" fmla="*/ 3841750 w 4356100"/>
                  <a:gd name="connsiteY9" fmla="*/ 371475 h 381000"/>
                  <a:gd name="connsiteX10" fmla="*/ 3841750 w 4356100"/>
                  <a:gd name="connsiteY10" fmla="*/ 6350 h 381000"/>
                  <a:gd name="connsiteX11" fmla="*/ 4089400 w 4356100"/>
                  <a:gd name="connsiteY11" fmla="*/ 6350 h 381000"/>
                  <a:gd name="connsiteX12" fmla="*/ 4089400 w 4356100"/>
                  <a:gd name="connsiteY12" fmla="*/ 381000 h 381000"/>
                  <a:gd name="connsiteX13" fmla="*/ 4356100 w 4356100"/>
                  <a:gd name="connsiteY13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56100" h="381000">
                    <a:moveTo>
                      <a:pt x="0" y="365125"/>
                    </a:moveTo>
                    <a:lnTo>
                      <a:pt x="857250" y="365125"/>
                    </a:lnTo>
                    <a:lnTo>
                      <a:pt x="857250" y="0"/>
                    </a:lnTo>
                    <a:lnTo>
                      <a:pt x="1117600" y="0"/>
                    </a:lnTo>
                    <a:lnTo>
                      <a:pt x="1117600" y="368300"/>
                    </a:lnTo>
                    <a:lnTo>
                      <a:pt x="2352675" y="368300"/>
                    </a:lnTo>
                    <a:lnTo>
                      <a:pt x="2352675" y="3175"/>
                    </a:lnTo>
                    <a:lnTo>
                      <a:pt x="2600325" y="3175"/>
                    </a:lnTo>
                    <a:lnTo>
                      <a:pt x="2600325" y="371475"/>
                    </a:lnTo>
                    <a:lnTo>
                      <a:pt x="3841750" y="371475"/>
                    </a:lnTo>
                    <a:lnTo>
                      <a:pt x="3841750" y="6350"/>
                    </a:lnTo>
                    <a:lnTo>
                      <a:pt x="4089400" y="6350"/>
                    </a:lnTo>
                    <a:lnTo>
                      <a:pt x="4089400" y="381000"/>
                    </a:lnTo>
                    <a:lnTo>
                      <a:pt x="4356100" y="381000"/>
                    </a:lnTo>
                  </a:path>
                </a:pathLst>
              </a:custGeom>
              <a:noFill/>
              <a:ln w="38100" cap="flat" cmpd="sng" algn="ctr">
                <a:solidFill>
                  <a:srgbClr val="72166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8900000">
                <a:off x="945275" y="1594201"/>
                <a:ext cx="1036909" cy="3248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r>
                  <a:rPr lang="ru-RU" sz="1600" dirty="0">
                    <a:solidFill>
                      <a:schemeClr val="tx2"/>
                    </a:solidFill>
                  </a:rPr>
                  <a:t>0</a:t>
                </a:r>
                <a:endParaRPr lang="ru-RU" sz="1600" b="0" baseline="-25000" dirty="0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-185752" y="1596993"/>
                <a:ext cx="1157102" cy="54481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tx2"/>
                    </a:solidFill>
                  </a:rPr>
                  <a:t>Значение TMRy</a:t>
                </a:r>
                <a:endParaRPr lang="ru-RU" sz="1600" b="0" baseline="-25000" dirty="0" smtClean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810129" y="1562100"/>
                <a:ext cx="1567169" cy="357693"/>
                <a:chOff x="2127185" y="2076454"/>
                <a:chExt cx="1567169" cy="357693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 rot="18900000">
                  <a:off x="2394843" y="2098269"/>
                  <a:ext cx="1036909" cy="32489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lIns="77916" tIns="38958" rIns="77916" bIns="38958" rtlCol="0">
                  <a:spAutoFit/>
                </a:bodyPr>
                <a:lstStyle/>
                <a:p>
                  <a:r>
                    <a:rPr lang="ru-RU" sz="1600" dirty="0" smtClean="0">
                      <a:solidFill>
                        <a:schemeClr val="tx2"/>
                      </a:solidFill>
                    </a:rPr>
                    <a:t>OCxRS</a:t>
                  </a:r>
                  <a:endParaRPr lang="ru-RU" sz="1600" b="0" baseline="-25000" dirty="0" smtClean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 rot="18900000">
                  <a:off x="2127185" y="2076454"/>
                  <a:ext cx="1036909" cy="32489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lIns="77916" tIns="38958" rIns="77916" bIns="38958" rtlCol="0">
                  <a:spAutoFit/>
                </a:bodyPr>
                <a:lstStyle/>
                <a:p>
                  <a:r>
                    <a:rPr lang="ru-RU" sz="1600" dirty="0" smtClean="0">
                      <a:solidFill>
                        <a:schemeClr val="tx2"/>
                      </a:solidFill>
                    </a:rPr>
                    <a:t>OCxR</a:t>
                  </a:r>
                  <a:endParaRPr lang="ru-RU" sz="1600" b="0" baseline="-25000" dirty="0" smtClean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 rot="18900000">
                  <a:off x="2657445" y="2109249"/>
                  <a:ext cx="1036909" cy="32489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lIns="77916" tIns="38958" rIns="77916" bIns="38958" rtlCol="0">
                  <a:spAutoFit/>
                </a:bodyPr>
                <a:lstStyle/>
                <a:p>
                  <a:r>
                    <a:rPr lang="ru-RU" sz="1600" dirty="0">
                      <a:solidFill>
                        <a:schemeClr val="tx2"/>
                      </a:solidFill>
                    </a:rPr>
                    <a:t>0</a:t>
                  </a:r>
                  <a:endParaRPr lang="ru-RU" sz="1600" b="0" baseline="-25000" dirty="0" smtClean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3308670" y="1566248"/>
                <a:ext cx="1567169" cy="357693"/>
                <a:chOff x="2127185" y="2076454"/>
                <a:chExt cx="1567169" cy="357693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 rot="18900000">
                  <a:off x="2394843" y="2098269"/>
                  <a:ext cx="1036909" cy="32489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lIns="77916" tIns="38958" rIns="77916" bIns="38958" rtlCol="0">
                  <a:spAutoFit/>
                </a:bodyPr>
                <a:lstStyle/>
                <a:p>
                  <a:r>
                    <a:rPr lang="ru-RU" sz="1600" dirty="0" smtClean="0">
                      <a:solidFill>
                        <a:schemeClr val="tx2"/>
                      </a:solidFill>
                    </a:rPr>
                    <a:t>OCxRS</a:t>
                  </a:r>
                  <a:endParaRPr lang="ru-RU" sz="1600" b="0" baseline="-25000" dirty="0" smtClean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 rot="18900000">
                  <a:off x="2127185" y="2076454"/>
                  <a:ext cx="1036909" cy="32489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lIns="77916" tIns="38958" rIns="77916" bIns="38958" rtlCol="0">
                  <a:spAutoFit/>
                </a:bodyPr>
                <a:lstStyle/>
                <a:p>
                  <a:r>
                    <a:rPr lang="ru-RU" sz="1600" dirty="0" smtClean="0">
                      <a:solidFill>
                        <a:schemeClr val="tx2"/>
                      </a:solidFill>
                    </a:rPr>
                    <a:t>OCxR</a:t>
                  </a:r>
                  <a:endParaRPr lang="ru-RU" sz="1600" b="0" baseline="-25000" dirty="0" smtClean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 rot="18900000">
                  <a:off x="2657445" y="2109249"/>
                  <a:ext cx="1036909" cy="32489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lIns="77916" tIns="38958" rIns="77916" bIns="38958" rtlCol="0">
                  <a:spAutoFit/>
                </a:bodyPr>
                <a:lstStyle/>
                <a:p>
                  <a:r>
                    <a:rPr lang="ru-RU" sz="1600" dirty="0">
                      <a:solidFill>
                        <a:schemeClr val="tx2"/>
                      </a:solidFill>
                    </a:rPr>
                    <a:t>0</a:t>
                  </a:r>
                  <a:endParaRPr lang="ru-RU" sz="1600" b="0" baseline="-25000" dirty="0" smtClean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4759796" y="1575881"/>
                <a:ext cx="1567169" cy="357693"/>
                <a:chOff x="2127185" y="2076454"/>
                <a:chExt cx="1567169" cy="357693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 rot="18900000">
                  <a:off x="2394843" y="2098269"/>
                  <a:ext cx="1036909" cy="32489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lIns="77916" tIns="38958" rIns="77916" bIns="38958" rtlCol="0">
                  <a:spAutoFit/>
                </a:bodyPr>
                <a:lstStyle/>
                <a:p>
                  <a:r>
                    <a:rPr lang="ru-RU" sz="1600" dirty="0" smtClean="0"/>
                    <a:t>OCxRS</a:t>
                  </a:r>
                  <a:endParaRPr lang="ru-RU" sz="1600" b="0" baseline="-25000" dirty="0" smtClean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 rot="18900000">
                  <a:off x="2127185" y="2076454"/>
                  <a:ext cx="1036909" cy="32489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lIns="77916" tIns="38958" rIns="77916" bIns="38958" rtlCol="0">
                  <a:spAutoFit/>
                </a:bodyPr>
                <a:lstStyle/>
                <a:p>
                  <a:r>
                    <a:rPr lang="ru-RU" sz="1600" dirty="0" smtClean="0"/>
                    <a:t>OCxR</a:t>
                  </a:r>
                  <a:endParaRPr lang="ru-RU" sz="1600" b="0" baseline="-25000" dirty="0" smtClean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 rot="18900000">
                  <a:off x="2657445" y="2109249"/>
                  <a:ext cx="1036909" cy="32489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lIns="77916" tIns="38958" rIns="77916" bIns="38958" rtlCol="0">
                  <a:spAutoFit/>
                </a:bodyPr>
                <a:lstStyle/>
                <a:p>
                  <a:r>
                    <a:rPr lang="ru-RU" sz="1600" dirty="0"/>
                    <a:t>0</a:t>
                  </a:r>
                  <a:endParaRPr lang="ru-RU" sz="1600" b="0" baseline="-25000" dirty="0" smtClean="0"/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573816" y="2422689"/>
              <a:ext cx="1295457" cy="6916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r"/>
              <a:r>
                <a:rPr lang="ru-RU" sz="1400" dirty="0" smtClean="0">
                  <a:solidFill>
                    <a:srgbClr val="FF0000"/>
                  </a:solidFill>
                </a:rPr>
                <a:t>Совпадение одного компаратора</a:t>
              </a:r>
              <a:endParaRPr lang="ru-RU" sz="1400" b="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3816" y="3769921"/>
              <a:ext cx="1306366" cy="6916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r"/>
              <a:r>
                <a:rPr lang="ru-RU" sz="1400" dirty="0" smtClean="0">
                  <a:solidFill>
                    <a:srgbClr val="FF0000"/>
                  </a:solidFill>
                </a:rPr>
                <a:t>Совпадение двух компараторов</a:t>
              </a:r>
              <a:endParaRPr lang="ru-RU" sz="1400" b="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06388" y="4872578"/>
              <a:ext cx="946809" cy="30993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r"/>
              <a:r>
                <a:rPr lang="ru-RU" sz="1600" dirty="0" smtClean="0">
                  <a:solidFill>
                    <a:srgbClr val="FF0000"/>
                  </a:solidFill>
                </a:rPr>
                <a:t>ШИМ</a:t>
              </a:r>
              <a:endParaRPr lang="ru-RU" sz="1600" b="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>
              <a:off x="1880182" y="2042688"/>
              <a:ext cx="0" cy="1441917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869780" y="3733612"/>
              <a:ext cx="0" cy="85365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880182" y="4904948"/>
              <a:ext cx="0" cy="27422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24936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Демонстрация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1344000"/>
            <a:ext cx="4359451" cy="5184000"/>
          </a:xfrm>
        </p:spPr>
        <p:txBody>
          <a:bodyPr/>
          <a:lstStyle/>
          <a:p>
            <a:endParaRPr lang="ru-RU" dirty="0" smtClean="0"/>
          </a:p>
          <a:p>
            <a:r>
              <a:rPr lang="ru-RU" smtClean="0"/>
              <a:t>Проект Demo6_Timers_PWM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digilentinc.com/Data/Products/CHIPKIT-WIFIRE/chipKIT-WiFIRE-obl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076569"/>
            <a:ext cx="7157003" cy="51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32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2802737" y="2289269"/>
            <a:ext cx="400050" cy="450903"/>
          </a:xfrm>
          <a:prstGeom prst="rect">
            <a:avLst/>
          </a:prstGeom>
          <a:solidFill>
            <a:srgbClr val="72166B"/>
          </a:solidFill>
          <a:ln w="38100" cap="flat" cmpd="sng" algn="ctr">
            <a:solidFill>
              <a:srgbClr val="7216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49" y="1290062"/>
            <a:ext cx="3700463" cy="148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054" y="1267817"/>
            <a:ext cx="7243763" cy="5186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Код инициализации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2811373"/>
            <a:ext cx="4291219" cy="348802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800" dirty="0" smtClean="0"/>
              <a:t>Инициализирует GPIO (Устройство ввода-выводы общего назначения), Таймер 2, Модуль сравнения выхода 8</a:t>
            </a:r>
          </a:p>
          <a:p>
            <a:r>
              <a:rPr lang="ru-RU" sz="1800" dirty="0" smtClean="0"/>
              <a:t>Модуль сравнения выхода 8 используется потому, что он может управлять светодиодом LED2 непосредственно с использованием PPS (выбора контактов периферии</a:t>
            </a:r>
            <a:r>
              <a:rPr lang="ru-RU" sz="2000" dirty="0" smtClean="0"/>
              <a:t>)</a:t>
            </a:r>
          </a:p>
          <a:p>
            <a:pPr lvl="1"/>
            <a:r>
              <a:rPr lang="ru-RU" sz="1600" dirty="0" smtClean="0"/>
              <a:t>См. слайды приложения о </a:t>
            </a:r>
            <a:r>
              <a:rPr lang="ru-RU" sz="1600" dirty="0" err="1" smtClean="0"/>
              <a:t>Peripheral</a:t>
            </a:r>
            <a:r>
              <a:rPr lang="ru-RU" sz="1600" dirty="0" smtClean="0"/>
              <a:t> </a:t>
            </a:r>
            <a:r>
              <a:rPr lang="ru-RU" sz="1600" dirty="0" err="1" smtClean="0"/>
              <a:t>Pin</a:t>
            </a:r>
            <a:r>
              <a:rPr lang="ru-RU" sz="1600" dirty="0" smtClean="0"/>
              <a:t> </a:t>
            </a:r>
            <a:r>
              <a:rPr lang="ru-RU" sz="1600" dirty="0" err="1" smtClean="0"/>
              <a:t>Select</a:t>
            </a:r>
            <a:r>
              <a:rPr lang="ru-RU" sz="1600" dirty="0" smtClean="0"/>
              <a:t> (Выборе контактов периферии)</a:t>
            </a:r>
            <a:endParaRPr lang="ru-RU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0" name="Elbow Connector 9"/>
          <p:cNvCxnSpPr/>
          <p:nvPr/>
        </p:nvCxnSpPr>
        <p:spPr bwMode="auto">
          <a:xfrm flipV="1">
            <a:off x="3202787" y="1554080"/>
            <a:ext cx="1680355" cy="792102"/>
          </a:xfrm>
          <a:prstGeom prst="curvedConnector3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Elbow Connector 9"/>
          <p:cNvCxnSpPr>
            <a:endCxn id="21" idx="3"/>
          </p:cNvCxnSpPr>
          <p:nvPr/>
        </p:nvCxnSpPr>
        <p:spPr bwMode="auto">
          <a:xfrm rot="16200000" flipV="1">
            <a:off x="2043494" y="3674014"/>
            <a:ext cx="3804356" cy="1485769"/>
          </a:xfrm>
          <a:prstGeom prst="curvedConnector2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388952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6206"/>
          <a:stretch/>
        </p:blipFill>
        <p:spPr>
          <a:xfrm>
            <a:off x="443031" y="1353599"/>
            <a:ext cx="3043238" cy="2657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18422"/>
          <a:stretch/>
        </p:blipFill>
        <p:spPr>
          <a:xfrm>
            <a:off x="5152099" y="1266626"/>
            <a:ext cx="7039901" cy="440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Основной код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0" name="Elbow Connector 9"/>
          <p:cNvCxnSpPr/>
          <p:nvPr/>
        </p:nvCxnSpPr>
        <p:spPr bwMode="auto">
          <a:xfrm flipV="1">
            <a:off x="3183208" y="1537644"/>
            <a:ext cx="1968890" cy="1787680"/>
          </a:xfrm>
          <a:prstGeom prst="curvedConnector3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6" name="Elbow Connector 9"/>
          <p:cNvCxnSpPr/>
          <p:nvPr/>
        </p:nvCxnSpPr>
        <p:spPr bwMode="auto">
          <a:xfrm rot="10800000">
            <a:off x="3183208" y="3448051"/>
            <a:ext cx="2379393" cy="1952625"/>
          </a:xfrm>
          <a:prstGeom prst="curvedConnector3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67" y="3946070"/>
            <a:ext cx="5105400" cy="25275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800" dirty="0" smtClean="0"/>
              <a:t>После инициализации выполняется бесконечный цикл, который изменяет яркость светодиода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Функция Delay (задержка)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используется для замедления изменения яркости светодиода</a:t>
            </a:r>
          </a:p>
          <a:p>
            <a:pPr lvl="2">
              <a:spcAft>
                <a:spcPts val="0"/>
              </a:spcAft>
            </a:pPr>
            <a:r>
              <a:rPr lang="ru-RU" sz="1600" dirty="0" smtClean="0"/>
              <a:t>Вместо этого можно использовать таймер!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Попробуйте поставить точку останова в цикле и посмотрите, как остановится изменение яркости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47773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Процедура обработки прерывания и поведение системы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3486859"/>
            <a:ext cx="6999515" cy="291394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800" dirty="0" smtClean="0"/>
              <a:t>LED_state является </a:t>
            </a:r>
            <a:r>
              <a:rPr lang="ru-RU" sz="1800" i="1" dirty="0" smtClean="0"/>
              <a:t>статической переменной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При первом запуске процедуры обработки прерывания LED_state инициализируется 1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При всех следующих запусках процедуры обработки прерывания, ее выполнение начинается с предыдущим значением LED_state.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Переключение величины LED_state осуществляется путем вычитания его из 1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Сброс флага прерывания Таймера 2 сообщает аппаратному обеспечению, что код обработал прерывание</a:t>
            </a:r>
            <a:endParaRPr lang="ru-RU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00" y="1071850"/>
            <a:ext cx="5679281" cy="221456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775" y="932581"/>
            <a:ext cx="5295006" cy="506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56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168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Дополнительные возможности, не рассмотренные тут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060964"/>
            <a:ext cx="11520000" cy="5184000"/>
          </a:xfrm>
        </p:spPr>
        <p:txBody>
          <a:bodyPr numCol="2"/>
          <a:lstStyle/>
          <a:p>
            <a:pPr>
              <a:spcAft>
                <a:spcPts val="200"/>
              </a:spcAft>
            </a:pPr>
            <a:r>
              <a:rPr lang="ru-RU" dirty="0" smtClean="0"/>
              <a:t>Таймеры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Режим закрытого накопления. Счет выполняется только когда специальный сигнал (</a:t>
            </a:r>
            <a:r>
              <a:rPr lang="ru-RU" dirty="0" err="1" smtClean="0"/>
              <a:t>gate</a:t>
            </a:r>
            <a:r>
              <a:rPr lang="ru-RU" dirty="0" smtClean="0"/>
              <a:t>) активен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Создание 32-разрядного таймера: каскадное соединение двух 16-разрядных таймеров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Захват по входу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Использование 32-разрядной временной шкалы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Предварительное деление частоты событий (захватывается каждое 4 или 16 событие)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Буфер FIFO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Обработка ошибок</a:t>
            </a:r>
          </a:p>
          <a:p>
            <a:pPr>
              <a:spcAft>
                <a:spcPts val="200"/>
              </a:spcAft>
            </a:pPr>
            <a:endParaRPr lang="ru-RU" dirty="0" smtClean="0"/>
          </a:p>
          <a:p>
            <a:pPr>
              <a:spcAft>
                <a:spcPts val="200"/>
              </a:spcAft>
            </a:pPr>
            <a:r>
              <a:rPr lang="ru-RU" dirty="0" smtClean="0"/>
              <a:t>Сравнение выхода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Прерывание при совпадении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Использование 32-разрядной временной шкалы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Режимы одинарного и двойного сравнения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Генерация одиночного (непериодического) импульса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Вход зашиты от неисправности: немедленное выключение ШИМ сигнала</a:t>
            </a:r>
          </a:p>
        </p:txBody>
      </p:sp>
    </p:spTree>
    <p:extLst>
      <p:ext uri="{BB962C8B-B14F-4D97-AF65-F5344CB8AC3E}">
        <p14:creationId xmlns:p14="http://schemas.microsoft.com/office/powerpoint/2010/main" val="1672635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4:</a:t>
            </a:r>
            <a:r>
              <a:t/>
            </a:r>
            <a:br/>
            <a:r>
              <a:rPr lang="ru-RU" smtClean="0"/>
              <a:t>Использование таймеров с конечными автоматами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534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управления светодиодами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2909955"/>
            <a:ext cx="6647243" cy="3291465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ru-RU" sz="1800" dirty="0" smtClean="0"/>
              <a:t>Для уменьшения задержки детектирования кнопки мы разделили функцию поочередного включения и выключения светодиодов на четыре состояния Это очень хорошо, но... </a:t>
            </a:r>
          </a:p>
          <a:p>
            <a:pPr>
              <a:spcAft>
                <a:spcPts val="200"/>
              </a:spcAft>
            </a:pPr>
            <a:r>
              <a:rPr lang="ru-RU" sz="1800" dirty="0" smtClean="0"/>
              <a:t>Мы попусту расходуем процессорное время выполняя функцию задержки</a:t>
            </a:r>
            <a:endParaRPr lang="ru-RU" sz="1800" dirty="0"/>
          </a:p>
          <a:p>
            <a:pPr>
              <a:spcAft>
                <a:spcPts val="200"/>
              </a:spcAft>
            </a:pPr>
            <a:r>
              <a:rPr lang="ru-RU" sz="1800" dirty="0" smtClean="0"/>
              <a:t>Вместо этого можно использовать таймер для генерации периодического прерывания</a:t>
            </a:r>
          </a:p>
          <a:p>
            <a:pPr lvl="1">
              <a:spcAft>
                <a:spcPts val="200"/>
              </a:spcAft>
            </a:pPr>
            <a:r>
              <a:rPr lang="ru-RU" sz="1800" dirty="0"/>
              <a:t>Упрощает контроль за временем </a:t>
            </a:r>
          </a:p>
          <a:p>
            <a:pPr lvl="1">
              <a:spcAft>
                <a:spcPts val="200"/>
              </a:spcAft>
            </a:pPr>
            <a:r>
              <a:rPr lang="ru-RU" sz="1800" dirty="0"/>
              <a:t>Освобождает процессор для выполнения другого кода (или перехода в спящий режим для экономии энергии)</a:t>
            </a:r>
          </a:p>
          <a:p>
            <a:pPr lvl="1">
              <a:spcAft>
                <a:spcPts val="200"/>
              </a:spcAft>
            </a:pPr>
            <a:r>
              <a:rPr lang="ru-RU" sz="1800" dirty="0"/>
              <a:t>Хорошо работает с кодом  конечного автомата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82625" y="2495642"/>
            <a:ext cx="10846352" cy="386453"/>
            <a:chOff x="682625" y="2495642"/>
            <a:chExt cx="10846352" cy="386453"/>
          </a:xfrm>
        </p:grpSpPr>
        <p:sp>
          <p:nvSpPr>
            <p:cNvPr id="24" name="TextBox 23"/>
            <p:cNvSpPr txBox="1"/>
            <p:nvPr/>
          </p:nvSpPr>
          <p:spPr>
            <a:xfrm>
              <a:off x="682625" y="2495642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Прочие задачи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029078" y="2552791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5846443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074796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988726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542791" y="2552791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437503" y="2554429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616462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844815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758745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312810" y="2552791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207522" y="2554429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9388236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616589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530519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084584" y="2552791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979296" y="2554429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1159883" y="2551112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388236" y="2551112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302166" y="2551112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9856231" y="2547888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0750943" y="2549526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82633" y="2004873"/>
            <a:ext cx="11346344" cy="386453"/>
            <a:chOff x="182633" y="2004873"/>
            <a:chExt cx="11346344" cy="386453"/>
          </a:xfrm>
        </p:grpSpPr>
        <p:sp>
          <p:nvSpPr>
            <p:cNvPr id="47" name="Rectangle 46"/>
            <p:cNvSpPr/>
            <p:nvPr/>
          </p:nvSpPr>
          <p:spPr bwMode="auto">
            <a:xfrm>
              <a:off x="11334732" y="2090685"/>
              <a:ext cx="19424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400" b="0" dirty="0" smtClean="0">
                  <a:solidFill>
                    <a:srgbClr val="FFFFFF"/>
                  </a:solidFill>
                </a:rPr>
                <a:t>1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82633" y="2004873"/>
              <a:ext cx="11346344" cy="386453"/>
              <a:chOff x="182633" y="1969988"/>
              <a:chExt cx="11346344" cy="386453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82633" y="1969988"/>
                <a:ext cx="3982334" cy="38645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accent2"/>
                    </a:solidFill>
                  </a:rPr>
                  <a:t>TASK_Scan_LEDs_Once_FSM</a:t>
                </a:r>
                <a:endParaRPr lang="ru-RU" sz="2000" b="0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4029078" y="2057919"/>
                <a:ext cx="7499899" cy="272153"/>
              </a:xfrm>
              <a:prstGeom prst="rect">
                <a:avLst/>
              </a:prstGeom>
              <a:noFill/>
              <a:ln w="222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4213225" y="2055967"/>
                <a:ext cx="283848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4687573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5133508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5568149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dirty="0">
                    <a:solidFill>
                      <a:srgbClr val="FFFFFF"/>
                    </a:solidFill>
                  </a:rPr>
                  <a:t>4</a:t>
                </a:r>
                <a:endParaRPr lang="ru-RU" sz="1400" b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983244" y="2055967"/>
                <a:ext cx="283848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6457592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6903527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dirty="0">
                    <a:solidFill>
                      <a:srgbClr val="FFFFFF"/>
                    </a:solidFill>
                  </a:rPr>
                  <a:t>3</a:t>
                </a:r>
                <a:endParaRPr lang="ru-RU" sz="1400" b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7338168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7755018" y="2055967"/>
                <a:ext cx="283848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8229366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8675301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9109942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9526665" y="2051064"/>
                <a:ext cx="283848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0001013" y="2051064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0446948" y="2051064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0881589" y="2051064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dirty="0">
                    <a:solidFill>
                      <a:srgbClr val="FFFFFF"/>
                    </a:solidFill>
                  </a:rPr>
                  <a:t>4</a:t>
                </a:r>
                <a:endParaRPr lang="ru-RU" sz="1400" b="0" dirty="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682625" y="1509936"/>
            <a:ext cx="10846352" cy="386453"/>
            <a:chOff x="682625" y="1509936"/>
            <a:chExt cx="10846352" cy="386453"/>
          </a:xfrm>
        </p:grpSpPr>
        <p:sp>
          <p:nvSpPr>
            <p:cNvPr id="70" name="TextBox 69"/>
            <p:cNvSpPr txBox="1"/>
            <p:nvPr/>
          </p:nvSpPr>
          <p:spPr>
            <a:xfrm>
              <a:off x="682625" y="1509936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Scan_LEDs_with_Tasks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 flipH="1">
              <a:off x="580072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flipH="1">
              <a:off x="5945506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 flipH="1">
              <a:off x="402907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flipH="1">
              <a:off x="4173859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 flipH="1">
              <a:off x="494300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flipH="1">
              <a:off x="5087789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 flipH="1">
              <a:off x="4497073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flipH="1">
              <a:off x="4641854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 flipH="1">
              <a:off x="5391785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 flipH="1">
              <a:off x="5536566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 flipH="1">
              <a:off x="7570744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 flipH="1">
              <a:off x="771552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 flipH="1">
              <a:off x="5799097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 flipH="1">
              <a:off x="594387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 flipH="1">
              <a:off x="6713027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 flipH="1">
              <a:off x="685780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 flipH="1">
              <a:off x="6267092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 flipH="1">
              <a:off x="6411873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 flipH="1">
              <a:off x="7161804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 flipH="1">
              <a:off x="7306585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 flipH="1">
              <a:off x="934251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 flipH="1">
              <a:off x="9487299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 flipH="1">
              <a:off x="7570871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 flipH="1">
              <a:off x="7715652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 flipH="1">
              <a:off x="8484801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 flipH="1">
              <a:off x="8629582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 flipH="1">
              <a:off x="8038866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 flipH="1">
              <a:off x="8183647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 flipH="1">
              <a:off x="8933578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 flipH="1">
              <a:off x="9078359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 flipH="1">
              <a:off x="11114165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 flipH="1">
              <a:off x="11258946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 flipH="1">
              <a:off x="9342518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 flipH="1">
              <a:off x="9487299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 flipH="1">
              <a:off x="10256448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 flipH="1">
              <a:off x="10401229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 flipH="1">
              <a:off x="9810513" y="1560821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 flipH="1">
              <a:off x="9955294" y="1560821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 flipH="1">
              <a:off x="10705225" y="1562459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 flipH="1">
              <a:off x="10850006" y="1562459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4029078" y="1568948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768988" y="3236535"/>
            <a:ext cx="5799201" cy="3051864"/>
            <a:chOff x="5248275" y="546244"/>
            <a:chExt cx="5799201" cy="3051864"/>
          </a:xfrm>
        </p:grpSpPr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2"/>
            <a:srcRect b="9968"/>
            <a:stretch/>
          </p:blipFill>
          <p:spPr>
            <a:xfrm>
              <a:off x="5248275" y="546244"/>
              <a:ext cx="5799201" cy="3051864"/>
            </a:xfrm>
            <a:prstGeom prst="rect">
              <a:avLst/>
            </a:prstGeom>
          </p:spPr>
        </p:pic>
        <p:sp>
          <p:nvSpPr>
            <p:cNvPr id="114" name="Rectangle 113"/>
            <p:cNvSpPr/>
            <p:nvPr/>
          </p:nvSpPr>
          <p:spPr bwMode="auto">
            <a:xfrm>
              <a:off x="6024701" y="1525448"/>
              <a:ext cx="2395400" cy="2391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024701" y="1994321"/>
              <a:ext cx="2395400" cy="2391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6024701" y="2487180"/>
              <a:ext cx="2395400" cy="2391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6024701" y="2956053"/>
              <a:ext cx="2395400" cy="2391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118" name="Straight Arrow Connector 117"/>
          <p:cNvCxnSpPr>
            <a:endCxn id="114" idx="1"/>
          </p:cNvCxnSpPr>
          <p:nvPr/>
        </p:nvCxnSpPr>
        <p:spPr bwMode="auto">
          <a:xfrm>
            <a:off x="6713027" y="4119716"/>
            <a:ext cx="832387" cy="215605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9" name="Straight Arrow Connector 118"/>
          <p:cNvCxnSpPr>
            <a:endCxn id="115" idx="1"/>
          </p:cNvCxnSpPr>
          <p:nvPr/>
        </p:nvCxnSpPr>
        <p:spPr bwMode="auto">
          <a:xfrm>
            <a:off x="6758745" y="4119716"/>
            <a:ext cx="786669" cy="684478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0" name="Straight Arrow Connector 119"/>
          <p:cNvCxnSpPr>
            <a:endCxn id="116" idx="1"/>
          </p:cNvCxnSpPr>
          <p:nvPr/>
        </p:nvCxnSpPr>
        <p:spPr bwMode="auto">
          <a:xfrm>
            <a:off x="6713027" y="4119716"/>
            <a:ext cx="832387" cy="1177337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1" name="Straight Arrow Connector 120"/>
          <p:cNvCxnSpPr>
            <a:endCxn id="117" idx="1"/>
          </p:cNvCxnSpPr>
          <p:nvPr/>
        </p:nvCxnSpPr>
        <p:spPr bwMode="auto">
          <a:xfrm>
            <a:off x="6768988" y="4119716"/>
            <a:ext cx="776426" cy="1646210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690005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Демонстрация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1344000"/>
            <a:ext cx="4359451" cy="5184000"/>
          </a:xfrm>
        </p:spPr>
        <p:txBody>
          <a:bodyPr/>
          <a:lstStyle/>
          <a:p>
            <a:r>
              <a:rPr lang="ru-RU" sz="2000" dirty="0" smtClean="0"/>
              <a:t>Проект Demo6_Basic_Concurrency_Tasks_Timers</a:t>
            </a:r>
          </a:p>
          <a:p>
            <a:r>
              <a:rPr lang="ru-RU" sz="2000" dirty="0" smtClean="0"/>
              <a:t>Выбор скорости поочередного включения и выключения  светодиодов кнопкой BTN1, выключение светодиодов кнопкой BTN2</a:t>
            </a:r>
          </a:p>
          <a:p>
            <a:r>
              <a:rPr lang="ru-RU" sz="2000" dirty="0" smtClean="0"/>
              <a:t>В </a:t>
            </a:r>
            <a:r>
              <a:rPr lang="ru-RU" sz="2000" dirty="0" err="1" smtClean="0"/>
              <a:t>user.c</a:t>
            </a:r>
            <a:r>
              <a:rPr lang="ru-RU" sz="2000" dirty="0" smtClean="0"/>
              <a:t>, #</a:t>
            </a:r>
            <a:r>
              <a:rPr lang="ru-RU" sz="2000" dirty="0" err="1" smtClean="0"/>
              <a:t>define</a:t>
            </a:r>
            <a:r>
              <a:rPr lang="ru-RU" sz="2000" dirty="0" smtClean="0"/>
              <a:t> FSM_IN_ISR устанавливается в 0, для выбора конечного автомата в коде, или в 1, для выбора конечного автомата в процедуре обработки прерывания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digilentinc.com/Data/Products/CHIPKIT-WIFIRE/chipKIT-WiFIRE-obl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12" y="1076569"/>
            <a:ext cx="7157003" cy="51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46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Код управление скоростью поочередного включения и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 выключения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7" y="1463746"/>
            <a:ext cx="6139542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/>
              <a:t>Кнопка PB2 выбирает скорость поочередного включения и выключения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Код задачи считывает положение кнопки PB2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Старый код 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Использовал цикл задержки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Глобальная переменная </a:t>
            </a:r>
            <a:r>
              <a:rPr lang="ru-RU" dirty="0" err="1" smtClean="0"/>
              <a:t>G_LED_Scan_Delay</a:t>
            </a:r>
            <a:r>
              <a:rPr lang="ru-RU" dirty="0" smtClean="0"/>
              <a:t> читалась в цикле задержки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Новый код 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Переменная </a:t>
            </a:r>
            <a:r>
              <a:rPr lang="ru-RU" dirty="0" err="1" smtClean="0"/>
              <a:t>G_LED_Scan_Delay</a:t>
            </a:r>
            <a:r>
              <a:rPr lang="ru-RU" dirty="0" smtClean="0"/>
              <a:t> удалена 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Вместо этого в регистр периода </a:t>
            </a:r>
            <a:r>
              <a:rPr lang="ru-RU" dirty="0" err="1" smtClean="0"/>
              <a:t>Timer</a:t>
            </a:r>
            <a:r>
              <a:rPr lang="ru-RU" dirty="0" smtClean="0"/>
              <a:t> 2 загружается соответствующая задержка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Все еще код задачи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052" y="1344000"/>
            <a:ext cx="6062601" cy="30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25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4" y="452580"/>
            <a:ext cx="11592653" cy="432000"/>
          </a:xfrm>
        </p:spPr>
        <p:txBody>
          <a:bodyPr/>
          <a:lstStyle/>
          <a:p>
            <a:r>
              <a:rPr lang="ru-RU" sz="3200" dirty="0" smtClean="0"/>
              <a:t>Код поочередного включения и выключения светодиодов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35" y="1637920"/>
            <a:ext cx="7222665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 smtClean="0"/>
              <a:t>Конечный автомат в коде задачи?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Минимальный код в процедуре обработки прерывания, почти все в задаче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Процедура обработки прерывания просит основной код запустить задачу (через переменную </a:t>
            </a:r>
            <a:r>
              <a:rPr lang="ru-RU" sz="1800" dirty="0" err="1" smtClean="0"/>
              <a:t>Run_TASK_Scan</a:t>
            </a:r>
            <a:r>
              <a:rPr lang="ru-RU" sz="1800" dirty="0" smtClean="0"/>
              <a:t> </a:t>
            </a:r>
            <a:r>
              <a:rPr lang="ru-RU" sz="1800" dirty="0" err="1" smtClean="0"/>
              <a:t>LEDs</a:t>
            </a:r>
            <a:r>
              <a:rPr lang="ru-RU" sz="1800" dirty="0" smtClean="0"/>
              <a:t>)</a:t>
            </a:r>
            <a:endParaRPr lang="ru-RU" sz="1800" dirty="0"/>
          </a:p>
          <a:p>
            <a:pPr lvl="1">
              <a:spcAft>
                <a:spcPts val="0"/>
              </a:spcAft>
            </a:pPr>
            <a:r>
              <a:rPr lang="ru-RU" sz="1800" dirty="0" smtClean="0"/>
              <a:t>Медленный отклик из-за задержки процедур обработки прерывания и, возможно, других задач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Конечный автомат в процедуре обработки прерывания?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Весь код поочередного включения и выключения находится в процедуре обработки прерывания. Теперь задача поочередного включения и выключения светодиодов отсутствует!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Простой, самодостаточный код с быстрым откликом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Так как конечный автомат стал более сложным, процедуру обработки прерывания сложнее отлаживать, она будет дольше задерживать прочие процедуры обработки прерывания</a:t>
            </a:r>
          </a:p>
          <a:p>
            <a:pPr lvl="1"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29631" y="889037"/>
            <a:ext cx="11592592" cy="287977"/>
          </a:xfrm>
        </p:spPr>
        <p:txBody>
          <a:bodyPr/>
          <a:lstStyle/>
          <a:p>
            <a:r>
              <a:rPr lang="ru-RU" dirty="0" smtClean="0"/>
              <a:t>Нужно ли использовать процедуру обработки </a:t>
            </a:r>
            <a:br>
              <a:rPr lang="ru-RU" dirty="0" smtClean="0"/>
            </a:br>
            <a:r>
              <a:rPr lang="ru-RU" dirty="0" smtClean="0"/>
              <a:t>прерывания или код задачи?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4185751"/>
            <a:ext cx="4186238" cy="1557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1008022"/>
            <a:ext cx="4914900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07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13963" y="2076646"/>
            <a:ext cx="8040914" cy="939139"/>
            <a:chOff x="4151086" y="2439347"/>
            <a:chExt cx="8040914" cy="9391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718" b="5582"/>
            <a:stretch/>
          </p:blipFill>
          <p:spPr>
            <a:xfrm>
              <a:off x="4151086" y="2439347"/>
              <a:ext cx="8040914" cy="93913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4499429" y="2657130"/>
              <a:ext cx="2564493" cy="2990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Процедура обработки прерывания сигнализирует для </a:t>
            </a:r>
            <a:br>
              <a:rPr lang="ru-RU" sz="3200" dirty="0" smtClean="0"/>
            </a:br>
            <a:r>
              <a:rPr lang="ru-RU" sz="3200" dirty="0" smtClean="0"/>
              <a:t>запуска кода задачи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570" y="2815771"/>
            <a:ext cx="6682933" cy="371222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 smtClean="0"/>
              <a:t>Run_TASK_Scan_LEDs</a:t>
            </a:r>
            <a:r>
              <a:rPr lang="ru-RU" dirty="0" smtClean="0"/>
              <a:t> 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Общая переменная процедуры обработки прерывания и основного кода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Величина = количество ожидающих выполнения запросов задачи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Должна быть объявлена как volatile, чтобы компилятор знал о возможных фоновых изменениях 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Процедура обработки прерывания запрашивает выполнение задачи путем увеличения переменной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Основной код </a:t>
            </a:r>
            <a:r>
              <a:rPr lang="ru-RU" sz="2000" dirty="0"/>
              <a:t>путем уменьшения переменной показывает</a:t>
            </a:r>
            <a:r>
              <a:rPr lang="ru-RU" sz="2000" dirty="0" smtClean="0"/>
              <a:t>, что задача была запущена, </a:t>
            </a:r>
            <a:endParaRPr lang="ru-RU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91838" y="3425421"/>
            <a:ext cx="4943475" cy="2814638"/>
            <a:chOff x="369712" y="3040571"/>
            <a:chExt cx="4943475" cy="281463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712" y="3040571"/>
              <a:ext cx="4943475" cy="2814638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643749" y="3706831"/>
              <a:ext cx="2768545" cy="1418859"/>
              <a:chOff x="8536849" y="4307143"/>
              <a:chExt cx="2768545" cy="1418859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8536849" y="4307143"/>
                <a:ext cx="2768545" cy="335977"/>
              </a:xfrm>
              <a:prstGeom prst="rect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8640521" y="5397076"/>
                <a:ext cx="2506450" cy="328926"/>
              </a:xfrm>
              <a:prstGeom prst="rect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84000" y="1375387"/>
            <a:ext cx="6672263" cy="565861"/>
            <a:chOff x="5304390" y="1359403"/>
            <a:chExt cx="6672263" cy="5658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4390" y="1368051"/>
              <a:ext cx="6672263" cy="55721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5304390" y="1359403"/>
              <a:ext cx="4028295" cy="297531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72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Конечный автомат в </a:t>
            </a:r>
            <a:br>
              <a:rPr lang="ru-RU" dirty="0" smtClean="0"/>
            </a:br>
            <a:r>
              <a:rPr lang="ru-RU" dirty="0" smtClean="0"/>
              <a:t>задаче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452860"/>
            <a:ext cx="5920383" cy="5184000"/>
          </a:xfrm>
        </p:spPr>
        <p:txBody>
          <a:bodyPr/>
          <a:lstStyle/>
          <a:p>
            <a:r>
              <a:rPr lang="ru-RU" dirty="0" smtClean="0"/>
              <a:t>Конечный автомат запускается каждый раз при вызове из </a:t>
            </a:r>
            <a:r>
              <a:rPr lang="ru-RU" dirty="0" err="1" smtClean="0"/>
              <a:t>Scan_LEDs_with_Tasks</a:t>
            </a:r>
            <a:r>
              <a:rPr lang="ru-RU" dirty="0" smtClean="0"/>
              <a:t> (один раз на прерывание, после некоторой задержки)</a:t>
            </a:r>
          </a:p>
          <a:p>
            <a:r>
              <a:rPr lang="ru-RU" dirty="0" smtClean="0"/>
              <a:t>В коде задачи функция задержки не вызывается! </a:t>
            </a:r>
          </a:p>
          <a:p>
            <a:r>
              <a:rPr lang="ru-RU" dirty="0" smtClean="0"/>
              <a:t>Все еще нужно использовать статические переменные </a:t>
            </a:r>
            <a:r>
              <a:rPr lang="ru-RU" dirty="0" err="1" smtClean="0"/>
              <a:t>LED_state</a:t>
            </a:r>
            <a:r>
              <a:rPr lang="ru-RU" dirty="0" smtClean="0"/>
              <a:t> и </a:t>
            </a:r>
            <a:r>
              <a:rPr lang="ru-RU" dirty="0" err="1" smtClean="0"/>
              <a:t>FSM_state</a:t>
            </a:r>
            <a:r>
              <a:rPr lang="ru-RU" dirty="0" smtClean="0"/>
              <a:t> для того, чтобы они сохранялись между выполнениями процедуры обработки прерывания</a:t>
            </a:r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269" y="754743"/>
            <a:ext cx="5879731" cy="57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20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Конечный автомат в процедуре обработки прерывания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409316"/>
            <a:ext cx="4928229" cy="5184000"/>
          </a:xfrm>
        </p:spPr>
        <p:txBody>
          <a:bodyPr/>
          <a:lstStyle/>
          <a:p>
            <a:r>
              <a:rPr lang="ru-RU" dirty="0" smtClean="0"/>
              <a:t>Конечный автомат выполняется каждый раз при переполнении таймера</a:t>
            </a:r>
          </a:p>
          <a:p>
            <a:r>
              <a:rPr lang="ru-RU" dirty="0" smtClean="0"/>
              <a:t>Функции задержки не вызываются!</a:t>
            </a:r>
          </a:p>
          <a:p>
            <a:r>
              <a:rPr lang="ru-RU" dirty="0" smtClean="0"/>
              <a:t>Все еще нужно использовать статические переменные  </a:t>
            </a:r>
            <a:r>
              <a:rPr lang="ru-RU" dirty="0" err="1" smtClean="0"/>
              <a:t>LED_state</a:t>
            </a:r>
            <a:r>
              <a:rPr lang="ru-RU" dirty="0" smtClean="0"/>
              <a:t> и </a:t>
            </a:r>
            <a:r>
              <a:rPr lang="ru-RU" dirty="0" err="1" smtClean="0"/>
              <a:t>FSM_state</a:t>
            </a:r>
            <a:r>
              <a:rPr lang="ru-RU" dirty="0" smtClean="0"/>
              <a:t> для того, чтобы они сохранялись между выполнениями процедуры обработки прерывания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125" y="1038784"/>
            <a:ext cx="6231875" cy="548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91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Приложение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688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1:</a:t>
            </a:r>
            <a:r>
              <a:t/>
            </a:r>
            <a:br/>
            <a:r>
              <a:rPr lang="ru-RU" smtClean="0"/>
              <a:t>Понятие о таймере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430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Режим закрытого накопления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4053840"/>
            <a:ext cx="11520000" cy="2474160"/>
          </a:xfrm>
        </p:spPr>
        <p:txBody>
          <a:bodyPr/>
          <a:lstStyle/>
          <a:p>
            <a:r>
              <a:rPr lang="ru-RU" smtClean="0"/>
              <a:t>Использует для измерения общего времени, когда внешний сигнал равен 1</a:t>
            </a:r>
          </a:p>
          <a:p>
            <a:r>
              <a:rPr lang="ru-RU" smtClean="0"/>
              <a:t>Доступен только при использовании внутреннего тактового сигнала (TCS = 0)</a:t>
            </a:r>
          </a:p>
          <a:p>
            <a:r>
              <a:rPr lang="ru-RU" smtClean="0"/>
              <a:t>Внешний сигнал TxCK разрешает счет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Счет выполняется только когда специальный сигнал (gate) активен</a:t>
            </a:r>
            <a:endParaRPr lang="ru-RU" dirty="0"/>
          </a:p>
        </p:txBody>
      </p:sp>
      <p:grpSp>
        <p:nvGrpSpPr>
          <p:cNvPr id="25" name="Group 24"/>
          <p:cNvGrpSpPr/>
          <p:nvPr/>
        </p:nvGrpSpPr>
        <p:grpSpPr>
          <a:xfrm>
            <a:off x="315686" y="1787209"/>
            <a:ext cx="9990363" cy="2092568"/>
            <a:chOff x="-570139" y="1787209"/>
            <a:chExt cx="9990363" cy="2092568"/>
          </a:xfrm>
        </p:grpSpPr>
        <p:graphicFrame>
          <p:nvGraphicFramePr>
            <p:cNvPr id="75" name="Content Placeholder 5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84273977"/>
                </p:ext>
              </p:extLst>
            </p:nvPr>
          </p:nvGraphicFramePr>
          <p:xfrm>
            <a:off x="1616807" y="2423664"/>
            <a:ext cx="7803417" cy="4572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339279"/>
                  <a:gridCol w="339279"/>
                  <a:gridCol w="339279"/>
                  <a:gridCol w="339279"/>
                  <a:gridCol w="339279"/>
                  <a:gridCol w="339279"/>
                  <a:gridCol w="339279"/>
                  <a:gridCol w="339279"/>
                  <a:gridCol w="339279"/>
                  <a:gridCol w="339279"/>
                  <a:gridCol w="339279"/>
                  <a:gridCol w="339279"/>
                  <a:gridCol w="339279"/>
                  <a:gridCol w="339279"/>
                  <a:gridCol w="339279"/>
                  <a:gridCol w="339279"/>
                  <a:gridCol w="339279"/>
                  <a:gridCol w="339279"/>
                  <a:gridCol w="339279"/>
                  <a:gridCol w="339279"/>
                  <a:gridCol w="339279"/>
                  <a:gridCol w="339279"/>
                  <a:gridCol w="339279"/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0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0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0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0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0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1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2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3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4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5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6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7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7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7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7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7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7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7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8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9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9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9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2"/>
                            </a:solidFill>
                          </a:rPr>
                          <a:t>9</a:t>
                        </a:r>
                        <a:endParaRPr lang="ru-RU" dirty="0">
                          <a:solidFill>
                            <a:schemeClr val="tx2"/>
                          </a:solidFill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79" name="TextBox 78"/>
            <p:cNvSpPr txBox="1"/>
            <p:nvPr/>
          </p:nvSpPr>
          <p:spPr>
            <a:xfrm>
              <a:off x="-570139" y="1787209"/>
              <a:ext cx="1966910" cy="35567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smtClean="0"/>
                <a:t>Тактовый сигнал</a:t>
              </a:r>
              <a:endParaRPr lang="ru-RU" b="0" baseline="-25000" dirty="0" smtClean="0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814200" y="1855744"/>
              <a:ext cx="3024500" cy="426379"/>
              <a:chOff x="7037651" y="1512107"/>
              <a:chExt cx="4222278" cy="426379"/>
            </a:xfrm>
          </p:grpSpPr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7037651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28"/>
              <p:cNvSpPr>
                <a:spLocks/>
              </p:cNvSpPr>
              <p:nvPr/>
            </p:nvSpPr>
            <p:spPr bwMode="auto">
              <a:xfrm>
                <a:off x="7506793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29"/>
              <p:cNvSpPr>
                <a:spLocks/>
              </p:cNvSpPr>
              <p:nvPr/>
            </p:nvSpPr>
            <p:spPr bwMode="auto">
              <a:xfrm>
                <a:off x="7975935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0"/>
              <p:cNvSpPr>
                <a:spLocks/>
              </p:cNvSpPr>
              <p:nvPr/>
            </p:nvSpPr>
            <p:spPr bwMode="auto">
              <a:xfrm>
                <a:off x="8445077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1"/>
              <p:cNvSpPr>
                <a:spLocks/>
              </p:cNvSpPr>
              <p:nvPr/>
            </p:nvSpPr>
            <p:spPr bwMode="auto">
              <a:xfrm>
                <a:off x="8914219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2"/>
              <p:cNvSpPr>
                <a:spLocks/>
              </p:cNvSpPr>
              <p:nvPr/>
            </p:nvSpPr>
            <p:spPr bwMode="auto">
              <a:xfrm>
                <a:off x="9383361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33"/>
              <p:cNvSpPr>
                <a:spLocks/>
              </p:cNvSpPr>
              <p:nvPr/>
            </p:nvSpPr>
            <p:spPr bwMode="auto">
              <a:xfrm>
                <a:off x="9852503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34"/>
              <p:cNvSpPr>
                <a:spLocks/>
              </p:cNvSpPr>
              <p:nvPr/>
            </p:nvSpPr>
            <p:spPr bwMode="auto">
              <a:xfrm>
                <a:off x="10321645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35"/>
              <p:cNvSpPr>
                <a:spLocks/>
              </p:cNvSpPr>
              <p:nvPr/>
            </p:nvSpPr>
            <p:spPr bwMode="auto">
              <a:xfrm>
                <a:off x="10790787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-28304" y="2538713"/>
              <a:ext cx="907645" cy="35567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smtClean="0"/>
                <a:t>TMRx</a:t>
              </a:r>
              <a:endParaRPr lang="ru-RU" b="0" baseline="-25000" dirty="0" smtClean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-570139" y="2970103"/>
              <a:ext cx="1892398" cy="909674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smtClean="0"/>
                <a:t>Сигнал разрешения накопления</a:t>
              </a:r>
              <a:endParaRPr lang="ru-RU" b="0" baseline="-25000" dirty="0" smtClean="0"/>
            </a:p>
          </p:txBody>
        </p:sp>
        <p:cxnSp>
          <p:nvCxnSpPr>
            <p:cNvPr id="99" name="Straight Connector 98"/>
            <p:cNvCxnSpPr>
              <a:endCxn id="82" idx="0"/>
            </p:cNvCxnSpPr>
            <p:nvPr/>
          </p:nvCxnSpPr>
          <p:spPr bwMode="auto">
            <a:xfrm>
              <a:off x="1546844" y="2282123"/>
              <a:ext cx="267356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>
              <a:stCxn id="102" idx="4"/>
            </p:cNvCxnSpPr>
            <p:nvPr/>
          </p:nvCxnSpPr>
          <p:spPr bwMode="auto">
            <a:xfrm>
              <a:off x="5473471" y="3482761"/>
              <a:ext cx="2068627" cy="246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Freeform 27"/>
            <p:cNvSpPr>
              <a:spLocks/>
            </p:cNvSpPr>
            <p:nvPr/>
          </p:nvSpPr>
          <p:spPr bwMode="auto">
            <a:xfrm>
              <a:off x="1396771" y="3056382"/>
              <a:ext cx="4076700" cy="426379"/>
            </a:xfrm>
            <a:custGeom>
              <a:avLst/>
              <a:gdLst>
                <a:gd name="T0" fmla="*/ 0 w 96"/>
                <a:gd name="T1" fmla="*/ 144 h 144"/>
                <a:gd name="T2" fmla="*/ 48 w 96"/>
                <a:gd name="T3" fmla="*/ 144 h 144"/>
                <a:gd name="T4" fmla="*/ 48 w 96"/>
                <a:gd name="T5" fmla="*/ 0 h 144"/>
                <a:gd name="T6" fmla="*/ 96 w 96"/>
                <a:gd name="T7" fmla="*/ 0 h 144"/>
                <a:gd name="T8" fmla="*/ 96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48" y="144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96" y="14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7542098" y="3056382"/>
              <a:ext cx="777685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flipV="1">
              <a:off x="7542098" y="3056383"/>
              <a:ext cx="0" cy="42884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flipV="1">
              <a:off x="8319783" y="3056382"/>
              <a:ext cx="0" cy="42884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flipV="1">
              <a:off x="8319783" y="3464633"/>
              <a:ext cx="1002017" cy="41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8" name="Group 117"/>
            <p:cNvGrpSpPr/>
            <p:nvPr/>
          </p:nvGrpSpPr>
          <p:grpSpPr>
            <a:xfrm>
              <a:off x="4838700" y="1855744"/>
              <a:ext cx="3024500" cy="426379"/>
              <a:chOff x="7037651" y="1512107"/>
              <a:chExt cx="4222278" cy="426379"/>
            </a:xfrm>
          </p:grpSpPr>
          <p:sp>
            <p:nvSpPr>
              <p:cNvPr id="119" name="Freeform 27"/>
              <p:cNvSpPr>
                <a:spLocks/>
              </p:cNvSpPr>
              <p:nvPr/>
            </p:nvSpPr>
            <p:spPr bwMode="auto">
              <a:xfrm>
                <a:off x="7037651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28"/>
              <p:cNvSpPr>
                <a:spLocks/>
              </p:cNvSpPr>
              <p:nvPr/>
            </p:nvSpPr>
            <p:spPr bwMode="auto">
              <a:xfrm>
                <a:off x="7506793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29"/>
              <p:cNvSpPr>
                <a:spLocks/>
              </p:cNvSpPr>
              <p:nvPr/>
            </p:nvSpPr>
            <p:spPr bwMode="auto">
              <a:xfrm>
                <a:off x="7975935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30"/>
              <p:cNvSpPr>
                <a:spLocks/>
              </p:cNvSpPr>
              <p:nvPr/>
            </p:nvSpPr>
            <p:spPr bwMode="auto">
              <a:xfrm>
                <a:off x="8445077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31"/>
              <p:cNvSpPr>
                <a:spLocks/>
              </p:cNvSpPr>
              <p:nvPr/>
            </p:nvSpPr>
            <p:spPr bwMode="auto">
              <a:xfrm>
                <a:off x="8914219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32"/>
              <p:cNvSpPr>
                <a:spLocks/>
              </p:cNvSpPr>
              <p:nvPr/>
            </p:nvSpPr>
            <p:spPr bwMode="auto">
              <a:xfrm>
                <a:off x="9383361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33"/>
              <p:cNvSpPr>
                <a:spLocks/>
              </p:cNvSpPr>
              <p:nvPr/>
            </p:nvSpPr>
            <p:spPr bwMode="auto">
              <a:xfrm>
                <a:off x="9852503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34"/>
              <p:cNvSpPr>
                <a:spLocks/>
              </p:cNvSpPr>
              <p:nvPr/>
            </p:nvSpPr>
            <p:spPr bwMode="auto">
              <a:xfrm>
                <a:off x="10321645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35"/>
              <p:cNvSpPr>
                <a:spLocks/>
              </p:cNvSpPr>
              <p:nvPr/>
            </p:nvSpPr>
            <p:spPr bwMode="auto">
              <a:xfrm>
                <a:off x="10790787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9" name="Freeform 27"/>
            <p:cNvSpPr>
              <a:spLocks/>
            </p:cNvSpPr>
            <p:nvPr/>
          </p:nvSpPr>
          <p:spPr bwMode="auto">
            <a:xfrm>
              <a:off x="7863200" y="1855744"/>
              <a:ext cx="336056" cy="426379"/>
            </a:xfrm>
            <a:custGeom>
              <a:avLst/>
              <a:gdLst>
                <a:gd name="T0" fmla="*/ 0 w 96"/>
                <a:gd name="T1" fmla="*/ 144 h 144"/>
                <a:gd name="T2" fmla="*/ 48 w 96"/>
                <a:gd name="T3" fmla="*/ 144 h 144"/>
                <a:gd name="T4" fmla="*/ 48 w 96"/>
                <a:gd name="T5" fmla="*/ 0 h 144"/>
                <a:gd name="T6" fmla="*/ 96 w 96"/>
                <a:gd name="T7" fmla="*/ 0 h 144"/>
                <a:gd name="T8" fmla="*/ 96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48" y="144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96" y="14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28"/>
            <p:cNvSpPr>
              <a:spLocks/>
            </p:cNvSpPr>
            <p:nvPr/>
          </p:nvSpPr>
          <p:spPr bwMode="auto">
            <a:xfrm>
              <a:off x="8199256" y="1855744"/>
              <a:ext cx="336056" cy="426379"/>
            </a:xfrm>
            <a:custGeom>
              <a:avLst/>
              <a:gdLst>
                <a:gd name="T0" fmla="*/ 0 w 96"/>
                <a:gd name="T1" fmla="*/ 144 h 144"/>
                <a:gd name="T2" fmla="*/ 48 w 96"/>
                <a:gd name="T3" fmla="*/ 144 h 144"/>
                <a:gd name="T4" fmla="*/ 48 w 96"/>
                <a:gd name="T5" fmla="*/ 0 h 144"/>
                <a:gd name="T6" fmla="*/ 96 w 96"/>
                <a:gd name="T7" fmla="*/ 0 h 144"/>
                <a:gd name="T8" fmla="*/ 96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48" y="144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96" y="14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29"/>
            <p:cNvSpPr>
              <a:spLocks/>
            </p:cNvSpPr>
            <p:nvPr/>
          </p:nvSpPr>
          <p:spPr bwMode="auto">
            <a:xfrm>
              <a:off x="8535311" y="1855744"/>
              <a:ext cx="336056" cy="426379"/>
            </a:xfrm>
            <a:custGeom>
              <a:avLst/>
              <a:gdLst>
                <a:gd name="T0" fmla="*/ 0 w 96"/>
                <a:gd name="T1" fmla="*/ 144 h 144"/>
                <a:gd name="T2" fmla="*/ 48 w 96"/>
                <a:gd name="T3" fmla="*/ 144 h 144"/>
                <a:gd name="T4" fmla="*/ 48 w 96"/>
                <a:gd name="T5" fmla="*/ 0 h 144"/>
                <a:gd name="T6" fmla="*/ 96 w 96"/>
                <a:gd name="T7" fmla="*/ 0 h 144"/>
                <a:gd name="T8" fmla="*/ 96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48" y="144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96" y="14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0"/>
            <p:cNvSpPr>
              <a:spLocks/>
            </p:cNvSpPr>
            <p:nvPr/>
          </p:nvSpPr>
          <p:spPr bwMode="auto">
            <a:xfrm>
              <a:off x="8871367" y="1855744"/>
              <a:ext cx="336056" cy="426379"/>
            </a:xfrm>
            <a:custGeom>
              <a:avLst/>
              <a:gdLst>
                <a:gd name="T0" fmla="*/ 0 w 96"/>
                <a:gd name="T1" fmla="*/ 144 h 144"/>
                <a:gd name="T2" fmla="*/ 48 w 96"/>
                <a:gd name="T3" fmla="*/ 144 h 144"/>
                <a:gd name="T4" fmla="*/ 48 w 96"/>
                <a:gd name="T5" fmla="*/ 0 h 144"/>
                <a:gd name="T6" fmla="*/ 96 w 96"/>
                <a:gd name="T7" fmla="*/ 0 h 144"/>
                <a:gd name="T8" fmla="*/ 96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48" y="144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96" y="14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3399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Arrow Connector 28"/>
          <p:cNvCxnSpPr>
            <a:stCxn id="72" idx="6"/>
            <a:endCxn id="81" idx="1"/>
          </p:cNvCxnSpPr>
          <p:nvPr/>
        </p:nvCxnSpPr>
        <p:spPr bwMode="auto">
          <a:xfrm flipV="1">
            <a:off x="4818695" y="2169147"/>
            <a:ext cx="1081364" cy="4387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Режим закрытого накопления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4053840"/>
            <a:ext cx="11520000" cy="2474160"/>
          </a:xfrm>
        </p:spPr>
        <p:txBody>
          <a:bodyPr/>
          <a:lstStyle/>
          <a:p>
            <a:r>
              <a:rPr lang="ru-RU" smtClean="0"/>
              <a:t>Установить регистр управления TGATE (в TxCON) в 1 для разрешения управления накоплением  </a:t>
            </a:r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Счет выполняется, только когда специальный сигнал (</a:t>
            </a:r>
            <a:r>
              <a:rPr lang="ru-RU" dirty="0" err="1" smtClean="0"/>
              <a:t>gate</a:t>
            </a:r>
            <a:r>
              <a:rPr lang="ru-RU" dirty="0" smtClean="0"/>
              <a:t>) активен</a:t>
            </a:r>
            <a:endParaRPr lang="ru-RU" dirty="0"/>
          </a:p>
        </p:txBody>
      </p:sp>
      <p:cxnSp>
        <p:nvCxnSpPr>
          <p:cNvPr id="48" name="Straight Arrow Connector 28"/>
          <p:cNvCxnSpPr>
            <a:stCxn id="81" idx="3"/>
            <a:endCxn id="57" idx="3"/>
          </p:cNvCxnSpPr>
          <p:nvPr/>
        </p:nvCxnSpPr>
        <p:spPr bwMode="auto">
          <a:xfrm flipV="1">
            <a:off x="7751604" y="1745841"/>
            <a:ext cx="390800" cy="42330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8142405" y="1556007"/>
            <a:ext cx="2825739" cy="386453"/>
          </a:xfrm>
          <a:prstGeom prst="rect">
            <a:avLst/>
          </a:prstGeom>
          <a:solidFill>
            <a:schemeClr val="bg2"/>
          </a:solidFill>
          <a:ln w="28575">
            <a:solidFill>
              <a:srgbClr val="882C94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TMRx</a:t>
            </a:r>
            <a:endParaRPr lang="ru-RU" sz="20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42404" y="3195324"/>
            <a:ext cx="2825739" cy="386453"/>
          </a:xfrm>
          <a:prstGeom prst="rect">
            <a:avLst/>
          </a:prstGeom>
          <a:solidFill>
            <a:schemeClr val="bg2"/>
          </a:solidFill>
          <a:ln w="28575">
            <a:solidFill>
              <a:srgbClr val="882C94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PRx</a:t>
            </a:r>
            <a:endParaRPr lang="ru-RU" sz="20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142404" y="2374322"/>
            <a:ext cx="2825739" cy="324898"/>
          </a:xfrm>
          <a:prstGeom prst="rect">
            <a:avLst/>
          </a:prstGeom>
          <a:solidFill>
            <a:schemeClr val="bg2"/>
          </a:solidFill>
          <a:ln w="28575">
            <a:solidFill>
              <a:srgbClr val="882C94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16 разрядный компаратор</a:t>
            </a:r>
            <a:endParaRPr lang="ru-RU" sz="16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7" name="Isosceles Triangle 56"/>
          <p:cNvSpPr/>
          <p:nvPr/>
        </p:nvSpPr>
        <p:spPr bwMode="auto">
          <a:xfrm rot="5400000">
            <a:off x="8125249" y="1637266"/>
            <a:ext cx="251460" cy="217150"/>
          </a:xfrm>
          <a:prstGeom prst="triangle">
            <a:avLst/>
          </a:prstGeom>
          <a:solidFill>
            <a:schemeClr val="bg1">
              <a:lumMod val="20000"/>
              <a:lumOff val="8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/>
          <p:cNvCxnSpPr>
            <a:stCxn id="54" idx="2"/>
            <a:endCxn id="56" idx="0"/>
          </p:cNvCxnSpPr>
          <p:nvPr/>
        </p:nvCxnSpPr>
        <p:spPr bwMode="auto">
          <a:xfrm flipH="1">
            <a:off x="9555274" y="1942460"/>
            <a:ext cx="1" cy="431862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>
            <a:stCxn id="55" idx="0"/>
            <a:endCxn id="56" idx="2"/>
          </p:cNvCxnSpPr>
          <p:nvPr/>
        </p:nvCxnSpPr>
        <p:spPr bwMode="auto">
          <a:xfrm flipV="1">
            <a:off x="9555274" y="2699220"/>
            <a:ext cx="0" cy="496104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56" idx="3"/>
          </p:cNvCxnSpPr>
          <p:nvPr/>
        </p:nvCxnSpPr>
        <p:spPr bwMode="auto">
          <a:xfrm>
            <a:off x="10968143" y="2536771"/>
            <a:ext cx="1005407" cy="30778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9720333" y="1993785"/>
            <a:ext cx="1546381" cy="355676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i="1" dirty="0" smtClean="0"/>
              <a:t>16 разрядов</a:t>
            </a:r>
            <a:endParaRPr lang="ru-RU" b="0" i="1" baseline="-250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9586160" y="2786480"/>
            <a:ext cx="1680554" cy="355676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i="1" dirty="0" smtClean="0"/>
              <a:t>16 разрядов</a:t>
            </a:r>
            <a:endParaRPr lang="ru-RU" b="0" i="1" baseline="-25000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11187002" y="2208610"/>
            <a:ext cx="917912" cy="355676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dirty="0" smtClean="0"/>
              <a:t>Равно</a:t>
            </a:r>
            <a:endParaRPr lang="ru-RU" b="0" baseline="-25000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11167148" y="1550501"/>
            <a:ext cx="1024852" cy="355676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dirty="0" smtClean="0"/>
              <a:t>Сброс</a:t>
            </a:r>
            <a:endParaRPr lang="ru-RU" b="0" baseline="-25000" dirty="0" smtClean="0"/>
          </a:p>
        </p:txBody>
      </p:sp>
      <p:cxnSp>
        <p:nvCxnSpPr>
          <p:cNvPr id="66" name="Straight Arrow Connector 28"/>
          <p:cNvCxnSpPr>
            <a:stCxn id="56" idx="3"/>
            <a:endCxn id="54" idx="3"/>
          </p:cNvCxnSpPr>
          <p:nvPr/>
        </p:nvCxnSpPr>
        <p:spPr bwMode="auto">
          <a:xfrm flipV="1">
            <a:off x="10968143" y="1749234"/>
            <a:ext cx="1" cy="787537"/>
          </a:xfrm>
          <a:prstGeom prst="bentConnector3">
            <a:avLst>
              <a:gd name="adj1" fmla="val 2286010000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1056351" y="1417716"/>
            <a:ext cx="1987204" cy="118667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dirty="0" smtClean="0"/>
              <a:t>Тактовый сигнал внутренних периферийных устройств</a:t>
            </a:r>
            <a:endParaRPr lang="ru-RU" b="0" baseline="-25000" dirty="0" smtClean="0"/>
          </a:p>
        </p:txBody>
      </p:sp>
      <p:cxnSp>
        <p:nvCxnSpPr>
          <p:cNvPr id="76" name="Straight Arrow Connector 28"/>
          <p:cNvCxnSpPr>
            <a:endCxn id="50" idx="2"/>
          </p:cNvCxnSpPr>
          <p:nvPr/>
        </p:nvCxnSpPr>
        <p:spPr bwMode="auto">
          <a:xfrm flipV="1">
            <a:off x="1056351" y="2317847"/>
            <a:ext cx="3281755" cy="630157"/>
          </a:xfrm>
          <a:prstGeom prst="bentConnector3">
            <a:avLst>
              <a:gd name="adj1" fmla="val 79992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7" name="Straight Arrow Connector 28"/>
          <p:cNvCxnSpPr>
            <a:stCxn id="74" idx="3"/>
            <a:endCxn id="53" idx="2"/>
          </p:cNvCxnSpPr>
          <p:nvPr/>
        </p:nvCxnSpPr>
        <p:spPr bwMode="auto">
          <a:xfrm flipV="1">
            <a:off x="3043555" y="2010787"/>
            <a:ext cx="1294551" cy="26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1281736" y="2980016"/>
            <a:ext cx="1450058" cy="632675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dirty="0" smtClean="0"/>
              <a:t>Внешний сигнал</a:t>
            </a:r>
            <a:endParaRPr lang="ru-RU" b="0" baseline="-25000" dirty="0" smtClean="0"/>
          </a:p>
        </p:txBody>
      </p:sp>
      <p:sp>
        <p:nvSpPr>
          <p:cNvPr id="81" name="TextBox 80"/>
          <p:cNvSpPr txBox="1"/>
          <p:nvPr/>
        </p:nvSpPr>
        <p:spPr>
          <a:xfrm>
            <a:off x="5900059" y="1714310"/>
            <a:ext cx="1851545" cy="909674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6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Предварительный делитель частоты</a:t>
            </a:r>
          </a:p>
        </p:txBody>
      </p:sp>
      <p:cxnSp>
        <p:nvCxnSpPr>
          <p:cNvPr id="91" name="Straight Connector 90"/>
          <p:cNvCxnSpPr>
            <a:stCxn id="81" idx="2"/>
            <a:endCxn id="92" idx="0"/>
          </p:cNvCxnSpPr>
          <p:nvPr/>
        </p:nvCxnSpPr>
        <p:spPr bwMode="auto">
          <a:xfrm flipH="1">
            <a:off x="6821632" y="2623984"/>
            <a:ext cx="4200" cy="345170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5978748" y="2969154"/>
            <a:ext cx="1685768" cy="355676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6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TCKPS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648945" y="2838010"/>
            <a:ext cx="407406" cy="2199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>
              <a:rot lat="0" lon="0" rev="2400000"/>
            </a:lightRig>
          </a:scene3d>
          <a:sp3d prstMaterial="plastic">
            <a:bevelT w="38100"/>
          </a:sp3d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6252" y="2499986"/>
            <a:ext cx="803098" cy="355676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mtClean="0"/>
              <a:t>TxCK</a:t>
            </a:r>
            <a:endParaRPr lang="ru-RU" b="0" baseline="-250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4323691" y="1904705"/>
            <a:ext cx="569988" cy="514032"/>
            <a:chOff x="4323691" y="1904705"/>
            <a:chExt cx="569988" cy="514032"/>
          </a:xfrm>
        </p:grpSpPr>
        <p:sp>
          <p:nvSpPr>
            <p:cNvPr id="50" name="Oval 49"/>
            <p:cNvSpPr/>
            <p:nvPr/>
          </p:nvSpPr>
          <p:spPr bwMode="auto">
            <a:xfrm>
              <a:off x="4338106" y="2300845"/>
              <a:ext cx="34003" cy="34003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0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338106" y="1993785"/>
              <a:ext cx="34003" cy="34003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0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4784692" y="2156532"/>
              <a:ext cx="34003" cy="34003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000" b="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323691" y="1904705"/>
              <a:ext cx="569988" cy="514032"/>
              <a:chOff x="4372109" y="1942460"/>
              <a:chExt cx="562818" cy="495941"/>
            </a:xfrm>
            <a:solidFill>
              <a:srgbClr val="FF0000"/>
            </a:solidFill>
          </p:grpSpPr>
          <p:sp>
            <p:nvSpPr>
              <p:cNvPr id="5" name="Rectangle 4"/>
              <p:cNvSpPr/>
              <p:nvPr/>
            </p:nvSpPr>
            <p:spPr bwMode="auto">
              <a:xfrm>
                <a:off x="4372109" y="1942460"/>
                <a:ext cx="345941" cy="495940"/>
              </a:xfrm>
              <a:prstGeom prst="rect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4532059" y="1942461"/>
                <a:ext cx="402868" cy="495940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965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контактов периферийного оборудования </a:t>
            </a:r>
            <a:br>
              <a:rPr lang="ru-RU" dirty="0" smtClean="0"/>
            </a:br>
            <a:r>
              <a:rPr lang="ru-RU" dirty="0" smtClean="0"/>
              <a:t>(PPS)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1539948"/>
            <a:ext cx="5693391" cy="518400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ru-RU" dirty="0" smtClean="0"/>
              <a:t>Некоторые сигналы периферийных устройств могут быть подсоединены в одному из нескольких контактов корпуса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Повышает гибкость при проектировании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Позволяет использовать меньший, более дешевый корпус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Отображение входа</a:t>
            </a:r>
          </a:p>
          <a:p>
            <a:pPr lvl="1">
              <a:spcAft>
                <a:spcPts val="200"/>
              </a:spcAft>
            </a:pPr>
            <a:r>
              <a:rPr lang="ru-RU" i="1" dirty="0" smtClean="0"/>
              <a:t>Мультиплексор (MUX)</a:t>
            </a:r>
            <a:r>
              <a:rPr lang="ru-RU" dirty="0" smtClean="0"/>
              <a:t> соединяет один из нескольких входов с выходом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Отображение выхода</a:t>
            </a:r>
          </a:p>
          <a:p>
            <a:pPr lvl="1">
              <a:spcAft>
                <a:spcPts val="200"/>
              </a:spcAft>
            </a:pPr>
            <a:r>
              <a:rPr lang="ru-RU" i="1" dirty="0" smtClean="0"/>
              <a:t>Демультиплексор (DEMUX)</a:t>
            </a:r>
            <a:r>
              <a:rPr lang="ru-RU" dirty="0" smtClean="0"/>
              <a:t> соединяет вход с одним из нескольких выходов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84061" y="943467"/>
            <a:ext cx="11592592" cy="287977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0319120" y="2182774"/>
            <a:ext cx="407406" cy="3114885"/>
            <a:chOff x="10610661" y="2304828"/>
            <a:chExt cx="407406" cy="3114885"/>
          </a:xfrm>
        </p:grpSpPr>
        <p:sp>
          <p:nvSpPr>
            <p:cNvPr id="60" name="Rectangle 59"/>
            <p:cNvSpPr/>
            <p:nvPr/>
          </p:nvSpPr>
          <p:spPr bwMode="auto">
            <a:xfrm>
              <a:off x="10610661" y="3390416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0610661" y="3752279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610661" y="4114142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0610661" y="3028553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0610661" y="2666690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0610661" y="2304828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0610661" y="4476005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0610661" y="4837868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0610661" y="5199728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75470" y="2182774"/>
            <a:ext cx="407406" cy="3114885"/>
            <a:chOff x="10610661" y="2304828"/>
            <a:chExt cx="407406" cy="3114885"/>
          </a:xfrm>
        </p:grpSpPr>
        <p:sp>
          <p:nvSpPr>
            <p:cNvPr id="51" name="Rectangle 50"/>
            <p:cNvSpPr/>
            <p:nvPr/>
          </p:nvSpPr>
          <p:spPr bwMode="auto">
            <a:xfrm>
              <a:off x="10610661" y="3390416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0610661" y="3752279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0610661" y="4114142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0610661" y="3028553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0610661" y="2666690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0610661" y="2304828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0610661" y="4476005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0610661" y="4837868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610661" y="5199728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16200000">
            <a:off x="8343043" y="262270"/>
            <a:ext cx="407406" cy="3114885"/>
            <a:chOff x="10610661" y="2304828"/>
            <a:chExt cx="407406" cy="3114885"/>
          </a:xfrm>
        </p:grpSpPr>
        <p:sp>
          <p:nvSpPr>
            <p:cNvPr id="42" name="Rectangle 41"/>
            <p:cNvSpPr/>
            <p:nvPr/>
          </p:nvSpPr>
          <p:spPr bwMode="auto">
            <a:xfrm>
              <a:off x="10610661" y="3390416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0610661" y="3752279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0610661" y="4114142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0610661" y="3028553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610661" y="2666690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0610661" y="2304828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0610661" y="4476005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0610661" y="4837868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0610661" y="5199728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6200000">
            <a:off x="8343043" y="4185802"/>
            <a:ext cx="407406" cy="3114885"/>
            <a:chOff x="10610661" y="2304828"/>
            <a:chExt cx="407406" cy="3114885"/>
          </a:xfrm>
        </p:grpSpPr>
        <p:sp>
          <p:nvSpPr>
            <p:cNvPr id="33" name="Rectangle 32"/>
            <p:cNvSpPr/>
            <p:nvPr/>
          </p:nvSpPr>
          <p:spPr bwMode="auto">
            <a:xfrm>
              <a:off x="10610661" y="3390416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0610661" y="3752279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0610661" y="4114142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0610661" y="3028553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0610661" y="2666690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0610661" y="2304828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0610661" y="4476005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0610661" y="4837868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0610661" y="5199728"/>
              <a:ext cx="407406" cy="2199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 prstMaterial="plastic">
              <a:bevelT w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6782876" y="2023414"/>
            <a:ext cx="3536244" cy="3496474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74891" y="3035767"/>
            <a:ext cx="1122897" cy="42103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882C94"/>
            </a:solidFill>
          </a:ln>
        </p:spPr>
        <p:txBody>
          <a:bodyPr wrap="none" lIns="77916" tIns="38958" rIns="77916" bIns="38958" rtlCol="0" anchor="ctr" anchorCtr="1">
            <a:noAutofit/>
          </a:bodyPr>
          <a:lstStyle/>
          <a:p>
            <a:pPr algn="ctr"/>
            <a:r>
              <a:rPr lang="ru-RU" sz="1200" b="0" dirty="0" smtClean="0">
                <a:solidFill>
                  <a:schemeClr val="bg2"/>
                </a:solidFill>
              </a:rPr>
              <a:t>Периферийное</a:t>
            </a:r>
            <a:br>
              <a:rPr lang="ru-RU" sz="1200" b="0" dirty="0" smtClean="0">
                <a:solidFill>
                  <a:schemeClr val="bg2"/>
                </a:solidFill>
              </a:rPr>
            </a:br>
            <a:r>
              <a:rPr lang="ru-RU" sz="1200" b="0" dirty="0" smtClean="0">
                <a:solidFill>
                  <a:schemeClr val="bg2"/>
                </a:solidFill>
              </a:rPr>
              <a:t> устройство 1</a:t>
            </a:r>
          </a:p>
        </p:txBody>
      </p:sp>
      <p:cxnSp>
        <p:nvCxnSpPr>
          <p:cNvPr id="31" name="Straight Arrow Connector 30"/>
          <p:cNvCxnSpPr>
            <a:stCxn id="30" idx="3"/>
            <a:endCxn id="118" idx="6"/>
          </p:cNvCxnSpPr>
          <p:nvPr/>
        </p:nvCxnSpPr>
        <p:spPr bwMode="auto">
          <a:xfrm>
            <a:off x="9197788" y="3246287"/>
            <a:ext cx="412569" cy="7912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2" name="Straight Arrow Connector 31"/>
          <p:cNvCxnSpPr>
            <a:stCxn id="59" idx="3"/>
            <a:endCxn id="80" idx="2"/>
          </p:cNvCxnSpPr>
          <p:nvPr/>
        </p:nvCxnSpPr>
        <p:spPr bwMode="auto">
          <a:xfrm flipV="1">
            <a:off x="6782876" y="3666890"/>
            <a:ext cx="589024" cy="152077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FFFF00"/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  <p:cxnSp>
        <p:nvCxnSpPr>
          <p:cNvPr id="85" name="Straight Arrow Connector 31"/>
          <p:cNvCxnSpPr>
            <a:stCxn id="51" idx="3"/>
            <a:endCxn id="82" idx="2"/>
          </p:cNvCxnSpPr>
          <p:nvPr/>
        </p:nvCxnSpPr>
        <p:spPr bwMode="auto">
          <a:xfrm flipV="1">
            <a:off x="6782876" y="3359829"/>
            <a:ext cx="589024" cy="1852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FFFF00"/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  <p:cxnSp>
        <p:nvCxnSpPr>
          <p:cNvPr id="88" name="Straight Arrow Connector 31"/>
          <p:cNvCxnSpPr>
            <a:stCxn id="55" idx="3"/>
          </p:cNvCxnSpPr>
          <p:nvPr/>
        </p:nvCxnSpPr>
        <p:spPr bwMode="auto">
          <a:xfrm>
            <a:off x="6782876" y="2654629"/>
            <a:ext cx="568289" cy="40005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FFFF00"/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  <p:cxnSp>
        <p:nvCxnSpPr>
          <p:cNvPr id="97" name="Straight Arrow Connector 31"/>
          <p:cNvCxnSpPr>
            <a:stCxn id="104" idx="6"/>
            <a:endCxn id="30" idx="1"/>
          </p:cNvCxnSpPr>
          <p:nvPr/>
        </p:nvCxnSpPr>
        <p:spPr bwMode="auto">
          <a:xfrm>
            <a:off x="7693263" y="3215516"/>
            <a:ext cx="381628" cy="3077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10" name="Group 109"/>
          <p:cNvGrpSpPr/>
          <p:nvPr/>
        </p:nvGrpSpPr>
        <p:grpSpPr>
          <a:xfrm>
            <a:off x="7351165" y="2023415"/>
            <a:ext cx="471858" cy="1826795"/>
            <a:chOff x="7351165" y="2023415"/>
            <a:chExt cx="471858" cy="1826795"/>
          </a:xfrm>
        </p:grpSpPr>
        <p:cxnSp>
          <p:nvCxnSpPr>
            <p:cNvPr id="86" name="Straight Arrow Connector 31"/>
            <p:cNvCxnSpPr>
              <a:stCxn id="45" idx="1"/>
              <a:endCxn id="79" idx="2"/>
            </p:cNvCxnSpPr>
            <p:nvPr/>
          </p:nvCxnSpPr>
          <p:spPr bwMode="auto">
            <a:xfrm rot="5400000">
              <a:off x="7236315" y="2159001"/>
              <a:ext cx="722293" cy="451122"/>
            </a:xfrm>
            <a:prstGeom prst="bentConnector4">
              <a:avLst>
                <a:gd name="adj1" fmla="val 55310"/>
                <a:gd name="adj2" fmla="val 150674"/>
              </a:avLst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pSp>
          <p:nvGrpSpPr>
            <p:cNvPr id="109" name="Group 108"/>
            <p:cNvGrpSpPr/>
            <p:nvPr/>
          </p:nvGrpSpPr>
          <p:grpSpPr>
            <a:xfrm>
              <a:off x="7371900" y="2728707"/>
              <a:ext cx="321363" cy="955184"/>
              <a:chOff x="7371900" y="2728707"/>
              <a:chExt cx="321363" cy="955184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7371900" y="2728707"/>
                <a:ext cx="34003" cy="955184"/>
                <a:chOff x="7371900" y="2728707"/>
                <a:chExt cx="34003" cy="955184"/>
              </a:xfrm>
            </p:grpSpPr>
            <p:sp>
              <p:nvSpPr>
                <p:cNvPr id="79" name="Oval 78"/>
                <p:cNvSpPr/>
                <p:nvPr/>
              </p:nvSpPr>
              <p:spPr bwMode="auto">
                <a:xfrm>
                  <a:off x="7371900" y="2728707"/>
                  <a:ext cx="34003" cy="34003"/>
                </a:xfrm>
                <a:prstGeom prst="ellipse">
                  <a:avLst/>
                </a:prstGeom>
                <a:solidFill>
                  <a:schemeClr val="accent5"/>
                </a:solid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>
                    <a:lnSpc>
                      <a:spcPct val="80000"/>
                    </a:lnSpc>
                    <a:buClr>
                      <a:srgbClr val="000099"/>
                    </a:buClr>
                  </a:pPr>
                  <a:endParaRPr lang="en-US" sz="1000" b="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 bwMode="auto">
                <a:xfrm>
                  <a:off x="7371900" y="3649888"/>
                  <a:ext cx="34003" cy="34003"/>
                </a:xfrm>
                <a:prstGeom prst="ellipse">
                  <a:avLst/>
                </a:prstGeom>
                <a:solidFill>
                  <a:schemeClr val="accent5"/>
                </a:solid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>
                    <a:lnSpc>
                      <a:spcPct val="80000"/>
                    </a:lnSpc>
                    <a:buClr>
                      <a:srgbClr val="000099"/>
                    </a:buClr>
                  </a:pPr>
                  <a:endParaRPr lang="en-US" sz="1000" b="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>
                  <a:off x="7371900" y="3035767"/>
                  <a:ext cx="34003" cy="34003"/>
                </a:xfrm>
                <a:prstGeom prst="ellipse">
                  <a:avLst/>
                </a:prstGeom>
                <a:solidFill>
                  <a:schemeClr val="accent5"/>
                </a:solid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>
                    <a:lnSpc>
                      <a:spcPct val="80000"/>
                    </a:lnSpc>
                    <a:buClr>
                      <a:srgbClr val="000099"/>
                    </a:buClr>
                  </a:pPr>
                  <a:endParaRPr lang="en-US" sz="1000" b="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 bwMode="auto">
                <a:xfrm>
                  <a:off x="7371900" y="3342827"/>
                  <a:ext cx="34003" cy="34003"/>
                </a:xfrm>
                <a:prstGeom prst="ellipse">
                  <a:avLst/>
                </a:prstGeom>
                <a:solidFill>
                  <a:schemeClr val="accent5"/>
                </a:solid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>
                    <a:lnSpc>
                      <a:spcPct val="80000"/>
                    </a:lnSpc>
                    <a:buClr>
                      <a:srgbClr val="000099"/>
                    </a:buClr>
                  </a:pPr>
                  <a:endParaRPr lang="en-US" sz="1000" b="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4" name="Oval 103"/>
              <p:cNvSpPr/>
              <p:nvPr/>
            </p:nvSpPr>
            <p:spPr bwMode="auto">
              <a:xfrm>
                <a:off x="7659260" y="3198514"/>
                <a:ext cx="34003" cy="34003"/>
              </a:xfrm>
              <a:prstGeom prst="ellipse">
                <a:avLst/>
              </a:prstGeom>
              <a:solidFill>
                <a:schemeClr val="accent5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000" b="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7" name="Freeform 76"/>
            <p:cNvSpPr/>
            <p:nvPr/>
          </p:nvSpPr>
          <p:spPr bwMode="auto">
            <a:xfrm rot="16200000">
              <a:off x="6888449" y="3043540"/>
              <a:ext cx="1269386" cy="343954"/>
            </a:xfrm>
            <a:custGeom>
              <a:avLst/>
              <a:gdLst>
                <a:gd name="connsiteX0" fmla="*/ 0 w 1258529"/>
                <a:gd name="connsiteY0" fmla="*/ 0 h 186813"/>
                <a:gd name="connsiteX1" fmla="*/ 1258529 w 1258529"/>
                <a:gd name="connsiteY1" fmla="*/ 0 h 186813"/>
                <a:gd name="connsiteX2" fmla="*/ 1071716 w 1258529"/>
                <a:gd name="connsiteY2" fmla="*/ 186813 h 186813"/>
                <a:gd name="connsiteX3" fmla="*/ 186813 w 1258529"/>
                <a:gd name="connsiteY3" fmla="*/ 186813 h 186813"/>
                <a:gd name="connsiteX4" fmla="*/ 58993 w 1258529"/>
                <a:gd name="connsiteY4" fmla="*/ 58993 h 186813"/>
                <a:gd name="connsiteX0" fmla="*/ 10857 w 1269386"/>
                <a:gd name="connsiteY0" fmla="*/ 10067 h 196880"/>
                <a:gd name="connsiteX1" fmla="*/ 1269386 w 1269386"/>
                <a:gd name="connsiteY1" fmla="*/ 10067 h 196880"/>
                <a:gd name="connsiteX2" fmla="*/ 1082573 w 1269386"/>
                <a:gd name="connsiteY2" fmla="*/ 196880 h 196880"/>
                <a:gd name="connsiteX3" fmla="*/ 197670 w 1269386"/>
                <a:gd name="connsiteY3" fmla="*/ 196880 h 196880"/>
                <a:gd name="connsiteX4" fmla="*/ 0 w 1269386"/>
                <a:gd name="connsiteY4" fmla="*/ 0 h 19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386" h="196880">
                  <a:moveTo>
                    <a:pt x="10857" y="10067"/>
                  </a:moveTo>
                  <a:lnTo>
                    <a:pt x="1269386" y="10067"/>
                  </a:lnTo>
                  <a:lnTo>
                    <a:pt x="1082573" y="196880"/>
                  </a:lnTo>
                  <a:lnTo>
                    <a:pt x="197670" y="19688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MUX</a:t>
              </a:r>
              <a:endParaRPr lang="ru-RU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111" name="Straight Arrow Connector 31"/>
          <p:cNvCxnSpPr/>
          <p:nvPr/>
        </p:nvCxnSpPr>
        <p:spPr bwMode="auto">
          <a:xfrm>
            <a:off x="7371900" y="2755626"/>
            <a:ext cx="321364" cy="458367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4" name="Straight Arrow Connector 31"/>
          <p:cNvCxnSpPr>
            <a:stCxn id="120" idx="2"/>
            <a:endCxn id="49" idx="1"/>
          </p:cNvCxnSpPr>
          <p:nvPr/>
        </p:nvCxnSpPr>
        <p:spPr bwMode="auto">
          <a:xfrm flipH="1" flipV="1">
            <a:off x="9632337" y="2023416"/>
            <a:ext cx="299383" cy="850622"/>
          </a:xfrm>
          <a:prstGeom prst="bentConnector4">
            <a:avLst>
              <a:gd name="adj1" fmla="val -76357"/>
              <a:gd name="adj2" fmla="val 56508"/>
            </a:avLst>
          </a:prstGeom>
          <a:noFill/>
          <a:ln w="28575" cap="flat" cmpd="sng" algn="ctr">
            <a:solidFill>
              <a:srgbClr val="FFFF00"/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  <p:grpSp>
        <p:nvGrpSpPr>
          <p:cNvPr id="115" name="Group 114"/>
          <p:cNvGrpSpPr/>
          <p:nvPr/>
        </p:nvGrpSpPr>
        <p:grpSpPr>
          <a:xfrm rot="10800000">
            <a:off x="9610357" y="2857037"/>
            <a:ext cx="321363" cy="955184"/>
            <a:chOff x="7371900" y="2728707"/>
            <a:chExt cx="321363" cy="955184"/>
          </a:xfrm>
        </p:grpSpPr>
        <p:grpSp>
          <p:nvGrpSpPr>
            <p:cNvPr id="117" name="Group 116"/>
            <p:cNvGrpSpPr/>
            <p:nvPr/>
          </p:nvGrpSpPr>
          <p:grpSpPr>
            <a:xfrm>
              <a:off x="7371900" y="2728707"/>
              <a:ext cx="34003" cy="955184"/>
              <a:chOff x="7371900" y="2728707"/>
              <a:chExt cx="34003" cy="955184"/>
            </a:xfrm>
          </p:grpSpPr>
          <p:sp>
            <p:nvSpPr>
              <p:cNvPr id="119" name="Oval 118"/>
              <p:cNvSpPr/>
              <p:nvPr/>
            </p:nvSpPr>
            <p:spPr bwMode="auto">
              <a:xfrm>
                <a:off x="7371900" y="2728707"/>
                <a:ext cx="34003" cy="34003"/>
              </a:xfrm>
              <a:prstGeom prst="ellipse">
                <a:avLst/>
              </a:prstGeom>
              <a:solidFill>
                <a:schemeClr val="accent5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0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 bwMode="auto">
              <a:xfrm>
                <a:off x="7371900" y="3649888"/>
                <a:ext cx="34003" cy="34003"/>
              </a:xfrm>
              <a:prstGeom prst="ellipse">
                <a:avLst/>
              </a:prstGeom>
              <a:solidFill>
                <a:schemeClr val="accent5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0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7371900" y="3035767"/>
                <a:ext cx="34003" cy="34003"/>
              </a:xfrm>
              <a:prstGeom prst="ellipse">
                <a:avLst/>
              </a:prstGeom>
              <a:solidFill>
                <a:schemeClr val="accent5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0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7371900" y="3342827"/>
                <a:ext cx="34003" cy="34003"/>
              </a:xfrm>
              <a:prstGeom prst="ellipse">
                <a:avLst/>
              </a:prstGeom>
              <a:solidFill>
                <a:schemeClr val="accent5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000" b="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8" name="Oval 117"/>
            <p:cNvSpPr/>
            <p:nvPr/>
          </p:nvSpPr>
          <p:spPr bwMode="auto">
            <a:xfrm>
              <a:off x="7659260" y="3198514"/>
              <a:ext cx="34003" cy="34003"/>
            </a:xfrm>
            <a:prstGeom prst="ellipse">
              <a:avLst/>
            </a:prstGeom>
            <a:solidFill>
              <a:schemeClr val="accent5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0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16" name="Freeform 115"/>
          <p:cNvSpPr/>
          <p:nvPr/>
        </p:nvSpPr>
        <p:spPr bwMode="auto">
          <a:xfrm rot="5400000">
            <a:off x="9142478" y="3162099"/>
            <a:ext cx="1269386" cy="343954"/>
          </a:xfrm>
          <a:custGeom>
            <a:avLst/>
            <a:gdLst>
              <a:gd name="connsiteX0" fmla="*/ 0 w 1258529"/>
              <a:gd name="connsiteY0" fmla="*/ 0 h 186813"/>
              <a:gd name="connsiteX1" fmla="*/ 1258529 w 1258529"/>
              <a:gd name="connsiteY1" fmla="*/ 0 h 186813"/>
              <a:gd name="connsiteX2" fmla="*/ 1071716 w 1258529"/>
              <a:gd name="connsiteY2" fmla="*/ 186813 h 186813"/>
              <a:gd name="connsiteX3" fmla="*/ 186813 w 1258529"/>
              <a:gd name="connsiteY3" fmla="*/ 186813 h 186813"/>
              <a:gd name="connsiteX4" fmla="*/ 58993 w 1258529"/>
              <a:gd name="connsiteY4" fmla="*/ 58993 h 186813"/>
              <a:gd name="connsiteX0" fmla="*/ 10857 w 1269386"/>
              <a:gd name="connsiteY0" fmla="*/ 10067 h 196880"/>
              <a:gd name="connsiteX1" fmla="*/ 1269386 w 1269386"/>
              <a:gd name="connsiteY1" fmla="*/ 10067 h 196880"/>
              <a:gd name="connsiteX2" fmla="*/ 1082573 w 1269386"/>
              <a:gd name="connsiteY2" fmla="*/ 196880 h 196880"/>
              <a:gd name="connsiteX3" fmla="*/ 197670 w 1269386"/>
              <a:gd name="connsiteY3" fmla="*/ 196880 h 196880"/>
              <a:gd name="connsiteX4" fmla="*/ 0 w 1269386"/>
              <a:gd name="connsiteY4" fmla="*/ 0 h 19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386" h="196880">
                <a:moveTo>
                  <a:pt x="10857" y="10067"/>
                </a:moveTo>
                <a:lnTo>
                  <a:pt x="1269386" y="10067"/>
                </a:lnTo>
                <a:lnTo>
                  <a:pt x="1082573" y="196880"/>
                </a:lnTo>
                <a:lnTo>
                  <a:pt x="197670" y="19688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DEMUX</a:t>
            </a:r>
            <a:endParaRPr lang="ru-RU" dirty="0">
              <a:solidFill>
                <a:schemeClr val="bg2"/>
              </a:solidFill>
            </a:endParaRPr>
          </a:p>
        </p:txBody>
      </p:sp>
      <p:cxnSp>
        <p:nvCxnSpPr>
          <p:cNvPr id="127" name="Straight Arrow Connector 30"/>
          <p:cNvCxnSpPr>
            <a:stCxn id="121" idx="2"/>
            <a:endCxn id="61" idx="1"/>
          </p:cNvCxnSpPr>
          <p:nvPr/>
        </p:nvCxnSpPr>
        <p:spPr bwMode="auto">
          <a:xfrm>
            <a:off x="9931720" y="3488159"/>
            <a:ext cx="387400" cy="252059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FFFF00"/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0" name="Straight Arrow Connector 30"/>
          <p:cNvCxnSpPr>
            <a:stCxn id="122" idx="2"/>
            <a:endCxn id="60" idx="1"/>
          </p:cNvCxnSpPr>
          <p:nvPr/>
        </p:nvCxnSpPr>
        <p:spPr bwMode="auto">
          <a:xfrm>
            <a:off x="9931720" y="3181099"/>
            <a:ext cx="387400" cy="19725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FFFF00"/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6" name="Straight Arrow Connector 30"/>
          <p:cNvCxnSpPr>
            <a:stCxn id="119" idx="2"/>
            <a:endCxn id="53" idx="3"/>
          </p:cNvCxnSpPr>
          <p:nvPr/>
        </p:nvCxnSpPr>
        <p:spPr bwMode="auto">
          <a:xfrm flipH="1">
            <a:off x="6782876" y="3795219"/>
            <a:ext cx="3148844" cy="306862"/>
          </a:xfrm>
          <a:prstGeom prst="bentConnector3">
            <a:avLst>
              <a:gd name="adj1" fmla="val -7260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0" name="Straight Arrow Connector 30"/>
          <p:cNvCxnSpPr>
            <a:stCxn id="30" idx="2"/>
            <a:endCxn id="35" idx="3"/>
          </p:cNvCxnSpPr>
          <p:nvPr/>
        </p:nvCxnSpPr>
        <p:spPr bwMode="auto">
          <a:xfrm rot="16200000" flipH="1">
            <a:off x="7731107" y="4362038"/>
            <a:ext cx="2082736" cy="27227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4" name="Straight Arrow Connector 30"/>
          <p:cNvCxnSpPr>
            <a:stCxn id="42" idx="1"/>
            <a:endCxn id="30" idx="0"/>
          </p:cNvCxnSpPr>
          <p:nvPr/>
        </p:nvCxnSpPr>
        <p:spPr bwMode="auto">
          <a:xfrm rot="16200000" flipH="1">
            <a:off x="7904437" y="2303863"/>
            <a:ext cx="1012351" cy="45145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8" name="Straight Arrow Connector 31"/>
          <p:cNvCxnSpPr/>
          <p:nvPr/>
        </p:nvCxnSpPr>
        <p:spPr bwMode="auto">
          <a:xfrm>
            <a:off x="9605194" y="3325412"/>
            <a:ext cx="326526" cy="469807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810036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Выбор входного контакта (MUX)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3945064" cy="5184000"/>
          </a:xfrm>
        </p:spPr>
        <p:txBody>
          <a:bodyPr/>
          <a:lstStyle/>
          <a:p>
            <a:r>
              <a:rPr lang="ru-RU" dirty="0" smtClean="0"/>
              <a:t>Изучите таблицу 12-2 в PIC32MZ EF </a:t>
            </a:r>
            <a:r>
              <a:rPr lang="ru-RU" dirty="0" err="1" smtClean="0"/>
              <a:t>Data</a:t>
            </a:r>
            <a:r>
              <a:rPr lang="ru-RU" dirty="0" smtClean="0"/>
              <a:t> </a:t>
            </a:r>
            <a:r>
              <a:rPr lang="ru-RU" dirty="0" err="1" smtClean="0"/>
              <a:t>Manual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Можно соединить входной сигнал IC3 с контактом корпуса RPF4</a:t>
            </a:r>
          </a:p>
          <a:p>
            <a:r>
              <a:rPr lang="ru-RU" dirty="0" smtClean="0"/>
              <a:t>Для контакта RPF4 нужно записать код 0010 (двоичный, 2 десятичный) в регистр управления IC3R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064" y="1220557"/>
            <a:ext cx="7647590" cy="4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96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Выбор выходного контакта (DEMUX)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4035600" cy="5184000"/>
          </a:xfrm>
        </p:spPr>
        <p:txBody>
          <a:bodyPr/>
          <a:lstStyle/>
          <a:p>
            <a:r>
              <a:rPr lang="ru-RU" dirty="0" smtClean="0"/>
              <a:t>Изучите таблицу 12-3 в PIC32MZ EF </a:t>
            </a:r>
            <a:r>
              <a:rPr lang="ru-RU" dirty="0" err="1" smtClean="0"/>
              <a:t>Data</a:t>
            </a:r>
            <a:r>
              <a:rPr lang="ru-RU" dirty="0" smtClean="0"/>
              <a:t> </a:t>
            </a:r>
            <a:r>
              <a:rPr lang="ru-RU" dirty="0" err="1" smtClean="0"/>
              <a:t>Manual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Можно соединить выходной сигнал OC8 с контактом D4 (светодиод LD2 на плате </a:t>
            </a:r>
            <a:r>
              <a:rPr lang="ru-RU" dirty="0" err="1" smtClean="0"/>
              <a:t>chipKIT</a:t>
            </a:r>
            <a:r>
              <a:rPr lang="ru-RU" dirty="0" smtClean="0"/>
              <a:t> </a:t>
            </a:r>
            <a:r>
              <a:rPr lang="ru-RU" dirty="0" err="1" smtClean="0"/>
              <a:t>Wi</a:t>
            </a:r>
            <a:r>
              <a:rPr lang="ru-RU" dirty="0" smtClean="0"/>
              <a:t>-FIRE)</a:t>
            </a:r>
            <a:endParaRPr lang="ru-RU" dirty="0"/>
          </a:p>
          <a:p>
            <a:r>
              <a:rPr lang="ru-RU" dirty="0" smtClean="0"/>
              <a:t>Для контакта OC8 нужно записать код 1010 (двоичный, 12 десятичный) в регистр управления RPD4R</a:t>
            </a:r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419600" y="1258658"/>
            <a:ext cx="7681913" cy="3780203"/>
            <a:chOff x="4419600" y="1258658"/>
            <a:chExt cx="7681913" cy="37802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600" y="2003295"/>
              <a:ext cx="7677149" cy="303556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1" y="1258658"/>
              <a:ext cx="7681912" cy="782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8483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Защита при выборе контактов </a:t>
            </a:r>
            <a:r>
              <a:rPr lang="ru-RU" sz="3200" smtClean="0"/>
              <a:t>периферийного </a:t>
            </a:r>
            <a:br>
              <a:rPr lang="ru-RU" sz="3200" smtClean="0"/>
            </a:br>
            <a:r>
              <a:rPr lang="ru-RU" sz="3200" smtClean="0"/>
              <a:t>оборудования</a:t>
            </a:r>
            <a:endParaRPr lang="ru-RU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4000" y="1431235"/>
            <a:ext cx="11592653" cy="509676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200" dirty="0" smtClean="0"/>
              <a:t>Для обеспечения безопасности микроконтроллер может запретить изменять PPS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Конфигурационный бит IOL1WAY регистра управления DEVCFG3 контролирует возможность изменения выбора контактов периферийного оборудования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1: Выбор контактов периферийного оборудования может конфигурирован однократно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0: Выбор контактов периферийного оборудования может реконфигурирован многократно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Величина IOL1WAY может быть установлена в ON (1) или OFF (0) в файле </a:t>
            </a:r>
            <a:r>
              <a:rPr lang="ru-RU" sz="2200" dirty="0" err="1" smtClean="0"/>
              <a:t>configuration_bits.c</a:t>
            </a:r>
            <a:endParaRPr lang="ru-RU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23" y="4258213"/>
            <a:ext cx="11777330" cy="188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405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Принцип работы таймера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3909060"/>
            <a:ext cx="11520000" cy="2618940"/>
          </a:xfrm>
        </p:spPr>
        <p:txBody>
          <a:bodyPr/>
          <a:lstStyle/>
          <a:p>
            <a:pPr>
              <a:spcAft>
                <a:spcPts val="100"/>
              </a:spcAft>
            </a:pPr>
            <a:r>
              <a:rPr lang="ru-RU" sz="2200" dirty="0" smtClean="0"/>
              <a:t>Сердцем таймера является 16-разрядный счетчик (</a:t>
            </a:r>
            <a:r>
              <a:rPr lang="ru-RU" sz="2200" dirty="0" err="1" smtClean="0"/>
              <a:t>TMRx</a:t>
            </a:r>
            <a:r>
              <a:rPr lang="ru-RU" sz="2200" dirty="0" smtClean="0"/>
              <a:t>)</a:t>
            </a:r>
          </a:p>
          <a:p>
            <a:pPr>
              <a:spcAft>
                <a:spcPts val="100"/>
              </a:spcAft>
            </a:pPr>
            <a:r>
              <a:rPr lang="ru-RU" sz="2200" dirty="0" smtClean="0"/>
              <a:t>Значение </a:t>
            </a:r>
            <a:r>
              <a:rPr lang="ru-RU" sz="2200" dirty="0" err="1" smtClean="0"/>
              <a:t>TMRx</a:t>
            </a:r>
            <a:r>
              <a:rPr lang="ru-RU" sz="2200" dirty="0" smtClean="0"/>
              <a:t> увеличивается на 1 по каждому переднему фронту тактового сигнала</a:t>
            </a:r>
          </a:p>
          <a:p>
            <a:pPr>
              <a:spcAft>
                <a:spcPts val="100"/>
              </a:spcAft>
            </a:pPr>
            <a:r>
              <a:rPr lang="ru-RU" sz="2200" dirty="0" smtClean="0"/>
              <a:t>16-разрядный компаратор определяет равен ли </a:t>
            </a:r>
            <a:r>
              <a:rPr lang="ru-RU" sz="2200" dirty="0" err="1" smtClean="0"/>
              <a:t>TMRx</a:t>
            </a:r>
            <a:r>
              <a:rPr lang="ru-RU" sz="2200" dirty="0" smtClean="0"/>
              <a:t> периоду, который хранится в регистре </a:t>
            </a:r>
            <a:r>
              <a:rPr lang="ru-RU" sz="2200" dirty="0" err="1" smtClean="0"/>
              <a:t>PRx</a:t>
            </a:r>
            <a:endParaRPr lang="ru-RU" sz="2200" dirty="0" smtClean="0"/>
          </a:p>
          <a:p>
            <a:pPr>
              <a:spcAft>
                <a:spcPts val="100"/>
              </a:spcAft>
            </a:pPr>
            <a:r>
              <a:rPr lang="ru-RU" sz="2200" dirty="0" smtClean="0"/>
              <a:t>Действия триггера при совпадении:</a:t>
            </a:r>
          </a:p>
          <a:p>
            <a:pPr lvl="1">
              <a:spcAft>
                <a:spcPts val="100"/>
              </a:spcAft>
            </a:pPr>
            <a:r>
              <a:rPr lang="ru-RU" sz="1800" dirty="0" smtClean="0"/>
              <a:t>По следующему тактовому импульсу сбрасывает </a:t>
            </a:r>
            <a:r>
              <a:rPr lang="ru-RU" sz="1800" dirty="0" err="1" smtClean="0"/>
              <a:t>TMRx</a:t>
            </a:r>
            <a:r>
              <a:rPr lang="ru-RU" sz="1800" dirty="0" smtClean="0"/>
              <a:t> в 0. </a:t>
            </a:r>
            <a:r>
              <a:rPr lang="ru-RU" sz="1800" dirty="0" err="1" smtClean="0"/>
              <a:t>TMRx</a:t>
            </a:r>
            <a:r>
              <a:rPr lang="ru-RU" sz="1800" dirty="0" smtClean="0"/>
              <a:t> продолжает счет</a:t>
            </a:r>
            <a:endParaRPr lang="ru-RU" sz="1800" dirty="0"/>
          </a:p>
          <a:p>
            <a:pPr lvl="1">
              <a:spcAft>
                <a:spcPts val="100"/>
              </a:spcAft>
            </a:pPr>
            <a:r>
              <a:rPr lang="ru-RU" sz="1800" dirty="0" smtClean="0"/>
              <a:t>Может генерировать прерывание, может запускать другое периферийное устройство например, АЦП)</a:t>
            </a:r>
          </a:p>
          <a:p>
            <a:pPr marL="234892" lvl="1" indent="0">
              <a:spcAft>
                <a:spcPts val="100"/>
              </a:spcAft>
              <a:buNone/>
            </a:pPr>
            <a:endParaRPr lang="ru-RU" dirty="0"/>
          </a:p>
        </p:txBody>
      </p:sp>
      <p:graphicFrame>
        <p:nvGraphicFramePr>
          <p:cNvPr id="52" name="Content Placeholder 5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124896771"/>
              </p:ext>
            </p:extLst>
          </p:nvPr>
        </p:nvGraphicFramePr>
        <p:xfrm>
          <a:off x="6820505" y="2080027"/>
          <a:ext cx="469319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319"/>
                <a:gridCol w="469319"/>
                <a:gridCol w="469319"/>
                <a:gridCol w="469319"/>
                <a:gridCol w="469319"/>
                <a:gridCol w="469319"/>
                <a:gridCol w="469319"/>
                <a:gridCol w="469319"/>
                <a:gridCol w="469319"/>
                <a:gridCol w="4693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10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54517" y="1474619"/>
            <a:ext cx="5447444" cy="2139467"/>
            <a:chOff x="54517" y="1474619"/>
            <a:chExt cx="5447444" cy="2139467"/>
          </a:xfrm>
        </p:grpSpPr>
        <p:sp>
          <p:nvSpPr>
            <p:cNvPr id="5" name="TextBox 4"/>
            <p:cNvSpPr txBox="1"/>
            <p:nvPr/>
          </p:nvSpPr>
          <p:spPr>
            <a:xfrm>
              <a:off x="1386174" y="1588316"/>
              <a:ext cx="2825739" cy="38645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882C94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TMRx</a:t>
              </a:r>
              <a:endParaRPr lang="ru-RU" sz="2000" b="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86173" y="3227633"/>
              <a:ext cx="2825739" cy="38645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882C94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PRx</a:t>
              </a:r>
              <a:endParaRPr lang="ru-RU" sz="2000" b="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86173" y="2406631"/>
              <a:ext cx="2825739" cy="32489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882C94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16 разрядный компаратор</a:t>
              </a:r>
              <a:endParaRPr lang="ru-RU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 rot="5400000">
              <a:off x="1369018" y="1669575"/>
              <a:ext cx="251460" cy="217150"/>
            </a:xfrm>
            <a:prstGeom prst="triangle">
              <a:avLst/>
            </a:prstGeom>
            <a:solidFill>
              <a:schemeClr val="bg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517" y="1474619"/>
              <a:ext cx="1119832" cy="817341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1600" dirty="0" smtClean="0"/>
                <a:t>Вход тактового сигнала</a:t>
              </a:r>
              <a:endParaRPr lang="ru-RU" sz="1600" b="0" baseline="-25000" dirty="0" smtClean="0"/>
            </a:p>
          </p:txBody>
        </p:sp>
        <p:cxnSp>
          <p:nvCxnSpPr>
            <p:cNvPr id="10" name="Straight Arrow Connector 9"/>
            <p:cNvCxnSpPr>
              <a:endCxn id="8" idx="3"/>
            </p:cNvCxnSpPr>
            <p:nvPr/>
          </p:nvCxnSpPr>
          <p:spPr bwMode="auto">
            <a:xfrm>
              <a:off x="962526" y="1776427"/>
              <a:ext cx="423647" cy="1723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3" name="Straight Arrow Connector 12"/>
            <p:cNvCxnSpPr>
              <a:stCxn id="5" idx="2"/>
              <a:endCxn id="7" idx="0"/>
            </p:cNvCxnSpPr>
            <p:nvPr/>
          </p:nvCxnSpPr>
          <p:spPr bwMode="auto">
            <a:xfrm flipH="1">
              <a:off x="2799043" y="1974769"/>
              <a:ext cx="1" cy="431862"/>
            </a:xfrm>
            <a:prstGeom prst="straightConnector1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>
              <a:stCxn id="6" idx="0"/>
              <a:endCxn id="7" idx="2"/>
            </p:cNvCxnSpPr>
            <p:nvPr/>
          </p:nvCxnSpPr>
          <p:spPr bwMode="auto">
            <a:xfrm flipV="1">
              <a:off x="2799043" y="2731529"/>
              <a:ext cx="0" cy="496104"/>
            </a:xfrm>
            <a:prstGeom prst="straightConnector1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/>
            <p:cNvCxnSpPr>
              <a:stCxn id="7" idx="3"/>
            </p:cNvCxnSpPr>
            <p:nvPr/>
          </p:nvCxnSpPr>
          <p:spPr bwMode="auto">
            <a:xfrm flipV="1">
              <a:off x="4211912" y="2566035"/>
              <a:ext cx="1209173" cy="3045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829929" y="2012862"/>
              <a:ext cx="1580987" cy="355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i="1" dirty="0" smtClean="0"/>
                <a:t>16 разрядов</a:t>
              </a:r>
              <a:endParaRPr lang="ru-RU" b="0" i="1" baseline="-25000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29929" y="2818789"/>
              <a:ext cx="1709414" cy="355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i="1" dirty="0" smtClean="0"/>
                <a:t>16 разрядов</a:t>
              </a:r>
              <a:endParaRPr lang="ru-RU" b="0" i="1" baseline="-25000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30770" y="2240919"/>
              <a:ext cx="1071191" cy="355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smtClean="0"/>
                <a:t>Равно</a:t>
              </a:r>
              <a:endParaRPr lang="ru-RU" b="0" baseline="-25000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10916" y="1582810"/>
              <a:ext cx="1010169" cy="355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smtClean="0"/>
                <a:t>Сброс</a:t>
              </a:r>
              <a:endParaRPr lang="ru-RU" b="0" baseline="-25000" dirty="0" smtClean="0"/>
            </a:p>
          </p:txBody>
        </p:sp>
        <p:cxnSp>
          <p:nvCxnSpPr>
            <p:cNvPr id="29" name="Straight Arrow Connector 28"/>
            <p:cNvCxnSpPr>
              <a:stCxn id="7" idx="3"/>
              <a:endCxn id="5" idx="3"/>
            </p:cNvCxnSpPr>
            <p:nvPr/>
          </p:nvCxnSpPr>
          <p:spPr bwMode="auto">
            <a:xfrm flipV="1">
              <a:off x="4211912" y="1781543"/>
              <a:ext cx="1" cy="787537"/>
            </a:xfrm>
            <a:prstGeom prst="bentConnector3">
              <a:avLst>
                <a:gd name="adj1" fmla="val 22860100000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5534328" y="1443572"/>
            <a:ext cx="1268903" cy="694230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/>
              <a:t>Тактовый сигнал</a:t>
            </a:r>
            <a:endParaRPr lang="ru-RU" sz="2000" b="0" baseline="-250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5676139" y="2118874"/>
            <a:ext cx="907645" cy="386453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/>
              <a:t>TMRx</a:t>
            </a:r>
            <a:endParaRPr lang="ru-RU" sz="2000" b="0" baseline="-250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5599938" y="2566035"/>
            <a:ext cx="907645" cy="386453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/>
              <a:t>PRx</a:t>
            </a:r>
            <a:endParaRPr lang="ru-RU" sz="2000" b="0" baseline="-250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5621708" y="3098815"/>
            <a:ext cx="907645" cy="386453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/>
              <a:t>Равно</a:t>
            </a:r>
            <a:endParaRPr lang="ru-RU" sz="2000" b="0" baseline="-25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803231" y="1512107"/>
            <a:ext cx="4710464" cy="426379"/>
            <a:chOff x="6803231" y="1512107"/>
            <a:chExt cx="4710464" cy="426379"/>
          </a:xfrm>
        </p:grpSpPr>
        <p:grpSp>
          <p:nvGrpSpPr>
            <p:cNvPr id="67" name="Group 66"/>
            <p:cNvGrpSpPr/>
            <p:nvPr/>
          </p:nvGrpSpPr>
          <p:grpSpPr>
            <a:xfrm>
              <a:off x="7037651" y="1512107"/>
              <a:ext cx="4222278" cy="426379"/>
              <a:chOff x="7037651" y="1512107"/>
              <a:chExt cx="4222278" cy="426379"/>
            </a:xfrm>
          </p:grpSpPr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7037651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>
                <a:off x="7506793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7975935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8445077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>
                <a:off x="8914219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2"/>
              <p:cNvSpPr>
                <a:spLocks/>
              </p:cNvSpPr>
              <p:nvPr/>
            </p:nvSpPr>
            <p:spPr bwMode="auto">
              <a:xfrm>
                <a:off x="9383361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9852503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>
                <a:off x="10321645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35"/>
              <p:cNvSpPr>
                <a:spLocks/>
              </p:cNvSpPr>
              <p:nvPr/>
            </p:nvSpPr>
            <p:spPr bwMode="auto">
              <a:xfrm>
                <a:off x="10790787" y="1512107"/>
                <a:ext cx="469142" cy="426379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54" name="Straight Connector 53"/>
            <p:cNvCxnSpPr/>
            <p:nvPr/>
          </p:nvCxnSpPr>
          <p:spPr bwMode="auto">
            <a:xfrm>
              <a:off x="11259929" y="1938486"/>
              <a:ext cx="253766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>
              <a:endCxn id="37" idx="0"/>
            </p:cNvCxnSpPr>
            <p:nvPr/>
          </p:nvCxnSpPr>
          <p:spPr bwMode="auto">
            <a:xfrm>
              <a:off x="6803231" y="1938486"/>
              <a:ext cx="23442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1" name="Straight Connector 60"/>
          <p:cNvCxnSpPr/>
          <p:nvPr/>
        </p:nvCxnSpPr>
        <p:spPr bwMode="auto">
          <a:xfrm>
            <a:off x="6820505" y="3480841"/>
            <a:ext cx="239207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9623477" y="3476227"/>
            <a:ext cx="189362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Freeform 27"/>
          <p:cNvSpPr>
            <a:spLocks/>
          </p:cNvSpPr>
          <p:nvPr/>
        </p:nvSpPr>
        <p:spPr bwMode="auto">
          <a:xfrm>
            <a:off x="9025200" y="3054462"/>
            <a:ext cx="598277" cy="426379"/>
          </a:xfrm>
          <a:custGeom>
            <a:avLst/>
            <a:gdLst>
              <a:gd name="T0" fmla="*/ 0 w 96"/>
              <a:gd name="T1" fmla="*/ 144 h 144"/>
              <a:gd name="T2" fmla="*/ 48 w 96"/>
              <a:gd name="T3" fmla="*/ 144 h 144"/>
              <a:gd name="T4" fmla="*/ 48 w 96"/>
              <a:gd name="T5" fmla="*/ 0 h 144"/>
              <a:gd name="T6" fmla="*/ 96 w 96"/>
              <a:gd name="T7" fmla="*/ 0 h 144"/>
              <a:gd name="T8" fmla="*/ 96 w 96"/>
              <a:gd name="T9" fmla="*/ 144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144"/>
              <a:gd name="T17" fmla="*/ 96 w 96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144">
                <a:moveTo>
                  <a:pt x="0" y="144"/>
                </a:moveTo>
                <a:lnTo>
                  <a:pt x="48" y="144"/>
                </a:lnTo>
                <a:lnTo>
                  <a:pt x="48" y="0"/>
                </a:lnTo>
                <a:lnTo>
                  <a:pt x="96" y="0"/>
                </a:lnTo>
                <a:lnTo>
                  <a:pt x="96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82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Регистры таймера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425677"/>
            <a:ext cx="11520000" cy="5102323"/>
          </a:xfrm>
        </p:spPr>
        <p:txBody>
          <a:bodyPr/>
          <a:lstStyle/>
          <a:p>
            <a:pPr lvl="1">
              <a:spcAft>
                <a:spcPts val="200"/>
              </a:spcAft>
            </a:pPr>
            <a:r>
              <a:rPr lang="ru-RU" sz="2400" dirty="0" smtClean="0"/>
              <a:t>Регистр счетчика таймера TMRx</a:t>
            </a:r>
          </a:p>
          <a:p>
            <a:pPr lvl="2">
              <a:spcAft>
                <a:spcPts val="200"/>
              </a:spcAft>
            </a:pPr>
            <a:r>
              <a:rPr lang="ru-RU" sz="2134" dirty="0" smtClean="0"/>
              <a:t>Обеспечивает прямой доступ к счетчику</a:t>
            </a:r>
            <a:r>
              <a:rPr lang="en-US" sz="2134" dirty="0" smtClean="0"/>
              <a:t/>
            </a:r>
            <a:br>
              <a:rPr lang="en-US" sz="2134" dirty="0" smtClean="0"/>
            </a:br>
            <a:r>
              <a:rPr lang="ru-RU" sz="2134" dirty="0" smtClean="0"/>
              <a:t> таймера </a:t>
            </a:r>
          </a:p>
          <a:p>
            <a:pPr lvl="1">
              <a:spcAft>
                <a:spcPts val="200"/>
              </a:spcAft>
            </a:pPr>
            <a:r>
              <a:rPr lang="ru-RU" sz="2400" dirty="0" smtClean="0"/>
              <a:t>Регистр периода PRx</a:t>
            </a:r>
          </a:p>
          <a:p>
            <a:pPr lvl="2">
              <a:spcAft>
                <a:spcPts val="200"/>
              </a:spcAft>
            </a:pPr>
            <a:r>
              <a:rPr lang="ru-RU" sz="2000" dirty="0" smtClean="0"/>
              <a:t>Определяет период таймера</a:t>
            </a:r>
          </a:p>
          <a:p>
            <a:pPr lvl="3">
              <a:spcAft>
                <a:spcPts val="200"/>
              </a:spcAft>
            </a:pPr>
            <a:r>
              <a:rPr lang="ru-RU" sz="1800" dirty="0" smtClean="0"/>
              <a:t>Таймер сбрасывается по каждому PRx+1 импульсу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тактового сигнала</a:t>
            </a:r>
          </a:p>
          <a:p>
            <a:pPr lvl="2">
              <a:spcAft>
                <a:spcPts val="200"/>
              </a:spcAft>
            </a:pPr>
            <a:r>
              <a:rPr lang="ru-RU" sz="2000" dirty="0" smtClean="0"/>
              <a:t>Максимальная величина? 16 разрядов, т.е.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максимум = 2</a:t>
            </a:r>
            <a:r>
              <a:rPr lang="ru-RU" sz="2000" baseline="30000" dirty="0" smtClean="0"/>
              <a:t>16</a:t>
            </a:r>
            <a:r>
              <a:rPr lang="ru-RU" sz="2000" dirty="0" smtClean="0"/>
              <a:t>-1 =65535</a:t>
            </a:r>
          </a:p>
          <a:p>
            <a:pPr lvl="3">
              <a:spcAft>
                <a:spcPts val="200"/>
              </a:spcAft>
            </a:pPr>
            <a:r>
              <a:rPr lang="ru-RU" sz="1800" dirty="0" smtClean="0"/>
              <a:t>Максимальный период = 65536</a:t>
            </a:r>
          </a:p>
          <a:p>
            <a:pPr lvl="2">
              <a:spcAft>
                <a:spcPts val="200"/>
              </a:spcAft>
            </a:pPr>
            <a:r>
              <a:rPr lang="ru-RU" sz="2000" dirty="0" smtClean="0"/>
              <a:t>Установка в 0 отключает таймер</a:t>
            </a:r>
          </a:p>
          <a:p>
            <a:pPr lvl="1">
              <a:spcAft>
                <a:spcPts val="200"/>
              </a:spcAft>
            </a:pPr>
            <a:r>
              <a:rPr lang="ru-RU" sz="2266" dirty="0" smtClean="0"/>
              <a:t>Управляющий регистр TxCON</a:t>
            </a:r>
          </a:p>
          <a:p>
            <a:pPr lvl="2">
              <a:spcAft>
                <a:spcPts val="200"/>
              </a:spcAft>
            </a:pPr>
            <a:r>
              <a:rPr lang="ru-RU" sz="2000" dirty="0" smtClean="0"/>
              <a:t>Сохраняет ряд настроек</a:t>
            </a:r>
          </a:p>
          <a:p>
            <a:pPr lvl="2">
              <a:spcAft>
                <a:spcPts val="200"/>
              </a:spcAft>
            </a:pPr>
            <a:r>
              <a:rPr lang="ru-RU" sz="2000" dirty="0" smtClean="0"/>
              <a:t>Включение: Установка в 1 включает модуль таймера, в 0 - отключает </a:t>
            </a:r>
          </a:p>
          <a:p>
            <a:pPr lvl="2">
              <a:spcAft>
                <a:spcPts val="200"/>
              </a:spcAft>
            </a:pPr>
            <a:r>
              <a:rPr lang="ru-RU" sz="2000" dirty="0" smtClean="0"/>
              <a:t>Далее будут рассмотрены другие поля </a:t>
            </a:r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259286" y="1425677"/>
            <a:ext cx="5725885" cy="2139467"/>
            <a:chOff x="-141514" y="1474619"/>
            <a:chExt cx="5725885" cy="2139467"/>
          </a:xfrm>
        </p:grpSpPr>
        <p:sp>
          <p:nvSpPr>
            <p:cNvPr id="6" name="TextBox 5"/>
            <p:cNvSpPr txBox="1"/>
            <p:nvPr/>
          </p:nvSpPr>
          <p:spPr>
            <a:xfrm>
              <a:off x="1386174" y="1588316"/>
              <a:ext cx="2825739" cy="38645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882C94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TMRx</a:t>
              </a:r>
              <a:endParaRPr lang="ru-RU" sz="2000" b="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86173" y="3227633"/>
              <a:ext cx="2825739" cy="38645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882C94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PRx</a:t>
              </a:r>
              <a:endParaRPr lang="ru-RU" sz="2000" b="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86173" y="2406631"/>
              <a:ext cx="2825739" cy="32489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882C94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16 разрядный компаратор</a:t>
              </a:r>
              <a:endParaRPr lang="ru-RU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 bwMode="auto">
            <a:xfrm rot="5400000">
              <a:off x="1369018" y="1669575"/>
              <a:ext cx="251460" cy="217150"/>
            </a:xfrm>
            <a:prstGeom prst="triangle">
              <a:avLst/>
            </a:prstGeom>
            <a:solidFill>
              <a:schemeClr val="bg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41514" y="1474619"/>
              <a:ext cx="1104040" cy="817341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1600" dirty="0" smtClean="0"/>
                <a:t>Вход тактового сигнала</a:t>
              </a:r>
              <a:endParaRPr lang="ru-RU" sz="1600" b="0" baseline="-25000" dirty="0" smtClean="0"/>
            </a:p>
          </p:txBody>
        </p:sp>
        <p:cxnSp>
          <p:nvCxnSpPr>
            <p:cNvPr id="11" name="Straight Arrow Connector 10"/>
            <p:cNvCxnSpPr>
              <a:endCxn id="9" idx="3"/>
            </p:cNvCxnSpPr>
            <p:nvPr/>
          </p:nvCxnSpPr>
          <p:spPr bwMode="auto">
            <a:xfrm>
              <a:off x="962526" y="1776427"/>
              <a:ext cx="423647" cy="1723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2" name="Straight Arrow Connector 11"/>
            <p:cNvCxnSpPr>
              <a:stCxn id="6" idx="2"/>
              <a:endCxn id="8" idx="0"/>
            </p:cNvCxnSpPr>
            <p:nvPr/>
          </p:nvCxnSpPr>
          <p:spPr bwMode="auto">
            <a:xfrm flipH="1">
              <a:off x="2799043" y="1974769"/>
              <a:ext cx="1" cy="431862"/>
            </a:xfrm>
            <a:prstGeom prst="straightConnector1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>
              <a:stCxn id="7" idx="0"/>
              <a:endCxn id="8" idx="2"/>
            </p:cNvCxnSpPr>
            <p:nvPr/>
          </p:nvCxnSpPr>
          <p:spPr bwMode="auto">
            <a:xfrm flipV="1">
              <a:off x="2799043" y="2731529"/>
              <a:ext cx="0" cy="496104"/>
            </a:xfrm>
            <a:prstGeom prst="straightConnector1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>
              <a:stCxn id="8" idx="3"/>
            </p:cNvCxnSpPr>
            <p:nvPr/>
          </p:nvCxnSpPr>
          <p:spPr bwMode="auto">
            <a:xfrm>
              <a:off x="4211912" y="2569080"/>
              <a:ext cx="1005407" cy="3077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829929" y="2012862"/>
              <a:ext cx="1580988" cy="355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i="1" dirty="0" smtClean="0"/>
                <a:t>16 разрядов</a:t>
              </a:r>
              <a:endParaRPr lang="ru-RU" b="0" i="1" baseline="-25000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29929" y="2818789"/>
              <a:ext cx="1763842" cy="355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i="1" dirty="0" smtClean="0"/>
                <a:t>16 разрядов</a:t>
              </a:r>
              <a:endParaRPr lang="ru-RU" b="0" i="1" baseline="-250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30771" y="2240919"/>
              <a:ext cx="1153600" cy="355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smtClean="0"/>
                <a:t>Равно</a:t>
              </a:r>
              <a:endParaRPr lang="ru-RU" b="0" baseline="-250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0917" y="1582810"/>
              <a:ext cx="1021054" cy="3556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smtClean="0"/>
                <a:t>Сброс</a:t>
              </a:r>
              <a:endParaRPr lang="ru-RU" b="0" baseline="-25000" dirty="0" smtClean="0"/>
            </a:p>
          </p:txBody>
        </p:sp>
        <p:cxnSp>
          <p:nvCxnSpPr>
            <p:cNvPr id="19" name="Straight Arrow Connector 28"/>
            <p:cNvCxnSpPr>
              <a:stCxn id="8" idx="3"/>
              <a:endCxn id="6" idx="3"/>
            </p:cNvCxnSpPr>
            <p:nvPr/>
          </p:nvCxnSpPr>
          <p:spPr bwMode="auto">
            <a:xfrm flipV="1">
              <a:off x="4211912" y="1781543"/>
              <a:ext cx="1" cy="787537"/>
            </a:xfrm>
            <a:prstGeom prst="bentConnector3">
              <a:avLst>
                <a:gd name="adj1" fmla="val 22860100000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7786972" y="4738550"/>
            <a:ext cx="2825739" cy="386453"/>
          </a:xfrm>
          <a:prstGeom prst="rect">
            <a:avLst/>
          </a:prstGeom>
          <a:solidFill>
            <a:schemeClr val="bg2"/>
          </a:solidFill>
          <a:ln w="28575">
            <a:solidFill>
              <a:srgbClr val="882C94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TxCON</a:t>
            </a:r>
            <a:endParaRPr lang="ru-RU" sz="20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83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1046403" y="1336945"/>
            <a:ext cx="9812098" cy="2434955"/>
          </a:xfrm>
          <a:prstGeom prst="rect">
            <a:avLst/>
          </a:prstGeom>
          <a:gradFill flip="none" rotWithShape="1">
            <a:gsLst>
              <a:gs pos="85000">
                <a:srgbClr val="474747">
                  <a:alpha val="10000"/>
                </a:srgbClr>
              </a:gs>
              <a:gs pos="2000">
                <a:schemeClr val="bg1">
                  <a:alpha val="9000"/>
                </a:schemeClr>
              </a:gs>
              <a:gs pos="100000">
                <a:schemeClr val="tx2">
                  <a:alpha val="70000"/>
                </a:schemeClr>
              </a:gs>
            </a:gsLst>
            <a:lin ang="108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cxnSp>
        <p:nvCxnSpPr>
          <p:cNvPr id="34" name="Straight Arrow Connector 28"/>
          <p:cNvCxnSpPr>
            <a:endCxn id="9" idx="3"/>
          </p:cNvCxnSpPr>
          <p:nvPr/>
        </p:nvCxnSpPr>
        <p:spPr bwMode="auto">
          <a:xfrm flipV="1">
            <a:off x="5152452" y="1729526"/>
            <a:ext cx="1378326" cy="42700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4338106" y="1686725"/>
            <a:ext cx="34003" cy="955184"/>
            <a:chOff x="3634087" y="1878629"/>
            <a:chExt cx="34003" cy="955184"/>
          </a:xfrm>
        </p:grpSpPr>
        <p:sp>
          <p:nvSpPr>
            <p:cNvPr id="29" name="Oval 28"/>
            <p:cNvSpPr/>
            <p:nvPr/>
          </p:nvSpPr>
          <p:spPr bwMode="auto">
            <a:xfrm>
              <a:off x="3634087" y="2492749"/>
              <a:ext cx="34003" cy="34003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0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634087" y="1878629"/>
              <a:ext cx="34003" cy="34003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0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634087" y="2799810"/>
              <a:ext cx="34003" cy="34003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0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634087" y="2185689"/>
              <a:ext cx="34003" cy="34003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0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Выбор источника тактового сигнала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3827399"/>
            <a:ext cx="11720914" cy="2700601"/>
          </a:xfrm>
        </p:spPr>
        <p:txBody>
          <a:bodyPr numCol="2"/>
          <a:lstStyle/>
          <a:p>
            <a:pPr>
              <a:spcAft>
                <a:spcPts val="200"/>
              </a:spcAft>
            </a:pPr>
            <a:r>
              <a:rPr lang="ru-RU" sz="2200" dirty="0" smtClean="0"/>
              <a:t>Сигнал фиксированной частоты для контроля времени</a:t>
            </a:r>
          </a:p>
          <a:p>
            <a:pPr lvl="1">
              <a:spcAft>
                <a:spcPts val="200"/>
              </a:spcAft>
            </a:pPr>
            <a:r>
              <a:rPr lang="ru-RU" sz="1800" dirty="0" smtClean="0"/>
              <a:t>Программируемое время задержки</a:t>
            </a:r>
          </a:p>
          <a:p>
            <a:pPr lvl="1">
              <a:spcAft>
                <a:spcPts val="200"/>
              </a:spcAft>
            </a:pPr>
            <a:r>
              <a:rPr lang="ru-RU" sz="1800" dirty="0" smtClean="0"/>
              <a:t>Программируемый период</a:t>
            </a:r>
          </a:p>
          <a:p>
            <a:pPr lvl="1">
              <a:spcAft>
                <a:spcPts val="200"/>
              </a:spcAft>
            </a:pPr>
            <a:r>
              <a:rPr lang="ru-RU" sz="1800" dirty="0" smtClean="0"/>
              <a:t>Использует тактовый сигнал внутренней периферийной шины, частотой до 100 МГц</a:t>
            </a:r>
          </a:p>
          <a:p>
            <a:pPr lvl="1">
              <a:spcAft>
                <a:spcPts val="200"/>
              </a:spcAft>
            </a:pPr>
            <a:r>
              <a:rPr lang="ru-RU" sz="1800" dirty="0"/>
              <a:t>Внешний сигнал контакта </a:t>
            </a:r>
            <a:r>
              <a:rPr lang="ru-RU" sz="1800" dirty="0" err="1" smtClean="0"/>
              <a:t>TxCK</a:t>
            </a:r>
            <a:endParaRPr lang="en-US" sz="1800" dirty="0" smtClean="0"/>
          </a:p>
          <a:p>
            <a:pPr lvl="1">
              <a:spcAft>
                <a:spcPts val="200"/>
              </a:spcAft>
            </a:pPr>
            <a:endParaRPr lang="ru-RU" sz="1800" dirty="0"/>
          </a:p>
          <a:p>
            <a:pPr>
              <a:spcAft>
                <a:spcPts val="200"/>
              </a:spcAft>
            </a:pPr>
            <a:r>
              <a:rPr lang="ru-RU" sz="2200" dirty="0" smtClean="0"/>
              <a:t>Подсчет событий: непериодические сигналы</a:t>
            </a:r>
          </a:p>
          <a:p>
            <a:pPr lvl="1">
              <a:spcAft>
                <a:spcPts val="200"/>
              </a:spcAft>
            </a:pPr>
            <a:r>
              <a:rPr lang="ru-RU" sz="1800" dirty="0" smtClean="0"/>
              <a:t>Сколько пошло импульсов?</a:t>
            </a:r>
          </a:p>
          <a:p>
            <a:pPr lvl="1">
              <a:spcAft>
                <a:spcPts val="200"/>
              </a:spcAft>
            </a:pPr>
            <a:r>
              <a:rPr lang="ru-RU" sz="1800" dirty="0" smtClean="0"/>
              <a:t>Внешний сигнал контакта TxCK</a:t>
            </a:r>
          </a:p>
          <a:p>
            <a:pPr>
              <a:spcAft>
                <a:spcPts val="200"/>
              </a:spcAft>
            </a:pPr>
            <a:r>
              <a:rPr lang="ru-RU" sz="2200" dirty="0" smtClean="0"/>
              <a:t>Выбор источника тактового сигнала таймера  осуществляется битом в TxCON</a:t>
            </a:r>
          </a:p>
          <a:p>
            <a:pPr lvl="1">
              <a:spcAft>
                <a:spcPts val="200"/>
              </a:spcAft>
            </a:pPr>
            <a:r>
              <a:rPr lang="ru-RU" sz="1800" dirty="0" smtClean="0"/>
              <a:t>TCS: 0 внутренний тактовый сигнал, 1 - внешний</a:t>
            </a:r>
          </a:p>
          <a:p>
            <a:pPr lvl="1">
              <a:spcAft>
                <a:spcPts val="200"/>
              </a:spcAft>
            </a:pPr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Что мы будем считать?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30779" y="1539692"/>
            <a:ext cx="2825739" cy="386453"/>
          </a:xfrm>
          <a:prstGeom prst="rect">
            <a:avLst/>
          </a:prstGeom>
          <a:solidFill>
            <a:schemeClr val="bg2"/>
          </a:solidFill>
          <a:ln w="28575">
            <a:solidFill>
              <a:srgbClr val="882C94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TMRx</a:t>
            </a:r>
            <a:endParaRPr lang="ru-RU" sz="20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0778" y="3179009"/>
            <a:ext cx="2825739" cy="386453"/>
          </a:xfrm>
          <a:prstGeom prst="rect">
            <a:avLst/>
          </a:prstGeom>
          <a:solidFill>
            <a:schemeClr val="bg2"/>
          </a:solidFill>
          <a:ln w="28575">
            <a:solidFill>
              <a:srgbClr val="882C94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PRx</a:t>
            </a:r>
            <a:endParaRPr lang="ru-RU" sz="20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0778" y="2358007"/>
            <a:ext cx="2825739" cy="386453"/>
          </a:xfrm>
          <a:prstGeom prst="rect">
            <a:avLst/>
          </a:prstGeom>
          <a:solidFill>
            <a:schemeClr val="bg2"/>
          </a:solidFill>
          <a:ln w="28575">
            <a:solidFill>
              <a:srgbClr val="882C94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Компаратор</a:t>
            </a:r>
            <a:endParaRPr lang="ru-RU" sz="20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5400000">
            <a:off x="6513623" y="1620951"/>
            <a:ext cx="251460" cy="217150"/>
          </a:xfrm>
          <a:prstGeom prst="triangle">
            <a:avLst/>
          </a:prstGeom>
          <a:solidFill>
            <a:schemeClr val="bg1">
              <a:lumMod val="20000"/>
              <a:lumOff val="8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4384" y="945049"/>
            <a:ext cx="1450058" cy="817341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1600" dirty="0" smtClean="0"/>
              <a:t>Вход тактового сигнала</a:t>
            </a:r>
            <a:endParaRPr lang="ru-RU" sz="1600" b="0" baseline="-25000" dirty="0" smtClean="0"/>
          </a:p>
        </p:txBody>
      </p: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 bwMode="auto">
          <a:xfrm flipH="1">
            <a:off x="7943648" y="1926145"/>
            <a:ext cx="1" cy="431862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0"/>
            <a:endCxn id="8" idx="2"/>
          </p:cNvCxnSpPr>
          <p:nvPr/>
        </p:nvCxnSpPr>
        <p:spPr bwMode="auto">
          <a:xfrm flipV="1">
            <a:off x="7943648" y="2744460"/>
            <a:ext cx="0" cy="434549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8" idx="3"/>
          </p:cNvCxnSpPr>
          <p:nvPr/>
        </p:nvCxnSpPr>
        <p:spPr bwMode="auto">
          <a:xfrm>
            <a:off x="9356517" y="2551234"/>
            <a:ext cx="1005407" cy="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9575375" y="2192295"/>
            <a:ext cx="1283125" cy="355676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dirty="0" smtClean="0"/>
              <a:t>Равно</a:t>
            </a:r>
            <a:endParaRPr lang="ru-RU" b="0" baseline="-25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555521" y="1534186"/>
            <a:ext cx="1395507" cy="355676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dirty="0" smtClean="0"/>
              <a:t>Сброс</a:t>
            </a:r>
            <a:endParaRPr lang="ru-RU" b="0" baseline="-25000" dirty="0" smtClean="0"/>
          </a:p>
        </p:txBody>
      </p:sp>
      <p:cxnSp>
        <p:nvCxnSpPr>
          <p:cNvPr id="19" name="Straight Arrow Connector 28"/>
          <p:cNvCxnSpPr>
            <a:stCxn id="8" idx="3"/>
            <a:endCxn id="6" idx="3"/>
          </p:cNvCxnSpPr>
          <p:nvPr/>
        </p:nvCxnSpPr>
        <p:spPr bwMode="auto">
          <a:xfrm flipV="1">
            <a:off x="9356517" y="1732919"/>
            <a:ext cx="1" cy="818315"/>
          </a:xfrm>
          <a:prstGeom prst="bentConnector3">
            <a:avLst>
              <a:gd name="adj1" fmla="val 2286010000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0" name="Freeform 19"/>
          <p:cNvSpPr/>
          <p:nvPr/>
        </p:nvSpPr>
        <p:spPr bwMode="auto">
          <a:xfrm>
            <a:off x="4338106" y="1486607"/>
            <a:ext cx="814346" cy="1339850"/>
          </a:xfrm>
          <a:custGeom>
            <a:avLst/>
            <a:gdLst>
              <a:gd name="connsiteX0" fmla="*/ 0 w 1044575"/>
              <a:gd name="connsiteY0" fmla="*/ 0 h 1339850"/>
              <a:gd name="connsiteX1" fmla="*/ 1044575 w 1044575"/>
              <a:gd name="connsiteY1" fmla="*/ 365125 h 1339850"/>
              <a:gd name="connsiteX2" fmla="*/ 1044575 w 1044575"/>
              <a:gd name="connsiteY2" fmla="*/ 984250 h 1339850"/>
              <a:gd name="connsiteX3" fmla="*/ 0 w 1044575"/>
              <a:gd name="connsiteY3" fmla="*/ 1339850 h 1339850"/>
              <a:gd name="connsiteX4" fmla="*/ 0 w 1044575"/>
              <a:gd name="connsiteY4" fmla="*/ 0 h 13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575" h="1339850">
                <a:moveTo>
                  <a:pt x="0" y="0"/>
                </a:moveTo>
                <a:lnTo>
                  <a:pt x="1044575" y="365125"/>
                </a:lnTo>
                <a:lnTo>
                  <a:pt x="1044575" y="984250"/>
                </a:lnTo>
                <a:lnTo>
                  <a:pt x="0" y="13398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cxnSp>
        <p:nvCxnSpPr>
          <p:cNvPr id="21" name="Straight Arrow Connector 31"/>
          <p:cNvCxnSpPr>
            <a:endCxn id="25" idx="1"/>
          </p:cNvCxnSpPr>
          <p:nvPr/>
        </p:nvCxnSpPr>
        <p:spPr bwMode="auto">
          <a:xfrm>
            <a:off x="4367129" y="1717475"/>
            <a:ext cx="422543" cy="444037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lg" len="lg"/>
            <a:tailEnd type="triangle" w="sm" len="med"/>
          </a:ln>
          <a:effectLst/>
        </p:spPr>
      </p:cxnSp>
      <p:cxnSp>
        <p:nvCxnSpPr>
          <p:cNvPr id="22" name="Straight Connector 21"/>
          <p:cNvCxnSpPr>
            <a:stCxn id="25" idx="6"/>
          </p:cNvCxnSpPr>
          <p:nvPr/>
        </p:nvCxnSpPr>
        <p:spPr bwMode="auto">
          <a:xfrm flipV="1">
            <a:off x="4818695" y="2156532"/>
            <a:ext cx="396535" cy="17002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23" name="Straight Connector 22"/>
          <p:cNvCxnSpPr>
            <a:endCxn id="33" idx="0"/>
          </p:cNvCxnSpPr>
          <p:nvPr/>
        </p:nvCxnSpPr>
        <p:spPr bwMode="auto">
          <a:xfrm flipH="1">
            <a:off x="4818695" y="2607906"/>
            <a:ext cx="1790" cy="39012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31"/>
          <p:cNvCxnSpPr>
            <a:stCxn id="28" idx="6"/>
            <a:endCxn id="25" idx="3"/>
          </p:cNvCxnSpPr>
          <p:nvPr/>
        </p:nvCxnSpPr>
        <p:spPr bwMode="auto">
          <a:xfrm flipV="1">
            <a:off x="4372109" y="2185555"/>
            <a:ext cx="417563" cy="439353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ysDot"/>
            <a:round/>
            <a:headEnd type="none" w="lg" len="lg"/>
            <a:tailEnd type="triangle" w="sm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784692" y="2156532"/>
            <a:ext cx="34003" cy="34003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000" b="0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75811" y="2998033"/>
            <a:ext cx="1685768" cy="725008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14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Выбор источника тактового сигнала таймера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75657" y="1384258"/>
            <a:ext cx="1915886" cy="146367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dirty="0" smtClean="0"/>
              <a:t>Тактовый сигнал внутренних периферийных устройств</a:t>
            </a:r>
            <a:endParaRPr lang="ru-RU" b="0" baseline="-25000" dirty="0" smtClean="0"/>
          </a:p>
        </p:txBody>
      </p:sp>
      <p:sp>
        <p:nvSpPr>
          <p:cNvPr id="84" name="Rectangle 83"/>
          <p:cNvSpPr/>
          <p:nvPr/>
        </p:nvSpPr>
        <p:spPr bwMode="auto">
          <a:xfrm>
            <a:off x="648945" y="2838010"/>
            <a:ext cx="407406" cy="2199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>
              <a:rot lat="0" lon="0" rev="2400000"/>
            </a:lightRig>
          </a:scene3d>
          <a:sp3d prstMaterial="plastic">
            <a:bevelT w="38100"/>
          </a:sp3d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cxnSp>
        <p:nvCxnSpPr>
          <p:cNvPr id="85" name="Straight Arrow Connector 28"/>
          <p:cNvCxnSpPr>
            <a:stCxn id="84" idx="3"/>
            <a:endCxn id="28" idx="2"/>
          </p:cNvCxnSpPr>
          <p:nvPr/>
        </p:nvCxnSpPr>
        <p:spPr bwMode="auto">
          <a:xfrm flipV="1">
            <a:off x="1056351" y="2624908"/>
            <a:ext cx="3281755" cy="323095"/>
          </a:xfrm>
          <a:prstGeom prst="bentConnector3">
            <a:avLst>
              <a:gd name="adj1" fmla="val 77863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9" name="Straight Arrow Connector 28"/>
          <p:cNvCxnSpPr/>
          <p:nvPr/>
        </p:nvCxnSpPr>
        <p:spPr bwMode="auto">
          <a:xfrm flipV="1">
            <a:off x="3113316" y="1716413"/>
            <a:ext cx="1224790" cy="47588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1323372" y="3064062"/>
            <a:ext cx="1450058" cy="632675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dirty="0" smtClean="0"/>
              <a:t>Внешний сигнал</a:t>
            </a:r>
            <a:endParaRPr lang="ru-RU" b="0" baseline="-25000" dirty="0" smtClean="0"/>
          </a:p>
        </p:txBody>
      </p:sp>
      <p:sp>
        <p:nvSpPr>
          <p:cNvPr id="94" name="TextBox 93"/>
          <p:cNvSpPr txBox="1"/>
          <p:nvPr/>
        </p:nvSpPr>
        <p:spPr>
          <a:xfrm>
            <a:off x="236252" y="2499986"/>
            <a:ext cx="803098" cy="355676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mtClean="0"/>
              <a:t>TxCK</a:t>
            </a:r>
            <a:endParaRPr lang="ru-RU" b="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391750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Arrow Connector 28"/>
          <p:cNvCxnSpPr>
            <a:stCxn id="72" idx="6"/>
            <a:endCxn id="81" idx="1"/>
          </p:cNvCxnSpPr>
          <p:nvPr/>
        </p:nvCxnSpPr>
        <p:spPr bwMode="auto">
          <a:xfrm flipV="1">
            <a:off x="4818695" y="2171295"/>
            <a:ext cx="1031653" cy="223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7" name="Freeform 66"/>
          <p:cNvSpPr/>
          <p:nvPr/>
        </p:nvSpPr>
        <p:spPr bwMode="auto">
          <a:xfrm>
            <a:off x="4338106" y="1486607"/>
            <a:ext cx="814346" cy="1339850"/>
          </a:xfrm>
          <a:custGeom>
            <a:avLst/>
            <a:gdLst>
              <a:gd name="connsiteX0" fmla="*/ 0 w 1044575"/>
              <a:gd name="connsiteY0" fmla="*/ 0 h 1339850"/>
              <a:gd name="connsiteX1" fmla="*/ 1044575 w 1044575"/>
              <a:gd name="connsiteY1" fmla="*/ 365125 h 1339850"/>
              <a:gd name="connsiteX2" fmla="*/ 1044575 w 1044575"/>
              <a:gd name="connsiteY2" fmla="*/ 984250 h 1339850"/>
              <a:gd name="connsiteX3" fmla="*/ 0 w 1044575"/>
              <a:gd name="connsiteY3" fmla="*/ 1339850 h 1339850"/>
              <a:gd name="connsiteX4" fmla="*/ 0 w 1044575"/>
              <a:gd name="connsiteY4" fmla="*/ 0 h 13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575" h="1339850">
                <a:moveTo>
                  <a:pt x="0" y="0"/>
                </a:moveTo>
                <a:lnTo>
                  <a:pt x="1044575" y="365125"/>
                </a:lnTo>
                <a:lnTo>
                  <a:pt x="1044575" y="984250"/>
                </a:lnTo>
                <a:lnTo>
                  <a:pt x="0" y="13398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Предварительный делитель частоты тактового сигнала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4053840"/>
            <a:ext cx="11520000" cy="247416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ru-RU" sz="2200" dirty="0" err="1" smtClean="0"/>
              <a:t>TMRx</a:t>
            </a:r>
            <a:r>
              <a:rPr lang="ru-RU" sz="2200" dirty="0" smtClean="0"/>
              <a:t> увеличивается на 1 только после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>поступления N импульсов тактового сигнала</a:t>
            </a:r>
          </a:p>
          <a:p>
            <a:pPr lvl="1">
              <a:spcAft>
                <a:spcPts val="200"/>
              </a:spcAft>
            </a:pPr>
            <a:r>
              <a:rPr lang="ru-RU" sz="2000" dirty="0" smtClean="0"/>
              <a:t>N = 1, 2, 4, 8, 16, 32, 64, 256</a:t>
            </a:r>
          </a:p>
          <a:p>
            <a:pPr>
              <a:spcAft>
                <a:spcPts val="200"/>
              </a:spcAft>
            </a:pPr>
            <a:r>
              <a:rPr lang="ru-RU" sz="2200" dirty="0" smtClean="0"/>
              <a:t>Указывается управляющими битами регистра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>TCKPS </a:t>
            </a:r>
          </a:p>
          <a:p>
            <a:pPr>
              <a:spcAft>
                <a:spcPts val="200"/>
              </a:spcAft>
            </a:pPr>
            <a:r>
              <a:rPr lang="ru-RU" sz="2200" dirty="0" smtClean="0"/>
              <a:t>Типичные применения</a:t>
            </a:r>
          </a:p>
          <a:p>
            <a:pPr lvl="1">
              <a:spcAft>
                <a:spcPts val="200"/>
              </a:spcAft>
            </a:pPr>
            <a:r>
              <a:rPr lang="ru-RU" sz="2000" dirty="0" smtClean="0"/>
              <a:t>Большие задержки, больший диапазон счета</a:t>
            </a:r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Уменьшает частоту входного тактового сигнала</a:t>
            </a:r>
            <a:endParaRPr lang="ru-RU" dirty="0"/>
          </a:p>
        </p:txBody>
      </p:sp>
      <p:cxnSp>
        <p:nvCxnSpPr>
          <p:cNvPr id="48" name="Straight Arrow Connector 28"/>
          <p:cNvCxnSpPr/>
          <p:nvPr/>
        </p:nvCxnSpPr>
        <p:spPr bwMode="auto">
          <a:xfrm flipV="1">
            <a:off x="7741407" y="1745841"/>
            <a:ext cx="477888" cy="42881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4338106" y="1686725"/>
            <a:ext cx="34003" cy="955184"/>
            <a:chOff x="3634087" y="1878629"/>
            <a:chExt cx="34003" cy="955184"/>
          </a:xfrm>
        </p:grpSpPr>
        <p:sp>
          <p:nvSpPr>
            <p:cNvPr id="50" name="Oval 49"/>
            <p:cNvSpPr/>
            <p:nvPr/>
          </p:nvSpPr>
          <p:spPr bwMode="auto">
            <a:xfrm>
              <a:off x="3634087" y="2492749"/>
              <a:ext cx="34003" cy="34003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0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634087" y="1878629"/>
              <a:ext cx="34003" cy="34003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0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634087" y="2799810"/>
              <a:ext cx="34003" cy="34003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0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3634087" y="2185689"/>
              <a:ext cx="34003" cy="34003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0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142405" y="1556007"/>
            <a:ext cx="2825739" cy="386453"/>
          </a:xfrm>
          <a:prstGeom prst="rect">
            <a:avLst/>
          </a:prstGeom>
          <a:solidFill>
            <a:schemeClr val="bg2"/>
          </a:solidFill>
          <a:ln w="28575">
            <a:solidFill>
              <a:srgbClr val="882C94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TMRx</a:t>
            </a:r>
            <a:endParaRPr lang="ru-RU" sz="20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42404" y="3195324"/>
            <a:ext cx="2825739" cy="386453"/>
          </a:xfrm>
          <a:prstGeom prst="rect">
            <a:avLst/>
          </a:prstGeom>
          <a:solidFill>
            <a:schemeClr val="bg2"/>
          </a:solidFill>
          <a:ln w="28575">
            <a:solidFill>
              <a:srgbClr val="882C94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PRx</a:t>
            </a:r>
            <a:endParaRPr lang="ru-RU" sz="20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142404" y="2374322"/>
            <a:ext cx="2825739" cy="386453"/>
          </a:xfrm>
          <a:prstGeom prst="rect">
            <a:avLst/>
          </a:prstGeom>
          <a:solidFill>
            <a:schemeClr val="bg2"/>
          </a:solidFill>
          <a:ln w="28575">
            <a:solidFill>
              <a:srgbClr val="882C94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Компаратор</a:t>
            </a:r>
            <a:endParaRPr lang="ru-RU" sz="20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7" name="Isosceles Triangle 56"/>
          <p:cNvSpPr/>
          <p:nvPr/>
        </p:nvSpPr>
        <p:spPr bwMode="auto">
          <a:xfrm rot="5400000">
            <a:off x="8125249" y="1637266"/>
            <a:ext cx="251460" cy="217150"/>
          </a:xfrm>
          <a:prstGeom prst="triangle">
            <a:avLst/>
          </a:prstGeom>
          <a:solidFill>
            <a:schemeClr val="bg1">
              <a:lumMod val="20000"/>
              <a:lumOff val="8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84692" y="1329832"/>
            <a:ext cx="1540769" cy="509564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1400" dirty="0" smtClean="0"/>
              <a:t>Вход тактового сигнала</a:t>
            </a:r>
            <a:endParaRPr lang="ru-RU" sz="1400" b="0" baseline="-25000" dirty="0" smtClean="0"/>
          </a:p>
        </p:txBody>
      </p:sp>
      <p:cxnSp>
        <p:nvCxnSpPr>
          <p:cNvPr id="59" name="Straight Arrow Connector 58"/>
          <p:cNvCxnSpPr>
            <a:stCxn id="54" idx="2"/>
            <a:endCxn id="56" idx="0"/>
          </p:cNvCxnSpPr>
          <p:nvPr/>
        </p:nvCxnSpPr>
        <p:spPr bwMode="auto">
          <a:xfrm flipH="1">
            <a:off x="9555274" y="1942460"/>
            <a:ext cx="1" cy="431862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>
            <a:stCxn id="55" idx="0"/>
            <a:endCxn id="56" idx="2"/>
          </p:cNvCxnSpPr>
          <p:nvPr/>
        </p:nvCxnSpPr>
        <p:spPr bwMode="auto">
          <a:xfrm flipV="1">
            <a:off x="9555274" y="2760775"/>
            <a:ext cx="0" cy="434549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56" idx="3"/>
          </p:cNvCxnSpPr>
          <p:nvPr/>
        </p:nvCxnSpPr>
        <p:spPr bwMode="auto">
          <a:xfrm>
            <a:off x="10968143" y="2567549"/>
            <a:ext cx="1005407" cy="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11187002" y="2208610"/>
            <a:ext cx="1004998" cy="355676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dirty="0" smtClean="0"/>
              <a:t>Равно</a:t>
            </a:r>
            <a:endParaRPr lang="ru-RU" b="0" baseline="-25000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11233249" y="1550501"/>
            <a:ext cx="931759" cy="355676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dirty="0" smtClean="0"/>
              <a:t>Сброс</a:t>
            </a:r>
            <a:endParaRPr lang="ru-RU" b="0" baseline="-25000" dirty="0" smtClean="0"/>
          </a:p>
        </p:txBody>
      </p:sp>
      <p:cxnSp>
        <p:nvCxnSpPr>
          <p:cNvPr id="66" name="Straight Arrow Connector 28"/>
          <p:cNvCxnSpPr>
            <a:stCxn id="56" idx="3"/>
            <a:endCxn id="54" idx="3"/>
          </p:cNvCxnSpPr>
          <p:nvPr/>
        </p:nvCxnSpPr>
        <p:spPr bwMode="auto">
          <a:xfrm flipV="1">
            <a:off x="10968143" y="1749234"/>
            <a:ext cx="1" cy="818315"/>
          </a:xfrm>
          <a:prstGeom prst="bentConnector3">
            <a:avLst>
              <a:gd name="adj1" fmla="val 2286010000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8" name="Straight Arrow Connector 31"/>
          <p:cNvCxnSpPr>
            <a:endCxn id="72" idx="1"/>
          </p:cNvCxnSpPr>
          <p:nvPr/>
        </p:nvCxnSpPr>
        <p:spPr bwMode="auto">
          <a:xfrm>
            <a:off x="4367129" y="1717475"/>
            <a:ext cx="422543" cy="444037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lg" len="lg"/>
            <a:tailEnd type="triangle" w="sm" len="med"/>
          </a:ln>
          <a:effectLst/>
        </p:spPr>
      </p:cxnSp>
      <p:cxnSp>
        <p:nvCxnSpPr>
          <p:cNvPr id="69" name="Straight Connector 68"/>
          <p:cNvCxnSpPr>
            <a:stCxn id="72" idx="6"/>
          </p:cNvCxnSpPr>
          <p:nvPr/>
        </p:nvCxnSpPr>
        <p:spPr bwMode="auto">
          <a:xfrm flipV="1">
            <a:off x="4818695" y="2156532"/>
            <a:ext cx="396535" cy="17002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70" name="Straight Connector 69"/>
          <p:cNvCxnSpPr>
            <a:endCxn id="73" idx="0"/>
          </p:cNvCxnSpPr>
          <p:nvPr/>
        </p:nvCxnSpPr>
        <p:spPr bwMode="auto">
          <a:xfrm flipH="1">
            <a:off x="4819879" y="2607906"/>
            <a:ext cx="608" cy="390127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Arrow Connector 31"/>
          <p:cNvCxnSpPr>
            <a:stCxn id="52" idx="6"/>
            <a:endCxn id="72" idx="3"/>
          </p:cNvCxnSpPr>
          <p:nvPr/>
        </p:nvCxnSpPr>
        <p:spPr bwMode="auto">
          <a:xfrm flipV="1">
            <a:off x="4372109" y="2185555"/>
            <a:ext cx="417563" cy="439353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ysDot"/>
            <a:round/>
            <a:headEnd type="none" w="lg" len="lg"/>
            <a:tailEnd type="triangle" w="sm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4784692" y="2156532"/>
            <a:ext cx="34003" cy="34003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000" b="0" dirty="0" smtClean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756752" y="2998033"/>
            <a:ext cx="2126254" cy="909674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Выбор источника тактового сигнала таймера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36434" y="1449868"/>
            <a:ext cx="2066486" cy="118667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dirty="0" smtClean="0"/>
              <a:t>Тактовый сигнал внутренних периферийных устройств</a:t>
            </a:r>
            <a:endParaRPr lang="ru-RU" b="0" baseline="-25000" dirty="0" smtClean="0"/>
          </a:p>
        </p:txBody>
      </p:sp>
      <p:cxnSp>
        <p:nvCxnSpPr>
          <p:cNvPr id="76" name="Straight Arrow Connector 28"/>
          <p:cNvCxnSpPr>
            <a:endCxn id="52" idx="2"/>
          </p:cNvCxnSpPr>
          <p:nvPr/>
        </p:nvCxnSpPr>
        <p:spPr bwMode="auto">
          <a:xfrm flipV="1">
            <a:off x="1056351" y="2624908"/>
            <a:ext cx="3281755" cy="323095"/>
          </a:xfrm>
          <a:prstGeom prst="bentConnector3">
            <a:avLst>
              <a:gd name="adj1" fmla="val 71149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7" name="Straight Arrow Connector 28"/>
          <p:cNvCxnSpPr>
            <a:stCxn id="74" idx="3"/>
          </p:cNvCxnSpPr>
          <p:nvPr/>
        </p:nvCxnSpPr>
        <p:spPr bwMode="auto">
          <a:xfrm flipV="1">
            <a:off x="3002920" y="1725723"/>
            <a:ext cx="1335186" cy="31748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1423254" y="3050310"/>
            <a:ext cx="1450058" cy="632675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dirty="0" smtClean="0"/>
              <a:t>Внешний сигнал</a:t>
            </a:r>
            <a:endParaRPr lang="ru-RU" b="0" baseline="-25000" dirty="0" smtClean="0"/>
          </a:p>
        </p:txBody>
      </p:sp>
      <p:sp>
        <p:nvSpPr>
          <p:cNvPr id="81" name="TextBox 80"/>
          <p:cNvSpPr txBox="1"/>
          <p:nvPr/>
        </p:nvSpPr>
        <p:spPr>
          <a:xfrm>
            <a:off x="5850348" y="1885735"/>
            <a:ext cx="1943823" cy="571119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Предварительный делитель частоты</a:t>
            </a:r>
          </a:p>
        </p:txBody>
      </p:sp>
      <p:cxnSp>
        <p:nvCxnSpPr>
          <p:cNvPr id="91" name="Straight Connector 90"/>
          <p:cNvCxnSpPr>
            <a:stCxn id="81" idx="2"/>
            <a:endCxn id="92" idx="0"/>
          </p:cNvCxnSpPr>
          <p:nvPr/>
        </p:nvCxnSpPr>
        <p:spPr bwMode="auto">
          <a:xfrm flipH="1">
            <a:off x="6821632" y="2456854"/>
            <a:ext cx="628" cy="5123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5978748" y="2969154"/>
            <a:ext cx="1685768" cy="355676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TCKPS</a:t>
            </a: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2"/>
          <a:srcRect t="1" r="8852" b="1274"/>
          <a:stretch/>
        </p:blipFill>
        <p:spPr>
          <a:xfrm>
            <a:off x="7334250" y="4003375"/>
            <a:ext cx="4764657" cy="232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84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Генерация прерываний таймером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796716"/>
            <a:ext cx="11520000" cy="4731283"/>
          </a:xfrm>
        </p:spPr>
        <p:txBody>
          <a:bodyPr numCol="2"/>
          <a:lstStyle/>
          <a:p>
            <a:pPr>
              <a:spcAft>
                <a:spcPts val="200"/>
              </a:spcAft>
            </a:pPr>
            <a:r>
              <a:rPr lang="ru-RU" sz="2200" dirty="0" smtClean="0"/>
              <a:t>Процессор будет реагировать на это выполнением процедуры обработки прерывания для этого источника прерываний</a:t>
            </a:r>
          </a:p>
          <a:p>
            <a:pPr>
              <a:spcAft>
                <a:spcPts val="200"/>
              </a:spcAft>
            </a:pPr>
            <a:r>
              <a:rPr lang="ru-RU" sz="2200" dirty="0" smtClean="0"/>
              <a:t>Используется </a:t>
            </a:r>
            <a:r>
              <a:rPr lang="ru-RU" sz="2200" dirty="0" err="1" smtClean="0"/>
              <a:t>именя</a:t>
            </a:r>
            <a:r>
              <a:rPr lang="ru-RU" sz="2200" dirty="0" smtClean="0"/>
              <a:t> вектора прерывания в макросе для создания процедуры обработки прерывания </a:t>
            </a:r>
            <a:endParaRPr lang="ru-RU" sz="2200" dirty="0"/>
          </a:p>
          <a:p>
            <a:pPr lvl="1">
              <a:spcAft>
                <a:spcPts val="200"/>
              </a:spcAft>
            </a:pPr>
            <a:r>
              <a:rPr lang="ru-RU" sz="2000" dirty="0" smtClean="0"/>
              <a:t>Имена векторов: _</a:t>
            </a:r>
            <a:r>
              <a:rPr lang="ru-RU" sz="2000" dirty="0" err="1" smtClean="0"/>
              <a:t>TIMER_x_VECTOR</a:t>
            </a:r>
            <a:endParaRPr lang="ru-RU" sz="2000" dirty="0"/>
          </a:p>
          <a:p>
            <a:pPr>
              <a:spcAft>
                <a:spcPts val="200"/>
              </a:spcAft>
            </a:pPr>
            <a:endParaRPr lang="en-US" dirty="0" smtClean="0"/>
          </a:p>
          <a:p>
            <a:pPr>
              <a:spcAft>
                <a:spcPts val="200"/>
              </a:spcAft>
            </a:pPr>
            <a:r>
              <a:rPr lang="ru-RU" sz="2200" dirty="0" smtClean="0"/>
              <a:t>Биты управления прерыванием</a:t>
            </a:r>
          </a:p>
          <a:p>
            <a:pPr lvl="1">
              <a:spcAft>
                <a:spcPts val="200"/>
              </a:spcAft>
            </a:pPr>
            <a:r>
              <a:rPr lang="ru-RU" sz="2000" dirty="0" err="1" smtClean="0"/>
              <a:t>TxIE</a:t>
            </a:r>
            <a:r>
              <a:rPr lang="ru-RU" sz="2000" dirty="0" smtClean="0"/>
              <a:t> (в IEC0): Разрешение прерываний</a:t>
            </a:r>
          </a:p>
          <a:p>
            <a:pPr lvl="2">
              <a:spcAft>
                <a:spcPts val="200"/>
              </a:spcAft>
            </a:pPr>
            <a:r>
              <a:rPr lang="ru-RU" sz="1800" dirty="0" smtClean="0"/>
              <a:t>Записать 1 для разрешения таймеру генерировать запрос прерывания</a:t>
            </a:r>
          </a:p>
          <a:p>
            <a:pPr lvl="1">
              <a:spcAft>
                <a:spcPts val="200"/>
              </a:spcAft>
            </a:pPr>
            <a:r>
              <a:rPr lang="ru-RU" sz="2000" dirty="0" err="1" smtClean="0"/>
              <a:t>TxIF</a:t>
            </a:r>
            <a:r>
              <a:rPr lang="ru-RU" sz="2000" dirty="0" smtClean="0"/>
              <a:t> (в IFS0): Флаг запроса прерывания</a:t>
            </a:r>
          </a:p>
          <a:p>
            <a:pPr lvl="2">
              <a:spcAft>
                <a:spcPts val="200"/>
              </a:spcAft>
            </a:pPr>
            <a:r>
              <a:rPr lang="ru-RU" sz="1800" dirty="0" smtClean="0"/>
              <a:t>1 указывает на то, что таймер запросил прерывание </a:t>
            </a:r>
          </a:p>
          <a:p>
            <a:pPr lvl="2">
              <a:spcAft>
                <a:spcPts val="200"/>
              </a:spcAft>
            </a:pPr>
            <a:r>
              <a:rPr lang="ru-RU" sz="1800" dirty="0" smtClean="0"/>
              <a:t>Записать 0 для очистки запроса прерывания</a:t>
            </a:r>
          </a:p>
          <a:p>
            <a:pPr lvl="1">
              <a:spcAft>
                <a:spcPts val="200"/>
              </a:spcAft>
            </a:pPr>
            <a:r>
              <a:rPr lang="ru-RU" sz="2000" dirty="0" err="1" smtClean="0"/>
              <a:t>TxIP</a:t>
            </a:r>
            <a:r>
              <a:rPr lang="ru-RU" sz="2000" dirty="0" smtClean="0"/>
              <a:t> (</a:t>
            </a:r>
            <a:r>
              <a:rPr lang="ru-RU" sz="2000" dirty="0" err="1" smtClean="0"/>
              <a:t>in</a:t>
            </a:r>
            <a:r>
              <a:rPr lang="ru-RU" sz="2000" dirty="0" smtClean="0"/>
              <a:t> </a:t>
            </a:r>
            <a:r>
              <a:rPr lang="ru-RU" sz="2000" dirty="0" err="1" smtClean="0"/>
              <a:t>IPCy</a:t>
            </a:r>
            <a:r>
              <a:rPr lang="ru-RU" sz="2000" dirty="0" smtClean="0"/>
              <a:t>): Уровень приоритета прерывания</a:t>
            </a:r>
          </a:p>
          <a:p>
            <a:pPr lvl="2">
              <a:spcAft>
                <a:spcPts val="200"/>
              </a:spcAft>
            </a:pPr>
            <a:r>
              <a:rPr lang="ru-RU" sz="1800" dirty="0" smtClean="0"/>
              <a:t>Запись 1-7 устанавливает уровень приоритета прерывания </a:t>
            </a:r>
          </a:p>
          <a:p>
            <a:pPr lvl="2">
              <a:spcAft>
                <a:spcPts val="200"/>
              </a:spcAft>
            </a:pPr>
            <a:r>
              <a:rPr lang="ru-RU" sz="1800" dirty="0" smtClean="0"/>
              <a:t>Запись 0 блокирует прерывание от этого таймера</a:t>
            </a:r>
          </a:p>
          <a:p>
            <a:pPr lvl="1">
              <a:spcAft>
                <a:spcPts val="200"/>
              </a:spcAft>
            </a:pPr>
            <a:r>
              <a:rPr lang="ru-RU" sz="2000" dirty="0" err="1" smtClean="0"/>
              <a:t>TxIS</a:t>
            </a:r>
            <a:r>
              <a:rPr lang="ru-RU" sz="2000" dirty="0" smtClean="0"/>
              <a:t> (в </a:t>
            </a:r>
            <a:r>
              <a:rPr lang="ru-RU" sz="2000" dirty="0" err="1" smtClean="0"/>
              <a:t>IPCy</a:t>
            </a:r>
            <a:r>
              <a:rPr lang="ru-RU" sz="2000" dirty="0" smtClean="0"/>
              <a:t>): Уровень </a:t>
            </a:r>
            <a:r>
              <a:rPr lang="ru-RU" sz="2000" dirty="0" err="1" smtClean="0"/>
              <a:t>подприоритета</a:t>
            </a:r>
            <a:r>
              <a:rPr lang="ru-RU" sz="2000" dirty="0" smtClean="0"/>
              <a:t>  прерывания</a:t>
            </a:r>
          </a:p>
          <a:p>
            <a:pPr lvl="2">
              <a:spcAft>
                <a:spcPts val="200"/>
              </a:spcAft>
            </a:pPr>
            <a:r>
              <a:rPr lang="ru-RU" sz="1800" dirty="0" smtClean="0"/>
              <a:t>Запись 0-3 устанавливает уровень </a:t>
            </a:r>
            <a:r>
              <a:rPr lang="ru-RU" sz="1800" dirty="0" err="1" smtClean="0"/>
              <a:t>подприоритета</a:t>
            </a:r>
            <a:r>
              <a:rPr lang="ru-RU" sz="1800" dirty="0" smtClean="0"/>
              <a:t> прерывания</a:t>
            </a:r>
          </a:p>
          <a:p>
            <a:pPr lvl="2">
              <a:spcAft>
                <a:spcPts val="200"/>
              </a:spcAft>
            </a:pPr>
            <a:endParaRPr lang="ru-R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Таймер может генерировать прерывание по каждому переполнению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1" b="86876"/>
          <a:stretch/>
        </p:blipFill>
        <p:spPr>
          <a:xfrm>
            <a:off x="384000" y="1441936"/>
            <a:ext cx="6241389" cy="31941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986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agination Powerpoint Master Template V2.3 14may2013">
  <a:themeElements>
    <a:clrScheme name="Imagination New Branding">
      <a:dk1>
        <a:srgbClr val="5A5A5A"/>
      </a:dk1>
      <a:lt1>
        <a:srgbClr val="BEBEBE"/>
      </a:lt1>
      <a:dk2>
        <a:srgbClr val="262626"/>
      </a:dk2>
      <a:lt2>
        <a:srgbClr val="F8F8F8"/>
      </a:lt2>
      <a:accent1>
        <a:srgbClr val="72166B"/>
      </a:accent1>
      <a:accent2>
        <a:srgbClr val="B71A8B"/>
      </a:accent2>
      <a:accent3>
        <a:srgbClr val="5A5A5A"/>
      </a:accent3>
      <a:accent4>
        <a:srgbClr val="BEBEBE"/>
      </a:accent4>
      <a:accent5>
        <a:srgbClr val="262626"/>
      </a:accent5>
      <a:accent6>
        <a:srgbClr val="72166B"/>
      </a:accent6>
      <a:hlink>
        <a:srgbClr val="BEBEBE"/>
      </a:hlink>
      <a:folHlink>
        <a:srgbClr val="B71A8B"/>
      </a:folHlink>
    </a:clrScheme>
    <a:fontScheme name="Imagination New Branding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166B"/>
        </a:solidFill>
        <a:ln w="38100" cap="flat" cmpd="sng" algn="ctr">
          <a:solidFill>
            <a:srgbClr val="7216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algn="ctr" eaLnBrk="0" hangingPunct="0">
          <a:lnSpc>
            <a:spcPct val="80000"/>
          </a:lnSpc>
          <a:buClr>
            <a:srgbClr val="000099"/>
          </a:buClr>
          <a:defRPr sz="1400" b="0" dirty="0" smtClean="0">
            <a:solidFill>
              <a:schemeClr val="bg1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 w="28575">
          <a:solidFill>
            <a:srgbClr val="882C94"/>
          </a:solidFill>
        </a:ln>
      </a:spPr>
      <a:bodyPr wrap="none" lIns="77916" tIns="38958" rIns="77916" bIns="38958" rtlCol="0">
        <a:spAutoFit/>
      </a:bodyPr>
      <a:lstStyle>
        <a:defPPr>
          <a:defRPr sz="1600" b="0" dirty="0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>
    <a:extraClrScheme>
      <a:clrScheme name="ImagTech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Tech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Imagination Technologies Powerpoint Templates.pptx" id="{8D64BB0A-1385-402B-8E89-91F45C8EDBE6}" vid="{5248EC59-C7B3-40E0-B210-292FB83AC1A7}"/>
    </a:ext>
  </a:extLst>
</a:theme>
</file>

<file path=ppt/theme/theme2.xml><?xml version="1.0" encoding="utf-8"?>
<a:theme xmlns:a="http://schemas.openxmlformats.org/drawingml/2006/main" name="1_Imagination Powerpoint Master Template V2.3 14may2013">
  <a:themeElements>
    <a:clrScheme name="Imagination New Branding">
      <a:dk1>
        <a:srgbClr val="5A5A5A"/>
      </a:dk1>
      <a:lt1>
        <a:srgbClr val="BEBEBE"/>
      </a:lt1>
      <a:dk2>
        <a:srgbClr val="262626"/>
      </a:dk2>
      <a:lt2>
        <a:srgbClr val="F8F8F8"/>
      </a:lt2>
      <a:accent1>
        <a:srgbClr val="72166B"/>
      </a:accent1>
      <a:accent2>
        <a:srgbClr val="B71A8B"/>
      </a:accent2>
      <a:accent3>
        <a:srgbClr val="5A5A5A"/>
      </a:accent3>
      <a:accent4>
        <a:srgbClr val="BEBEBE"/>
      </a:accent4>
      <a:accent5>
        <a:srgbClr val="262626"/>
      </a:accent5>
      <a:accent6>
        <a:srgbClr val="72166B"/>
      </a:accent6>
      <a:hlink>
        <a:srgbClr val="BEBEBE"/>
      </a:hlink>
      <a:folHlink>
        <a:srgbClr val="B71A8B"/>
      </a:folHlink>
    </a:clrScheme>
    <a:fontScheme name="Imagination New Branding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166B"/>
        </a:solidFill>
        <a:ln w="38100" cap="flat" cmpd="sng" algn="ctr">
          <a:solidFill>
            <a:srgbClr val="7216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algn="ctr" eaLnBrk="0" hangingPunct="0">
          <a:lnSpc>
            <a:spcPct val="80000"/>
          </a:lnSpc>
          <a:buClr>
            <a:srgbClr val="000099"/>
          </a:buClr>
          <a:defRPr sz="1400" b="0" dirty="0" smtClean="0">
            <a:solidFill>
              <a:schemeClr val="bg1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 w="28575">
          <a:solidFill>
            <a:srgbClr val="882C94"/>
          </a:solidFill>
        </a:ln>
      </a:spPr>
      <a:bodyPr wrap="none" lIns="77916" tIns="38958" rIns="77916" bIns="38958" rtlCol="0">
        <a:spAutoFit/>
      </a:bodyPr>
      <a:lstStyle>
        <a:defPPr>
          <a:defRPr sz="1600" b="0" dirty="0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>
    <a:extraClrScheme>
      <a:clrScheme name="ImagTech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Tech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1_Introduction.pptx" id="{1C295136-4027-4DDC-B6EB-A232CDC336C1}" vid="{5670B920-B509-44E5-B542-5F088A4E91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Imagination Technologies Powerpoint Templates</Template>
  <TotalTime>29245</TotalTime>
  <Words>2246</Words>
  <Application>Microsoft Office PowerPoint</Application>
  <PresentationFormat>Произвольный</PresentationFormat>
  <Paragraphs>535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Imagination Powerpoint Master Template V2.3 14may2013</vt:lpstr>
      <vt:lpstr>1_Imagination Powerpoint Master Template V2.3 14may2013</vt:lpstr>
      <vt:lpstr> Цикл лабораторных работ Connected MCU Модуль 6: Таймеры и счетчики</vt:lpstr>
      <vt:lpstr>Обзор Модуля</vt:lpstr>
      <vt:lpstr>Презентация PowerPoint</vt:lpstr>
      <vt:lpstr>Раздел 1: Понятие о таймере</vt:lpstr>
      <vt:lpstr>Принцип работы таймера</vt:lpstr>
      <vt:lpstr>Регистры таймера</vt:lpstr>
      <vt:lpstr>Выбор источника тактового сигнала</vt:lpstr>
      <vt:lpstr>Предварительный делитель частоты тактового сигнала</vt:lpstr>
      <vt:lpstr>Генерация прерываний таймером</vt:lpstr>
      <vt:lpstr>Таймеры микроконтроллера PIC32MZ EF</vt:lpstr>
      <vt:lpstr>Пример: Включение светодиода с частотой 5 Гц</vt:lpstr>
      <vt:lpstr>Демонстрация</vt:lpstr>
      <vt:lpstr>Основной код примера</vt:lpstr>
      <vt:lpstr>Процедура обработки прерывания и поведение системы</vt:lpstr>
      <vt:lpstr>Раздел 2:  Захват по входу</vt:lpstr>
      <vt:lpstr>Причины использования модуля захвата по входу</vt:lpstr>
      <vt:lpstr>Модуль захвата по входу</vt:lpstr>
      <vt:lpstr>Особенности модулей захвата по входу </vt:lpstr>
      <vt:lpstr>Захват по входу и прерывания</vt:lpstr>
      <vt:lpstr>Раздел 3: Сравнение выхода</vt:lpstr>
      <vt:lpstr>Причины использования модуля сравнения выхода</vt:lpstr>
      <vt:lpstr>Программная реализация</vt:lpstr>
      <vt:lpstr>Аппаратная реализация:  Модуль сравнения выхода</vt:lpstr>
      <vt:lpstr>Генерация ШИМ-сигнала модулем сравнения выхода</vt:lpstr>
      <vt:lpstr>Особенности модуля сравнения выхода</vt:lpstr>
      <vt:lpstr>Демонстрация</vt:lpstr>
      <vt:lpstr>Код инициализации</vt:lpstr>
      <vt:lpstr>Основной код</vt:lpstr>
      <vt:lpstr>Процедура обработки прерывания и поведение системы</vt:lpstr>
      <vt:lpstr>Дополнительные возможности, не рассмотренные тут</vt:lpstr>
      <vt:lpstr>Раздел 4: Использование таймеров с конечными автоматами</vt:lpstr>
      <vt:lpstr>Пример управления светодиодами</vt:lpstr>
      <vt:lpstr>Демонстрация</vt:lpstr>
      <vt:lpstr>Код управление скоростью поочередного включения и  выключения</vt:lpstr>
      <vt:lpstr>Код поочередного включения и выключения светодиодов</vt:lpstr>
      <vt:lpstr>Процедура обработки прерывания сигнализирует для  запуска кода задачи</vt:lpstr>
      <vt:lpstr>Конечный автомат в  задаче</vt:lpstr>
      <vt:lpstr>Конечный автомат в процедуре обработки прерывания</vt:lpstr>
      <vt:lpstr>Приложение</vt:lpstr>
      <vt:lpstr>Режим закрытого накопления</vt:lpstr>
      <vt:lpstr>Режим закрытого накопления</vt:lpstr>
      <vt:lpstr>Выбор контактов периферийного оборудования  (PPS)</vt:lpstr>
      <vt:lpstr>Выбор входного контакта (MUX)</vt:lpstr>
      <vt:lpstr>Выбор выходного контакта (DEMUX)</vt:lpstr>
      <vt:lpstr>Защита при выборе контактов периферийного  оборудования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Alex Dean</dc:creator>
  <cp:lastModifiedBy>Alex</cp:lastModifiedBy>
  <cp:revision>536</cp:revision>
  <dcterms:created xsi:type="dcterms:W3CDTF">2015-05-22T16:34:09Z</dcterms:created>
  <dcterms:modified xsi:type="dcterms:W3CDTF">2016-08-10T11:08:06Z</dcterms:modified>
</cp:coreProperties>
</file>