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  <p:sldMasterId id="2147483664" r:id="rId2"/>
  </p:sldMasterIdLst>
  <p:notesMasterIdLst>
    <p:notesMasterId r:id="rId57"/>
  </p:notesMasterIdLst>
  <p:sldIdLst>
    <p:sldId id="256" r:id="rId3"/>
    <p:sldId id="257" r:id="rId4"/>
    <p:sldId id="302" r:id="rId5"/>
    <p:sldId id="303" r:id="rId6"/>
    <p:sldId id="360" r:id="rId7"/>
    <p:sldId id="309" r:id="rId8"/>
    <p:sldId id="308" r:id="rId9"/>
    <p:sldId id="334" r:id="rId10"/>
    <p:sldId id="311" r:id="rId11"/>
    <p:sldId id="340" r:id="rId12"/>
    <p:sldId id="341" r:id="rId13"/>
    <p:sldId id="312" r:id="rId14"/>
    <p:sldId id="351" r:id="rId15"/>
    <p:sldId id="352" r:id="rId16"/>
    <p:sldId id="355" r:id="rId17"/>
    <p:sldId id="343" r:id="rId18"/>
    <p:sldId id="348" r:id="rId19"/>
    <p:sldId id="310" r:id="rId20"/>
    <p:sldId id="344" r:id="rId21"/>
    <p:sldId id="345" r:id="rId22"/>
    <p:sldId id="356" r:id="rId23"/>
    <p:sldId id="346" r:id="rId24"/>
    <p:sldId id="347" r:id="rId25"/>
    <p:sldId id="314" r:id="rId26"/>
    <p:sldId id="318" r:id="rId27"/>
    <p:sldId id="315" r:id="rId28"/>
    <p:sldId id="325" r:id="rId29"/>
    <p:sldId id="335" r:id="rId30"/>
    <p:sldId id="327" r:id="rId31"/>
    <p:sldId id="326" r:id="rId32"/>
    <p:sldId id="324" r:id="rId33"/>
    <p:sldId id="353" r:id="rId34"/>
    <p:sldId id="320" r:id="rId35"/>
    <p:sldId id="339" r:id="rId36"/>
    <p:sldId id="350" r:id="rId37"/>
    <p:sldId id="328" r:id="rId38"/>
    <p:sldId id="323" r:id="rId39"/>
    <p:sldId id="338" r:id="rId40"/>
    <p:sldId id="321" r:id="rId41"/>
    <p:sldId id="322" r:id="rId42"/>
    <p:sldId id="349" r:id="rId43"/>
    <p:sldId id="317" r:id="rId44"/>
    <p:sldId id="337" r:id="rId45"/>
    <p:sldId id="331" r:id="rId46"/>
    <p:sldId id="361" r:id="rId47"/>
    <p:sldId id="332" r:id="rId48"/>
    <p:sldId id="357" r:id="rId49"/>
    <p:sldId id="358" r:id="rId50"/>
    <p:sldId id="336" r:id="rId51"/>
    <p:sldId id="359" r:id="rId52"/>
    <p:sldId id="354" r:id="rId53"/>
    <p:sldId id="330" r:id="rId54"/>
    <p:sldId id="313" r:id="rId55"/>
    <p:sldId id="31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9C925"/>
    <a:srgbClr val="B3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2" autoAdjust="0"/>
    <p:restoredTop sz="86412" autoAdjust="0"/>
  </p:normalViewPr>
  <p:slideViewPr>
    <p:cSldViewPr snapToGrid="0">
      <p:cViewPr varScale="1">
        <p:scale>
          <a:sx n="76" d="100"/>
          <a:sy n="76" d="100"/>
        </p:scale>
        <p:origin x="-99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42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5F068-10D5-4D46-BE33-1671DE40D825}" type="datetimeFigureOut">
              <a:rPr lang="en-US" smtClean="0"/>
              <a:t>8/10/2016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A58DE-4569-4FF0-95FA-4EF4B443FDE0}" type="slidenum">
              <a:rPr lang="en-US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2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58DE-4569-4FF0-95FA-4EF4B443FDE0}" type="slidenum">
              <a:rPr lang="en-US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2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58DE-4569-4FF0-95FA-4EF4B443FDE0}" type="slidenum">
              <a:rPr lang="en-US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9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58DE-4569-4FF0-95FA-4EF4B443FDE0}" type="slidenum">
              <a:rPr lang="en-US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7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A58DE-4569-4FF0-95FA-4EF4B443FDE0}" type="slidenum">
              <a:rPr lang="en-US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divider">
    <p:bg>
      <p:bgPr>
        <a:solidFill>
          <a:srgbClr val="7216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3129904" y="5946779"/>
            <a:ext cx="6096000" cy="68244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23404" y="5109187"/>
            <a:ext cx="8509000" cy="799464"/>
          </a:xfrm>
        </p:spPr>
        <p:txBody>
          <a:bodyPr wrap="square" tIns="46026" bIns="46026" anchor="ctr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</a:t>
            </a:r>
            <a:r>
              <a:rPr lang="en-GB" dirty="0" smtClean="0"/>
              <a:t>style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984000" y="6288001"/>
            <a:ext cx="2170027" cy="430857"/>
          </a:xfrm>
          <a:prstGeom prst="rect">
            <a:avLst/>
          </a:prstGeom>
          <a:noFill/>
        </p:spPr>
        <p:txBody>
          <a:bodyPr wrap="none" lIns="121893" tIns="60945" rIns="121893" bIns="60945" rtlCol="0">
            <a:spAutoFit/>
          </a:bodyPr>
          <a:lstStyle/>
          <a:p>
            <a:r>
              <a:rPr lang="ru-RU" sz="2000" b="0" dirty="0" smtClean="0">
                <a:solidFill>
                  <a:schemeClr val="bg2"/>
                </a:solidFill>
              </a:rPr>
              <a:t>www.imgtec.com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71" y="1208754"/>
            <a:ext cx="6180667" cy="34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55445" y="174680"/>
            <a:ext cx="2480747" cy="761364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none" lIns="103888" tIns="51944" rIns="103888" bIns="51944" rtlCol="0">
            <a:spAutoFit/>
          </a:bodyPr>
          <a:lstStyle/>
          <a:p>
            <a:pPr algn="ctr"/>
            <a:r>
              <a:rPr lang="ru-RU" sz="2133" b="0" dirty="0" smtClean="0">
                <a:solidFill>
                  <a:schemeClr val="bg2"/>
                </a:solidFill>
                <a:latin typeface="Arial Black" pitchFamily="34" charset="0"/>
              </a:rPr>
              <a:t>Confidential</a:t>
            </a:r>
          </a:p>
          <a:p>
            <a:pPr algn="ctr"/>
            <a:r>
              <a:rPr lang="ru-RU" sz="2133" b="0" dirty="0" smtClean="0">
                <a:solidFill>
                  <a:schemeClr val="bg2"/>
                </a:solidFill>
                <a:latin typeface="Arial Black" pitchFamily="34" charset="0"/>
              </a:rPr>
              <a:t>Subject to NDA</a:t>
            </a:r>
          </a:p>
        </p:txBody>
      </p:sp>
    </p:spTree>
    <p:extLst>
      <p:ext uri="{BB962C8B-B14F-4D97-AF65-F5344CB8AC3E}">
        <p14:creationId xmlns:p14="http://schemas.microsoft.com/office/powerpoint/2010/main" val="3330254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384000"/>
            <a:ext cx="11592653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384000" y="1344000"/>
            <a:ext cx="11520000" cy="5184000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 sz="2400" baseline="0"/>
            </a:lvl1pPr>
            <a:lvl2pPr>
              <a:spcBef>
                <a:spcPts val="0"/>
              </a:spcBef>
              <a:spcAft>
                <a:spcPts val="800"/>
              </a:spcAft>
              <a:defRPr sz="2133" baseline="0"/>
            </a:lvl2pPr>
            <a:lvl3pPr>
              <a:spcBef>
                <a:spcPts val="0"/>
              </a:spcBef>
              <a:spcAft>
                <a:spcPts val="800"/>
              </a:spcAft>
              <a:defRPr sz="1867" baseline="0"/>
            </a:lvl3pPr>
            <a:lvl4pPr>
              <a:spcBef>
                <a:spcPts val="0"/>
              </a:spcBef>
              <a:spcAft>
                <a:spcPts val="800"/>
              </a:spcAft>
              <a:defRPr sz="1600" baseline="0"/>
            </a:lvl4pPr>
            <a:lvl5pPr>
              <a:spcBef>
                <a:spcPts val="0"/>
              </a:spcBef>
              <a:spcAft>
                <a:spcPts val="800"/>
              </a:spcAft>
              <a:defRPr/>
            </a:lvl5pPr>
            <a:lvl6pPr>
              <a:spcBef>
                <a:spcPts val="0"/>
              </a:spcBef>
              <a:spcAft>
                <a:spcPts val="800"/>
              </a:spcAft>
              <a:defRPr/>
            </a:lvl6pPr>
            <a:lvl7pPr marL="1430506" indent="0">
              <a:buNone/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384061" y="864001"/>
            <a:ext cx="11592592" cy="287977"/>
          </a:xfrm>
        </p:spPr>
        <p:txBody>
          <a:bodyPr/>
          <a:lstStyle>
            <a:lvl1pPr marL="0" indent="0" algn="l">
              <a:buNone/>
              <a:defRPr sz="2400" b="0" i="1" baseline="0">
                <a:solidFill>
                  <a:srgbClr val="B71A8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73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gram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384000"/>
            <a:ext cx="11592653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384061" y="864001"/>
            <a:ext cx="11592592" cy="287977"/>
          </a:xfrm>
        </p:spPr>
        <p:txBody>
          <a:bodyPr/>
          <a:lstStyle>
            <a:lvl1pPr marL="0" indent="0" algn="l">
              <a:buNone/>
              <a:defRPr sz="2267" b="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090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3025995" y="3593367"/>
            <a:ext cx="6096000" cy="6824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800"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19495" y="1220076"/>
            <a:ext cx="8509000" cy="1483878"/>
          </a:xfrm>
        </p:spPr>
        <p:txBody>
          <a:bodyPr wrap="square" tIns="46026" bIns="46026" anchor="b"/>
          <a:lstStyle>
            <a:lvl1pPr algn="ctr">
              <a:defRPr sz="400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GB" dirty="0" smtClean="0"/>
              <a:t>Title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pic>
        <p:nvPicPr>
          <p:cNvPr id="1026" name="Picture 2" descr="http://smalltimer.net/dlormand/microchip_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798" r="1299" b="2360"/>
          <a:stretch/>
        </p:blipFill>
        <p:spPr bwMode="auto">
          <a:xfrm>
            <a:off x="2350513" y="5287022"/>
            <a:ext cx="1824038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brand.ncsu.edu/assets/logos/ncstate-brick-4x1-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00" y="0"/>
            <a:ext cx="3646900" cy="5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kldata4\graphics\Press\IMG_Corporate\IMG_logo\Imagination\png_RGB\Imagination_Logo_Primary_RGB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40" y="5287022"/>
            <a:ext cx="2136610" cy="11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digilentinc.com/IMG/Digilent-Logo2015-color-37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39" y="5521937"/>
            <a:ext cx="3482653" cy="6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6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19495" y="2412309"/>
            <a:ext cx="8509000" cy="1483878"/>
          </a:xfrm>
        </p:spPr>
        <p:txBody>
          <a:bodyPr wrap="square" tIns="46026" bIns="46026" anchor="ctr"/>
          <a:lstStyle>
            <a:lvl1pPr algn="ctr">
              <a:defRPr sz="400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GB" dirty="0" smtClean="0"/>
              <a:t>Section Divider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pic>
        <p:nvPicPr>
          <p:cNvPr id="1026" name="Picture 2" descr="http://smalltimer.net/dlormand/microchip_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798" r="1299" b="2360"/>
          <a:stretch/>
        </p:blipFill>
        <p:spPr bwMode="auto">
          <a:xfrm>
            <a:off x="2350513" y="5287022"/>
            <a:ext cx="1824038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digilentinc.com/IMG/Digilent-Logo2015-color-3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38" y="5394977"/>
            <a:ext cx="3482653" cy="6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brand.ncsu.edu/assets/logos/ncstate-brick-4x1-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00" y="0"/>
            <a:ext cx="3646900" cy="5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kldata4\graphics\Press\IMG_Corporate\IMG_logo\Imagination\png_RGB\Imagination_Logo_Primary_RGB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40" y="5287022"/>
            <a:ext cx="2136610" cy="11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29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malltimer.net/dlormand/microchip_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798" r="1299" b="2360"/>
          <a:stretch/>
        </p:blipFill>
        <p:spPr bwMode="auto">
          <a:xfrm>
            <a:off x="2350513" y="5287022"/>
            <a:ext cx="1824038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digilentinc.com/IMG/Digilent-Logo2015-color-3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39" y="5521937"/>
            <a:ext cx="3482653" cy="6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88" y="1570933"/>
            <a:ext cx="8235423" cy="3220183"/>
          </a:xfrm>
          <a:prstGeom prst="rect">
            <a:avLst/>
          </a:prstGeom>
        </p:spPr>
      </p:pic>
      <p:pic>
        <p:nvPicPr>
          <p:cNvPr id="11" name="Picture 8" descr="http://brand.ncsu.edu/assets/logos/ncstate-brick-4x1-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00" y="0"/>
            <a:ext cx="3646900" cy="5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kldata4\graphics\Press\IMG_Corporate\IMG_logo\Imagination\png_RGB\Imagination_Logo_Primary_RGB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40" y="5287022"/>
            <a:ext cx="2136610" cy="11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89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452580"/>
            <a:ext cx="11592653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384000" y="1344000"/>
            <a:ext cx="11520000" cy="5184000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 sz="2400" baseline="0"/>
            </a:lvl1pPr>
            <a:lvl2pPr>
              <a:spcBef>
                <a:spcPts val="0"/>
              </a:spcBef>
              <a:spcAft>
                <a:spcPts val="800"/>
              </a:spcAft>
              <a:defRPr sz="2133" baseline="0"/>
            </a:lvl2pPr>
            <a:lvl3pPr>
              <a:spcBef>
                <a:spcPts val="0"/>
              </a:spcBef>
              <a:spcAft>
                <a:spcPts val="800"/>
              </a:spcAft>
              <a:defRPr sz="1867" baseline="0"/>
            </a:lvl3pPr>
            <a:lvl4pPr>
              <a:spcBef>
                <a:spcPts val="0"/>
              </a:spcBef>
              <a:spcAft>
                <a:spcPts val="800"/>
              </a:spcAft>
              <a:defRPr sz="1600" baseline="0"/>
            </a:lvl4pPr>
            <a:lvl5pPr>
              <a:spcBef>
                <a:spcPts val="0"/>
              </a:spcBef>
              <a:spcAft>
                <a:spcPts val="800"/>
              </a:spcAft>
              <a:defRPr/>
            </a:lvl5pPr>
            <a:lvl6pPr>
              <a:spcBef>
                <a:spcPts val="0"/>
              </a:spcBef>
              <a:spcAft>
                <a:spcPts val="800"/>
              </a:spcAft>
              <a:defRPr/>
            </a:lvl6pPr>
            <a:lvl7pPr marL="1430506" indent="0">
              <a:buNone/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384061" y="932581"/>
            <a:ext cx="11592592" cy="287977"/>
          </a:xfrm>
        </p:spPr>
        <p:txBody>
          <a:bodyPr/>
          <a:lstStyle>
            <a:lvl1pPr marL="0" indent="0" algn="l">
              <a:buNone/>
              <a:defRPr sz="2400" b="0" i="1" baseline="0">
                <a:solidFill>
                  <a:srgbClr val="B71A8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  <p:pic>
        <p:nvPicPr>
          <p:cNvPr id="5" name="Picture 8" descr="http://brand.ncsu.edu/assets/logos/ncstate-brick-4x1-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0"/>
            <a:ext cx="2794000" cy="4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73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384001"/>
            <a:ext cx="10020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01" y="1133479"/>
            <a:ext cx="1161203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Text Box 22"/>
          <p:cNvSpPr txBox="1">
            <a:spLocks noChangeArrowheads="1"/>
          </p:cNvSpPr>
          <p:nvPr/>
        </p:nvSpPr>
        <p:spPr bwMode="auto">
          <a:xfrm>
            <a:off x="215905" y="6626801"/>
            <a:ext cx="11755967" cy="1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defTabSz="1038858">
              <a:lnSpc>
                <a:spcPct val="90000"/>
              </a:lnSpc>
              <a:buClr>
                <a:srgbClr val="F2EC00"/>
              </a:buClr>
              <a:buFont typeface="Wingdings 3" pitchFamily="18" charset="2"/>
              <a:buNone/>
              <a:tabLst>
                <a:tab pos="5858787" algn="ctr"/>
                <a:tab pos="11719691" algn="r"/>
              </a:tabLst>
              <a:defRPr/>
            </a:pPr>
            <a:r>
              <a:rPr lang="en-US" sz="1333" b="0" i="0" dirty="0" smtClean="0">
                <a:solidFill>
                  <a:srgbClr val="72166B"/>
                </a:solidFill>
              </a:rPr>
              <a:t>	</a:t>
            </a:r>
            <a:r>
              <a:rPr lang="ru-RU" sz="1333" b="0" i="0" dirty="0" smtClean="0">
                <a:solidFill>
                  <a:srgbClr val="72166B"/>
                </a:solidFill>
              </a:rPr>
              <a:t>© Imagination Technologies 2016</a:t>
            </a:r>
            <a:r>
              <a:rPr lang="en-US" sz="1333" b="0" i="0" dirty="0" smtClean="0">
                <a:solidFill>
                  <a:srgbClr val="72166B"/>
                </a:solidFill>
              </a:rPr>
              <a:t>	</a:t>
            </a:r>
            <a:r>
              <a:rPr lang="ru-RU" sz="1333" b="0" i="0" dirty="0" smtClean="0">
                <a:solidFill>
                  <a:srgbClr val="72166B"/>
                </a:solidFill>
              </a:rPr>
              <a:t>Страница|</a:t>
            </a:r>
            <a:fld id="{FAB5480B-93E9-413A-8BBC-71F34EA21CF0}" type="slidenum">
              <a:rPr lang="en-GB" sz="1333" b="0" i="0" smtClean="0">
                <a:solidFill>
                  <a:srgbClr val="72166B"/>
                </a:solidFill>
              </a:rPr>
              <a:pPr defTabSz="1038858">
                <a:lnSpc>
                  <a:spcPct val="90000"/>
                </a:lnSpc>
                <a:buClr>
                  <a:srgbClr val="F2EC00"/>
                </a:buClr>
                <a:buFont typeface="Wingdings 3" pitchFamily="18" charset="2"/>
                <a:buNone/>
                <a:tabLst>
                  <a:tab pos="5858787" algn="ctr"/>
                  <a:tab pos="11719691" algn="r"/>
                </a:tabLst>
                <a:defRPr/>
              </a:pPr>
              <a:t>‹#›</a:t>
            </a:fld>
            <a:endParaRPr lang="ru-RU" sz="1333" b="0" i="0" dirty="0">
              <a:solidFill>
                <a:srgbClr val="72166B"/>
              </a:solidFill>
            </a:endParaRPr>
          </a:p>
        </p:txBody>
      </p:sp>
      <p:sp>
        <p:nvSpPr>
          <p:cNvPr id="1032" name="Line 33"/>
          <p:cNvSpPr>
            <a:spLocks noChangeShapeType="1"/>
          </p:cNvSpPr>
          <p:nvPr/>
        </p:nvSpPr>
        <p:spPr bwMode="auto">
          <a:xfrm>
            <a:off x="1955540" y="6535431"/>
            <a:ext cx="10016331" cy="0"/>
          </a:xfrm>
          <a:prstGeom prst="line">
            <a:avLst/>
          </a:prstGeom>
          <a:noFill/>
          <a:ln w="6350">
            <a:solidFill>
              <a:srgbClr val="7216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984" tIns="60945" rIns="71984" bIns="60945" anchorCtr="1"/>
          <a:lstStyle/>
          <a:p>
            <a:endParaRPr lang="en-GB" sz="2400"/>
          </a:p>
        </p:txBody>
      </p:sp>
      <p:pic>
        <p:nvPicPr>
          <p:cNvPr id="2" name="Picture 3" descr="\\kldata4\graphics\Press\IMG_Corporate\IMG_logo\Imagination\png_RGB\Imagination_Logo_Secondary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5" y="6407950"/>
            <a:ext cx="1667821" cy="29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4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5pPr>
      <a:lvl6pPr marL="60944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6pPr>
      <a:lvl7pPr marL="121889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7pPr>
      <a:lvl8pPr marL="182833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8pPr>
      <a:lvl9pPr marL="243778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9pPr>
    </p:titleStyle>
    <p:bodyStyle>
      <a:lvl1pPr marL="241238" indent="-2412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2400" b="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480363" indent="-24547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2133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715253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867">
          <a:solidFill>
            <a:schemeClr val="tx2">
              <a:lumMod val="90000"/>
              <a:lumOff val="10000"/>
            </a:schemeClr>
          </a:solidFill>
          <a:latin typeface="+mn-lt"/>
        </a:defRPr>
      </a:lvl3pPr>
      <a:lvl4pPr marL="960724" indent="-24547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600">
          <a:solidFill>
            <a:schemeClr val="tx2">
              <a:lumMod val="90000"/>
              <a:lumOff val="10000"/>
            </a:schemeClr>
          </a:solidFill>
          <a:latin typeface="+mn-lt"/>
        </a:defRPr>
      </a:lvl4pPr>
      <a:lvl5pPr marL="1195615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5pPr>
      <a:lvl6pPr marL="1430506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6pPr>
      <a:lvl7pPr marL="1678094" indent="-24758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7pPr>
      <a:lvl8pPr marL="1912984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baseline="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8pPr>
      <a:lvl9pPr marL="5846874" indent="-457085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FF00"/>
        </a:buClr>
        <a:buSzPct val="100000"/>
        <a:buFont typeface="Wingdings" pitchFamily="2" charset="2"/>
        <a:buChar char="n"/>
        <a:defRPr sz="1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6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2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38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84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0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77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23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69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384001"/>
            <a:ext cx="10020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01" y="1133479"/>
            <a:ext cx="1161203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ext Box 22"/>
          <p:cNvSpPr txBox="1">
            <a:spLocks noChangeArrowheads="1"/>
          </p:cNvSpPr>
          <p:nvPr/>
        </p:nvSpPr>
        <p:spPr bwMode="auto">
          <a:xfrm>
            <a:off x="215905" y="6626801"/>
            <a:ext cx="11755967" cy="1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defTabSz="1038858">
              <a:lnSpc>
                <a:spcPct val="90000"/>
              </a:lnSpc>
              <a:buClr>
                <a:srgbClr val="F2EC00"/>
              </a:buClr>
              <a:buFont typeface="Wingdings 3" pitchFamily="18" charset="2"/>
              <a:buNone/>
              <a:tabLst>
                <a:tab pos="5858787" algn="ctr"/>
                <a:tab pos="11719691" algn="r"/>
              </a:tabLst>
              <a:defRPr/>
            </a:pPr>
            <a:r>
              <a:rPr lang="en-US" sz="1333" b="0" i="0" dirty="0" smtClean="0">
                <a:solidFill>
                  <a:srgbClr val="72166B"/>
                </a:solidFill>
              </a:rPr>
              <a:t>	</a:t>
            </a:r>
            <a:r>
              <a:rPr lang="ru-RU" sz="1333" b="0" i="0" dirty="0" smtClean="0">
                <a:solidFill>
                  <a:srgbClr val="72166B"/>
                </a:solidFill>
              </a:rPr>
              <a:t>© Copyright Imagination Technologies 2016</a:t>
            </a:r>
            <a:r>
              <a:rPr lang="en-US" sz="1333" b="0" i="0" dirty="0" smtClean="0">
                <a:solidFill>
                  <a:srgbClr val="72166B"/>
                </a:solidFill>
              </a:rPr>
              <a:t>	</a:t>
            </a:r>
            <a:r>
              <a:rPr lang="ru-RU" sz="1333" b="0" i="0" dirty="0" smtClean="0">
                <a:solidFill>
                  <a:srgbClr val="72166B"/>
                </a:solidFill>
              </a:rPr>
              <a:t> Модуль 4 стр.</a:t>
            </a:r>
            <a:fld id="{FAB5480B-93E9-413A-8BBC-71F34EA21CF0}" type="slidenum">
              <a:rPr lang="en-GB" sz="1333" b="0" i="0" smtClean="0">
                <a:solidFill>
                  <a:srgbClr val="72166B"/>
                </a:solidFill>
              </a:rPr>
              <a:pPr defTabSz="1038858">
                <a:lnSpc>
                  <a:spcPct val="90000"/>
                </a:lnSpc>
                <a:buClr>
                  <a:srgbClr val="F2EC00"/>
                </a:buClr>
                <a:buFont typeface="Wingdings 3" pitchFamily="18" charset="2"/>
                <a:buNone/>
                <a:tabLst>
                  <a:tab pos="5858787" algn="ctr"/>
                  <a:tab pos="11719691" algn="r"/>
                </a:tabLst>
                <a:defRPr/>
              </a:pPr>
              <a:t>‹#›</a:t>
            </a:fld>
            <a:endParaRPr lang="ru-RU" sz="1333" b="0" i="0" dirty="0">
              <a:solidFill>
                <a:srgbClr val="72166B"/>
              </a:solidFill>
            </a:endParaRPr>
          </a:p>
        </p:txBody>
      </p:sp>
      <p:sp>
        <p:nvSpPr>
          <p:cNvPr id="1032" name="Line 33"/>
          <p:cNvSpPr>
            <a:spLocks noChangeShapeType="1"/>
          </p:cNvSpPr>
          <p:nvPr/>
        </p:nvSpPr>
        <p:spPr bwMode="auto">
          <a:xfrm>
            <a:off x="1955540" y="6535431"/>
            <a:ext cx="10016331" cy="0"/>
          </a:xfrm>
          <a:prstGeom prst="line">
            <a:avLst/>
          </a:prstGeom>
          <a:noFill/>
          <a:ln w="6350">
            <a:solidFill>
              <a:srgbClr val="7216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984" tIns="60945" rIns="71984" bIns="60945" anchorCtr="1"/>
          <a:lstStyle/>
          <a:p>
            <a:endParaRPr lang="en-GB" sz="2400"/>
          </a:p>
        </p:txBody>
      </p:sp>
      <p:pic>
        <p:nvPicPr>
          <p:cNvPr id="2" name="Picture 3" descr="\\kldata4\graphics\Press\IMG_Corporate\IMG_logo\Imagination\png_RGB\Imagination_Logo_Secondary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5" y="6407950"/>
            <a:ext cx="1667821" cy="29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5pPr>
      <a:lvl6pPr marL="60944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6pPr>
      <a:lvl7pPr marL="121889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7pPr>
      <a:lvl8pPr marL="182833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8pPr>
      <a:lvl9pPr marL="243778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pitchFamily="34" charset="0"/>
        </a:defRPr>
      </a:lvl9pPr>
    </p:titleStyle>
    <p:bodyStyle>
      <a:lvl1pPr marL="241238" indent="-2412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2400" b="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480363" indent="-24547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2133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715253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867">
          <a:solidFill>
            <a:schemeClr val="tx2">
              <a:lumMod val="90000"/>
              <a:lumOff val="10000"/>
            </a:schemeClr>
          </a:solidFill>
          <a:latin typeface="+mn-lt"/>
        </a:defRPr>
      </a:lvl3pPr>
      <a:lvl4pPr marL="960724" indent="-24547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600">
          <a:solidFill>
            <a:schemeClr val="tx2">
              <a:lumMod val="90000"/>
              <a:lumOff val="10000"/>
            </a:schemeClr>
          </a:solidFill>
          <a:latin typeface="+mn-lt"/>
        </a:defRPr>
      </a:lvl4pPr>
      <a:lvl5pPr marL="1195615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5pPr>
      <a:lvl6pPr marL="1430506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6pPr>
      <a:lvl7pPr marL="1678094" indent="-24758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7pPr>
      <a:lvl8pPr marL="1912984" indent="-234891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600" baseline="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8pPr>
      <a:lvl9pPr marL="5846874" indent="-457085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FFFF00"/>
        </a:buClr>
        <a:buSzPct val="100000"/>
        <a:buFont typeface="Wingdings" pitchFamily="2" charset="2"/>
        <a:buChar char="n"/>
        <a:defRPr sz="1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6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2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38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84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0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77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23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69" algn="l" defTabSz="12188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microchip.wikidot.com/32bit:mz-arch-exceptions-usage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960" y="2809596"/>
            <a:ext cx="8340070" cy="682443"/>
          </a:xfrm>
        </p:spPr>
        <p:txBody>
          <a:bodyPr/>
          <a:lstStyle/>
          <a:p>
            <a:r>
              <a:rPr lang="ru-RU" smtClean="0"/>
              <a:t>Александр Г. Дин </a:t>
            </a:r>
            <a:r>
              <a:t/>
            </a:r>
            <a:br/>
            <a:r>
              <a:rPr lang="ru-RU" smtClean="0"/>
              <a:t>Факультет Электротехники и Компьютерной Инженерии</a:t>
            </a:r>
          </a:p>
          <a:p>
            <a:r>
              <a:rPr lang="ru-RU" smtClean="0"/>
              <a:t>Университет штата Северная Каролина</a:t>
            </a:r>
            <a:r>
              <a:t/>
            </a:r>
            <a:br/>
            <a:r>
              <a:rPr lang="ru-RU" smtClean="0"/>
              <a:t>1/26/2016, Версия 1.2</a:t>
            </a:r>
            <a:endParaRPr lang="ru-RU" dirty="0"/>
          </a:p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425" y="1307758"/>
            <a:ext cx="10925140" cy="1483878"/>
          </a:xfrm>
        </p:spPr>
        <p:txBody>
          <a:bodyPr/>
          <a:lstStyle/>
          <a:p>
            <a:r>
              <a:rPr dirty="0"/>
              <a:t/>
            </a:r>
            <a:br>
              <a:rPr dirty="0"/>
            </a:br>
            <a:r>
              <a:rPr lang="ru-RU" dirty="0" smtClean="0"/>
              <a:t>Цикл лабораторных </a:t>
            </a:r>
            <a:r>
              <a:rPr lang="ru-RU" smtClean="0"/>
              <a:t>работ </a:t>
            </a:r>
            <a:r>
              <a:rPr lang="ru-RU" smtClean="0"/>
              <a:t>Connected</a:t>
            </a:r>
            <a:r>
              <a:rPr lang="ru-RU" dirty="0" smtClean="0"/>
              <a:t> </a:t>
            </a:r>
            <a:r>
              <a:rPr lang="ru-RU" dirty="0" smtClean="0"/>
              <a:t>MCU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Модуль 4: Основы параллелизма и прерываний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174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Использование задач для поочередного включения светодиодов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1344000"/>
            <a:ext cx="7571685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200" dirty="0" smtClean="0"/>
              <a:t>Требования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Нажатие BTN1 ускоряет включение и выключение светодиодов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Нажатие BTN2 выключает светодиоды максимально быстро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Задачи:</a:t>
            </a:r>
          </a:p>
          <a:p>
            <a:pPr lvl="1">
              <a:spcAft>
                <a:spcPts val="0"/>
              </a:spcAft>
            </a:pPr>
            <a:r>
              <a:rPr lang="ru-RU" sz="2000" dirty="0" err="1" smtClean="0"/>
              <a:t>TASK_Read_Switches</a:t>
            </a:r>
            <a:r>
              <a:rPr lang="ru-RU" sz="2000" dirty="0" smtClean="0"/>
              <a:t> будет контролировать кнопки</a:t>
            </a:r>
          </a:p>
          <a:p>
            <a:pPr lvl="1">
              <a:spcAft>
                <a:spcPts val="0"/>
              </a:spcAft>
            </a:pPr>
            <a:r>
              <a:rPr lang="ru-RU" sz="2000" dirty="0" err="1" smtClean="0"/>
              <a:t>TASK_Scan_LEDS_Once</a:t>
            </a:r>
            <a:r>
              <a:rPr lang="ru-RU" sz="2000" dirty="0" smtClean="0"/>
              <a:t> будет включать и выключать светодиоды и обеспечивать задержку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Нужно добавить две переменные для осуществления взаимодействия между задачами и ISR (процедурой обработки прерывания)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Переменная </a:t>
            </a:r>
            <a:r>
              <a:rPr lang="ru-RU" sz="2000" dirty="0" err="1" smtClean="0"/>
              <a:t>G_LED_Scan_Delay</a:t>
            </a:r>
            <a:r>
              <a:rPr lang="ru-RU" sz="2000" dirty="0" smtClean="0"/>
              <a:t> определяет скорость поочередного включения и выключения светодиодов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Переменная </a:t>
            </a:r>
            <a:r>
              <a:rPr lang="ru-RU" sz="2000" dirty="0" err="1" smtClean="0"/>
              <a:t>G_Allow_Lit_LEDs</a:t>
            </a:r>
            <a:r>
              <a:rPr lang="ru-RU" sz="2000" dirty="0" smtClean="0"/>
              <a:t> определяет, должны ли включаться светодиоды или нет</a:t>
            </a: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Обзор проекта программы</a:t>
            </a:r>
            <a:endParaRPr lang="ru-RU" dirty="0"/>
          </a:p>
        </p:txBody>
      </p:sp>
      <p:grpSp>
        <p:nvGrpSpPr>
          <p:cNvPr id="13" name="Group 12"/>
          <p:cNvGrpSpPr/>
          <p:nvPr/>
        </p:nvGrpSpPr>
        <p:grpSpPr>
          <a:xfrm>
            <a:off x="7955685" y="1138103"/>
            <a:ext cx="3691608" cy="802252"/>
            <a:chOff x="7964495" y="1527992"/>
            <a:chExt cx="3691608" cy="802252"/>
          </a:xfrm>
        </p:grpSpPr>
        <p:pic>
          <p:nvPicPr>
            <p:cNvPr id="6" name="Content Placeholder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64495" y="1527993"/>
              <a:ext cx="1045276" cy="80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Content Placeholder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10827" y="1527992"/>
              <a:ext cx="1045276" cy="80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7"/>
          <p:cNvSpPr/>
          <p:nvPr/>
        </p:nvSpPr>
        <p:spPr bwMode="auto">
          <a:xfrm>
            <a:off x="8469513" y="2161763"/>
            <a:ext cx="2663954" cy="1095375"/>
          </a:xfrm>
          <a:prstGeom prst="ellipse">
            <a:avLst/>
          </a:prstGeom>
          <a:solidFill>
            <a:srgbClr val="72166B"/>
          </a:solidFill>
          <a:ln w="38100" cap="flat" cmpd="sng" algn="ctr">
            <a:solidFill>
              <a:srgbClr val="7216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sz="2400" dirty="0" smtClean="0">
                <a:solidFill>
                  <a:schemeClr val="bg1"/>
                </a:solidFill>
              </a:rPr>
              <a:t>TASK_Read_Switches</a:t>
            </a:r>
            <a:endParaRPr lang="ru-RU" sz="2400" b="0" dirty="0" smtClean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33856" y="4319611"/>
            <a:ext cx="2981844" cy="1095375"/>
          </a:xfrm>
          <a:prstGeom prst="ellipse">
            <a:avLst/>
          </a:prstGeom>
          <a:solidFill>
            <a:srgbClr val="72166B"/>
          </a:solidFill>
          <a:ln w="38100" cap="flat" cmpd="sng" algn="ctr">
            <a:solidFill>
              <a:srgbClr val="7216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sz="2400" b="0" dirty="0" smtClean="0">
                <a:solidFill>
                  <a:schemeClr val="bg1"/>
                </a:solidFill>
              </a:rPr>
              <a:t>TASK_Scan_LEDs_Once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355224" y="3607427"/>
            <a:ext cx="4709716" cy="324898"/>
            <a:chOff x="7355224" y="3607427"/>
            <a:chExt cx="4709716" cy="324898"/>
          </a:xfrm>
        </p:grpSpPr>
        <p:sp>
          <p:nvSpPr>
            <p:cNvPr id="10" name="TextBox 9"/>
            <p:cNvSpPr txBox="1"/>
            <p:nvPr/>
          </p:nvSpPr>
          <p:spPr>
            <a:xfrm>
              <a:off x="10201991" y="3607427"/>
              <a:ext cx="1862949" cy="324898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1600" b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G_Allow_Lit_LEDs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55224" y="3607427"/>
              <a:ext cx="2045691" cy="324898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1600" b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G_LED_Scan_Delay</a:t>
              </a:r>
            </a:p>
          </p:txBody>
        </p:sp>
      </p:grpSp>
      <p:cxnSp>
        <p:nvCxnSpPr>
          <p:cNvPr id="19" name="Elbow Connector 24"/>
          <p:cNvCxnSpPr>
            <a:stCxn id="6" idx="2"/>
            <a:endCxn id="8" idx="1"/>
          </p:cNvCxnSpPr>
          <p:nvPr/>
        </p:nvCxnSpPr>
        <p:spPr bwMode="auto">
          <a:xfrm rot="16200000" flipH="1">
            <a:off x="8478070" y="1940607"/>
            <a:ext cx="381822" cy="381317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" name="Elbow Connector 24"/>
          <p:cNvCxnSpPr>
            <a:stCxn id="7" idx="2"/>
            <a:endCxn id="8" idx="7"/>
          </p:cNvCxnSpPr>
          <p:nvPr/>
        </p:nvCxnSpPr>
        <p:spPr bwMode="auto">
          <a:xfrm rot="5400000">
            <a:off x="10743087" y="1940608"/>
            <a:ext cx="381823" cy="381315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Elbow Connector 24"/>
          <p:cNvCxnSpPr>
            <a:stCxn id="11" idx="2"/>
            <a:endCxn id="9" idx="1"/>
          </p:cNvCxnSpPr>
          <p:nvPr/>
        </p:nvCxnSpPr>
        <p:spPr bwMode="auto">
          <a:xfrm rot="16200000" flipH="1">
            <a:off x="8300453" y="4009941"/>
            <a:ext cx="547700" cy="392467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Elbow Connector 24"/>
          <p:cNvCxnSpPr>
            <a:stCxn id="10" idx="2"/>
            <a:endCxn id="9" idx="7"/>
          </p:cNvCxnSpPr>
          <p:nvPr/>
        </p:nvCxnSpPr>
        <p:spPr bwMode="auto">
          <a:xfrm rot="5400000">
            <a:off x="10732393" y="4078952"/>
            <a:ext cx="547700" cy="254447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" name="Elbow Connector 24"/>
          <p:cNvCxnSpPr>
            <a:stCxn id="8" idx="3"/>
            <a:endCxn id="11" idx="0"/>
          </p:cNvCxnSpPr>
          <p:nvPr/>
        </p:nvCxnSpPr>
        <p:spPr bwMode="auto">
          <a:xfrm rot="5400000">
            <a:off x="8363504" y="3111290"/>
            <a:ext cx="510703" cy="481570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2" name="Elbow Connector 24"/>
          <p:cNvCxnSpPr>
            <a:stCxn id="8" idx="5"/>
            <a:endCxn id="10" idx="0"/>
          </p:cNvCxnSpPr>
          <p:nvPr/>
        </p:nvCxnSpPr>
        <p:spPr bwMode="auto">
          <a:xfrm rot="16200000" flipH="1">
            <a:off x="10683052" y="3157012"/>
            <a:ext cx="510703" cy="390126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Elbow Connector 24"/>
          <p:cNvCxnSpPr>
            <a:stCxn id="9" idx="4"/>
            <a:endCxn id="65" idx="0"/>
          </p:cNvCxnSpPr>
          <p:nvPr/>
        </p:nvCxnSpPr>
        <p:spPr bwMode="auto">
          <a:xfrm rot="16200000" flipH="1">
            <a:off x="9867238" y="5372526"/>
            <a:ext cx="387286" cy="472206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3" name="Elbow Connector 24"/>
          <p:cNvCxnSpPr>
            <a:stCxn id="9" idx="4"/>
            <a:endCxn id="64" idx="0"/>
          </p:cNvCxnSpPr>
          <p:nvPr/>
        </p:nvCxnSpPr>
        <p:spPr bwMode="auto">
          <a:xfrm rot="16200000" flipH="1">
            <a:off x="9693233" y="5546530"/>
            <a:ext cx="387286" cy="124197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Elbow Connector 24"/>
          <p:cNvCxnSpPr>
            <a:endCxn id="63" idx="0"/>
          </p:cNvCxnSpPr>
          <p:nvPr/>
        </p:nvCxnSpPr>
        <p:spPr bwMode="auto">
          <a:xfrm rot="5400000">
            <a:off x="9519230" y="5496723"/>
            <a:ext cx="387286" cy="223813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9" name="Elbow Connector 24"/>
          <p:cNvCxnSpPr>
            <a:stCxn id="9" idx="4"/>
            <a:endCxn id="62" idx="0"/>
          </p:cNvCxnSpPr>
          <p:nvPr/>
        </p:nvCxnSpPr>
        <p:spPr bwMode="auto">
          <a:xfrm rot="5400000">
            <a:off x="9345225" y="5322719"/>
            <a:ext cx="387286" cy="571820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66" name="Group 65"/>
          <p:cNvGrpSpPr/>
          <p:nvPr/>
        </p:nvGrpSpPr>
        <p:grpSpPr>
          <a:xfrm>
            <a:off x="9136649" y="5802272"/>
            <a:ext cx="1276643" cy="499468"/>
            <a:chOff x="8896143" y="5802272"/>
            <a:chExt cx="1276643" cy="499468"/>
          </a:xfrm>
        </p:grpSpPr>
        <p:sp>
          <p:nvSpPr>
            <p:cNvPr id="62" name="Rectangle 61"/>
            <p:cNvSpPr/>
            <p:nvPr/>
          </p:nvSpPr>
          <p:spPr bwMode="auto">
            <a:xfrm>
              <a:off x="8896143" y="5802272"/>
              <a:ext cx="232617" cy="499468"/>
            </a:xfrm>
            <a:prstGeom prst="rect">
              <a:avLst/>
            </a:prstGeom>
            <a:solidFill>
              <a:srgbClr val="92D050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9244151" y="5802272"/>
              <a:ext cx="232617" cy="499468"/>
            </a:xfrm>
            <a:prstGeom prst="rect">
              <a:avLst/>
            </a:prstGeom>
            <a:solidFill>
              <a:srgbClr val="92D050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9592160" y="5802272"/>
              <a:ext cx="232617" cy="499468"/>
            </a:xfrm>
            <a:prstGeom prst="rect">
              <a:avLst/>
            </a:prstGeom>
            <a:solidFill>
              <a:srgbClr val="92D050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9940169" y="5802272"/>
              <a:ext cx="232617" cy="499468"/>
            </a:xfrm>
            <a:prstGeom prst="rect">
              <a:avLst/>
            </a:prstGeom>
            <a:solidFill>
              <a:srgbClr val="92D050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823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Объявление общих переменных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2212846"/>
            <a:ext cx="11520000" cy="4202420"/>
          </a:xfrm>
        </p:spPr>
        <p:txBody>
          <a:bodyPr numCol="2"/>
          <a:lstStyle/>
          <a:p>
            <a:pPr>
              <a:spcAft>
                <a:spcPts val="200"/>
              </a:spcAft>
            </a:pPr>
            <a:r>
              <a:rPr lang="ru-RU" dirty="0" smtClean="0"/>
              <a:t>Объявляются в файле </a:t>
            </a:r>
            <a:r>
              <a:rPr lang="ru-RU" dirty="0" err="1" smtClean="0"/>
              <a:t>user.c</a:t>
            </a:r>
            <a:r>
              <a:rPr lang="ru-RU" dirty="0" smtClean="0"/>
              <a:t>, вне всех функций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Видны во всех функциях в файле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В имени используется префикс G_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Стиль написания кода: Разработчик указывает, что это общая, глобальная переменная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Установка начальных значений переменных 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Вначале светодиоды горят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Вначале скорость поочередного включения и выключения низкая</a:t>
            </a:r>
          </a:p>
          <a:p>
            <a:pPr>
              <a:spcAft>
                <a:spcPts val="200"/>
              </a:spcAft>
            </a:pPr>
            <a:endParaRPr lang="ru-RU" dirty="0" smtClean="0"/>
          </a:p>
          <a:p>
            <a:pPr>
              <a:spcAft>
                <a:spcPts val="200"/>
              </a:spcAft>
            </a:pPr>
            <a:endParaRPr lang="ru-RU" dirty="0"/>
          </a:p>
          <a:p>
            <a:pPr>
              <a:spcAft>
                <a:spcPts val="200"/>
              </a:spcAft>
            </a:pPr>
            <a:r>
              <a:rPr lang="ru-RU" dirty="0" smtClean="0"/>
              <a:t>Переменная </a:t>
            </a:r>
            <a:r>
              <a:rPr lang="ru-RU" dirty="0" err="1" smtClean="0"/>
              <a:t>G_Allow_Lit_LEDs</a:t>
            </a:r>
            <a:r>
              <a:rPr lang="ru-RU" dirty="0" smtClean="0"/>
              <a:t> 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Задача </a:t>
            </a:r>
            <a:r>
              <a:rPr lang="ru-RU" dirty="0" err="1" smtClean="0"/>
              <a:t>TASK_Scan_LEDs_Once</a:t>
            </a:r>
            <a:r>
              <a:rPr lang="ru-RU" dirty="0" smtClean="0"/>
              <a:t> использует ее как маску в операторе И (&amp;) для определения включать светодиод или нет</a:t>
            </a:r>
          </a:p>
          <a:p>
            <a:pPr lvl="2">
              <a:spcAft>
                <a:spcPts val="200"/>
              </a:spcAft>
            </a:pPr>
            <a:r>
              <a:rPr lang="ru-RU" dirty="0" err="1" smtClean="0"/>
              <a:t>LED_state</a:t>
            </a:r>
            <a:r>
              <a:rPr lang="ru-RU" dirty="0" smtClean="0"/>
              <a:t> &amp; 0 = 0: Маска 0 всегда выключает светодиод, независимо от X</a:t>
            </a:r>
            <a:endParaRPr lang="ru-RU" dirty="0"/>
          </a:p>
          <a:p>
            <a:pPr lvl="2">
              <a:spcAft>
                <a:spcPts val="200"/>
              </a:spcAft>
            </a:pPr>
            <a:r>
              <a:rPr lang="ru-RU" dirty="0" err="1" smtClean="0"/>
              <a:t>LED_state</a:t>
            </a:r>
            <a:r>
              <a:rPr lang="ru-RU" dirty="0" smtClean="0"/>
              <a:t> &amp; 1 </a:t>
            </a:r>
            <a:r>
              <a:rPr lang="ru-RU" dirty="0" smtClean="0">
                <a:sym typeface="Wingdings" panose="05000000000000000000" pitchFamily="2" charset="2"/>
              </a:rPr>
              <a:t>=</a:t>
            </a:r>
            <a:r>
              <a:rPr lang="ru-RU" dirty="0" smtClean="0"/>
              <a:t> </a:t>
            </a:r>
            <a:r>
              <a:rPr lang="ru-RU" dirty="0" err="1" smtClean="0"/>
              <a:t>LED_state</a:t>
            </a:r>
            <a:r>
              <a:rPr lang="ru-RU" dirty="0" smtClean="0"/>
              <a:t>: Маска 1 позволяет переменной </a:t>
            </a:r>
            <a:r>
              <a:rPr lang="ru-RU" dirty="0" err="1" smtClean="0"/>
              <a:t>LED_state</a:t>
            </a:r>
            <a:r>
              <a:rPr lang="ru-RU" dirty="0" smtClean="0"/>
              <a:t> включать светодиод</a:t>
            </a:r>
            <a:endParaRPr lang="ru-RU" dirty="0"/>
          </a:p>
          <a:p>
            <a:pPr>
              <a:spcAft>
                <a:spcPts val="200"/>
              </a:spcAft>
            </a:pP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914"/>
          <a:stretch/>
        </p:blipFill>
        <p:spPr>
          <a:xfrm>
            <a:off x="384000" y="1469236"/>
            <a:ext cx="7554850" cy="684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2341" r="29892" b="69457"/>
          <a:stretch/>
        </p:blipFill>
        <p:spPr>
          <a:xfrm>
            <a:off x="5819215" y="2326837"/>
            <a:ext cx="6157438" cy="32734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356160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Задача, контролирующая </a:t>
            </a:r>
            <a:r>
              <a:rPr lang="ru-RU" dirty="0"/>
              <a:t>кнопки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6943" y="1746100"/>
            <a:ext cx="5299710" cy="300894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4000" y="932581"/>
            <a:ext cx="4515762" cy="5411445"/>
            <a:chOff x="7247686" y="378951"/>
            <a:chExt cx="4515762" cy="5411445"/>
          </a:xfrm>
        </p:grpSpPr>
        <p:grpSp>
          <p:nvGrpSpPr>
            <p:cNvPr id="11" name="Group 10"/>
            <p:cNvGrpSpPr/>
            <p:nvPr/>
          </p:nvGrpSpPr>
          <p:grpSpPr>
            <a:xfrm>
              <a:off x="7247686" y="378951"/>
              <a:ext cx="4515762" cy="5411445"/>
              <a:chOff x="6668933" y="388463"/>
              <a:chExt cx="4118238" cy="493507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/>
              <a:srcRect l="4720" t="13167" r="27618" b="84154"/>
              <a:stretch/>
            </p:blipFill>
            <p:spPr>
              <a:xfrm>
                <a:off x="6668933" y="1268559"/>
                <a:ext cx="4118238" cy="16148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/>
              <a:srcRect l="4720" t="12825" r="27618" b="5324"/>
              <a:stretch/>
            </p:blipFill>
            <p:spPr>
              <a:xfrm>
                <a:off x="6668933" y="388463"/>
                <a:ext cx="4118238" cy="4935073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 bwMode="auto">
            <a:xfrm>
              <a:off x="7562753" y="613345"/>
              <a:ext cx="4200695" cy="10575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699067" y="2357093"/>
            <a:ext cx="4200695" cy="25275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99066" y="3655913"/>
            <a:ext cx="4200695" cy="25275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>
            <a:endCxn id="16" idx="1"/>
          </p:cNvCxnSpPr>
          <p:nvPr/>
        </p:nvCxnSpPr>
        <p:spPr bwMode="auto">
          <a:xfrm>
            <a:off x="4899761" y="1575633"/>
            <a:ext cx="1777182" cy="1674941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" name="Straight Arrow Connector 20"/>
          <p:cNvCxnSpPr>
            <a:stCxn id="18" idx="3"/>
            <a:endCxn id="16" idx="1"/>
          </p:cNvCxnSpPr>
          <p:nvPr/>
        </p:nvCxnSpPr>
        <p:spPr bwMode="auto">
          <a:xfrm>
            <a:off x="4899762" y="2483472"/>
            <a:ext cx="1777181" cy="767102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Straight Arrow Connector 23"/>
          <p:cNvCxnSpPr>
            <a:endCxn id="16" idx="1"/>
          </p:cNvCxnSpPr>
          <p:nvPr/>
        </p:nvCxnSpPr>
        <p:spPr bwMode="auto">
          <a:xfrm flipV="1">
            <a:off x="4899760" y="3250574"/>
            <a:ext cx="1777183" cy="525542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61760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Задача, контролирующая </a:t>
            </a:r>
            <a:r>
              <a:rPr lang="ru-RU" dirty="0"/>
              <a:t>кнопки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8962"/>
          <a:stretch/>
        </p:blipFill>
        <p:spPr>
          <a:xfrm>
            <a:off x="5427181" y="2122866"/>
            <a:ext cx="6549472" cy="326898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384000" y="932581"/>
            <a:ext cx="4515762" cy="5411445"/>
            <a:chOff x="6668933" y="388463"/>
            <a:chExt cx="4118238" cy="49350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l="4720" t="13167" r="27618" b="84154"/>
            <a:stretch/>
          </p:blipFill>
          <p:spPr>
            <a:xfrm>
              <a:off x="6668933" y="1268559"/>
              <a:ext cx="4118238" cy="1614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l="4720" t="12825" r="27618" b="5324"/>
            <a:stretch/>
          </p:blipFill>
          <p:spPr>
            <a:xfrm>
              <a:off x="6668933" y="388463"/>
              <a:ext cx="4118238" cy="4935073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 bwMode="auto">
          <a:xfrm>
            <a:off x="699067" y="2633999"/>
            <a:ext cx="4200695" cy="1052176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99066" y="3824117"/>
            <a:ext cx="4200693" cy="215758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23" idx="3"/>
            <a:endCxn id="15" idx="1"/>
          </p:cNvCxnSpPr>
          <p:nvPr/>
        </p:nvCxnSpPr>
        <p:spPr bwMode="auto">
          <a:xfrm>
            <a:off x="4899762" y="3160087"/>
            <a:ext cx="527419" cy="597269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" name="Straight Arrow Connector 26"/>
          <p:cNvCxnSpPr>
            <a:stCxn id="24" idx="3"/>
            <a:endCxn id="15" idx="1"/>
          </p:cNvCxnSpPr>
          <p:nvPr/>
        </p:nvCxnSpPr>
        <p:spPr bwMode="auto">
          <a:xfrm flipV="1">
            <a:off x="4899759" y="3757356"/>
            <a:ext cx="527422" cy="1145552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9099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Функция диспетчеризации вызывает задачи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891" y="2363422"/>
            <a:ext cx="3392805" cy="157257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384000" y="932581"/>
            <a:ext cx="4515762" cy="5411445"/>
            <a:chOff x="6668933" y="388463"/>
            <a:chExt cx="4118238" cy="493507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4720" t="13167" r="27618" b="84154"/>
            <a:stretch/>
          </p:blipFill>
          <p:spPr>
            <a:xfrm>
              <a:off x="6668933" y="1268559"/>
              <a:ext cx="4118238" cy="16148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4720" t="12825" r="27618" b="5324"/>
            <a:stretch/>
          </p:blipFill>
          <p:spPr>
            <a:xfrm>
              <a:off x="6668933" y="388463"/>
              <a:ext cx="4118238" cy="493507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 bwMode="auto">
          <a:xfrm>
            <a:off x="384000" y="951341"/>
            <a:ext cx="4200695" cy="208685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21" idx="3"/>
            <a:endCxn id="17" idx="1"/>
          </p:cNvCxnSpPr>
          <p:nvPr/>
        </p:nvCxnSpPr>
        <p:spPr bwMode="auto">
          <a:xfrm>
            <a:off x="4584695" y="1055684"/>
            <a:ext cx="2697196" cy="2094027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901964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Тестирование демонстрационного кода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5597700" cy="51840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dirty="0" smtClean="0"/>
              <a:t>Откройте проект </a:t>
            </a:r>
            <a:r>
              <a:rPr lang="ru-RU" dirty="0" err="1" smtClean="0"/>
              <a:t>Demo_Basic_Concurrency_Tasks</a:t>
            </a:r>
            <a:endParaRPr lang="ru-RU" dirty="0" smtClean="0"/>
          </a:p>
          <a:p>
            <a:pPr>
              <a:spcAft>
                <a:spcPts val="200"/>
              </a:spcAft>
            </a:pPr>
            <a:r>
              <a:rPr lang="ru-RU" dirty="0" smtClean="0"/>
              <a:t>В </a:t>
            </a:r>
            <a:r>
              <a:rPr lang="ru-RU" dirty="0" err="1" smtClean="0"/>
              <a:t>Scan_LEDs_with_Tasks</a:t>
            </a:r>
            <a:r>
              <a:rPr lang="ru-RU" dirty="0" smtClean="0"/>
              <a:t> используйте </a:t>
            </a:r>
            <a:r>
              <a:rPr lang="ru-RU" dirty="0" err="1" smtClean="0"/>
              <a:t>TASK_Scan_LEDs_Once</a:t>
            </a:r>
            <a:r>
              <a:rPr lang="ru-RU" dirty="0" smtClean="0"/>
              <a:t>() 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Соберите и загрузите код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Запустите его и понажимайте на кнопки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Работает ли он? Он должен работать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Реагирует ли он хоть чуть быстрее? Нет, примерно так, как и ранее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Пропускает ли он меньше нажатий? Нет, примерно так, как и ранее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digilentinc.com/Data/Products/CHIPKIT-WIFIRE/chipKIT-WiFIRE-obl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17820"/>
            <a:ext cx="7157003" cy="51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77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Диспетчеризация выполнения задач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3651388"/>
            <a:ext cx="11388901" cy="2876611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dirty="0" err="1" smtClean="0"/>
              <a:t>Scan_LEDs_with_Tasks</a:t>
            </a:r>
            <a:r>
              <a:rPr lang="ru-RU" dirty="0" smtClean="0"/>
              <a:t> 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Работает как </a:t>
            </a:r>
            <a:r>
              <a:rPr lang="ru-RU" i="1" dirty="0" smtClean="0"/>
              <a:t>диспетчер задач</a:t>
            </a:r>
            <a:r>
              <a:rPr lang="ru-RU" dirty="0" smtClean="0"/>
              <a:t>, вызывает корневую функцию каждой задачи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Выполнение никогда не останавливается</a:t>
            </a:r>
            <a:endParaRPr lang="ru-RU" dirty="0"/>
          </a:p>
          <a:p>
            <a:pPr>
              <a:spcAft>
                <a:spcPts val="200"/>
              </a:spcAft>
            </a:pPr>
            <a:r>
              <a:rPr lang="ru-RU" dirty="0" smtClean="0"/>
              <a:t>Каждая задача выполняется до завершения, а затем управление возвращается диспетчеру 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Максимальная задержка от нажатия до отклика светодиодов происходит при нажатии кнопки сразу после окончания </a:t>
            </a:r>
            <a:r>
              <a:rPr lang="ru-RU" dirty="0" err="1" smtClean="0"/>
              <a:t>TASK_Read_Switches</a:t>
            </a:r>
            <a:endParaRPr lang="ru-R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Какой код выполняется и когда?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962231" y="2957158"/>
            <a:ext cx="3645488" cy="694230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Максимальная задержка от нажатия до реакции светодиодов</a:t>
            </a:r>
            <a:endParaRPr lang="ru-RU" sz="2000" b="0" i="1" dirty="0" smtClean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2625" y="1509936"/>
            <a:ext cx="10846352" cy="1387985"/>
            <a:chOff x="682625" y="1509936"/>
            <a:chExt cx="10846352" cy="1387985"/>
          </a:xfrm>
        </p:grpSpPr>
        <p:grpSp>
          <p:nvGrpSpPr>
            <p:cNvPr id="10" name="Group 9"/>
            <p:cNvGrpSpPr/>
            <p:nvPr/>
          </p:nvGrpSpPr>
          <p:grpSpPr>
            <a:xfrm>
              <a:off x="682625" y="1509936"/>
              <a:ext cx="10846352" cy="386453"/>
              <a:chOff x="682625" y="1509936"/>
              <a:chExt cx="10846352" cy="38645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82625" y="1509936"/>
                <a:ext cx="3124200" cy="38645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accent2"/>
                    </a:solidFill>
                  </a:rPr>
                  <a:t>Scan_LEDs_with_Tasks</a:t>
                </a:r>
                <a:endParaRPr lang="ru-RU" sz="2000" b="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 flipH="1">
                <a:off x="5800725" y="1568948"/>
                <a:ext cx="45719" cy="27215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 flipH="1">
                <a:off x="5945506" y="1568948"/>
                <a:ext cx="45719" cy="27215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 flipH="1">
                <a:off x="7576185" y="1568948"/>
                <a:ext cx="45719" cy="27215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 flipH="1">
                <a:off x="7720966" y="1568948"/>
                <a:ext cx="45719" cy="27215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 flipH="1">
                <a:off x="9356725" y="1568948"/>
                <a:ext cx="45719" cy="27215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 flipH="1">
                <a:off x="9501506" y="1568948"/>
                <a:ext cx="45719" cy="27215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 flipH="1">
                <a:off x="4029078" y="1568948"/>
                <a:ext cx="45719" cy="27215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 flipH="1">
                <a:off x="4173859" y="1568948"/>
                <a:ext cx="45719" cy="27215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029078" y="1568948"/>
                <a:ext cx="7499899" cy="272153"/>
              </a:xfrm>
              <a:prstGeom prst="rect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 flipH="1">
                <a:off x="11134725" y="1568948"/>
                <a:ext cx="45719" cy="27215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 flipH="1">
                <a:off x="11279506" y="1568948"/>
                <a:ext cx="45719" cy="27215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82625" y="1950424"/>
              <a:ext cx="10846352" cy="386453"/>
              <a:chOff x="682625" y="2495642"/>
              <a:chExt cx="10846352" cy="38645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2625" y="2495642"/>
                <a:ext cx="3124200" cy="38645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accent2"/>
                    </a:solidFill>
                  </a:rPr>
                  <a:t>TASK_Read_Switches</a:t>
                </a:r>
                <a:endParaRPr lang="ru-RU" sz="2000" b="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846443" y="2556015"/>
                <a:ext cx="99063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7621903" y="2556015"/>
                <a:ext cx="99063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9402443" y="2556015"/>
                <a:ext cx="99063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4074796" y="2556015"/>
                <a:ext cx="99063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11180443" y="2556015"/>
                <a:ext cx="99063" cy="272153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4029078" y="2552791"/>
                <a:ext cx="7499899" cy="272153"/>
              </a:xfrm>
              <a:prstGeom prst="rect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82625" y="2384774"/>
              <a:ext cx="10846352" cy="386453"/>
              <a:chOff x="682625" y="1969988"/>
              <a:chExt cx="10846352" cy="38645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2625" y="1969988"/>
                <a:ext cx="3124200" cy="38645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accent2"/>
                    </a:solidFill>
                  </a:rPr>
                  <a:t>TASK_Scan_LEDs_Once</a:t>
                </a:r>
                <a:endParaRPr lang="ru-RU" sz="2000" b="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213225" y="2058819"/>
                <a:ext cx="1587500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991225" y="2057920"/>
                <a:ext cx="1587500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7769225" y="2057920"/>
                <a:ext cx="1587500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9547225" y="2057920"/>
                <a:ext cx="1587500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4029078" y="2057919"/>
                <a:ext cx="7499899" cy="272153"/>
              </a:xfrm>
              <a:prstGeom prst="rect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11325225" y="2057919"/>
                <a:ext cx="203752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 bwMode="auto">
            <a:xfrm flipV="1">
              <a:off x="5968365" y="2882095"/>
              <a:ext cx="1798320" cy="1582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1575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3:</a:t>
            </a:r>
            <a:r>
              <a:t/>
            </a:r>
            <a:br/>
            <a:r>
              <a:rPr lang="ru-RU" smtClean="0"/>
              <a:t>Уменьшение времени реакции с помощью конечных автоматов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507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Уменьшение времени реакции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36" y="1334168"/>
            <a:ext cx="3895900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200" dirty="0" smtClean="0"/>
              <a:t>Можем ли мы опрашивать кнопки чаще?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Может вставить копии кода задачи считывания кнопок в медленную задачу?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Идем назад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Не очень хорошая идея!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Такой код сложно правильно написать, понимать, поддерживать, отлаживать 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Разные блоки кода перемешаны (код-спагетти)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Как мы можем быстрее реагировать на нажатия?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2534" b="62863"/>
          <a:stretch/>
        </p:blipFill>
        <p:spPr>
          <a:xfrm>
            <a:off x="4149212" y="1514370"/>
            <a:ext cx="4004739" cy="10016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799872" y="884580"/>
            <a:ext cx="2369520" cy="1751448"/>
            <a:chOff x="8799872" y="884580"/>
            <a:chExt cx="2369520" cy="1751448"/>
          </a:xfrm>
        </p:grpSpPr>
        <p:pic>
          <p:nvPicPr>
            <p:cNvPr id="5" name="Content Placeholder 15"/>
            <p:cNvPicPr>
              <a:picLocks noChangeAspect="1"/>
            </p:cNvPicPr>
            <p:nvPr/>
          </p:nvPicPr>
          <p:blipFill rotWithShape="1">
            <a:blip r:embed="rId4"/>
            <a:srcRect l="472" t="415" r="26221" b="-415"/>
            <a:stretch/>
          </p:blipFill>
          <p:spPr bwMode="auto">
            <a:xfrm>
              <a:off x="8799872" y="884580"/>
              <a:ext cx="2261420" cy="175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8992869" y="990600"/>
              <a:ext cx="2176523" cy="1457631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99872" y="2684029"/>
            <a:ext cx="2369520" cy="1751448"/>
            <a:chOff x="8799872" y="884580"/>
            <a:chExt cx="2369520" cy="1751448"/>
          </a:xfrm>
        </p:grpSpPr>
        <p:pic>
          <p:nvPicPr>
            <p:cNvPr id="10" name="Content Placeholder 15"/>
            <p:cNvPicPr>
              <a:picLocks noChangeAspect="1"/>
            </p:cNvPicPr>
            <p:nvPr/>
          </p:nvPicPr>
          <p:blipFill rotWithShape="1">
            <a:blip r:embed="rId4"/>
            <a:srcRect l="472" t="415" r="26221" b="-415"/>
            <a:stretch/>
          </p:blipFill>
          <p:spPr bwMode="auto">
            <a:xfrm>
              <a:off x="8799872" y="884580"/>
              <a:ext cx="2261420" cy="175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8992869" y="990600"/>
              <a:ext cx="2176523" cy="1457631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799872" y="4483478"/>
            <a:ext cx="2369520" cy="1751448"/>
            <a:chOff x="8799872" y="884580"/>
            <a:chExt cx="2369520" cy="1751448"/>
          </a:xfrm>
        </p:grpSpPr>
        <p:pic>
          <p:nvPicPr>
            <p:cNvPr id="13" name="Content Placeholder 15"/>
            <p:cNvPicPr>
              <a:picLocks noChangeAspect="1"/>
            </p:cNvPicPr>
            <p:nvPr/>
          </p:nvPicPr>
          <p:blipFill rotWithShape="1">
            <a:blip r:embed="rId4"/>
            <a:srcRect l="472" t="415" r="26221" b="-415"/>
            <a:stretch/>
          </p:blipFill>
          <p:spPr bwMode="auto">
            <a:xfrm>
              <a:off x="8799872" y="884580"/>
              <a:ext cx="2261420" cy="175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8992869" y="990600"/>
              <a:ext cx="2176523" cy="1457631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21" t="38845" r="32213" b="47339"/>
          <a:stretch/>
        </p:blipFill>
        <p:spPr>
          <a:xfrm>
            <a:off x="4149213" y="3021466"/>
            <a:ext cx="4004739" cy="3726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-160" t="53324" r="32694" b="31827"/>
          <a:stretch/>
        </p:blipFill>
        <p:spPr>
          <a:xfrm>
            <a:off x="4087563" y="3937089"/>
            <a:ext cx="4004739" cy="400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-321" t="68509" r="32855" b="-5646"/>
          <a:stretch/>
        </p:blipFill>
        <p:spPr>
          <a:xfrm>
            <a:off x="4087563" y="4787197"/>
            <a:ext cx="4004739" cy="1001670"/>
          </a:xfrm>
          <a:prstGeom prst="rect">
            <a:avLst/>
          </a:prstGeom>
        </p:spPr>
      </p:pic>
      <p:pic>
        <p:nvPicPr>
          <p:cNvPr id="22" name="Content Placeholder 15"/>
          <p:cNvPicPr>
            <a:picLocks noChangeAspect="1"/>
          </p:cNvPicPr>
          <p:nvPr/>
        </p:nvPicPr>
        <p:blipFill rotWithShape="1">
          <a:blip r:embed="rId4"/>
          <a:srcRect t="7877" b="10759"/>
          <a:stretch/>
        </p:blipFill>
        <p:spPr bwMode="auto">
          <a:xfrm>
            <a:off x="4519811" y="2571878"/>
            <a:ext cx="900931" cy="41619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ontent Placeholder 15"/>
          <p:cNvPicPr>
            <a:picLocks noChangeAspect="1"/>
          </p:cNvPicPr>
          <p:nvPr/>
        </p:nvPicPr>
        <p:blipFill rotWithShape="1">
          <a:blip r:embed="rId4"/>
          <a:srcRect t="7877" b="10759"/>
          <a:stretch/>
        </p:blipFill>
        <p:spPr bwMode="auto">
          <a:xfrm>
            <a:off x="4566019" y="3457504"/>
            <a:ext cx="900931" cy="41619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ontent Placeholder 15"/>
          <p:cNvPicPr>
            <a:picLocks noChangeAspect="1"/>
          </p:cNvPicPr>
          <p:nvPr/>
        </p:nvPicPr>
        <p:blipFill rotWithShape="1">
          <a:blip r:embed="rId4"/>
          <a:srcRect t="7877" b="10759"/>
          <a:stretch/>
        </p:blipFill>
        <p:spPr bwMode="auto">
          <a:xfrm>
            <a:off x="4525548" y="4354308"/>
            <a:ext cx="900931" cy="41619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Elbow Connector 25"/>
          <p:cNvCxnSpPr>
            <a:stCxn id="7" idx="1"/>
            <a:endCxn id="22" idx="3"/>
          </p:cNvCxnSpPr>
          <p:nvPr/>
        </p:nvCxnSpPr>
        <p:spPr bwMode="auto">
          <a:xfrm rot="10800000" flipV="1">
            <a:off x="5420743" y="1719415"/>
            <a:ext cx="3572127" cy="1060557"/>
          </a:xfrm>
          <a:prstGeom prst="bentConnector3">
            <a:avLst>
              <a:gd name="adj1" fmla="val 18071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Elbow Connector 28"/>
          <p:cNvCxnSpPr>
            <a:stCxn id="11" idx="1"/>
            <a:endCxn id="23" idx="3"/>
          </p:cNvCxnSpPr>
          <p:nvPr/>
        </p:nvCxnSpPr>
        <p:spPr bwMode="auto">
          <a:xfrm rot="10800000" flipV="1">
            <a:off x="5466951" y="3518865"/>
            <a:ext cx="3525919" cy="14673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Elbow Connector 31"/>
          <p:cNvCxnSpPr>
            <a:stCxn id="14" idx="1"/>
            <a:endCxn id="24" idx="3"/>
          </p:cNvCxnSpPr>
          <p:nvPr/>
        </p:nvCxnSpPr>
        <p:spPr bwMode="auto">
          <a:xfrm rot="10800000">
            <a:off x="5426479" y="4562404"/>
            <a:ext cx="3566390" cy="755911"/>
          </a:xfrm>
          <a:prstGeom prst="bentConnector3">
            <a:avLst>
              <a:gd name="adj1" fmla="val 21879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53806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Уменьшение времени реакции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279995"/>
            <a:ext cx="5561327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smtClean="0"/>
              <a:t>Лучший подход: разделить работу медленной задачи так, чтобы она возвращала управление диспетчеру ранее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Разделить задачу на несколько частей, которые соответствуют состояниям конечного автомата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Выполнение начинается из определенного исходного состояния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Каждый вызов задачи выполняет одно состояние и затем возвращает управление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Код каждого состояния определяет состояние, которое будет выполнено при </a:t>
            </a:r>
            <a:br>
              <a:rPr lang="ru-RU" sz="1800" dirty="0" smtClean="0"/>
            </a:br>
            <a:r>
              <a:rPr lang="ru-RU" sz="1800" dirty="0" smtClean="0"/>
              <a:t>следующем вызове задачи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Диаграмма переходов между </a:t>
            </a:r>
            <a:br>
              <a:rPr lang="ru-RU" sz="2000" dirty="0" smtClean="0"/>
            </a:br>
            <a:r>
              <a:rPr lang="ru-RU" sz="2000" dirty="0" smtClean="0"/>
              <a:t>состояниями определяет порядок выполнения состояний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Как мы можем быстрее реагировать на нажатия?</a:t>
            </a:r>
            <a:endParaRPr lang="ru-RU" dirty="0"/>
          </a:p>
        </p:txBody>
      </p:sp>
      <p:grpSp>
        <p:nvGrpSpPr>
          <p:cNvPr id="53" name="Group 52"/>
          <p:cNvGrpSpPr/>
          <p:nvPr/>
        </p:nvGrpSpPr>
        <p:grpSpPr>
          <a:xfrm>
            <a:off x="6180326" y="1453473"/>
            <a:ext cx="5808474" cy="2846940"/>
            <a:chOff x="5044267" y="1350813"/>
            <a:chExt cx="5808474" cy="284694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l="1" r="32211"/>
            <a:stretch/>
          </p:blipFill>
          <p:spPr>
            <a:xfrm>
              <a:off x="5044267" y="1350813"/>
              <a:ext cx="4247217" cy="284694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5396692" y="2012540"/>
              <a:ext cx="5456049" cy="412657"/>
              <a:chOff x="4344640" y="1976430"/>
              <a:chExt cx="5456049" cy="412657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4344640" y="1976430"/>
                <a:ext cx="3943202" cy="412657"/>
              </a:xfrm>
              <a:prstGeom prst="rect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368437" y="1989531"/>
                <a:ext cx="1432252" cy="3248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1600" i="1" dirty="0" smtClean="0">
                    <a:solidFill>
                      <a:srgbClr val="FFC000"/>
                    </a:solidFill>
                  </a:rPr>
                  <a:t>Состояние 1</a:t>
                </a:r>
                <a:endParaRPr lang="ru-RU" sz="1600" b="0" i="1" dirty="0" smtClean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396692" y="2454396"/>
              <a:ext cx="5456049" cy="412657"/>
              <a:chOff x="4344640" y="2428020"/>
              <a:chExt cx="5456049" cy="412657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4344640" y="2428020"/>
                <a:ext cx="3943202" cy="412657"/>
              </a:xfrm>
              <a:prstGeom prst="rect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368437" y="2441121"/>
                <a:ext cx="1432252" cy="3248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1600" i="1" dirty="0" smtClean="0">
                    <a:solidFill>
                      <a:srgbClr val="FFC000"/>
                    </a:solidFill>
                  </a:rPr>
                  <a:t>Состояние 2</a:t>
                </a:r>
                <a:endParaRPr lang="ru-RU" sz="1600" b="0" i="1" dirty="0" smtClean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396692" y="2896256"/>
              <a:ext cx="5456049" cy="412657"/>
              <a:chOff x="4344640" y="2879611"/>
              <a:chExt cx="5456049" cy="412657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4344640" y="2879611"/>
                <a:ext cx="3943202" cy="412657"/>
              </a:xfrm>
              <a:prstGeom prst="rect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368437" y="2892711"/>
                <a:ext cx="1432252" cy="3248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1600" i="1" dirty="0" smtClean="0">
                    <a:solidFill>
                      <a:srgbClr val="FFC000"/>
                    </a:solidFill>
                  </a:rPr>
                  <a:t>Состояние 3</a:t>
                </a:r>
                <a:endParaRPr lang="ru-RU" sz="1600" b="0" i="1" dirty="0" smtClean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396692" y="3324858"/>
              <a:ext cx="5456049" cy="625612"/>
              <a:chOff x="4344640" y="3308213"/>
              <a:chExt cx="5456049" cy="625612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4344640" y="3308213"/>
                <a:ext cx="3943202" cy="625612"/>
              </a:xfrm>
              <a:prstGeom prst="rect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68437" y="3427792"/>
                <a:ext cx="1432252" cy="3248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1600" i="1" dirty="0" smtClean="0">
                    <a:solidFill>
                      <a:srgbClr val="FFC000"/>
                    </a:solidFill>
                  </a:rPr>
                  <a:t>Состояние 4</a:t>
                </a:r>
                <a:endParaRPr lang="ru-RU" sz="1600" b="0" i="1" dirty="0" smtClean="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180326" y="4958990"/>
            <a:ext cx="4995863" cy="571119"/>
            <a:chOff x="5396692" y="5022776"/>
            <a:chExt cx="4995863" cy="571119"/>
          </a:xfrm>
        </p:grpSpPr>
        <p:sp>
          <p:nvSpPr>
            <p:cNvPr id="39" name="TextBox 38"/>
            <p:cNvSpPr txBox="1"/>
            <p:nvPr/>
          </p:nvSpPr>
          <p:spPr>
            <a:xfrm>
              <a:off x="5396692" y="5022776"/>
              <a:ext cx="868970" cy="571119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rgbClr val="FFC000"/>
                  </a:solidFill>
                </a:rPr>
                <a:t>Состояние 1</a:t>
              </a:r>
              <a:endParaRPr lang="ru-RU" sz="1600" b="0" i="1" dirty="0" smtClean="0">
                <a:solidFill>
                  <a:srgbClr val="FFC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05219" y="5022776"/>
              <a:ext cx="868970" cy="571119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rgbClr val="FFC000"/>
                  </a:solidFill>
                </a:rPr>
                <a:t>Состояние 2</a:t>
              </a:r>
              <a:endParaRPr lang="ru-RU" sz="1600" b="0" i="1" dirty="0" smtClean="0">
                <a:solidFill>
                  <a:srgbClr val="FFC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213746" y="5022776"/>
              <a:ext cx="868970" cy="571119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rgbClr val="FFC000"/>
                  </a:solidFill>
                </a:rPr>
                <a:t>Состояние 3</a:t>
              </a:r>
              <a:endParaRPr lang="ru-RU" sz="1600" b="0" i="1" dirty="0" smtClean="0">
                <a:solidFill>
                  <a:srgbClr val="FFC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523585" y="5022776"/>
              <a:ext cx="868970" cy="571119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rgbClr val="FFC000"/>
                  </a:solidFill>
                </a:rPr>
                <a:t>Состояние 4</a:t>
              </a:r>
              <a:endParaRPr lang="ru-RU" sz="1600" b="0" i="1" dirty="0" smtClean="0">
                <a:solidFill>
                  <a:srgbClr val="FFC000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9" idx="3"/>
              <a:endCxn id="40" idx="1"/>
            </p:cNvCxnSpPr>
            <p:nvPr/>
          </p:nvCxnSpPr>
          <p:spPr bwMode="auto">
            <a:xfrm>
              <a:off x="6265662" y="5308336"/>
              <a:ext cx="5395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40" idx="3"/>
              <a:endCxn id="41" idx="1"/>
            </p:cNvCxnSpPr>
            <p:nvPr/>
          </p:nvCxnSpPr>
          <p:spPr bwMode="auto">
            <a:xfrm>
              <a:off x="7674189" y="5308336"/>
              <a:ext cx="5395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>
              <a:stCxn id="41" idx="3"/>
              <a:endCxn id="42" idx="1"/>
            </p:cNvCxnSpPr>
            <p:nvPr/>
          </p:nvCxnSpPr>
          <p:spPr bwMode="auto">
            <a:xfrm>
              <a:off x="9082716" y="5308336"/>
              <a:ext cx="44086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Elbow Connector 51"/>
            <p:cNvCxnSpPr>
              <a:stCxn id="42" idx="3"/>
              <a:endCxn id="39" idx="1"/>
            </p:cNvCxnSpPr>
            <p:nvPr/>
          </p:nvCxnSpPr>
          <p:spPr bwMode="auto">
            <a:xfrm flipH="1">
              <a:off x="5396692" y="5308336"/>
              <a:ext cx="4995863" cy="12700"/>
            </a:xfrm>
            <a:prstGeom prst="bentConnector5">
              <a:avLst>
                <a:gd name="adj1" fmla="val -4576"/>
                <a:gd name="adj2" fmla="val 4048504"/>
                <a:gd name="adj3" fmla="val 104576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56" name="Straight Arrow Connector 55"/>
          <p:cNvCxnSpPr>
            <a:endCxn id="39" idx="1"/>
          </p:cNvCxnSpPr>
          <p:nvPr/>
        </p:nvCxnSpPr>
        <p:spPr bwMode="auto">
          <a:xfrm>
            <a:off x="5724043" y="5053781"/>
            <a:ext cx="456283" cy="19076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4837362" y="4555070"/>
            <a:ext cx="1075162" cy="909674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</a:rPr>
              <a:t>Начало выполнения</a:t>
            </a:r>
            <a:endParaRPr lang="ru-RU" b="0" i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93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Обзор Модуля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Проблема диспетчеризации при разработке программного обеспечения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Понятие задачи (</a:t>
            </a:r>
            <a:r>
              <a:rPr lang="ru-RU" dirty="0" err="1" smtClean="0"/>
              <a:t>Task</a:t>
            </a:r>
            <a:r>
              <a:rPr lang="ru-RU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Уменьшение времени реакции с помощью конечных автоматов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Понятие прерывания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Использование прерываний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8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66" y="189534"/>
            <a:ext cx="11592653" cy="432000"/>
          </a:xfrm>
        </p:spPr>
        <p:txBody>
          <a:bodyPr/>
          <a:lstStyle/>
          <a:p>
            <a:r>
              <a:rPr lang="ru-RU" dirty="0" smtClean="0"/>
              <a:t>Задачи, основанные на </a:t>
            </a:r>
            <a:br>
              <a:rPr lang="ru-RU" dirty="0" smtClean="0"/>
            </a:br>
            <a:r>
              <a:rPr lang="ru-RU" dirty="0" smtClean="0"/>
              <a:t>конечных автоматах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5574348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200" dirty="0" smtClean="0"/>
              <a:t>Добавим переменную состояния </a:t>
            </a:r>
            <a:r>
              <a:rPr lang="ru-RU" sz="2200" dirty="0" err="1" smtClean="0"/>
              <a:t>FSM_state</a:t>
            </a:r>
            <a:endParaRPr lang="ru-RU" sz="2200" dirty="0" smtClean="0"/>
          </a:p>
          <a:p>
            <a:pPr lvl="1">
              <a:spcAft>
                <a:spcPts val="0"/>
              </a:spcAft>
            </a:pPr>
            <a:r>
              <a:rPr lang="ru-RU" sz="2000" dirty="0" smtClean="0"/>
              <a:t>Она ложна быть статичной так, чтобы при следующем вызове функции сохранялось ее значение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Код каждого состояния в отдельной ветви </a:t>
            </a:r>
            <a:r>
              <a:rPr lang="ru-RU" sz="2200" dirty="0" err="1" smtClean="0"/>
              <a:t>case</a:t>
            </a:r>
            <a:r>
              <a:rPr lang="ru-RU" sz="2200" dirty="0" smtClean="0"/>
              <a:t> 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Оператор </a:t>
            </a:r>
            <a:r>
              <a:rPr lang="ru-RU" sz="2200" dirty="0" err="1" smtClean="0"/>
              <a:t>switch</a:t>
            </a:r>
            <a:r>
              <a:rPr lang="ru-RU" sz="2200" dirty="0" smtClean="0"/>
              <a:t> исходя из </a:t>
            </a:r>
            <a:r>
              <a:rPr lang="ru-RU" sz="2200" dirty="0" err="1" smtClean="0"/>
              <a:t>FSM_state</a:t>
            </a:r>
            <a:r>
              <a:rPr lang="ru-RU" sz="2200" dirty="0" smtClean="0"/>
              <a:t> выбирает, какой вариант кода выполнить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Каждое состояние определяет что делать в следующий раз, для этого обновляет </a:t>
            </a:r>
            <a:r>
              <a:rPr lang="ru-RU" sz="2200" dirty="0" err="1" smtClean="0"/>
              <a:t>FSM_state</a:t>
            </a:r>
            <a:r>
              <a:rPr lang="ru-RU" sz="2200" dirty="0" smtClean="0"/>
              <a:t> 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Замечание: Состояние 4 устанавливает </a:t>
            </a:r>
            <a:r>
              <a:rPr lang="ru-RU" sz="2200" dirty="0" err="1" smtClean="0"/>
              <a:t>FSM_state</a:t>
            </a:r>
            <a:r>
              <a:rPr lang="ru-RU" sz="2200" dirty="0" smtClean="0"/>
              <a:t> в 1 для повтора цикла</a:t>
            </a:r>
            <a:endParaRPr lang="ru-RU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5" y="536775"/>
            <a:ext cx="58578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80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Тестирование демонстрационного кода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5109276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200" dirty="0" smtClean="0"/>
              <a:t>Откройте проект </a:t>
            </a:r>
            <a:r>
              <a:rPr lang="ru-RU" sz="2200" dirty="0" err="1" smtClean="0"/>
              <a:t>Demo_Basic_Concurrency_Tasks</a:t>
            </a:r>
            <a:endParaRPr lang="ru-RU" sz="2200" dirty="0" smtClean="0"/>
          </a:p>
          <a:p>
            <a:pPr>
              <a:spcAft>
                <a:spcPts val="0"/>
              </a:spcAft>
            </a:pPr>
            <a:r>
              <a:rPr lang="ru-RU" sz="2200" dirty="0" smtClean="0"/>
              <a:t>В </a:t>
            </a:r>
            <a:r>
              <a:rPr lang="ru-RU" sz="2200" dirty="0" err="1" smtClean="0"/>
              <a:t>Scan_LEDs_with_Tasks</a:t>
            </a:r>
            <a:r>
              <a:rPr lang="ru-RU" sz="2200" dirty="0" smtClean="0"/>
              <a:t> используйте </a:t>
            </a:r>
            <a:r>
              <a:rPr lang="ru-RU" sz="2200" dirty="0" err="1" smtClean="0"/>
              <a:t>TASK_Scan_LEDs_Once_FSM</a:t>
            </a:r>
            <a:r>
              <a:rPr lang="ru-RU" sz="2200" dirty="0" smtClean="0"/>
              <a:t>() 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Соберите и загрузите код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Запустите его и понажимайте на кнопки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Работает ли он? Он должен работать!</a:t>
            </a:r>
            <a:endParaRPr lang="ru-RU" sz="2000" dirty="0"/>
          </a:p>
          <a:p>
            <a:pPr lvl="1">
              <a:spcAft>
                <a:spcPts val="0"/>
              </a:spcAft>
            </a:pPr>
            <a:r>
              <a:rPr lang="ru-RU" sz="2000" dirty="0" smtClean="0"/>
              <a:t>Реагирует ли он хоть чуть быстрее? Да, он должен быть намного быстрее</a:t>
            </a:r>
            <a:endParaRPr lang="ru-RU" sz="2000" dirty="0"/>
          </a:p>
          <a:p>
            <a:pPr lvl="1">
              <a:spcAft>
                <a:spcPts val="0"/>
              </a:spcAft>
            </a:pPr>
            <a:r>
              <a:rPr lang="ru-RU" sz="2000" dirty="0" smtClean="0"/>
              <a:t>Пропускает ли он меньше нажатий? Да, он должен пропускать меньше нажатий.</a:t>
            </a: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digilentinc.com/Data/Products/CHIPKIT-WIFIRE/chipKIT-WiFIRE-obl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151978"/>
            <a:ext cx="7157003" cy="51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16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Новый диспетчер выполнения задач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4575092"/>
            <a:ext cx="11592654" cy="1952908"/>
          </a:xfrm>
        </p:spPr>
        <p:txBody>
          <a:bodyPr/>
          <a:lstStyle/>
          <a:p>
            <a:r>
              <a:rPr lang="ru-RU" smtClean="0"/>
              <a:t>Максимальная задержка от нажатия до реакции светодиодов сейчас намного меньшая!</a:t>
            </a:r>
          </a:p>
          <a:p>
            <a:r>
              <a:rPr lang="ru-RU" smtClean="0"/>
              <a:t>Время выполнения немного возрастает, он это приемлемо</a:t>
            </a:r>
          </a:p>
          <a:p>
            <a:r>
              <a:rPr lang="ru-RU" smtClean="0"/>
              <a:t>Программное обеспечение хорошо организовано в виде задач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Какой код выполняется и когда?</a:t>
            </a:r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682625" y="2495642"/>
            <a:ext cx="10846352" cy="386453"/>
            <a:chOff x="682625" y="2495642"/>
            <a:chExt cx="10846352" cy="386453"/>
          </a:xfrm>
        </p:grpSpPr>
        <p:sp>
          <p:nvSpPr>
            <p:cNvPr id="7" name="TextBox 6"/>
            <p:cNvSpPr txBox="1"/>
            <p:nvPr/>
          </p:nvSpPr>
          <p:spPr>
            <a:xfrm>
              <a:off x="682625" y="2495642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TASK_Read_Switches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029078" y="2552791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5846443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074796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988726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542791" y="2552791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437503" y="2554429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7616462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844815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758745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312810" y="2552791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7207522" y="2554429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9388236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616589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530519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8084584" y="2552791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979296" y="2554429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11159883" y="2551112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9388236" y="2551112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0302166" y="2551112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9856231" y="2547888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10750943" y="2549526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2633" y="2004873"/>
            <a:ext cx="11346344" cy="386453"/>
            <a:chOff x="182633" y="2004873"/>
            <a:chExt cx="11346344" cy="386453"/>
          </a:xfrm>
        </p:grpSpPr>
        <p:sp>
          <p:nvSpPr>
            <p:cNvPr id="136" name="Rectangle 135"/>
            <p:cNvSpPr/>
            <p:nvPr/>
          </p:nvSpPr>
          <p:spPr bwMode="auto">
            <a:xfrm>
              <a:off x="11334732" y="2090685"/>
              <a:ext cx="19424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400" b="0" dirty="0" smtClean="0">
                  <a:solidFill>
                    <a:srgbClr val="FFFFFF"/>
                  </a:solidFill>
                </a:rPr>
                <a:t>1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82633" y="2004873"/>
              <a:ext cx="11346344" cy="386453"/>
              <a:chOff x="182633" y="1969988"/>
              <a:chExt cx="11346344" cy="38645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82633" y="1969988"/>
                <a:ext cx="3982334" cy="38645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accent2"/>
                    </a:solidFill>
                  </a:rPr>
                  <a:t>TASK_Scan_LEDs_Once_FSM</a:t>
                </a:r>
                <a:endParaRPr lang="ru-RU" sz="2000" b="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4029078" y="2057919"/>
                <a:ext cx="7499899" cy="272153"/>
              </a:xfrm>
              <a:prstGeom prst="rect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213225" y="2055967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4687573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5133508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5568149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4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5983244" y="2055967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6457592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6903527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3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338168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7755018" y="2055967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8229366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8675301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9109942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9526665" y="2051064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10001013" y="2051064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10446948" y="2051064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0881589" y="2051064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4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3" name="TextBox 132"/>
          <p:cNvSpPr txBox="1"/>
          <p:nvPr/>
        </p:nvSpPr>
        <p:spPr>
          <a:xfrm>
            <a:off x="2866195" y="3257957"/>
            <a:ext cx="7844844" cy="694230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Максимальная задержка от нажатия до реакции светодиодов 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(сравните с предыдущей максимальной задержкой)</a:t>
            </a:r>
            <a:endParaRPr lang="ru-RU" sz="2000" b="0" i="1" dirty="0" smtClean="0">
              <a:solidFill>
                <a:schemeClr val="bg1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 bwMode="auto">
          <a:xfrm flipV="1">
            <a:off x="5968365" y="2927003"/>
            <a:ext cx="489227" cy="1582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V="1">
            <a:off x="5968365" y="3028635"/>
            <a:ext cx="1798320" cy="15826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682625" y="1509936"/>
            <a:ext cx="10846352" cy="386453"/>
            <a:chOff x="682625" y="1509936"/>
            <a:chExt cx="10846352" cy="386453"/>
          </a:xfrm>
        </p:grpSpPr>
        <p:sp>
          <p:nvSpPr>
            <p:cNvPr id="16" name="TextBox 15"/>
            <p:cNvSpPr txBox="1"/>
            <p:nvPr/>
          </p:nvSpPr>
          <p:spPr>
            <a:xfrm>
              <a:off x="682625" y="1509936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Scan_LEDs_with_Tasks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flipH="1">
              <a:off x="58007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flipH="1">
              <a:off x="5945506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flipH="1">
              <a:off x="402907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flipH="1">
              <a:off x="417385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 flipH="1">
              <a:off x="494300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 flipH="1">
              <a:off x="508778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 flipH="1">
              <a:off x="4497073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 flipH="1">
              <a:off x="4641854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 flipH="1">
              <a:off x="5391785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 flipH="1">
              <a:off x="5536566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flipH="1">
              <a:off x="7570744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flipH="1">
              <a:off x="77155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flipH="1">
              <a:off x="5799097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flipH="1">
              <a:off x="594387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 flipH="1">
              <a:off x="6713027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flipH="1">
              <a:off x="685780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flipH="1">
              <a:off x="6267092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flipH="1">
              <a:off x="6411873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 flipH="1">
              <a:off x="7161804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 flipH="1">
              <a:off x="7306585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 flipH="1">
              <a:off x="934251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 flipH="1">
              <a:off x="948729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 flipH="1">
              <a:off x="7570871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 flipH="1">
              <a:off x="7715652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 flipH="1">
              <a:off x="8484801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 flipH="1">
              <a:off x="8629582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 flipH="1">
              <a:off x="8038866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 flipH="1">
              <a:off x="8183647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 flipH="1">
              <a:off x="8933578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 flipH="1">
              <a:off x="9078359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 flipH="1">
              <a:off x="11114165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 flipH="1">
              <a:off x="11258946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 flipH="1">
              <a:off x="9342518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 flipH="1">
              <a:off x="9487299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 flipH="1">
              <a:off x="10256448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 flipH="1">
              <a:off x="10401229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 flipH="1">
              <a:off x="9810513" y="1560821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 flipH="1">
              <a:off x="9955294" y="1560821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 flipH="1">
              <a:off x="10705225" y="1562459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 flipH="1">
              <a:off x="10850006" y="1562459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29078" y="1568948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077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Предварительный обзор: </a:t>
            </a:r>
            <a:br>
              <a:rPr lang="ru-RU" dirty="0" smtClean="0"/>
            </a:br>
            <a:r>
              <a:rPr lang="ru-RU" dirty="0" smtClean="0"/>
              <a:t>Основы проектирования конечных автоматов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2385400"/>
            <a:ext cx="11520000" cy="5184000"/>
          </a:xfrm>
        </p:spPr>
        <p:txBody>
          <a:bodyPr/>
          <a:lstStyle/>
          <a:p>
            <a:r>
              <a:rPr lang="ru-RU" dirty="0" smtClean="0"/>
              <a:t>Требует ли много времени обработка состояний? </a:t>
            </a:r>
          </a:p>
          <a:p>
            <a:pPr lvl="1"/>
            <a:r>
              <a:rPr lang="ru-RU" dirty="0" smtClean="0"/>
              <a:t>Разделите и добавьте состояния</a:t>
            </a:r>
          </a:p>
          <a:p>
            <a:r>
              <a:rPr lang="ru-RU" dirty="0" smtClean="0"/>
              <a:t>Будет ли код ожидать наступления какого-либо события?  </a:t>
            </a:r>
          </a:p>
          <a:p>
            <a:pPr lvl="1"/>
            <a:r>
              <a:rPr lang="ru-RU" dirty="0" smtClean="0"/>
              <a:t>Разделите и добавьте состояния</a:t>
            </a:r>
          </a:p>
          <a:p>
            <a:r>
              <a:rPr lang="ru-RU" dirty="0" smtClean="0"/>
              <a:t>Как обрабатываются условия?</a:t>
            </a:r>
          </a:p>
          <a:p>
            <a:pPr lvl="1"/>
            <a:r>
              <a:rPr lang="ru-RU" dirty="0" smtClean="0"/>
              <a:t>Добавьте состояния для обоих вариантов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84061" y="1673357"/>
            <a:ext cx="11592592" cy="287977"/>
          </a:xfrm>
        </p:spPr>
        <p:txBody>
          <a:bodyPr/>
          <a:lstStyle/>
          <a:p>
            <a:r>
              <a:rPr lang="ru-RU" dirty="0" smtClean="0"/>
              <a:t>Будет рассмотрено детально далее в курсе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791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4:</a:t>
            </a:r>
            <a:r>
              <a:t/>
            </a:r>
            <a:br/>
            <a:r>
              <a:rPr lang="ru-RU" smtClean="0"/>
              <a:t>Понятие прерывания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897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 bwMode="auto">
          <a:xfrm>
            <a:off x="10809207" y="5470605"/>
            <a:ext cx="391886" cy="7993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прерывания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5968012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smtClean="0"/>
              <a:t>Прерывание 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Сигнал, указывающий на наступление некоторого события (например, нажатия кнопки) 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Поведение системы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Процессор выполняет код основной программы - функцию main или подпрограмму или подпрограмму подпрограммы и т.д.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Прерывание заставляет процессор отложить код, который он выполняет сейчас, и перейти к специальной «процедуре обработки прерывания» (ISR), которая обрабатывает событие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После завершения процедуры обработки прерывания процессор возвращается к выполнению кода основной программы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Вы </a:t>
            </a:r>
            <a:r>
              <a:rPr lang="ru-RU" sz="2000" i="1" dirty="0"/>
              <a:t>никогда</a:t>
            </a:r>
            <a:r>
              <a:rPr lang="ru-RU" sz="2000" dirty="0" smtClean="0"/>
              <a:t> не вызываете процедуру обработки прерывания из своего кода</a:t>
            </a:r>
            <a:endParaRPr lang="ru-RU" sz="2000" dirty="0"/>
          </a:p>
        </p:txBody>
      </p:sp>
      <p:pic>
        <p:nvPicPr>
          <p:cNvPr id="5" name="Content Placeholder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563" y="2389700"/>
            <a:ext cx="1045276" cy="8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527801" y="1239889"/>
            <a:ext cx="1328522" cy="694230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Событие: Кнопка</a:t>
            </a:r>
            <a:endParaRPr lang="ru-RU" sz="2000" b="0" dirty="0" smtClean="0">
              <a:solidFill>
                <a:schemeClr val="accent2"/>
              </a:solidFill>
            </a:endParaRPr>
          </a:p>
        </p:txBody>
      </p:sp>
      <p:pic>
        <p:nvPicPr>
          <p:cNvPr id="39" name="Content Placeholder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563" y="3449106"/>
            <a:ext cx="1045276" cy="8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563" y="4993300"/>
            <a:ext cx="1045276" cy="8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604158" y="1898957"/>
            <a:ext cx="1436288" cy="571119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Запрос прерывания</a:t>
            </a:r>
            <a:endParaRPr lang="ru-RU" sz="1600" b="0" i="1" dirty="0" smtClean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764997" y="698094"/>
            <a:ext cx="2477438" cy="1063562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Код основной программы: Код управления светодиодами</a:t>
            </a:r>
            <a:endParaRPr lang="ru-RU" sz="1600" b="0" dirty="0" smtClean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5806" y="703434"/>
            <a:ext cx="2136073" cy="1063562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ISR (процедура обработки прерывания): Код обработки нажатий</a:t>
            </a:r>
            <a:endParaRPr lang="ru-RU" sz="1600" b="0" dirty="0" smtClean="0">
              <a:solidFill>
                <a:schemeClr val="accent2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0807773" y="1970444"/>
            <a:ext cx="391886" cy="760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8648560" y="2747910"/>
            <a:ext cx="391886" cy="858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>
            <a:stCxn id="47" idx="2"/>
            <a:endCxn id="48" idx="0"/>
          </p:cNvCxnSpPr>
          <p:nvPr/>
        </p:nvCxnSpPr>
        <p:spPr bwMode="auto">
          <a:xfrm flipH="1">
            <a:off x="8844503" y="2731425"/>
            <a:ext cx="2159213" cy="16485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7" name="Freeform 56"/>
          <p:cNvSpPr/>
          <p:nvPr/>
        </p:nvSpPr>
        <p:spPr bwMode="auto">
          <a:xfrm>
            <a:off x="7700211" y="2429135"/>
            <a:ext cx="1760048" cy="316997"/>
          </a:xfrm>
          <a:custGeom>
            <a:avLst/>
            <a:gdLst>
              <a:gd name="connsiteX0" fmla="*/ 0 w 1670671"/>
              <a:gd name="connsiteY0" fmla="*/ 131638 h 317268"/>
              <a:gd name="connsiteX1" fmla="*/ 797522 w 1670671"/>
              <a:gd name="connsiteY1" fmla="*/ 1009 h 317268"/>
              <a:gd name="connsiteX2" fmla="*/ 1512541 w 1670671"/>
              <a:gd name="connsiteY2" fmla="*/ 193514 h 317268"/>
              <a:gd name="connsiteX3" fmla="*/ 1670671 w 1670671"/>
              <a:gd name="connsiteY3" fmla="*/ 317268 h 317268"/>
              <a:gd name="connsiteX0" fmla="*/ 0 w 1760048"/>
              <a:gd name="connsiteY0" fmla="*/ 268871 h 316997"/>
              <a:gd name="connsiteX1" fmla="*/ 886899 w 1760048"/>
              <a:gd name="connsiteY1" fmla="*/ 738 h 316997"/>
              <a:gd name="connsiteX2" fmla="*/ 1601918 w 1760048"/>
              <a:gd name="connsiteY2" fmla="*/ 193243 h 316997"/>
              <a:gd name="connsiteX3" fmla="*/ 1760048 w 1760048"/>
              <a:gd name="connsiteY3" fmla="*/ 316997 h 316997"/>
              <a:gd name="connsiteX0" fmla="*/ 0 w 1760048"/>
              <a:gd name="connsiteY0" fmla="*/ 268871 h 316997"/>
              <a:gd name="connsiteX1" fmla="*/ 886899 w 1760048"/>
              <a:gd name="connsiteY1" fmla="*/ 738 h 316997"/>
              <a:gd name="connsiteX2" fmla="*/ 1601918 w 1760048"/>
              <a:gd name="connsiteY2" fmla="*/ 193243 h 316997"/>
              <a:gd name="connsiteX3" fmla="*/ 1760048 w 1760048"/>
              <a:gd name="connsiteY3" fmla="*/ 316997 h 31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0048" h="316997">
                <a:moveTo>
                  <a:pt x="0" y="268871"/>
                </a:moveTo>
                <a:cubicBezTo>
                  <a:pt x="272716" y="129648"/>
                  <a:pt x="619913" y="13343"/>
                  <a:pt x="886899" y="738"/>
                </a:cubicBezTo>
                <a:cubicBezTo>
                  <a:pt x="1153885" y="-11867"/>
                  <a:pt x="1456393" y="140533"/>
                  <a:pt x="1601918" y="193243"/>
                </a:cubicBezTo>
                <a:cubicBezTo>
                  <a:pt x="1747443" y="245953"/>
                  <a:pt x="1753745" y="281475"/>
                  <a:pt x="1760048" y="316997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604158" y="3055687"/>
            <a:ext cx="1539842" cy="571119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Запрос прерывания</a:t>
            </a:r>
            <a:endParaRPr lang="ru-RU" sz="1600" b="0" i="1" dirty="0" smtClean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0807773" y="2833742"/>
            <a:ext cx="391886" cy="10540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648560" y="3904268"/>
            <a:ext cx="391886" cy="858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7700211" y="3575686"/>
            <a:ext cx="1760048" cy="316997"/>
          </a:xfrm>
          <a:custGeom>
            <a:avLst/>
            <a:gdLst>
              <a:gd name="connsiteX0" fmla="*/ 0 w 1670671"/>
              <a:gd name="connsiteY0" fmla="*/ 131638 h 317268"/>
              <a:gd name="connsiteX1" fmla="*/ 797522 w 1670671"/>
              <a:gd name="connsiteY1" fmla="*/ 1009 h 317268"/>
              <a:gd name="connsiteX2" fmla="*/ 1512541 w 1670671"/>
              <a:gd name="connsiteY2" fmla="*/ 193514 h 317268"/>
              <a:gd name="connsiteX3" fmla="*/ 1670671 w 1670671"/>
              <a:gd name="connsiteY3" fmla="*/ 317268 h 317268"/>
              <a:gd name="connsiteX0" fmla="*/ 0 w 1760048"/>
              <a:gd name="connsiteY0" fmla="*/ 268871 h 316997"/>
              <a:gd name="connsiteX1" fmla="*/ 886899 w 1760048"/>
              <a:gd name="connsiteY1" fmla="*/ 738 h 316997"/>
              <a:gd name="connsiteX2" fmla="*/ 1601918 w 1760048"/>
              <a:gd name="connsiteY2" fmla="*/ 193243 h 316997"/>
              <a:gd name="connsiteX3" fmla="*/ 1760048 w 1760048"/>
              <a:gd name="connsiteY3" fmla="*/ 316997 h 316997"/>
              <a:gd name="connsiteX0" fmla="*/ 0 w 1760048"/>
              <a:gd name="connsiteY0" fmla="*/ 268871 h 316997"/>
              <a:gd name="connsiteX1" fmla="*/ 886899 w 1760048"/>
              <a:gd name="connsiteY1" fmla="*/ 738 h 316997"/>
              <a:gd name="connsiteX2" fmla="*/ 1601918 w 1760048"/>
              <a:gd name="connsiteY2" fmla="*/ 193243 h 316997"/>
              <a:gd name="connsiteX3" fmla="*/ 1760048 w 1760048"/>
              <a:gd name="connsiteY3" fmla="*/ 316997 h 31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0048" h="316997">
                <a:moveTo>
                  <a:pt x="0" y="268871"/>
                </a:moveTo>
                <a:cubicBezTo>
                  <a:pt x="272716" y="129648"/>
                  <a:pt x="619913" y="13343"/>
                  <a:pt x="886899" y="738"/>
                </a:cubicBezTo>
                <a:cubicBezTo>
                  <a:pt x="1153885" y="-11867"/>
                  <a:pt x="1456393" y="140533"/>
                  <a:pt x="1601918" y="193243"/>
                </a:cubicBezTo>
                <a:cubicBezTo>
                  <a:pt x="1747443" y="245953"/>
                  <a:pt x="1753745" y="281475"/>
                  <a:pt x="1760048" y="316997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604158" y="4498394"/>
            <a:ext cx="1654142" cy="571119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Запрос прерывания</a:t>
            </a:r>
            <a:endParaRPr lang="ru-RU" sz="1600" b="0" i="1" dirty="0" smtClean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0807773" y="3996785"/>
            <a:ext cx="391886" cy="13715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648560" y="5384773"/>
            <a:ext cx="391886" cy="858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7700211" y="5024860"/>
            <a:ext cx="1760048" cy="316997"/>
          </a:xfrm>
          <a:custGeom>
            <a:avLst/>
            <a:gdLst>
              <a:gd name="connsiteX0" fmla="*/ 0 w 1670671"/>
              <a:gd name="connsiteY0" fmla="*/ 131638 h 317268"/>
              <a:gd name="connsiteX1" fmla="*/ 797522 w 1670671"/>
              <a:gd name="connsiteY1" fmla="*/ 1009 h 317268"/>
              <a:gd name="connsiteX2" fmla="*/ 1512541 w 1670671"/>
              <a:gd name="connsiteY2" fmla="*/ 193514 h 317268"/>
              <a:gd name="connsiteX3" fmla="*/ 1670671 w 1670671"/>
              <a:gd name="connsiteY3" fmla="*/ 317268 h 317268"/>
              <a:gd name="connsiteX0" fmla="*/ 0 w 1760048"/>
              <a:gd name="connsiteY0" fmla="*/ 268871 h 316997"/>
              <a:gd name="connsiteX1" fmla="*/ 886899 w 1760048"/>
              <a:gd name="connsiteY1" fmla="*/ 738 h 316997"/>
              <a:gd name="connsiteX2" fmla="*/ 1601918 w 1760048"/>
              <a:gd name="connsiteY2" fmla="*/ 193243 h 316997"/>
              <a:gd name="connsiteX3" fmla="*/ 1760048 w 1760048"/>
              <a:gd name="connsiteY3" fmla="*/ 316997 h 316997"/>
              <a:gd name="connsiteX0" fmla="*/ 0 w 1760048"/>
              <a:gd name="connsiteY0" fmla="*/ 268871 h 316997"/>
              <a:gd name="connsiteX1" fmla="*/ 886899 w 1760048"/>
              <a:gd name="connsiteY1" fmla="*/ 738 h 316997"/>
              <a:gd name="connsiteX2" fmla="*/ 1601918 w 1760048"/>
              <a:gd name="connsiteY2" fmla="*/ 193243 h 316997"/>
              <a:gd name="connsiteX3" fmla="*/ 1760048 w 1760048"/>
              <a:gd name="connsiteY3" fmla="*/ 316997 h 31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0048" h="316997">
                <a:moveTo>
                  <a:pt x="0" y="268871"/>
                </a:moveTo>
                <a:cubicBezTo>
                  <a:pt x="272716" y="129648"/>
                  <a:pt x="619913" y="13343"/>
                  <a:pt x="886899" y="738"/>
                </a:cubicBezTo>
                <a:cubicBezTo>
                  <a:pt x="1153885" y="-11867"/>
                  <a:pt x="1456393" y="140533"/>
                  <a:pt x="1601918" y="193243"/>
                </a:cubicBezTo>
                <a:cubicBezTo>
                  <a:pt x="1747443" y="245953"/>
                  <a:pt x="1753745" y="281475"/>
                  <a:pt x="1760048" y="316997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stCxn id="48" idx="2"/>
            <a:endCxn id="62" idx="0"/>
          </p:cNvCxnSpPr>
          <p:nvPr/>
        </p:nvCxnSpPr>
        <p:spPr bwMode="auto">
          <a:xfrm>
            <a:off x="8844503" y="2833742"/>
            <a:ext cx="2159213" cy="0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5" name="Straight Connector 74"/>
          <p:cNvCxnSpPr>
            <a:stCxn id="62" idx="2"/>
            <a:endCxn id="63" idx="0"/>
          </p:cNvCxnSpPr>
          <p:nvPr/>
        </p:nvCxnSpPr>
        <p:spPr bwMode="auto">
          <a:xfrm flipH="1">
            <a:off x="8844503" y="3887783"/>
            <a:ext cx="2159213" cy="16485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6" name="Straight Connector 75"/>
          <p:cNvCxnSpPr>
            <a:stCxn id="63" idx="2"/>
            <a:endCxn id="67" idx="0"/>
          </p:cNvCxnSpPr>
          <p:nvPr/>
        </p:nvCxnSpPr>
        <p:spPr bwMode="auto">
          <a:xfrm>
            <a:off x="8844503" y="3990100"/>
            <a:ext cx="2159213" cy="6685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7" name="Straight Connector 76"/>
          <p:cNvCxnSpPr>
            <a:stCxn id="67" idx="2"/>
            <a:endCxn id="68" idx="0"/>
          </p:cNvCxnSpPr>
          <p:nvPr/>
        </p:nvCxnSpPr>
        <p:spPr bwMode="auto">
          <a:xfrm flipH="1">
            <a:off x="8844503" y="5368288"/>
            <a:ext cx="2159213" cy="16485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8" name="Straight Connector 77"/>
          <p:cNvCxnSpPr>
            <a:stCxn id="68" idx="2"/>
            <a:endCxn id="87" idx="0"/>
          </p:cNvCxnSpPr>
          <p:nvPr/>
        </p:nvCxnSpPr>
        <p:spPr bwMode="auto">
          <a:xfrm>
            <a:off x="8844503" y="5470605"/>
            <a:ext cx="2160647" cy="0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175202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Более подробно о прерываниях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spcAft>
                <a:spcPts val="0"/>
              </a:spcAft>
            </a:pPr>
            <a:r>
              <a:rPr lang="ru-RU" dirty="0" smtClean="0"/>
              <a:t>Большинство периферийных устройств могут генерировать прерывания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Цифровая величина на входе порта изменилась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Завершился период задержки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Измерение аналогового входного напряжения завершено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Аналоговое входное напряжение слишком высокое или низкое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Получены новые данные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Данные успешно отправлены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Ошибка при передаче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Сработал сигнал тревоги 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Передача данных завершена</a:t>
            </a:r>
          </a:p>
          <a:p>
            <a:pPr lvl="1">
              <a:spcAft>
                <a:spcPts val="0"/>
              </a:spcAft>
            </a:pPr>
            <a:endParaRPr lang="ru-RU" dirty="0" smtClean="0"/>
          </a:p>
          <a:p>
            <a:pPr>
              <a:spcAft>
                <a:spcPts val="0"/>
              </a:spcAft>
            </a:pPr>
            <a:r>
              <a:rPr lang="ru-RU" dirty="0" smtClean="0"/>
              <a:t>Можно определить отдельную процедуру обработки прерывания для каждого источника прерываний</a:t>
            </a:r>
          </a:p>
          <a:p>
            <a:pPr lvl="1">
              <a:spcAft>
                <a:spcPts val="0"/>
              </a:spcAft>
            </a:pPr>
            <a:r>
              <a:rPr lang="ru-RU" i="1" dirty="0" smtClean="0"/>
              <a:t>Вектор</a:t>
            </a:r>
            <a:r>
              <a:rPr lang="ru-RU" dirty="0" smtClean="0"/>
              <a:t> указывает, какую процедуру обработки прерывания использовать для источника прерывания</a:t>
            </a:r>
          </a:p>
          <a:p>
            <a:pPr lvl="1">
              <a:spcAft>
                <a:spcPts val="0"/>
              </a:spcAft>
            </a:pPr>
            <a:r>
              <a:rPr lang="ru-RU" i="1" dirty="0" smtClean="0"/>
              <a:t>Таблица векторов</a:t>
            </a:r>
            <a:r>
              <a:rPr lang="ru-RU" dirty="0" smtClean="0"/>
              <a:t> содержит все вектора прерываний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 smtClean="0"/>
              <a:t>Процедура обработки прерывания по умолчанию используется для источников прерываний, для которых разработчик явно не указал процедуру обработки прерывания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Сбрасывает микроконтроллер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В микроконтроллерах PIC32 более 200 источников прерываний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430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Исключения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Подобны прерываниям</a:t>
            </a:r>
          </a:p>
          <a:p>
            <a:r>
              <a:rPr lang="ru-RU" smtClean="0"/>
              <a:t>Основное различие: события являются событиями отладки или аномалиями в работу процессора</a:t>
            </a:r>
          </a:p>
          <a:p>
            <a:pPr lvl="1"/>
            <a:r>
              <a:rPr lang="ru-RU" smtClean="0"/>
              <a:t>Аппаратная точка останова</a:t>
            </a:r>
          </a:p>
          <a:p>
            <a:pPr lvl="1"/>
            <a:r>
              <a:rPr lang="ru-RU" smtClean="0"/>
              <a:t>Недопустимая команда</a:t>
            </a:r>
          </a:p>
          <a:p>
            <a:pPr lvl="1"/>
            <a:r>
              <a:rPr lang="ru-RU" smtClean="0"/>
              <a:t>Недопустимый адрес </a:t>
            </a:r>
          </a:p>
          <a:p>
            <a:pPr lvl="1"/>
            <a:r>
              <a:rPr lang="ru-RU" smtClean="0"/>
              <a:t>Недействительная информация в системе памяти</a:t>
            </a:r>
          </a:p>
          <a:p>
            <a:pPr lvl="1"/>
            <a:r>
              <a:rPr lang="ru-RU" smtClean="0"/>
              <a:t>Неинициализированные компоненты системы</a:t>
            </a:r>
          </a:p>
          <a:p>
            <a:pPr lvl="1"/>
            <a:r>
              <a:rPr lang="ru-RU" smtClean="0"/>
              <a:t>Ошибка шины</a:t>
            </a:r>
          </a:p>
          <a:p>
            <a:pPr lvl="1"/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04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Контроллер прерываний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4853882"/>
            <a:ext cx="11520000" cy="1674117"/>
          </a:xfrm>
        </p:spPr>
        <p:txBody>
          <a:bodyPr/>
          <a:lstStyle/>
          <a:p>
            <a:r>
              <a:rPr lang="ru-RU" smtClean="0"/>
              <a:t>Контроллер прерываний </a:t>
            </a:r>
          </a:p>
          <a:p>
            <a:pPr lvl="1"/>
            <a:r>
              <a:rPr lang="ru-RU" smtClean="0"/>
              <a:t>Среди запрошенных и разрешенных прерываний выбирает имеющее наибольший приоритет</a:t>
            </a:r>
          </a:p>
          <a:p>
            <a:pPr lvl="1"/>
            <a:r>
              <a:rPr lang="ru-RU" smtClean="0"/>
              <a:t>Отправляет информацию о прерывании процессорному ядру для обработки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072" y="932581"/>
            <a:ext cx="8110962" cy="38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9487756" y="1220558"/>
            <a:ext cx="2156442" cy="5290245"/>
          </a:xfrm>
          <a:prstGeom prst="rect">
            <a:avLst/>
          </a:prstGeom>
          <a:solidFill>
            <a:srgbClr val="72166B"/>
          </a:solidFill>
          <a:ln w="38100" cap="flat" cmpd="sng" algn="ctr">
            <a:solidFill>
              <a:srgbClr val="7216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Таблица векторов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Устанавливает соответствие между источником </a:t>
            </a:r>
            <a:br>
              <a:rPr lang="ru-RU" dirty="0" smtClean="0"/>
            </a:br>
            <a:r>
              <a:rPr lang="ru-RU" dirty="0" smtClean="0"/>
              <a:t>прерывания и процедурой обработки (ISR)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487761" y="1416021"/>
            <a:ext cx="2156441" cy="625322"/>
          </a:xfrm>
          <a:prstGeom prst="rect">
            <a:avLst/>
          </a:prstGeom>
          <a:solidFill>
            <a:srgbClr val="FFFFFF"/>
          </a:solidFill>
          <a:ln w="28575">
            <a:solidFill>
              <a:srgbClr val="882C94"/>
            </a:solidFill>
          </a:ln>
        </p:spPr>
        <p:txBody>
          <a:bodyPr wrap="none" lIns="77916" tIns="38958" rIns="77916" bIns="38958" rtlCol="0"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ISR_Ext0</a:t>
            </a:r>
            <a:endParaRPr lang="ru-RU" sz="16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87760" y="2161817"/>
            <a:ext cx="2156441" cy="374530"/>
          </a:xfrm>
          <a:prstGeom prst="rect">
            <a:avLst/>
          </a:prstGeom>
          <a:solidFill>
            <a:srgbClr val="FFFFFF"/>
          </a:solidFill>
          <a:ln w="28575">
            <a:solidFill>
              <a:srgbClr val="882C94"/>
            </a:solidFill>
          </a:ln>
        </p:spPr>
        <p:txBody>
          <a:bodyPr wrap="none" lIns="77916" tIns="38958" rIns="77916" bIns="38958" rtlCol="0"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ISR_IC1E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87760" y="3536036"/>
            <a:ext cx="2156441" cy="728254"/>
          </a:xfrm>
          <a:prstGeom prst="rect">
            <a:avLst/>
          </a:prstGeom>
          <a:solidFill>
            <a:srgbClr val="FFFFFF"/>
          </a:solidFill>
          <a:ln w="28575">
            <a:solidFill>
              <a:srgbClr val="882C94"/>
            </a:solidFill>
          </a:ln>
        </p:spPr>
        <p:txBody>
          <a:bodyPr wrap="none" lIns="77916" tIns="38958" rIns="77916" bIns="38958" rtlCol="0"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ISR_IC1</a:t>
            </a:r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87757" y="2628931"/>
            <a:ext cx="2156441" cy="352651"/>
          </a:xfrm>
          <a:prstGeom prst="rect">
            <a:avLst/>
          </a:prstGeom>
          <a:solidFill>
            <a:srgbClr val="FFFFFF"/>
          </a:solidFill>
          <a:ln w="28575">
            <a:solidFill>
              <a:srgbClr val="882C94"/>
            </a:solidFill>
          </a:ln>
        </p:spPr>
        <p:txBody>
          <a:bodyPr wrap="none" lIns="77916" tIns="38958" rIns="77916" bIns="38958" rtlCol="0">
            <a:noAutofit/>
          </a:bodyPr>
          <a:lstStyle/>
          <a:p>
            <a:r>
              <a:rPr lang="ru-RU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ISR_OC1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87760" y="4672922"/>
            <a:ext cx="2156441" cy="1659124"/>
          </a:xfrm>
          <a:prstGeom prst="rect">
            <a:avLst/>
          </a:prstGeom>
          <a:solidFill>
            <a:srgbClr val="FFFFFF"/>
          </a:solidFill>
          <a:ln w="28575">
            <a:solidFill>
              <a:srgbClr val="882C94"/>
            </a:solidFill>
          </a:ln>
        </p:spPr>
        <p:txBody>
          <a:bodyPr wrap="none" lIns="77916" tIns="38958" rIns="77916" bIns="38958" rtlCol="0">
            <a:noAutofit/>
          </a:bodyPr>
          <a:lstStyle/>
          <a:p>
            <a:r>
              <a:rPr lang="ru-RU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ISR_Timer1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78870" y="2814600"/>
            <a:ext cx="2976201" cy="1657391"/>
            <a:chOff x="687516" y="2819179"/>
            <a:chExt cx="4018478" cy="1657391"/>
          </a:xfrm>
        </p:grpSpPr>
        <p:sp>
          <p:nvSpPr>
            <p:cNvPr id="5" name="TextBox 4"/>
            <p:cNvSpPr txBox="1"/>
            <p:nvPr/>
          </p:nvSpPr>
          <p:spPr>
            <a:xfrm>
              <a:off x="687516" y="2819179"/>
              <a:ext cx="4018475" cy="331804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noAutofit/>
            </a:bodyPr>
            <a:lstStyle/>
            <a:p>
              <a:r>
                <a:rPr lang="ru-RU" sz="1600" b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Внешнее прерывание 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7519" y="3483053"/>
              <a:ext cx="4018475" cy="331804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no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Ошибка ввода 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517" y="4144766"/>
              <a:ext cx="4018475" cy="331804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no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Вход 1</a:t>
              </a:r>
              <a:endParaRPr lang="ru-RU" sz="16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7517" y="3813910"/>
              <a:ext cx="4018475" cy="331804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noAutofit/>
            </a:bodyPr>
            <a:lstStyle/>
            <a:p>
              <a:r>
                <a:rPr lang="ru-RU" sz="1600" b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Выход сравнения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7517" y="3150716"/>
              <a:ext cx="4018476" cy="331924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noAutofit/>
            </a:bodyPr>
            <a:lstStyle/>
            <a:p>
              <a:r>
                <a:rPr lang="ru-RU" sz="1600" b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Таймер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55069" y="2815680"/>
            <a:ext cx="2042677" cy="1657391"/>
            <a:chOff x="687516" y="2819179"/>
            <a:chExt cx="4018478" cy="1657391"/>
          </a:xfrm>
        </p:grpSpPr>
        <p:sp>
          <p:nvSpPr>
            <p:cNvPr id="19" name="TextBox 18"/>
            <p:cNvSpPr txBox="1"/>
            <p:nvPr/>
          </p:nvSpPr>
          <p:spPr>
            <a:xfrm>
              <a:off x="687516" y="2819179"/>
              <a:ext cx="4018475" cy="331804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noAutofit/>
            </a:bodyPr>
            <a:lstStyle/>
            <a:p>
              <a:r>
                <a:rPr lang="ru-RU" sz="1600" b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0x1234_0014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7519" y="3483053"/>
              <a:ext cx="4018475" cy="331804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no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0x1234_0100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7517" y="4144766"/>
              <a:ext cx="4018475" cy="331804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no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0x1234_0300</a:t>
              </a:r>
              <a:endParaRPr lang="ru-RU" sz="16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7517" y="3813910"/>
              <a:ext cx="4018475" cy="331804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noAutofit/>
            </a:bodyPr>
            <a:lstStyle/>
            <a:p>
              <a:r>
                <a:rPr lang="ru-RU" sz="1600" b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0x1234_0170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7517" y="3150716"/>
              <a:ext cx="4018476" cy="331924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no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0x1234_0810</a:t>
              </a:r>
              <a:endParaRPr lang="ru-RU" sz="16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  <a:p>
              <a:endParaRPr lang="ru-RU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cxnSp>
        <p:nvCxnSpPr>
          <p:cNvPr id="25" name="Elbow Connector 24"/>
          <p:cNvCxnSpPr>
            <a:stCxn id="19" idx="3"/>
          </p:cNvCxnSpPr>
          <p:nvPr/>
        </p:nvCxnSpPr>
        <p:spPr bwMode="auto">
          <a:xfrm flipV="1">
            <a:off x="7197744" y="1451956"/>
            <a:ext cx="2303188" cy="1529626"/>
          </a:xfrm>
          <a:prstGeom prst="curved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Elbow Connector 26"/>
          <p:cNvCxnSpPr>
            <a:stCxn id="23" idx="3"/>
          </p:cNvCxnSpPr>
          <p:nvPr/>
        </p:nvCxnSpPr>
        <p:spPr bwMode="auto">
          <a:xfrm>
            <a:off x="7197746" y="3313179"/>
            <a:ext cx="2303185" cy="1405016"/>
          </a:xfrm>
          <a:prstGeom prst="curved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Elbow Connector 28"/>
          <p:cNvCxnSpPr>
            <a:stCxn id="20" idx="3"/>
            <a:endCxn id="13" idx="1"/>
          </p:cNvCxnSpPr>
          <p:nvPr/>
        </p:nvCxnSpPr>
        <p:spPr bwMode="auto">
          <a:xfrm flipV="1">
            <a:off x="7197746" y="2349082"/>
            <a:ext cx="2290014" cy="1296374"/>
          </a:xfrm>
          <a:prstGeom prst="curved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Elbow Connector 30"/>
          <p:cNvCxnSpPr>
            <a:stCxn id="22" idx="3"/>
          </p:cNvCxnSpPr>
          <p:nvPr/>
        </p:nvCxnSpPr>
        <p:spPr bwMode="auto">
          <a:xfrm flipV="1">
            <a:off x="7197745" y="2691011"/>
            <a:ext cx="2303186" cy="1285302"/>
          </a:xfrm>
          <a:prstGeom prst="curved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Elbow Connector 32"/>
          <p:cNvCxnSpPr>
            <a:stCxn id="21" idx="3"/>
          </p:cNvCxnSpPr>
          <p:nvPr/>
        </p:nvCxnSpPr>
        <p:spPr bwMode="auto">
          <a:xfrm flipV="1">
            <a:off x="7197745" y="3639661"/>
            <a:ext cx="2303186" cy="667508"/>
          </a:xfrm>
          <a:prstGeom prst="curved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979066" y="2103958"/>
            <a:ext cx="2402520" cy="694230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Вектор 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(адрес процедуры)</a:t>
            </a:r>
            <a:endParaRPr lang="ru-RU" sz="2000" b="0" i="1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0163" y="2145011"/>
            <a:ext cx="1607238" cy="694230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Источник 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прерывания</a:t>
            </a:r>
            <a:endParaRPr lang="ru-RU" sz="2000" b="0" i="1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94467" y="744537"/>
            <a:ext cx="2037677" cy="386453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Код в памяти</a:t>
            </a:r>
            <a:endParaRPr lang="ru-RU" sz="2000" b="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56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168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Конфигурация источников прерываний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3164812"/>
            <a:ext cx="11520000" cy="336318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/>
              <a:t>Каждый источник прерываний имеет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Имя вектора XC32 (</a:t>
            </a:r>
            <a:r>
              <a:rPr lang="ru-RU" dirty="0" err="1" smtClean="0"/>
              <a:t>Vector</a:t>
            </a:r>
            <a:r>
              <a:rPr lang="ru-RU" dirty="0" smtClean="0"/>
              <a:t> </a:t>
            </a:r>
            <a:r>
              <a:rPr lang="ru-RU" dirty="0" err="1" smtClean="0"/>
              <a:t>Name</a:t>
            </a:r>
            <a:r>
              <a:rPr lang="ru-RU" dirty="0" smtClean="0"/>
              <a:t>), которое используется компилятором. 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Номер запроса прерывания IRQ#, который используется для ссылки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Номер вектора прерывания: сообщает процессору, какую процедуру обработки прерывания запустить для этого источника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Флаг (</a:t>
            </a:r>
            <a:r>
              <a:rPr lang="ru-RU" dirty="0" err="1" smtClean="0"/>
              <a:t>Flag</a:t>
            </a:r>
            <a:r>
              <a:rPr lang="ru-RU" dirty="0" smtClean="0"/>
              <a:t>): было ли прерывание запрошено, но еще не обслужено?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Разрешение (</a:t>
            </a:r>
            <a:r>
              <a:rPr lang="ru-RU" dirty="0" err="1" smtClean="0"/>
              <a:t>Enable</a:t>
            </a:r>
            <a:r>
              <a:rPr lang="ru-RU" dirty="0" smtClean="0"/>
              <a:t>): прерывание разрешено или запрещено?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Приоритет (</a:t>
            </a:r>
            <a:r>
              <a:rPr lang="ru-RU" dirty="0" err="1" smtClean="0"/>
              <a:t>Priority</a:t>
            </a:r>
            <a:r>
              <a:rPr lang="ru-RU" dirty="0" smtClean="0"/>
              <a:t>): выбор одного из семи уровней или блокировать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Под-приоритет (</a:t>
            </a:r>
            <a:r>
              <a:rPr lang="ru-RU" dirty="0" err="1" smtClean="0"/>
              <a:t>Sub-priority</a:t>
            </a:r>
            <a:r>
              <a:rPr lang="ru-RU" dirty="0" smtClean="0"/>
              <a:t>): выбор одного из четырех уровней</a:t>
            </a:r>
            <a:endParaRPr lang="ru-RU" dirty="0"/>
          </a:p>
          <a:p>
            <a:pPr>
              <a:spcAft>
                <a:spcPts val="0"/>
              </a:spcAft>
            </a:pP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00" y="1306857"/>
            <a:ext cx="11520000" cy="17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61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Приоритеты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3164812"/>
            <a:ext cx="11520000" cy="3363188"/>
          </a:xfrm>
        </p:spPr>
        <p:txBody>
          <a:bodyPr numCol="2"/>
          <a:lstStyle/>
          <a:p>
            <a:pPr>
              <a:spcAft>
                <a:spcPts val="0"/>
              </a:spcAft>
            </a:pPr>
            <a:r>
              <a:rPr lang="ru-RU" sz="2000" dirty="0" smtClean="0"/>
              <a:t>Зачем используются приоритеты?</a:t>
            </a:r>
          </a:p>
          <a:p>
            <a:pPr marL="476128" lvl="2" indent="-241238">
              <a:spcAft>
                <a:spcPts val="0"/>
              </a:spcAft>
            </a:pPr>
            <a:r>
              <a:rPr lang="ru-RU" sz="1800" dirty="0" smtClean="0"/>
              <a:t>Определяют в каком порядке поступившие одновременно запросы прерываний будут обработаны </a:t>
            </a:r>
          </a:p>
          <a:p>
            <a:pPr marL="476128" lvl="2" indent="-241238">
              <a:spcAft>
                <a:spcPts val="0"/>
              </a:spcAft>
            </a:pPr>
            <a:r>
              <a:rPr lang="ru-RU" sz="1800" dirty="0" smtClean="0"/>
              <a:t>Сначала обрабатывается прерывание с наибольшим приоритетом. После завершения процедуры обработки этого прерывания, обрабатывается прерывание со следующим приоритетом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Приоритеты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Семь уровней (1-7) 7 - высший приоритет, 1 - низший 0 - блокирует этот источник прерываний</a:t>
            </a:r>
          </a:p>
          <a:p>
            <a:pPr>
              <a:spcAft>
                <a:spcPts val="0"/>
              </a:spcAft>
            </a:pPr>
            <a:r>
              <a:rPr lang="ru-RU" sz="2000" dirty="0" err="1" smtClean="0"/>
              <a:t>Подприоритет</a:t>
            </a:r>
            <a:endParaRPr lang="ru-RU" sz="2000" dirty="0" smtClean="0"/>
          </a:p>
          <a:p>
            <a:pPr lvl="1">
              <a:spcAft>
                <a:spcPts val="0"/>
              </a:spcAft>
            </a:pPr>
            <a:r>
              <a:rPr lang="ru-RU" sz="1800" dirty="0" smtClean="0"/>
              <a:t>Делит уровень приоритета на  еще четыре уровня (0-3) Высший </a:t>
            </a:r>
            <a:r>
              <a:rPr lang="ru-RU" sz="1800" dirty="0" err="1" smtClean="0"/>
              <a:t>подприоритет</a:t>
            </a:r>
            <a:r>
              <a:rPr lang="ru-RU" sz="1800" dirty="0" smtClean="0"/>
              <a:t> - 3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Естественный приоритет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Зафиксирован. Используется для разрешения конфликта между прерываниями с одним и тем же приоритетом и </a:t>
            </a:r>
            <a:r>
              <a:rPr lang="ru-RU" sz="1800" dirty="0" err="1" smtClean="0"/>
              <a:t>подприоритетом</a:t>
            </a:r>
            <a:r>
              <a:rPr lang="ru-RU" sz="1800" dirty="0" smtClean="0"/>
              <a:t>.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Определяется положением в таблице и номером IRQ (запроса прерывания) (малый номер имеет высокий приоритет)</a:t>
            </a:r>
            <a:endParaRPr lang="ru-RU" sz="1800" dirty="0"/>
          </a:p>
          <a:p>
            <a:pPr lvl="1">
              <a:spcAft>
                <a:spcPts val="0"/>
              </a:spcAft>
            </a:pP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00" y="1220558"/>
            <a:ext cx="11520000" cy="17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05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5:</a:t>
            </a:r>
            <a:r>
              <a:t/>
            </a:r>
            <a:br/>
            <a:r>
              <a:rPr lang="ru-RU" smtClean="0"/>
              <a:t>Использование прерываний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338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Использование прерываний для поочередного включения светодиодов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1344000"/>
            <a:ext cx="7571685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200" dirty="0" smtClean="0"/>
              <a:t>Требования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Нажатие BTN1 ускоряет включение и выключение светодиодов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Нажатие BTN2 выключает светодиоды максимально быстро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Потоки</a:t>
            </a:r>
          </a:p>
          <a:p>
            <a:pPr lvl="1">
              <a:spcAft>
                <a:spcPts val="0"/>
              </a:spcAft>
            </a:pPr>
            <a:r>
              <a:rPr lang="ru-RU" sz="2000" dirty="0" err="1" smtClean="0"/>
              <a:t>TASK_Scan_LEDS</a:t>
            </a:r>
            <a:r>
              <a:rPr lang="ru-RU" sz="2000" dirty="0" smtClean="0"/>
              <a:t> будет включать и выключать светодиоды и обеспечивать задержку</a:t>
            </a:r>
          </a:p>
          <a:p>
            <a:pPr lvl="1">
              <a:spcAft>
                <a:spcPts val="0"/>
              </a:spcAft>
            </a:pPr>
            <a:r>
              <a:rPr lang="ru-RU" dirty="0" err="1" smtClean="0"/>
              <a:t>ISR_PortA_Change</a:t>
            </a:r>
            <a:r>
              <a:rPr lang="ru-RU" dirty="0" smtClean="0"/>
              <a:t> будет контролировать кнопки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Нужно добавить две переменные для осуществления взаимодействия между задачами и ISR (процедурой обработки прерывания)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Переменная </a:t>
            </a:r>
            <a:r>
              <a:rPr lang="ru-RU" sz="2000" dirty="0" err="1" smtClean="0"/>
              <a:t>G_LED_Scan_Delay</a:t>
            </a:r>
            <a:r>
              <a:rPr lang="ru-RU" sz="2000" dirty="0" smtClean="0"/>
              <a:t> определяет скорость поочередного включения и выключения светодиодов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Переменная </a:t>
            </a:r>
            <a:r>
              <a:rPr lang="ru-RU" sz="2000" dirty="0" err="1" smtClean="0"/>
              <a:t>G_Allow_Lit_LEDs</a:t>
            </a:r>
            <a:r>
              <a:rPr lang="ru-RU" sz="2000" dirty="0" smtClean="0"/>
              <a:t> определяет, должны ли включаться светодиоды или нет</a:t>
            </a: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Обзор проекта программы</a:t>
            </a:r>
            <a:endParaRPr lang="ru-RU" dirty="0"/>
          </a:p>
        </p:txBody>
      </p:sp>
      <p:grpSp>
        <p:nvGrpSpPr>
          <p:cNvPr id="13" name="Group 12"/>
          <p:cNvGrpSpPr/>
          <p:nvPr/>
        </p:nvGrpSpPr>
        <p:grpSpPr>
          <a:xfrm>
            <a:off x="7955685" y="1138103"/>
            <a:ext cx="3691608" cy="802252"/>
            <a:chOff x="7964495" y="1527992"/>
            <a:chExt cx="3691608" cy="802252"/>
          </a:xfrm>
        </p:grpSpPr>
        <p:pic>
          <p:nvPicPr>
            <p:cNvPr id="6" name="Content Placeholder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64495" y="1527993"/>
              <a:ext cx="1045276" cy="80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Content Placeholder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10827" y="1527992"/>
              <a:ext cx="1045276" cy="80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7"/>
          <p:cNvSpPr/>
          <p:nvPr/>
        </p:nvSpPr>
        <p:spPr bwMode="auto">
          <a:xfrm>
            <a:off x="8967981" y="2043282"/>
            <a:ext cx="1610411" cy="1302756"/>
          </a:xfrm>
          <a:prstGeom prst="ellipse">
            <a:avLst/>
          </a:prstGeom>
          <a:solidFill>
            <a:srgbClr val="72166B"/>
          </a:solidFill>
          <a:ln w="38100" cap="flat" cmpd="sng" algn="ctr">
            <a:solidFill>
              <a:srgbClr val="7216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sz="1600" b="0" dirty="0" smtClean="0">
                <a:solidFill>
                  <a:schemeClr val="bg1"/>
                </a:solidFill>
              </a:rPr>
              <a:t>ISR (</a:t>
            </a:r>
            <a:r>
              <a:rPr lang="ru-RU" sz="1600" b="0" dirty="0" err="1" smtClean="0">
                <a:solidFill>
                  <a:schemeClr val="bg1"/>
                </a:solidFill>
              </a:rPr>
              <a:t>проце</a:t>
            </a:r>
            <a:r>
              <a:rPr lang="ru-RU" sz="1600" b="0" dirty="0" smtClean="0">
                <a:solidFill>
                  <a:schemeClr val="bg1"/>
                </a:solidFill>
              </a:rPr>
              <a:t>-дура обработки </a:t>
            </a:r>
            <a:r>
              <a:rPr lang="ru-RU" sz="1600" b="0" dirty="0" err="1" smtClean="0">
                <a:solidFill>
                  <a:schemeClr val="bg1"/>
                </a:solidFill>
              </a:rPr>
              <a:t>прерыва-ния</a:t>
            </a:r>
            <a:r>
              <a:rPr lang="ru-RU" sz="1600" b="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9150090" y="4206175"/>
            <a:ext cx="1324927" cy="1208812"/>
          </a:xfrm>
          <a:prstGeom prst="ellipse">
            <a:avLst/>
          </a:prstGeom>
          <a:solidFill>
            <a:srgbClr val="72166B"/>
          </a:solidFill>
          <a:ln w="38100" cap="flat" cmpd="sng" algn="ctr">
            <a:solidFill>
              <a:srgbClr val="7216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ru-RU" sz="2400" b="0" dirty="0" smtClean="0">
                <a:solidFill>
                  <a:schemeClr val="bg1"/>
                </a:solidFill>
              </a:rPr>
              <a:t>За-дача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355224" y="3607427"/>
            <a:ext cx="4709716" cy="324898"/>
            <a:chOff x="7355224" y="3607427"/>
            <a:chExt cx="4709716" cy="324898"/>
          </a:xfrm>
        </p:grpSpPr>
        <p:sp>
          <p:nvSpPr>
            <p:cNvPr id="10" name="TextBox 9"/>
            <p:cNvSpPr txBox="1"/>
            <p:nvPr/>
          </p:nvSpPr>
          <p:spPr>
            <a:xfrm>
              <a:off x="10201991" y="3607427"/>
              <a:ext cx="1862949" cy="324898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1600" b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G_Allow_Lit_LEDs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55224" y="3607427"/>
              <a:ext cx="2045691" cy="324898"/>
            </a:xfrm>
            <a:prstGeom prst="rect">
              <a:avLst/>
            </a:prstGeom>
            <a:noFill/>
            <a:ln w="28575">
              <a:solidFill>
                <a:srgbClr val="882C94"/>
              </a:solidFill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1600" b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G_LED_Scan_Delay</a:t>
              </a:r>
            </a:p>
          </p:txBody>
        </p:sp>
      </p:grpSp>
      <p:cxnSp>
        <p:nvCxnSpPr>
          <p:cNvPr id="19" name="Elbow Connector 24"/>
          <p:cNvCxnSpPr>
            <a:stCxn id="6" idx="2"/>
            <a:endCxn id="8" idx="1"/>
          </p:cNvCxnSpPr>
          <p:nvPr/>
        </p:nvCxnSpPr>
        <p:spPr bwMode="auto">
          <a:xfrm rot="16200000" flipH="1">
            <a:off x="8694216" y="1724461"/>
            <a:ext cx="293711" cy="725497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" name="Elbow Connector 24"/>
          <p:cNvCxnSpPr>
            <a:stCxn id="7" idx="2"/>
            <a:endCxn id="8" idx="7"/>
          </p:cNvCxnSpPr>
          <p:nvPr/>
        </p:nvCxnSpPr>
        <p:spPr bwMode="auto">
          <a:xfrm rot="5400000">
            <a:off x="10586748" y="1696159"/>
            <a:ext cx="293712" cy="782102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Elbow Connector 24"/>
          <p:cNvCxnSpPr>
            <a:stCxn id="11" idx="2"/>
            <a:endCxn id="9" idx="1"/>
          </p:cNvCxnSpPr>
          <p:nvPr/>
        </p:nvCxnSpPr>
        <p:spPr bwMode="auto">
          <a:xfrm rot="16200000" flipH="1">
            <a:off x="8635657" y="3674737"/>
            <a:ext cx="450876" cy="966051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Elbow Connector 24"/>
          <p:cNvCxnSpPr>
            <a:stCxn id="10" idx="2"/>
            <a:endCxn id="9" idx="7"/>
          </p:cNvCxnSpPr>
          <p:nvPr/>
        </p:nvCxnSpPr>
        <p:spPr bwMode="auto">
          <a:xfrm rot="5400000">
            <a:off x="10481788" y="3731523"/>
            <a:ext cx="450876" cy="852480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" name="Elbow Connector 24"/>
          <p:cNvCxnSpPr>
            <a:stCxn id="8" idx="3"/>
            <a:endCxn id="11" idx="0"/>
          </p:cNvCxnSpPr>
          <p:nvPr/>
        </p:nvCxnSpPr>
        <p:spPr bwMode="auto">
          <a:xfrm rot="5400000">
            <a:off x="8564859" y="2968465"/>
            <a:ext cx="452173" cy="825750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2" name="Elbow Connector 24"/>
          <p:cNvCxnSpPr>
            <a:stCxn id="8" idx="5"/>
            <a:endCxn id="10" idx="0"/>
          </p:cNvCxnSpPr>
          <p:nvPr/>
        </p:nvCxnSpPr>
        <p:spPr bwMode="auto">
          <a:xfrm rot="16200000" flipH="1">
            <a:off x="10511923" y="2985883"/>
            <a:ext cx="452173" cy="790913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Elbow Connector 24"/>
          <p:cNvCxnSpPr>
            <a:stCxn id="9" idx="4"/>
            <a:endCxn id="65" idx="0"/>
          </p:cNvCxnSpPr>
          <p:nvPr/>
        </p:nvCxnSpPr>
        <p:spPr bwMode="auto">
          <a:xfrm rot="16200000" flipH="1">
            <a:off x="9861127" y="5366414"/>
            <a:ext cx="387285" cy="484430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3" name="Elbow Connector 24"/>
          <p:cNvCxnSpPr>
            <a:stCxn id="9" idx="4"/>
            <a:endCxn id="64" idx="0"/>
          </p:cNvCxnSpPr>
          <p:nvPr/>
        </p:nvCxnSpPr>
        <p:spPr bwMode="auto">
          <a:xfrm rot="16200000" flipH="1">
            <a:off x="9687122" y="5540418"/>
            <a:ext cx="387285" cy="136421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Elbow Connector 24"/>
          <p:cNvCxnSpPr>
            <a:endCxn id="63" idx="0"/>
          </p:cNvCxnSpPr>
          <p:nvPr/>
        </p:nvCxnSpPr>
        <p:spPr bwMode="auto">
          <a:xfrm rot="5400000">
            <a:off x="9519230" y="5496723"/>
            <a:ext cx="387286" cy="223813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9" name="Elbow Connector 24"/>
          <p:cNvCxnSpPr>
            <a:stCxn id="9" idx="4"/>
            <a:endCxn id="62" idx="0"/>
          </p:cNvCxnSpPr>
          <p:nvPr/>
        </p:nvCxnSpPr>
        <p:spPr bwMode="auto">
          <a:xfrm rot="5400000">
            <a:off x="9339114" y="5328831"/>
            <a:ext cx="387285" cy="559596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66" name="Group 65"/>
          <p:cNvGrpSpPr/>
          <p:nvPr/>
        </p:nvGrpSpPr>
        <p:grpSpPr>
          <a:xfrm>
            <a:off x="9136649" y="5802272"/>
            <a:ext cx="1276643" cy="499468"/>
            <a:chOff x="8896143" y="5802272"/>
            <a:chExt cx="1276643" cy="499468"/>
          </a:xfrm>
        </p:grpSpPr>
        <p:sp>
          <p:nvSpPr>
            <p:cNvPr id="62" name="Rectangle 61"/>
            <p:cNvSpPr/>
            <p:nvPr/>
          </p:nvSpPr>
          <p:spPr bwMode="auto">
            <a:xfrm>
              <a:off x="8896143" y="5802272"/>
              <a:ext cx="232617" cy="499468"/>
            </a:xfrm>
            <a:prstGeom prst="rect">
              <a:avLst/>
            </a:prstGeom>
            <a:solidFill>
              <a:srgbClr val="92D050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9244151" y="5802272"/>
              <a:ext cx="232617" cy="499468"/>
            </a:xfrm>
            <a:prstGeom prst="rect">
              <a:avLst/>
            </a:prstGeom>
            <a:solidFill>
              <a:srgbClr val="92D050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9592160" y="5802272"/>
              <a:ext cx="232617" cy="499468"/>
            </a:xfrm>
            <a:prstGeom prst="rect">
              <a:avLst/>
            </a:prstGeom>
            <a:solidFill>
              <a:srgbClr val="92D050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9940169" y="5802272"/>
              <a:ext cx="232617" cy="499468"/>
            </a:xfrm>
            <a:prstGeom prst="rect">
              <a:avLst/>
            </a:prstGeom>
            <a:solidFill>
              <a:srgbClr val="92D050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676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Объявление общих переменных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2325580"/>
            <a:ext cx="11520000" cy="4202420"/>
          </a:xfrm>
        </p:spPr>
        <p:txBody>
          <a:bodyPr/>
          <a:lstStyle/>
          <a:p>
            <a:r>
              <a:rPr lang="ru-RU" sz="1800" dirty="0" smtClean="0"/>
              <a:t>Как и ранее при </a:t>
            </a:r>
            <a:r>
              <a:rPr lang="ru-RU" sz="1800" dirty="0" err="1" smtClean="0"/>
              <a:t>использованит</a:t>
            </a:r>
            <a:r>
              <a:rPr lang="ru-RU" sz="1800" dirty="0" smtClean="0"/>
              <a:t> задач...</a:t>
            </a:r>
          </a:p>
          <a:p>
            <a:pPr lvl="1"/>
            <a:r>
              <a:rPr lang="ru-RU" sz="1800" dirty="0" smtClean="0"/>
              <a:t>Область видимости: Объявлены в файле </a:t>
            </a:r>
            <a:r>
              <a:rPr lang="ru-RU" sz="1800" dirty="0" err="1" smtClean="0"/>
              <a:t>user.c</a:t>
            </a:r>
            <a:r>
              <a:rPr lang="ru-RU" sz="1800" dirty="0" smtClean="0"/>
              <a:t> (вне всех функций), поэтому они видимы во всех функциях этого файла</a:t>
            </a:r>
          </a:p>
          <a:p>
            <a:pPr lvl="1"/>
            <a:r>
              <a:rPr lang="ru-RU" sz="1800" dirty="0" smtClean="0"/>
              <a:t>Стиль написания кода: Использование в имени префикса G_ указывает разработчику, что это общая, глобальная переменная</a:t>
            </a:r>
          </a:p>
          <a:p>
            <a:pPr lvl="1"/>
            <a:r>
              <a:rPr lang="ru-RU" sz="1800" dirty="0" smtClean="0"/>
              <a:t>Установка начальных значений переменных</a:t>
            </a:r>
          </a:p>
          <a:p>
            <a:r>
              <a:rPr lang="ru-RU" sz="1800" dirty="0" smtClean="0"/>
              <a:t>Кроме того, при объявлении используется ключевое слово </a:t>
            </a:r>
            <a:r>
              <a:rPr lang="ru-RU" sz="1800" i="1" dirty="0" smtClean="0"/>
              <a:t>volatile</a:t>
            </a:r>
          </a:p>
          <a:p>
            <a:pPr lvl="1"/>
            <a:r>
              <a:rPr lang="ru-RU" sz="1800" dirty="0" smtClean="0"/>
              <a:t>Указывает компилятору на то, что переменная при выполнении функции может изменяться непредвиденно</a:t>
            </a:r>
          </a:p>
          <a:p>
            <a:pPr lvl="1"/>
            <a:r>
              <a:rPr lang="ru-RU" sz="1800" dirty="0" smtClean="0"/>
              <a:t>Используется для переменных, которые могут изменяться прерываниями, и аппаратных регистров.</a:t>
            </a:r>
          </a:p>
          <a:p>
            <a:pPr lvl="1"/>
            <a:r>
              <a:rPr lang="ru-RU" sz="1800" dirty="0" smtClean="0"/>
              <a:t>Без этого компилятор может использовать локальную копию переменной, а не ее обновленное действительное значение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460163"/>
            <a:ext cx="7796213" cy="60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65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Предварительный обзор: Прерывания и атомарность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195" y="1344000"/>
            <a:ext cx="9398457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200" dirty="0" smtClean="0"/>
              <a:t>Что происходит, если процессор прерывается в </a:t>
            </a:r>
            <a:r>
              <a:rPr lang="ru-RU" sz="2200" i="1" dirty="0" smtClean="0"/>
              <a:t>процессе изменения общей переменной</a:t>
            </a:r>
            <a:r>
              <a:rPr lang="ru-RU" sz="2200" dirty="0" smtClean="0"/>
              <a:t>?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Пример: массив символов, содержащий команду, поступившую по сети 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Получение сообщения “</a:t>
            </a:r>
            <a:r>
              <a:rPr lang="ru-RU" sz="2000" dirty="0" err="1" smtClean="0"/>
              <a:t>Start</a:t>
            </a:r>
            <a:r>
              <a:rPr lang="ru-RU" sz="2000" dirty="0" smtClean="0"/>
              <a:t> </a:t>
            </a:r>
            <a:r>
              <a:rPr lang="ru-RU" sz="2000" dirty="0" err="1" smtClean="0"/>
              <a:t>warp</a:t>
            </a:r>
            <a:r>
              <a:rPr lang="ru-RU" sz="2000" dirty="0" smtClean="0"/>
              <a:t> </a:t>
            </a:r>
            <a:r>
              <a:rPr lang="ru-RU" sz="2000" dirty="0" err="1" smtClean="0"/>
              <a:t>core</a:t>
            </a:r>
            <a:r>
              <a:rPr lang="ru-RU" sz="2000" dirty="0" smtClean="0"/>
              <a:t>”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Запускается код обработки сообщения, он получает “</a:t>
            </a:r>
            <a:r>
              <a:rPr lang="ru-RU" sz="2000" dirty="0" err="1" smtClean="0"/>
              <a:t>Star</a:t>
            </a:r>
            <a:r>
              <a:rPr lang="ru-RU" sz="2000" dirty="0" smtClean="0"/>
              <a:t>”, а затем прерывается новой командой “</a:t>
            </a:r>
            <a:r>
              <a:rPr lang="ru-RU" sz="2000" dirty="0" err="1" smtClean="0"/>
              <a:t>Shields</a:t>
            </a:r>
            <a:r>
              <a:rPr lang="ru-RU" sz="2000" dirty="0" smtClean="0"/>
              <a:t> </a:t>
            </a:r>
            <a:r>
              <a:rPr lang="ru-RU" sz="2000" dirty="0" err="1" smtClean="0"/>
              <a:t>up</a:t>
            </a:r>
            <a:r>
              <a:rPr lang="ru-RU" sz="2000" dirty="0" smtClean="0"/>
              <a:t>”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“</a:t>
            </a:r>
            <a:r>
              <a:rPr lang="ru-RU" sz="2000" dirty="0" err="1" smtClean="0"/>
              <a:t>Shields</a:t>
            </a:r>
            <a:r>
              <a:rPr lang="ru-RU" sz="2000" dirty="0" smtClean="0"/>
              <a:t> </a:t>
            </a:r>
            <a:r>
              <a:rPr lang="ru-RU" sz="2000" dirty="0" err="1" smtClean="0"/>
              <a:t>up</a:t>
            </a:r>
            <a:r>
              <a:rPr lang="ru-RU" sz="2000" dirty="0" smtClean="0"/>
              <a:t>” переписывает первую команду в массиве 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Код обработки сообщения использует первые четыре буквы первого сообщения (</a:t>
            </a:r>
            <a:r>
              <a:rPr lang="ru-RU" sz="2000" dirty="0" err="1" smtClean="0"/>
              <a:t>Star</a:t>
            </a:r>
            <a:r>
              <a:rPr lang="ru-RU" sz="2000" dirty="0" smtClean="0"/>
              <a:t>) и продолжает использовать остальные буквы второго сообщения (</a:t>
            </a:r>
            <a:r>
              <a:rPr lang="ru-RU" sz="2000" dirty="0" err="1" smtClean="0"/>
              <a:t>lds</a:t>
            </a:r>
            <a:r>
              <a:rPr lang="ru-RU" sz="2000" dirty="0" smtClean="0"/>
              <a:t> </a:t>
            </a:r>
            <a:r>
              <a:rPr lang="ru-RU" sz="2000" dirty="0" err="1" smtClean="0"/>
              <a:t>up</a:t>
            </a:r>
            <a:r>
              <a:rPr lang="ru-RU" sz="2000" dirty="0" smtClean="0"/>
              <a:t>)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Что означает “</a:t>
            </a:r>
            <a:r>
              <a:rPr lang="ru-RU" sz="2000" dirty="0" err="1" smtClean="0"/>
              <a:t>Starlds</a:t>
            </a:r>
            <a:r>
              <a:rPr lang="ru-RU" sz="2000" dirty="0" smtClean="0"/>
              <a:t> </a:t>
            </a:r>
            <a:r>
              <a:rPr lang="ru-RU" sz="2000" dirty="0" err="1" smtClean="0"/>
              <a:t>up</a:t>
            </a:r>
            <a:r>
              <a:rPr lang="ru-RU" sz="2000" dirty="0" smtClean="0"/>
              <a:t>”? 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Прерывание произошло в неподходящее время (во время изменения общей переменной), оно приводит к нарушению целостности данных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Этот вопрос будет рассмотрен далее в курсе</a:t>
            </a:r>
            <a:endParaRPr lang="ru-RU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Атомарность - операция должна быть выполнена без прерываний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4419" y="2262882"/>
            <a:ext cx="1915047" cy="386453"/>
          </a:xfrm>
          <a:prstGeom prst="rect">
            <a:avLst/>
          </a:prstGeom>
          <a:noFill/>
          <a:ln w="28575">
            <a:solidFill>
              <a:srgbClr val="882C94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Start warp core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061" y="1751390"/>
            <a:ext cx="1893405" cy="386453"/>
          </a:xfrm>
          <a:prstGeom prst="rect">
            <a:avLst/>
          </a:prstGeom>
          <a:noFill/>
          <a:ln w="28575">
            <a:solidFill>
              <a:srgbClr val="882C94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mtClean="0"/>
              <a:t>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061" y="4233432"/>
            <a:ext cx="1542348" cy="386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Star</a:t>
            </a:r>
            <a:r>
              <a:rPr lang="ru-RU" sz="2000" dirty="0" smtClean="0">
                <a:solidFill>
                  <a:schemeClr val="accent1"/>
                </a:solidFill>
              </a:rPr>
              <a:t>lds up</a:t>
            </a:r>
            <a:endParaRPr lang="ru-RU" sz="2000" b="0" dirty="0" smtClean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061" y="2880905"/>
            <a:ext cx="1893406" cy="386453"/>
          </a:xfrm>
          <a:prstGeom prst="rect">
            <a:avLst/>
          </a:prstGeom>
          <a:noFill/>
          <a:ln w="28575">
            <a:solidFill>
              <a:srgbClr val="882C94"/>
            </a:solidFill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Star</a:t>
            </a: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 warp core</a:t>
            </a:r>
            <a:endParaRPr lang="ru-RU" sz="2000" b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061" y="3423421"/>
            <a:ext cx="1893406" cy="386453"/>
          </a:xfrm>
          <a:prstGeom prst="rect">
            <a:avLst/>
          </a:prstGeom>
          <a:noFill/>
          <a:ln w="28575">
            <a:solidFill>
              <a:srgbClr val="882C94"/>
            </a:solidFill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Shields up</a:t>
            </a:r>
            <a:endParaRPr lang="ru-RU" sz="2000" b="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01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использовать прерывания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#</a:t>
            </a:r>
            <a:r>
              <a:rPr lang="ru-RU" dirty="0" err="1" smtClean="0"/>
              <a:t>include</a:t>
            </a:r>
            <a:r>
              <a:rPr lang="ru-RU" dirty="0" smtClean="0"/>
              <a:t> включает стандартные заголовки &lt;</a:t>
            </a:r>
            <a:r>
              <a:rPr lang="ru-RU" dirty="0" err="1" smtClean="0"/>
              <a:t>xc.h</a:t>
            </a:r>
            <a:r>
              <a:rPr lang="ru-RU" dirty="0" smtClean="0"/>
              <a:t>&gt; и &lt;</a:t>
            </a:r>
            <a:r>
              <a:rPr lang="ru-RU" dirty="0" err="1" smtClean="0"/>
              <a:t>sys</a:t>
            </a:r>
            <a:r>
              <a:rPr lang="ru-RU" dirty="0" smtClean="0"/>
              <a:t>/</a:t>
            </a:r>
            <a:r>
              <a:rPr lang="ru-RU" dirty="0" err="1" smtClean="0"/>
              <a:t>attribs.h</a:t>
            </a:r>
            <a:r>
              <a:rPr lang="ru-RU" dirty="0" smtClean="0"/>
              <a:t>&gt;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Создать ISR (процедуру обработки прерывания) используя макрос __ISR()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Сконфигурировать периферийное устройство для генерации прерываний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Сконфигурировать запись контроллера прерываний для этого прерывания</a:t>
            </a:r>
          </a:p>
          <a:p>
            <a:pPr marL="696325" lvl="1" indent="-457200">
              <a:buFont typeface="+mj-lt"/>
              <a:buAutoNum type="arabicPeriod"/>
            </a:pPr>
            <a:r>
              <a:rPr lang="ru-RU" dirty="0" smtClean="0"/>
              <a:t>Разрешить прерывания от периферийного устройства </a:t>
            </a:r>
          </a:p>
          <a:p>
            <a:pPr marL="696325" lvl="1" indent="-457200">
              <a:buFont typeface="+mj-lt"/>
              <a:buAutoNum type="arabicPeriod"/>
            </a:pPr>
            <a:r>
              <a:rPr lang="ru-RU" dirty="0" smtClean="0"/>
              <a:t>Установить приоритет прерывания</a:t>
            </a:r>
          </a:p>
          <a:p>
            <a:pPr marL="696325" lvl="1" indent="-457200">
              <a:buFont typeface="+mj-lt"/>
              <a:buAutoNum type="arabicPeriod"/>
            </a:pPr>
            <a:r>
              <a:rPr lang="ru-RU" dirty="0" smtClean="0"/>
              <a:t>Сбросить флаг запроса прерывания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Установить </a:t>
            </a:r>
            <a:r>
              <a:rPr lang="ru-RU" dirty="0" err="1" smtClean="0"/>
              <a:t>многовекторный</a:t>
            </a:r>
            <a:r>
              <a:rPr lang="ru-RU" dirty="0" smtClean="0"/>
              <a:t> (</a:t>
            </a:r>
            <a:r>
              <a:rPr lang="ru-RU" dirty="0" err="1" smtClean="0"/>
              <a:t>multi-vector</a:t>
            </a:r>
            <a:r>
              <a:rPr lang="ru-RU" dirty="0" smtClean="0"/>
              <a:t>) режим контроллера прерываний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Разрешить прерывания глобально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Разрешить использование периферийного устройства</a:t>
            </a:r>
            <a:endParaRPr lang="ru-RU" dirty="0"/>
          </a:p>
          <a:p>
            <a:pPr marL="0" indent="0">
              <a:buNone/>
            </a:pPr>
            <a:r>
              <a:rPr lang="ru-RU" sz="2000" dirty="0" smtClean="0"/>
              <a:t>Более детально описано по ссылке </a:t>
            </a:r>
            <a:r>
              <a:rPr lang="ru-RU" sz="2000" dirty="0">
                <a:hlinkClick r:id="rId2"/>
              </a:rPr>
              <a:t>http://microchip.wikidot.com/32bit:mz-arch-exceptions-usage</a:t>
            </a:r>
            <a:r>
              <a:rPr lang="ru-RU" dirty="0" smtClean="0"/>
              <a:t> 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6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Написание процедуры обработки прерывания (ISR)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4802807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dirty="0" smtClean="0"/>
              <a:t>Процедура обработки прерывания не имеет аргументов, не возвращает значение</a:t>
            </a:r>
          </a:p>
          <a:p>
            <a:pPr>
              <a:spcAft>
                <a:spcPts val="0"/>
              </a:spcAft>
            </a:pPr>
            <a:r>
              <a:rPr lang="ru-RU" sz="1800" dirty="0" smtClean="0"/>
              <a:t>В определении процедуры обработки прерывания (ISR) используется макрос __ISR</a:t>
            </a:r>
            <a:endParaRPr lang="ru-RU" sz="1800" dirty="0"/>
          </a:p>
          <a:p>
            <a:pPr lvl="1">
              <a:spcAft>
                <a:spcPts val="0"/>
              </a:spcAft>
            </a:pPr>
            <a:r>
              <a:rPr lang="ru-RU" sz="1600" dirty="0"/>
              <a:t>Код, генерируемый компилятором для процедуры обработки прерывания, отличается от кода обычной процедуры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В процедуре обработки прерывания должен использоваться идентификатор источника прерывания</a:t>
            </a:r>
          </a:p>
          <a:p>
            <a:pPr lvl="2">
              <a:spcAft>
                <a:spcPts val="0"/>
              </a:spcAft>
            </a:pPr>
            <a:r>
              <a:rPr lang="ru-RU" sz="1600" dirty="0" smtClean="0"/>
              <a:t>Имена определены в Таблице 7-2</a:t>
            </a:r>
          </a:p>
          <a:p>
            <a:pPr lvl="1">
              <a:spcAft>
                <a:spcPts val="0"/>
              </a:spcAft>
            </a:pPr>
            <a:r>
              <a:rPr lang="ru-RU" sz="1600" dirty="0" smtClean="0"/>
              <a:t>Указывается уровень приоритета и способ сохранения контекста (тут программный)</a:t>
            </a:r>
          </a:p>
          <a:p>
            <a:pPr lvl="2">
              <a:spcAft>
                <a:spcPts val="0"/>
              </a:spcAft>
            </a:pPr>
            <a:r>
              <a:rPr lang="ru-RU" sz="1600" dirty="0" smtClean="0"/>
              <a:t>От IPL1SOFT до IPL7SOFT</a:t>
            </a:r>
          </a:p>
          <a:p>
            <a:pPr lvl="2">
              <a:spcAft>
                <a:spcPts val="0"/>
              </a:spcAft>
            </a:pPr>
            <a:r>
              <a:rPr lang="ru-RU" sz="1600" dirty="0" smtClean="0"/>
              <a:t>Далее мы будем использовать более быстрый способ сохранения контекста</a:t>
            </a:r>
          </a:p>
          <a:p>
            <a:pPr lvl="1">
              <a:spcAft>
                <a:spcPts val="0"/>
              </a:spcAft>
            </a:pPr>
            <a:endParaRPr lang="ru-RU" sz="1800" dirty="0"/>
          </a:p>
          <a:p>
            <a:pPr>
              <a:spcAft>
                <a:spcPts val="0"/>
              </a:spcAft>
            </a:pPr>
            <a:endParaRPr lang="ru-RU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" r="4191" b="20501"/>
          <a:stretch/>
        </p:blipFill>
        <p:spPr>
          <a:xfrm>
            <a:off x="5186806" y="1374316"/>
            <a:ext cx="6909944" cy="47121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186807" y="1374317"/>
            <a:ext cx="6909944" cy="33597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53050" y="2009775"/>
            <a:ext cx="6743700" cy="43053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  <a:alpha val="0"/>
                </a:schemeClr>
              </a:gs>
              <a:gs pos="16000">
                <a:srgbClr val="FEFEFE">
                  <a:alpha val="72000"/>
                </a:srgbClr>
              </a:gs>
              <a:gs pos="100000">
                <a:srgbClr val="FFFFFF"/>
              </a:gs>
            </a:gsLst>
            <a:lin ang="54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00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Написание процедуры </a:t>
            </a:r>
            <a:br>
              <a:rPr lang="ru-RU" sz="2800" dirty="0" smtClean="0"/>
            </a:br>
            <a:r>
              <a:rPr lang="ru-RU" sz="2800" dirty="0" smtClean="0"/>
              <a:t>обработки прерывания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44" y="1191600"/>
            <a:ext cx="5140500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200" dirty="0" smtClean="0"/>
              <a:t>Выяснить, какой вход (кнопка) изменилась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BTN2?</a:t>
            </a:r>
          </a:p>
          <a:p>
            <a:pPr lvl="2">
              <a:spcAft>
                <a:spcPts val="0"/>
              </a:spcAft>
            </a:pPr>
            <a:r>
              <a:rPr lang="ru-RU" dirty="0" smtClean="0"/>
              <a:t>Если нажата, выключить светодиоды и очистить флаг</a:t>
            </a:r>
          </a:p>
          <a:p>
            <a:pPr lvl="2">
              <a:spcAft>
                <a:spcPts val="0"/>
              </a:spcAft>
            </a:pPr>
            <a:r>
              <a:rPr lang="ru-RU" dirty="0" smtClean="0"/>
              <a:t>Иначе - установить флаг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BTN1?</a:t>
            </a:r>
          </a:p>
          <a:p>
            <a:pPr lvl="2">
              <a:spcAft>
                <a:spcPts val="0"/>
              </a:spcAft>
            </a:pPr>
            <a:r>
              <a:rPr lang="ru-RU" dirty="0" smtClean="0"/>
              <a:t>Если нажата, выбрать большую частоту включения и выключения светодиодов</a:t>
            </a:r>
          </a:p>
          <a:p>
            <a:pPr lvl="2">
              <a:spcAft>
                <a:spcPts val="0"/>
              </a:spcAft>
            </a:pPr>
            <a:r>
              <a:rPr lang="ru-RU" dirty="0" smtClean="0"/>
              <a:t>Иначе - выбрать меньшую частоту включения и выключения светодиодов</a:t>
            </a:r>
          </a:p>
          <a:p>
            <a:pPr>
              <a:spcAft>
                <a:spcPts val="0"/>
              </a:spcAft>
            </a:pPr>
            <a:r>
              <a:rPr lang="ru-RU" sz="2200" dirty="0" smtClean="0"/>
              <a:t>Сбросить флаг прерывания для этого источника</a:t>
            </a:r>
          </a:p>
          <a:p>
            <a:pPr lvl="1">
              <a:spcAft>
                <a:spcPts val="0"/>
              </a:spcAft>
            </a:pPr>
            <a:r>
              <a:rPr lang="ru-RU" sz="2000" dirty="0" smtClean="0"/>
              <a:t>Иначе процедура обработки прерывания будет повторяться бесконечно</a:t>
            </a:r>
            <a:endParaRPr lang="ru-R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" t="-208" r="-391" b="-3642"/>
          <a:stretch/>
        </p:blipFill>
        <p:spPr>
          <a:xfrm>
            <a:off x="5102678" y="452580"/>
            <a:ext cx="7047429" cy="5998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493742" y="774375"/>
            <a:ext cx="6265295" cy="235026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93743" y="3818486"/>
            <a:ext cx="6265295" cy="239163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46169" y="4057649"/>
            <a:ext cx="6262852" cy="239163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43725" y="1019880"/>
            <a:ext cx="6265295" cy="239163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85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166277" y="712775"/>
            <a:ext cx="6959047" cy="2287110"/>
            <a:chOff x="5232953" y="4240890"/>
            <a:chExt cx="6959047" cy="2287110"/>
          </a:xfrm>
        </p:grpSpPr>
        <p:grpSp>
          <p:nvGrpSpPr>
            <p:cNvPr id="7" name="Group 6"/>
            <p:cNvGrpSpPr/>
            <p:nvPr/>
          </p:nvGrpSpPr>
          <p:grpSpPr>
            <a:xfrm>
              <a:off x="5232953" y="4240890"/>
              <a:ext cx="6959047" cy="2287110"/>
              <a:chOff x="5166278" y="3094515"/>
              <a:chExt cx="6959047" cy="228711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6118" t="58743" r="-38" b="14872"/>
              <a:stretch/>
            </p:blipFill>
            <p:spPr>
              <a:xfrm>
                <a:off x="5524500" y="3857625"/>
                <a:ext cx="6600825" cy="15240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l="155" t="-623" r="2944" b="91388"/>
              <a:stretch/>
            </p:blipFill>
            <p:spPr>
              <a:xfrm>
                <a:off x="5166278" y="3094515"/>
                <a:ext cx="6810375" cy="53340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 bwMode="auto">
            <a:xfrm>
              <a:off x="6339025" y="5457826"/>
              <a:ext cx="2909749" cy="242124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339024" y="5902717"/>
              <a:ext cx="2909749" cy="242124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262825" y="4977057"/>
              <a:ext cx="2909749" cy="242124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66277" y="3453712"/>
            <a:ext cx="5799201" cy="3051864"/>
            <a:chOff x="5248275" y="546244"/>
            <a:chExt cx="5799201" cy="30518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9968"/>
            <a:stretch/>
          </p:blipFill>
          <p:spPr>
            <a:xfrm>
              <a:off x="5248275" y="546244"/>
              <a:ext cx="5799201" cy="305186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024701" y="1525448"/>
              <a:ext cx="2395400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024701" y="1994321"/>
              <a:ext cx="2395400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24701" y="2487180"/>
              <a:ext cx="2395400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24701" y="2956053"/>
              <a:ext cx="2395400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это работает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1" y="1763100"/>
            <a:ext cx="4864274" cy="51840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dirty="0" err="1" smtClean="0"/>
              <a:t>ISR_PortA_Change</a:t>
            </a:r>
            <a:endParaRPr lang="ru-RU" dirty="0"/>
          </a:p>
          <a:p>
            <a:pPr lvl="1">
              <a:spcAft>
                <a:spcPts val="200"/>
              </a:spcAft>
            </a:pPr>
            <a:r>
              <a:rPr lang="ru-RU" dirty="0" smtClean="0"/>
              <a:t>Запускается, т.к. BTN1 или BTN2 изменились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Если изменилась BTN1, обновить </a:t>
            </a:r>
            <a:r>
              <a:rPr lang="ru-RU" dirty="0" err="1" smtClean="0"/>
              <a:t>G_LED_Scan_delay</a:t>
            </a:r>
            <a:r>
              <a:rPr lang="ru-RU" dirty="0" smtClean="0"/>
              <a:t> исходя из новой величины BTN1</a:t>
            </a:r>
          </a:p>
          <a:p>
            <a:pPr>
              <a:spcAft>
                <a:spcPts val="200"/>
              </a:spcAft>
            </a:pPr>
            <a:endParaRPr lang="ru-RU" dirty="0" smtClean="0"/>
          </a:p>
          <a:p>
            <a:pPr>
              <a:spcAft>
                <a:spcPts val="200"/>
              </a:spcAft>
            </a:pPr>
            <a:r>
              <a:rPr lang="ru-RU" dirty="0" err="1" smtClean="0"/>
              <a:t>TASK_Scan_LEDS</a:t>
            </a:r>
            <a:r>
              <a:rPr lang="ru-RU" dirty="0" smtClean="0"/>
              <a:t> </a:t>
            </a:r>
            <a:endParaRPr lang="ru-RU" dirty="0"/>
          </a:p>
          <a:p>
            <a:pPr lvl="1">
              <a:spcAft>
                <a:spcPts val="200"/>
              </a:spcAft>
            </a:pPr>
            <a:r>
              <a:rPr lang="ru-RU" dirty="0" smtClean="0"/>
              <a:t>Читает переменную </a:t>
            </a:r>
            <a:r>
              <a:rPr lang="ru-RU" dirty="0" err="1" smtClean="0"/>
              <a:t>G_LED_Scan_Delay</a:t>
            </a:r>
            <a:endParaRPr lang="ru-RU" dirty="0" smtClean="0"/>
          </a:p>
          <a:p>
            <a:pPr lvl="1">
              <a:spcAft>
                <a:spcPts val="200"/>
              </a:spcAft>
            </a:pPr>
            <a:r>
              <a:rPr lang="ru-RU" dirty="0" smtClean="0"/>
              <a:t>Использует ее как аргумент подпрограммы </a:t>
            </a:r>
            <a:r>
              <a:rPr lang="ru-RU" dirty="0" err="1" smtClean="0"/>
              <a:t>Delay</a:t>
            </a:r>
            <a:endParaRPr lang="ru-RU" dirty="0" smtClean="0"/>
          </a:p>
          <a:p>
            <a:pPr>
              <a:spcAft>
                <a:spcPts val="200"/>
              </a:spcAft>
            </a:pPr>
            <a:endParaRPr lang="ru-RU" dirty="0" smtClean="0"/>
          </a:p>
          <a:p>
            <a:pPr>
              <a:spcAft>
                <a:spcPts val="200"/>
              </a:spcAft>
            </a:pPr>
            <a:endParaRPr lang="ru-RU" dirty="0" smtClean="0"/>
          </a:p>
          <a:p>
            <a:pPr lvl="1">
              <a:spcAft>
                <a:spcPts val="200"/>
              </a:spcAft>
            </a:pP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20561" y="932581"/>
            <a:ext cx="11592592" cy="287977"/>
          </a:xfrm>
        </p:spPr>
        <p:txBody>
          <a:bodyPr/>
          <a:lstStyle/>
          <a:p>
            <a:r>
              <a:rPr lang="ru-RU" dirty="0" smtClean="0"/>
              <a:t>Управление частотой включения </a:t>
            </a:r>
            <a:br>
              <a:rPr lang="ru-RU" dirty="0" smtClean="0"/>
            </a:br>
            <a:r>
              <a:rPr lang="ru-RU" dirty="0" smtClean="0"/>
              <a:t>и выключения светодиодов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04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Раздел 1: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Проблема диспетчеризации при разработке программного обеспечения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470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548211" y="4479732"/>
            <a:ext cx="6848475" cy="2052496"/>
            <a:chOff x="5248275" y="546244"/>
            <a:chExt cx="6848475" cy="20524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b="42213"/>
            <a:stretch/>
          </p:blipFill>
          <p:spPr>
            <a:xfrm>
              <a:off x="5248275" y="546244"/>
              <a:ext cx="5799201" cy="195883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7462976" y="1286880"/>
              <a:ext cx="2824024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62976" y="1755753"/>
              <a:ext cx="2824024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462976" y="2248612"/>
              <a:ext cx="2824024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353050" y="1948517"/>
              <a:ext cx="6743700" cy="65022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  <a:alpha val="0"/>
                  </a:schemeClr>
                </a:gs>
                <a:gs pos="16000">
                  <a:srgbClr val="FEFEFE">
                    <a:alpha val="72000"/>
                  </a:srgbClr>
                </a:gs>
                <a:gs pos="100000">
                  <a:srgbClr val="FFFFFF"/>
                </a:gs>
              </a:gsLst>
              <a:lin ang="54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это работает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Управление выключением </a:t>
            </a:r>
            <a:br>
              <a:rPr lang="ru-RU" dirty="0" smtClean="0"/>
            </a:br>
            <a:r>
              <a:rPr lang="ru-RU" dirty="0" smtClean="0"/>
              <a:t>светодиодов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66" y="1766928"/>
            <a:ext cx="5321475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err="1" smtClean="0"/>
              <a:t>ISR_PortA_Change</a:t>
            </a:r>
            <a:endParaRPr lang="ru-RU" sz="2000" dirty="0"/>
          </a:p>
          <a:p>
            <a:pPr lvl="1">
              <a:spcAft>
                <a:spcPts val="0"/>
              </a:spcAft>
            </a:pPr>
            <a:r>
              <a:rPr lang="ru-RU" sz="1800" dirty="0" smtClean="0"/>
              <a:t>Запускается, т.к. BTN1 или BTN2 изменились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Если BTN2 нажата, выключает все светодиоды и блокирует их включение, для этого в </a:t>
            </a:r>
            <a:r>
              <a:rPr lang="ru-RU" sz="1800" dirty="0" err="1" smtClean="0"/>
              <a:t>G_Allow_Lit_LEDs</a:t>
            </a:r>
            <a:r>
              <a:rPr lang="ru-RU" sz="1800" dirty="0" smtClean="0"/>
              <a:t> записывается 0</a:t>
            </a:r>
            <a:endParaRPr lang="ru-RU" sz="1800" dirty="0"/>
          </a:p>
          <a:p>
            <a:pPr lvl="1">
              <a:spcAft>
                <a:spcPts val="0"/>
              </a:spcAft>
            </a:pPr>
            <a:r>
              <a:rPr lang="ru-RU" sz="1800" dirty="0" smtClean="0"/>
              <a:t>Если BTN2 отпущена, разрешает включение светодиодов, для этого в </a:t>
            </a:r>
            <a:r>
              <a:rPr lang="ru-RU" sz="1800" dirty="0" err="1" smtClean="0"/>
              <a:t>G_Allow_Lit_LEDs</a:t>
            </a:r>
            <a:r>
              <a:rPr lang="ru-RU" sz="1800" dirty="0" smtClean="0"/>
              <a:t> записывается 1</a:t>
            </a:r>
            <a:endParaRPr lang="ru-RU" sz="1800" dirty="0"/>
          </a:p>
          <a:p>
            <a:pPr>
              <a:spcAft>
                <a:spcPts val="0"/>
              </a:spcAft>
            </a:pPr>
            <a:r>
              <a:rPr lang="ru-RU" sz="2000" dirty="0" err="1" smtClean="0"/>
              <a:t>TASK_Scan_LEDS</a:t>
            </a:r>
            <a:endParaRPr lang="ru-RU" sz="2000" dirty="0"/>
          </a:p>
          <a:p>
            <a:pPr lvl="1">
              <a:spcAft>
                <a:spcPts val="0"/>
              </a:spcAft>
            </a:pPr>
            <a:r>
              <a:rPr lang="ru-RU" sz="1800" dirty="0" smtClean="0"/>
              <a:t>Читает переменную </a:t>
            </a:r>
            <a:r>
              <a:rPr lang="ru-RU" sz="1800" dirty="0" err="1" smtClean="0"/>
              <a:t>G_Allow_Lit_LEDs</a:t>
            </a:r>
            <a:r>
              <a:rPr lang="ru-RU" sz="1800" dirty="0" smtClean="0"/>
              <a:t> 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Использует ее как маску для принятия решения включать светодиод или нет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0 &amp; X = 0</a:t>
            </a:r>
          </a:p>
          <a:p>
            <a:pPr lvl="2">
              <a:spcAft>
                <a:spcPts val="0"/>
              </a:spcAft>
            </a:pPr>
            <a:r>
              <a:rPr lang="ru-RU" sz="1800" dirty="0" smtClean="0"/>
              <a:t>1 &amp; X = X</a:t>
            </a:r>
            <a:endParaRPr lang="ru-RU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548211" y="510203"/>
            <a:ext cx="6648449" cy="3600450"/>
            <a:chOff x="5248275" y="2927550"/>
            <a:chExt cx="6648449" cy="36004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50" t="-23" r="4353" b="37688"/>
            <a:stretch/>
          </p:blipFill>
          <p:spPr>
            <a:xfrm>
              <a:off x="5248275" y="2927550"/>
              <a:ext cx="6648449" cy="36004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5891350" y="3447951"/>
              <a:ext cx="4678400" cy="1895574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891350" y="5343525"/>
              <a:ext cx="4678400" cy="695325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586550" y="3205827"/>
              <a:ext cx="2909749" cy="242124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271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Нарушили ли мы правила использования задач?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Выключение светодиодов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7330708" cy="51840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sz="2000" dirty="0" smtClean="0"/>
              <a:t>Для разделения</a:t>
            </a:r>
            <a:r>
              <a:rPr lang="ru-RU" sz="2000" i="1" dirty="0" smtClean="0"/>
              <a:t> функции </a:t>
            </a:r>
            <a:r>
              <a:rPr lang="ru-RU" sz="2000" dirty="0" smtClean="0"/>
              <a:t>мы разбили программу на задачи и процедуры обработки прерываний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Кнопки обрабатываются в ISR_PortA_Change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Светодиоды управляются TASK_Scan_LEDs</a:t>
            </a:r>
            <a:r>
              <a:rPr lang="ru-RU" dirty="0" smtClean="0"/>
              <a:t> </a:t>
            </a:r>
          </a:p>
          <a:p>
            <a:pPr>
              <a:spcAft>
                <a:spcPts val="200"/>
              </a:spcAft>
            </a:pPr>
            <a:r>
              <a:rPr lang="ru-RU" sz="2000" dirty="0" smtClean="0"/>
              <a:t>Но для минимизации времени отклика выключение светодиодов осуществляется кодом обработки кнопок</a:t>
            </a:r>
          </a:p>
          <a:p>
            <a:pPr>
              <a:spcAft>
                <a:spcPts val="200"/>
              </a:spcAft>
            </a:pPr>
            <a:r>
              <a:rPr lang="ru-RU" sz="2000" dirty="0" smtClean="0"/>
              <a:t>Этот код (красные стрелки) нарушает нашу цель: управлять  светодиодами только TASK_Scan_LEDs</a:t>
            </a:r>
          </a:p>
          <a:p>
            <a:pPr>
              <a:spcAft>
                <a:spcPts val="200"/>
              </a:spcAft>
            </a:pPr>
            <a:r>
              <a:rPr lang="ru-RU" sz="2000" dirty="0" smtClean="0"/>
              <a:t>Иногда мы НЕ хотим этого делать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«У семи нянек дитя без глазу» - тяжело написать правильный код без ошибок, когда много задач и процедур обработки прерываний используют общие ресурсы</a:t>
            </a:r>
          </a:p>
          <a:p>
            <a:pPr lvl="1">
              <a:spcAft>
                <a:spcPts val="200"/>
              </a:spcAft>
            </a:pPr>
            <a:r>
              <a:rPr lang="ru-RU" sz="1800" dirty="0" smtClean="0"/>
              <a:t>Пример: для корректного доступа к внешнему устройству (карточке памяти SD) требуется выполнение последовательности действий  Прерывание в неподходящий момент может привести к ошибке</a:t>
            </a:r>
            <a:endParaRPr lang="ru-RU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50" t="9832" r="24799" b="54221"/>
          <a:stretch/>
        </p:blipFill>
        <p:spPr>
          <a:xfrm>
            <a:off x="7850592" y="956847"/>
            <a:ext cx="4042675" cy="161064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855997" y="2856900"/>
            <a:ext cx="2788668" cy="3028261"/>
            <a:chOff x="7355224" y="1138103"/>
            <a:chExt cx="4755095" cy="5163637"/>
          </a:xfrm>
        </p:grpSpPr>
        <p:grpSp>
          <p:nvGrpSpPr>
            <p:cNvPr id="20" name="Group 19"/>
            <p:cNvGrpSpPr/>
            <p:nvPr/>
          </p:nvGrpSpPr>
          <p:grpSpPr>
            <a:xfrm>
              <a:off x="7955685" y="1138103"/>
              <a:ext cx="3691608" cy="802252"/>
              <a:chOff x="7964495" y="1527992"/>
              <a:chExt cx="3691608" cy="802252"/>
            </a:xfrm>
          </p:grpSpPr>
          <p:pic>
            <p:nvPicPr>
              <p:cNvPr id="21" name="Content Placeholder 4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964495" y="1527993"/>
                <a:ext cx="1045276" cy="802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Content Placeholder 4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610827" y="1527992"/>
                <a:ext cx="1045276" cy="802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Oval 22"/>
            <p:cNvSpPr/>
            <p:nvPr/>
          </p:nvSpPr>
          <p:spPr bwMode="auto">
            <a:xfrm>
              <a:off x="8591000" y="2131235"/>
              <a:ext cx="2303875" cy="1175639"/>
            </a:xfrm>
            <a:prstGeom prst="ellipse">
              <a:avLst/>
            </a:prstGeom>
            <a:solidFill>
              <a:srgbClr val="72166B"/>
            </a:solidFill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000" b="0" dirty="0" smtClean="0">
                  <a:solidFill>
                    <a:schemeClr val="bg1"/>
                  </a:solidFill>
                </a:rPr>
                <a:t>ISR (процедура обработки прерывания)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9277090" y="4319611"/>
              <a:ext cx="1095375" cy="1095375"/>
            </a:xfrm>
            <a:prstGeom prst="ellipse">
              <a:avLst/>
            </a:prstGeom>
            <a:solidFill>
              <a:srgbClr val="72166B"/>
            </a:solidFill>
            <a:ln w="38100" cap="flat" cmpd="sng" algn="ctr">
              <a:solidFill>
                <a:srgbClr val="721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100" b="0" dirty="0" smtClean="0">
                  <a:solidFill>
                    <a:schemeClr val="bg1"/>
                  </a:solidFill>
                </a:rPr>
                <a:t>За-дача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355224" y="3607427"/>
              <a:ext cx="4755095" cy="370317"/>
              <a:chOff x="7355224" y="3607427"/>
              <a:chExt cx="4755095" cy="37031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0201991" y="3607427"/>
                <a:ext cx="1908328" cy="370317"/>
              </a:xfrm>
              <a:prstGeom prst="rect">
                <a:avLst/>
              </a:prstGeom>
              <a:noFill/>
              <a:ln w="28575">
                <a:solidFill>
                  <a:srgbClr val="882C94"/>
                </a:solidFill>
              </a:ln>
            </p:spPr>
            <p:txBody>
              <a:bodyPr wrap="none" lIns="77916" tIns="38958" rIns="77916" bIns="38958" rtlCol="0">
                <a:spAutoFit/>
              </a:bodyPr>
              <a:lstStyle/>
              <a:p>
                <a:r>
                  <a:rPr lang="ru-RU" sz="900" b="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G_Allow_Lit_LEDs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355224" y="3607427"/>
                <a:ext cx="2083263" cy="370317"/>
              </a:xfrm>
              <a:prstGeom prst="rect">
                <a:avLst/>
              </a:prstGeom>
              <a:noFill/>
              <a:ln w="28575">
                <a:solidFill>
                  <a:srgbClr val="882C94"/>
                </a:solidFill>
              </a:ln>
            </p:spPr>
            <p:txBody>
              <a:bodyPr wrap="none" lIns="77916" tIns="38958" rIns="77916" bIns="38958" rtlCol="0">
                <a:spAutoFit/>
              </a:bodyPr>
              <a:lstStyle/>
              <a:p>
                <a:r>
                  <a:rPr lang="ru-RU" sz="900" b="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G_LED_Scan_Delay</a:t>
                </a:r>
              </a:p>
            </p:txBody>
          </p:sp>
        </p:grpSp>
        <p:cxnSp>
          <p:nvCxnSpPr>
            <p:cNvPr id="28" name="Elbow Connector 24"/>
            <p:cNvCxnSpPr>
              <a:stCxn id="21" idx="2"/>
              <a:endCxn id="23" idx="1"/>
            </p:cNvCxnSpPr>
            <p:nvPr/>
          </p:nvCxnSpPr>
          <p:spPr bwMode="auto">
            <a:xfrm rot="16200000" flipH="1">
              <a:off x="8521836" y="1896843"/>
              <a:ext cx="363048" cy="450071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9" name="Elbow Connector 24"/>
            <p:cNvCxnSpPr>
              <a:stCxn id="22" idx="2"/>
              <a:endCxn id="23" idx="7"/>
            </p:cNvCxnSpPr>
            <p:nvPr/>
          </p:nvCxnSpPr>
          <p:spPr bwMode="auto">
            <a:xfrm rot="5400000">
              <a:off x="10659544" y="1838292"/>
              <a:ext cx="363050" cy="567175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0" name="Elbow Connector 24"/>
            <p:cNvCxnSpPr>
              <a:stCxn id="27" idx="2"/>
              <a:endCxn id="24" idx="1"/>
            </p:cNvCxnSpPr>
            <p:nvPr/>
          </p:nvCxnSpPr>
          <p:spPr bwMode="auto">
            <a:xfrm rot="16200000" flipH="1">
              <a:off x="8666040" y="3708559"/>
              <a:ext cx="502281" cy="1040649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1" name="Elbow Connector 24"/>
            <p:cNvCxnSpPr>
              <a:stCxn id="26" idx="2"/>
              <a:endCxn id="24" idx="7"/>
            </p:cNvCxnSpPr>
            <p:nvPr/>
          </p:nvCxnSpPr>
          <p:spPr bwMode="auto">
            <a:xfrm rot="5400000">
              <a:off x="10432964" y="3756832"/>
              <a:ext cx="502281" cy="944104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2" name="Elbow Connector 24"/>
            <p:cNvCxnSpPr>
              <a:stCxn id="23" idx="3"/>
              <a:endCxn id="27" idx="0"/>
            </p:cNvCxnSpPr>
            <p:nvPr/>
          </p:nvCxnSpPr>
          <p:spPr bwMode="auto">
            <a:xfrm rot="5400000">
              <a:off x="8426264" y="3105296"/>
              <a:ext cx="472722" cy="531539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3" name="Elbow Connector 24"/>
            <p:cNvCxnSpPr>
              <a:stCxn id="23" idx="5"/>
              <a:endCxn id="26" idx="0"/>
            </p:cNvCxnSpPr>
            <p:nvPr/>
          </p:nvCxnSpPr>
          <p:spPr bwMode="auto">
            <a:xfrm rot="16200000" flipH="1">
              <a:off x="10620457" y="3071729"/>
              <a:ext cx="472722" cy="598674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4" name="Elbow Connector 24"/>
            <p:cNvCxnSpPr>
              <a:stCxn id="24" idx="4"/>
              <a:endCxn id="42" idx="0"/>
            </p:cNvCxnSpPr>
            <p:nvPr/>
          </p:nvCxnSpPr>
          <p:spPr bwMode="auto">
            <a:xfrm rot="16200000" flipH="1">
              <a:off x="9867238" y="5372526"/>
              <a:ext cx="387286" cy="472206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5" name="Elbow Connector 24"/>
            <p:cNvCxnSpPr>
              <a:stCxn id="24" idx="4"/>
              <a:endCxn id="41" idx="0"/>
            </p:cNvCxnSpPr>
            <p:nvPr/>
          </p:nvCxnSpPr>
          <p:spPr bwMode="auto">
            <a:xfrm rot="16200000" flipH="1">
              <a:off x="9693233" y="5546530"/>
              <a:ext cx="387286" cy="124197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6" name="Elbow Connector 24"/>
            <p:cNvCxnSpPr>
              <a:endCxn id="40" idx="0"/>
            </p:cNvCxnSpPr>
            <p:nvPr/>
          </p:nvCxnSpPr>
          <p:spPr bwMode="auto">
            <a:xfrm rot="5400000">
              <a:off x="9519230" y="5496723"/>
              <a:ext cx="387286" cy="223813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7" name="Elbow Connector 24"/>
            <p:cNvCxnSpPr>
              <a:stCxn id="24" idx="4"/>
              <a:endCxn id="39" idx="0"/>
            </p:cNvCxnSpPr>
            <p:nvPr/>
          </p:nvCxnSpPr>
          <p:spPr bwMode="auto">
            <a:xfrm rot="5400000">
              <a:off x="9345225" y="5322719"/>
              <a:ext cx="387286" cy="571820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38" name="Group 37"/>
            <p:cNvGrpSpPr/>
            <p:nvPr/>
          </p:nvGrpSpPr>
          <p:grpSpPr>
            <a:xfrm>
              <a:off x="9136649" y="5802272"/>
              <a:ext cx="1276643" cy="499468"/>
              <a:chOff x="8896143" y="5802272"/>
              <a:chExt cx="1276643" cy="499468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8896143" y="5802272"/>
                <a:ext cx="232617" cy="499468"/>
              </a:xfrm>
              <a:prstGeom prst="rect">
                <a:avLst/>
              </a:prstGeom>
              <a:solidFill>
                <a:srgbClr val="92D050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8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9244151" y="5802272"/>
                <a:ext cx="232617" cy="499468"/>
              </a:xfrm>
              <a:prstGeom prst="rect">
                <a:avLst/>
              </a:prstGeom>
              <a:solidFill>
                <a:srgbClr val="92D050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8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9592160" y="5802272"/>
                <a:ext cx="232617" cy="499468"/>
              </a:xfrm>
              <a:prstGeom prst="rect">
                <a:avLst/>
              </a:prstGeom>
              <a:solidFill>
                <a:srgbClr val="92D050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8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9940169" y="5802272"/>
                <a:ext cx="232617" cy="499468"/>
              </a:xfrm>
              <a:prstGeom prst="rect">
                <a:avLst/>
              </a:prstGeom>
              <a:solidFill>
                <a:srgbClr val="92D050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800" b="0" dirty="0" smtClean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43" name="Elbow Connector 24"/>
          <p:cNvCxnSpPr>
            <a:stCxn id="23" idx="4"/>
            <a:endCxn id="39" idx="0"/>
          </p:cNvCxnSpPr>
          <p:nvPr/>
        </p:nvCxnSpPr>
        <p:spPr bwMode="auto">
          <a:xfrm rot="5400000">
            <a:off x="9380893" y="4716843"/>
            <a:ext cx="1463449" cy="287353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Elbow Connector 24"/>
          <p:cNvCxnSpPr>
            <a:stCxn id="23" idx="4"/>
            <a:endCxn id="40" idx="0"/>
          </p:cNvCxnSpPr>
          <p:nvPr/>
        </p:nvCxnSpPr>
        <p:spPr bwMode="auto">
          <a:xfrm rot="5400000">
            <a:off x="9482939" y="4818889"/>
            <a:ext cx="1463449" cy="83261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5" name="Elbow Connector 24"/>
          <p:cNvCxnSpPr>
            <a:stCxn id="23" idx="4"/>
            <a:endCxn id="41" idx="0"/>
          </p:cNvCxnSpPr>
          <p:nvPr/>
        </p:nvCxnSpPr>
        <p:spPr bwMode="auto">
          <a:xfrm rot="16200000" flipH="1">
            <a:off x="9584985" y="4800102"/>
            <a:ext cx="1463449" cy="120833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Elbow Connector 24"/>
          <p:cNvCxnSpPr>
            <a:stCxn id="23" idx="4"/>
            <a:endCxn id="42" idx="0"/>
          </p:cNvCxnSpPr>
          <p:nvPr/>
        </p:nvCxnSpPr>
        <p:spPr bwMode="auto">
          <a:xfrm rot="16200000" flipH="1">
            <a:off x="9687032" y="4698056"/>
            <a:ext cx="1463449" cy="324926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8855997" y="2756562"/>
            <a:ext cx="2788668" cy="1454121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8860627" y="4616607"/>
            <a:ext cx="2788668" cy="1454121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7987354" y="3327993"/>
            <a:ext cx="1234355" cy="386453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C000"/>
                </a:solidFill>
              </a:rPr>
              <a:t>Кнопки</a:t>
            </a:r>
            <a:endParaRPr lang="ru-RU" sz="2000" b="0" i="1" dirty="0" smtClean="0">
              <a:solidFill>
                <a:srgbClr val="FFC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7671061" y="5257403"/>
            <a:ext cx="1856795" cy="386453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C000"/>
                </a:solidFill>
              </a:rPr>
              <a:t>Светодиоды</a:t>
            </a:r>
            <a:endParaRPr lang="ru-RU" sz="2000" b="0" i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17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8740"/>
            <a:ext cx="3054526" cy="5179260"/>
          </a:xfrm>
        </p:spPr>
        <p:txBody>
          <a:bodyPr numCol="1"/>
          <a:lstStyle/>
          <a:p>
            <a:r>
              <a:rPr lang="ru-RU" smtClean="0"/>
              <a:t>Начинается с кода инициализации светодиодов и порта PORTA кнопок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Конфигурирование порта PortA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В функции InitApp()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639" r="30171" b="44614"/>
          <a:stretch/>
        </p:blipFill>
        <p:spPr>
          <a:xfrm>
            <a:off x="4170551" y="1003237"/>
            <a:ext cx="4019549" cy="538755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8393134" y="452902"/>
            <a:ext cx="3722666" cy="6021714"/>
            <a:chOff x="8393134" y="452902"/>
            <a:chExt cx="3722666" cy="60217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-1" r="289" b="-229"/>
            <a:stretch/>
          </p:blipFill>
          <p:spPr>
            <a:xfrm>
              <a:off x="8867776" y="452902"/>
              <a:ext cx="3248024" cy="60217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9082248" y="733425"/>
              <a:ext cx="2344439" cy="3076575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8393134" y="2105025"/>
              <a:ext cx="528991" cy="390525"/>
            </a:xfrm>
            <a:prstGeom prst="rightArrow">
              <a:avLst/>
            </a:prstGeom>
            <a:solidFill>
              <a:srgbClr val="FFFF00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188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3255593"/>
            <a:ext cx="6931200" cy="3184724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ru-RU" dirty="0" smtClean="0"/>
              <a:t>Все входные порты (PORTA, PORTB, и т.д.) могут генерировать прерывание при изменении входа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Будем использовать биты портов BTN1 и BTN2( биты 4 и 5)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Управляющий регистр </a:t>
            </a:r>
            <a:r>
              <a:rPr lang="ru-RU" dirty="0" err="1" smtClean="0"/>
              <a:t>CNENx</a:t>
            </a:r>
            <a:r>
              <a:rPr lang="ru-RU" dirty="0" smtClean="0"/>
              <a:t>:  Разрешено уведомление об изменении (CN) 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Для разрешения уведомления о изменении в соответствующий бит записана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Конфигурирование порта PortA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В функции InitApp()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6154"/>
          <a:stretch/>
        </p:blipFill>
        <p:spPr>
          <a:xfrm>
            <a:off x="674875" y="1722868"/>
            <a:ext cx="5843588" cy="123442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-1" r="289" b="-229"/>
          <a:stretch/>
        </p:blipFill>
        <p:spPr>
          <a:xfrm>
            <a:off x="8867776" y="452902"/>
            <a:ext cx="3248024" cy="60217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9082248" y="3924300"/>
            <a:ext cx="2894405" cy="57128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953521">
            <a:off x="6504906" y="3112101"/>
            <a:ext cx="2657348" cy="390525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22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Конфигурирование контроллера прерываний 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2788364"/>
            <a:ext cx="5612940" cy="3624216"/>
          </a:xfrm>
        </p:spPr>
        <p:txBody>
          <a:bodyPr/>
          <a:lstStyle/>
          <a:p>
            <a:r>
              <a:rPr lang="ru-RU" sz="2000" dirty="0" smtClean="0"/>
              <a:t>В Таблице 7-2 найдите имена регистров контроллера прерываний для прерывания уведомления об изменении порта PORTA</a:t>
            </a:r>
          </a:p>
          <a:p>
            <a:pPr lvl="1"/>
            <a:r>
              <a:rPr lang="ru-RU" sz="2000" dirty="0" smtClean="0"/>
              <a:t>Разрешение: </a:t>
            </a:r>
            <a:br>
              <a:rPr lang="ru-RU" sz="2000" dirty="0" smtClean="0"/>
            </a:br>
            <a:r>
              <a:rPr lang="ru-RU" sz="2000" dirty="0" smtClean="0"/>
              <a:t>IEC3</a:t>
            </a:r>
          </a:p>
          <a:p>
            <a:pPr lvl="1"/>
            <a:r>
              <a:rPr lang="ru-RU" sz="2000" dirty="0" smtClean="0"/>
              <a:t>Приоритет: </a:t>
            </a:r>
            <a:br>
              <a:rPr lang="ru-RU" sz="2000" dirty="0" smtClean="0"/>
            </a:br>
            <a:r>
              <a:rPr lang="ru-RU" sz="2000" dirty="0" smtClean="0"/>
              <a:t>IPC29</a:t>
            </a:r>
          </a:p>
          <a:p>
            <a:pPr lvl="1"/>
            <a:r>
              <a:rPr lang="ru-RU" sz="2000" dirty="0" smtClean="0"/>
              <a:t>Флаг: IFS3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В функции InitApp()</a:t>
            </a:r>
            <a:endParaRPr lang="ru-RU" dirty="0"/>
          </a:p>
        </p:txBody>
      </p:sp>
      <p:grpSp>
        <p:nvGrpSpPr>
          <p:cNvPr id="7" name="Group 6"/>
          <p:cNvGrpSpPr/>
          <p:nvPr/>
        </p:nvGrpSpPr>
        <p:grpSpPr>
          <a:xfrm>
            <a:off x="384000" y="1485077"/>
            <a:ext cx="8373398" cy="1154187"/>
            <a:chOff x="1292324" y="1344000"/>
            <a:chExt cx="9870885" cy="136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7008" b="71225"/>
            <a:stretch/>
          </p:blipFill>
          <p:spPr>
            <a:xfrm>
              <a:off x="1292324" y="1344000"/>
              <a:ext cx="9867961" cy="1005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92019" r="6981"/>
            <a:stretch/>
          </p:blipFill>
          <p:spPr>
            <a:xfrm>
              <a:off x="1292324" y="2425700"/>
              <a:ext cx="9870885" cy="2789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866" y="3802162"/>
            <a:ext cx="5243513" cy="207168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-1" r="289" b="-229"/>
          <a:stretch/>
        </p:blipFill>
        <p:spPr>
          <a:xfrm>
            <a:off x="8867776" y="452902"/>
            <a:ext cx="3248024" cy="60217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9032503" y="4467225"/>
            <a:ext cx="2435597" cy="1019175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020757" y="4781549"/>
            <a:ext cx="893037" cy="390525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50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Предупреждение: Уровни приоритета прерывания </a:t>
            </a:r>
            <a:br>
              <a:rPr lang="ru-RU" sz="3200" dirty="0" smtClean="0"/>
            </a:br>
            <a:r>
              <a:rPr lang="ru-RU" sz="3200" dirty="0" smtClean="0"/>
              <a:t>должны соответствовать друг другу!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730" y="5266944"/>
            <a:ext cx="11173590" cy="1038758"/>
          </a:xfrm>
        </p:spPr>
        <p:txBody>
          <a:bodyPr/>
          <a:lstStyle/>
          <a:p>
            <a:r>
              <a:rPr lang="ru-RU" smtClean="0"/>
              <a:t>Процедура обработки прерывания должна использовать тот же уровень прерывания, что определение приоритета прерывания</a:t>
            </a:r>
          </a:p>
          <a:p>
            <a:r>
              <a:rPr lang="ru-RU" sz="2000" dirty="0" smtClean="0"/>
              <a:t>Код не будет работать, если указать разные уровни приоритета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0730" y="2592067"/>
            <a:ext cx="5309348" cy="2463756"/>
            <a:chOff x="530730" y="3462386"/>
            <a:chExt cx="5309348" cy="24637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565" y="3854454"/>
              <a:ext cx="5243513" cy="2071688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59669" b="97464"/>
            <a:stretch/>
          </p:blipFill>
          <p:spPr>
            <a:xfrm>
              <a:off x="530730" y="3462386"/>
              <a:ext cx="2702490" cy="31334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2" r="4256" b="93935"/>
          <a:stretch/>
        </p:blipFill>
        <p:spPr>
          <a:xfrm>
            <a:off x="530730" y="1678749"/>
            <a:ext cx="8139258" cy="4235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4722389" y="1752445"/>
            <a:ext cx="976152" cy="259235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14853" y="3890361"/>
            <a:ext cx="2359944" cy="494795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16" idx="3"/>
            <a:endCxn id="15" idx="2"/>
          </p:cNvCxnSpPr>
          <p:nvPr/>
        </p:nvCxnSpPr>
        <p:spPr bwMode="auto">
          <a:xfrm flipV="1">
            <a:off x="3174797" y="2011680"/>
            <a:ext cx="2035668" cy="2126079"/>
          </a:xfrm>
          <a:prstGeom prst="straightConnector1">
            <a:avLst/>
          </a:prstGeom>
          <a:noFill/>
          <a:ln w="41275" cap="flat" cmpd="sng" algn="ctr">
            <a:solidFill>
              <a:srgbClr val="FFC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636049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Конфигурирование контроллера прерываний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51" y="1295356"/>
            <a:ext cx="8554625" cy="517926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smtClean="0"/>
              <a:t>Установить </a:t>
            </a:r>
            <a:r>
              <a:rPr lang="ru-RU" sz="2000" dirty="0" err="1" smtClean="0"/>
              <a:t>многовекторный</a:t>
            </a:r>
            <a:r>
              <a:rPr lang="ru-RU" sz="2000" dirty="0" smtClean="0"/>
              <a:t> (</a:t>
            </a:r>
            <a:r>
              <a:rPr lang="ru-RU" sz="2000" dirty="0" err="1" smtClean="0"/>
              <a:t>multi-vector</a:t>
            </a:r>
            <a:r>
              <a:rPr lang="ru-RU" sz="2000" dirty="0" smtClean="0"/>
              <a:t>) режим контроллера прерываний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Разрешить прерывания глобально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Разрешить использование периферийного устройства, которое может генерировать прерывание CNCONA - один из регистров порта PORTA</a:t>
            </a: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В функции </a:t>
            </a:r>
            <a:r>
              <a:rPr lang="ru-RU" dirty="0" err="1" smtClean="0"/>
              <a:t>InitApp</a:t>
            </a:r>
            <a:r>
              <a:rPr lang="ru-RU" dirty="0" smtClean="0"/>
              <a:t>()</a:t>
            </a:r>
          </a:p>
          <a:p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3139173"/>
            <a:ext cx="6286500" cy="242887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-1" r="289" b="-229"/>
          <a:stretch/>
        </p:blipFill>
        <p:spPr>
          <a:xfrm>
            <a:off x="8867776" y="452902"/>
            <a:ext cx="3248024" cy="60217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9082248" y="5457825"/>
            <a:ext cx="3033552" cy="85725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771742">
            <a:off x="6811047" y="4948079"/>
            <a:ext cx="2326034" cy="390525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33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Тестирование демонстрационного кода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1344000"/>
            <a:ext cx="5700542" cy="5184000"/>
          </a:xfrm>
        </p:spPr>
        <p:txBody>
          <a:bodyPr/>
          <a:lstStyle/>
          <a:p>
            <a:r>
              <a:rPr lang="ru-RU" dirty="0" smtClean="0"/>
              <a:t>Откройте проект </a:t>
            </a:r>
            <a:r>
              <a:rPr lang="ru-RU" dirty="0" err="1" smtClean="0"/>
              <a:t>Demo_Basic_Concurrency_Interrupts</a:t>
            </a:r>
            <a:endParaRPr lang="ru-RU" dirty="0" smtClean="0"/>
          </a:p>
          <a:p>
            <a:r>
              <a:rPr lang="ru-RU" dirty="0" smtClean="0"/>
              <a:t>Соберите и загрузите код</a:t>
            </a:r>
          </a:p>
          <a:p>
            <a:r>
              <a:rPr lang="ru-RU" dirty="0" smtClean="0"/>
              <a:t>Запустите его и понажимайте на кнопки</a:t>
            </a:r>
          </a:p>
          <a:p>
            <a:pPr lvl="1"/>
            <a:r>
              <a:rPr lang="ru-RU" dirty="0" smtClean="0"/>
              <a:t>Работает ли он? Он должен </a:t>
            </a:r>
            <a:br>
              <a:rPr lang="ru-RU" dirty="0" smtClean="0"/>
            </a:br>
            <a:r>
              <a:rPr lang="ru-RU" dirty="0" smtClean="0"/>
              <a:t>работать!</a:t>
            </a:r>
          </a:p>
          <a:p>
            <a:pPr lvl="1"/>
            <a:r>
              <a:rPr lang="ru-RU" dirty="0" smtClean="0"/>
              <a:t>Реагирует ли он быстрее? 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Да, он должен работать практически мгновенно.</a:t>
            </a:r>
            <a:endParaRPr lang="ru-RU" dirty="0"/>
          </a:p>
          <a:p>
            <a:pPr lvl="1"/>
            <a:r>
              <a:rPr lang="ru-RU" dirty="0" smtClean="0"/>
              <a:t>Пропускает ли он меньше нажатий? 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Да, он должен обрабатывать все нажатия и не пропускать ни одного.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digilentinc.com/Data/Products/CHIPKIT-WIFIRE/chipKIT-WiFIRE-obl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54" y="1151978"/>
            <a:ext cx="7157003" cy="51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1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169544"/>
            <a:ext cx="11592653" cy="432000"/>
          </a:xfrm>
        </p:spPr>
        <p:txBody>
          <a:bodyPr/>
          <a:lstStyle/>
          <a:p>
            <a:r>
              <a:rPr lang="ru-RU" sz="2800" dirty="0" smtClean="0"/>
              <a:t>Предварительный обзор: Можем ли мы </a:t>
            </a:r>
            <a:br>
              <a:rPr lang="ru-RU" sz="2800" dirty="0" smtClean="0"/>
            </a:br>
            <a:r>
              <a:rPr lang="ru-RU" sz="2800" dirty="0" smtClean="0"/>
              <a:t>использовать прерывания </a:t>
            </a:r>
            <a:r>
              <a:rPr lang="ru-RU" sz="2800" i="1" dirty="0" smtClean="0"/>
              <a:t>и</a:t>
            </a:r>
            <a:r>
              <a:rPr lang="ru-RU" sz="2800" dirty="0" smtClean="0"/>
              <a:t> конечные автоматы 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3227328"/>
            <a:ext cx="11613124" cy="3289786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dirty="0" smtClean="0"/>
              <a:t>Да, мы можем! И часто должны.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Это позволяет уменьшить время отклика всех прочих задач системы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Мы не должны делать код процедур обработки прерываний слишком большим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Уменьшает время отклика других процедур обработки прерываний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Уменьшает риск возникновения ошибок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Далее мы увидим, как интегрированная среда разработки MPLAB </a:t>
            </a:r>
            <a:r>
              <a:rPr lang="ru-RU" dirty="0" err="1" smtClean="0"/>
              <a:t>Harmony</a:t>
            </a:r>
            <a:r>
              <a:rPr lang="ru-RU" dirty="0" smtClean="0"/>
              <a:t> использует конечные автоматы для уменьшения времени отклика</a:t>
            </a:r>
            <a:endParaRPr lang="ru-RU" dirty="0"/>
          </a:p>
          <a:p>
            <a:pPr lvl="1">
              <a:spcAft>
                <a:spcPts val="200"/>
              </a:spcAft>
            </a:pP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Будет рассмотрено детально далее в курсе</a:t>
            </a:r>
            <a:endParaRPr lang="ru-RU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2625" y="2495642"/>
            <a:ext cx="10846352" cy="386453"/>
            <a:chOff x="682625" y="2495642"/>
            <a:chExt cx="10846352" cy="386453"/>
          </a:xfrm>
        </p:grpSpPr>
        <p:sp>
          <p:nvSpPr>
            <p:cNvPr id="24" name="TextBox 23"/>
            <p:cNvSpPr txBox="1"/>
            <p:nvPr/>
          </p:nvSpPr>
          <p:spPr>
            <a:xfrm>
              <a:off x="682625" y="2495642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Прочие задачи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029078" y="2552791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5846443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074796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988726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542791" y="2552791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437503" y="2554429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616462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844815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758745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312810" y="2552791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207522" y="2554429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9388236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616589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530519" y="2556015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084584" y="2552791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979296" y="2554429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1159883" y="2551112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388236" y="2551112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302166" y="2551112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9856231" y="2547888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0750943" y="2549526"/>
            <a:ext cx="99063" cy="272153"/>
          </a:xfrm>
          <a:prstGeom prst="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82633" y="2004873"/>
            <a:ext cx="11346344" cy="386453"/>
            <a:chOff x="182633" y="2004873"/>
            <a:chExt cx="11346344" cy="386453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1334732" y="2090685"/>
              <a:ext cx="194245" cy="272153"/>
            </a:xfrm>
            <a:prstGeom prst="rect">
              <a:avLst/>
            </a:prstGeom>
            <a:solidFill>
              <a:srgbClr val="00B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r>
                <a:rPr lang="ru-RU" sz="1400" b="0" dirty="0" smtClean="0">
                  <a:solidFill>
                    <a:srgbClr val="FFFFFF"/>
                  </a:solidFill>
                </a:rPr>
                <a:t>1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82633" y="2004873"/>
              <a:ext cx="11346344" cy="386453"/>
              <a:chOff x="182633" y="1969988"/>
              <a:chExt cx="11346344" cy="386453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82633" y="1969988"/>
                <a:ext cx="3982334" cy="38645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77916" tIns="38958" rIns="77916" bIns="38958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accent2"/>
                    </a:solidFill>
                  </a:rPr>
                  <a:t>TASK_Scan_LEDs_Once_FSM</a:t>
                </a:r>
                <a:endParaRPr lang="ru-RU" sz="2000" b="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4029078" y="2057919"/>
                <a:ext cx="7499899" cy="272153"/>
              </a:xfrm>
              <a:prstGeom prst="rect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4213225" y="2055967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4687573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133508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5568149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4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983244" y="2055967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6457592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6903527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3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7338168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755018" y="2055967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8229366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8675301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9109942" y="2055967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9526665" y="2051064"/>
                <a:ext cx="283848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0001013" y="2051064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0446948" y="2051064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b="0" dirty="0" smtClean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0881589" y="2051064"/>
                <a:ext cx="255435" cy="272153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r>
                  <a:rPr lang="ru-RU" sz="1400" dirty="0">
                    <a:solidFill>
                      <a:srgbClr val="FFFFFF"/>
                    </a:solidFill>
                  </a:rPr>
                  <a:t>4</a:t>
                </a:r>
                <a:endParaRPr lang="ru-RU" sz="1400" b="0" dirty="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82625" y="1509936"/>
            <a:ext cx="10846352" cy="386453"/>
            <a:chOff x="682625" y="1509936"/>
            <a:chExt cx="10846352" cy="386453"/>
          </a:xfrm>
        </p:grpSpPr>
        <p:sp>
          <p:nvSpPr>
            <p:cNvPr id="70" name="TextBox 69"/>
            <p:cNvSpPr txBox="1"/>
            <p:nvPr/>
          </p:nvSpPr>
          <p:spPr>
            <a:xfrm>
              <a:off x="682625" y="1509936"/>
              <a:ext cx="3124200" cy="3864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2"/>
                  </a:solidFill>
                </a:rPr>
                <a:t>Scan_LEDs_with_Tasks</a:t>
              </a:r>
              <a:endParaRPr lang="ru-RU" sz="2000" b="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 flipH="1">
              <a:off x="58007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flipH="1">
              <a:off x="5945506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flipH="1">
              <a:off x="402907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flipH="1">
              <a:off x="417385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 flipH="1">
              <a:off x="494300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flipH="1">
              <a:off x="508778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flipH="1">
              <a:off x="4497073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flipH="1">
              <a:off x="4641854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flipH="1">
              <a:off x="5391785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flipH="1">
              <a:off x="5536566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flipH="1">
              <a:off x="7570744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flipH="1">
              <a:off x="7715525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 flipH="1">
              <a:off x="5799097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 flipH="1">
              <a:off x="594387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 flipH="1">
              <a:off x="6713027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 flipH="1">
              <a:off x="685780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flipH="1">
              <a:off x="6267092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 flipH="1">
              <a:off x="6411873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 flipH="1">
              <a:off x="7161804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 flipH="1">
              <a:off x="7306585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 flipH="1">
              <a:off x="9342518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 flipH="1">
              <a:off x="9487299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 flipH="1">
              <a:off x="7570871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 flipH="1">
              <a:off x="7715652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 flipH="1">
              <a:off x="8484801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 flipH="1">
              <a:off x="8629582" y="1568948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 flipH="1">
              <a:off x="8038866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 flipH="1">
              <a:off x="8183647" y="1565724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 flipH="1">
              <a:off x="8933578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 flipH="1">
              <a:off x="9078359" y="1567362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 flipH="1">
              <a:off x="11114165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 flipH="1">
              <a:off x="11258946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 flipH="1">
              <a:off x="9342518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 flipH="1">
              <a:off x="9487299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 flipH="1">
              <a:off x="10256448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 flipH="1">
              <a:off x="10401229" y="1564045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 flipH="1">
              <a:off x="9810513" y="1560821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 flipH="1">
              <a:off x="9955294" y="1560821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 flipH="1">
              <a:off x="10705225" y="1562459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 flipH="1">
              <a:off x="10850006" y="1562459"/>
              <a:ext cx="45719" cy="2721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029078" y="1568948"/>
              <a:ext cx="7499899" cy="272153"/>
            </a:xfrm>
            <a:prstGeom prst="rect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131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147772"/>
            <a:ext cx="11592653" cy="432000"/>
          </a:xfrm>
        </p:spPr>
        <p:txBody>
          <a:bodyPr/>
          <a:lstStyle/>
          <a:p>
            <a:r>
              <a:rPr lang="ru-RU" sz="3200" dirty="0" smtClean="0"/>
              <a:t>Предварительный обзор: </a:t>
            </a:r>
            <a:br>
              <a:rPr lang="ru-RU" sz="3200" dirty="0" smtClean="0"/>
            </a:br>
            <a:r>
              <a:rPr lang="ru-RU" sz="3200" dirty="0" smtClean="0"/>
              <a:t>Прерывания -  Дополнительные вопросы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ru-RU" dirty="0" smtClean="0"/>
              <a:t>Можем ли мы прервать процедуру обработки прерывания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По умолчанию процедура обработки прерывания не может быть прервана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Но это можно изменить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Что фактически происходит в процессоре между запросом прерывания и выполнением процедуры обработки прерывания? 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Как процессор  затем возвращается к выполнению кода основной программы?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Сколько времени проходит до фактического начала выполнения процедуры обработки прерывания?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Задержка между запросом прерывания и началом выполнения процедуры обработки прерывания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Мы можем уменьшить ее при использовании </a:t>
            </a:r>
            <a:r>
              <a:rPr lang="ru-RU" i="1" dirty="0" smtClean="0"/>
              <a:t>набора теневых регистров</a:t>
            </a:r>
            <a:r>
              <a:rPr lang="ru-RU" dirty="0" smtClean="0"/>
              <a:t> (</a:t>
            </a:r>
            <a:r>
              <a:rPr lang="ru-RU" i="1" dirty="0" smtClean="0"/>
              <a:t>shadow register sets</a:t>
            </a:r>
            <a:r>
              <a:rPr lang="ru-RU" dirty="0" smtClean="0"/>
              <a:t>) процессоры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Сколько прерываний может обработать процессор за секунду?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Будет рассмотрено детально далее в курсе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005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Тестирование демонстрационного кода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4935132" cy="5184000"/>
          </a:xfrm>
        </p:spPr>
        <p:txBody>
          <a:bodyPr/>
          <a:lstStyle/>
          <a:p>
            <a:r>
              <a:rPr lang="ru-RU" smtClean="0"/>
              <a:t>Соберите и загрузите проект Demo_Basic_Concurrency</a:t>
            </a:r>
          </a:p>
          <a:p>
            <a:pPr lvl="1"/>
            <a:r>
              <a:rPr lang="ru-RU" smtClean="0"/>
              <a:t>Основан на работе 3</a:t>
            </a:r>
          </a:p>
          <a:p>
            <a:pPr lvl="1"/>
            <a:r>
              <a:rPr lang="ru-RU" smtClean="0"/>
              <a:t>Использует длительные задержки, поэтому мы можем воспринимать вспышки светодиодов и наблюдать за работой программы</a:t>
            </a:r>
          </a:p>
          <a:p>
            <a:r>
              <a:rPr lang="ru-RU" smtClean="0"/>
              <a:t>Запустите код и понажимайте на кнопки</a:t>
            </a:r>
          </a:p>
          <a:p>
            <a:pPr lvl="1"/>
            <a:r>
              <a:rPr lang="ru-RU" b="1" i="1" dirty="0" smtClean="0"/>
              <a:t>Как быстро</a:t>
            </a:r>
            <a:r>
              <a:rPr lang="ru-RU" smtClean="0"/>
              <a:t> программа реагирует на нажатия?</a:t>
            </a:r>
          </a:p>
          <a:p>
            <a:pPr lvl="1"/>
            <a:r>
              <a:rPr lang="ru-RU" b="1" i="1" dirty="0" smtClean="0"/>
              <a:t>Пропускает</a:t>
            </a:r>
            <a:r>
              <a:rPr lang="ru-RU" smtClean="0"/>
              <a:t> ли программа некоторые нажатия?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digilentinc.com/Data/Products/CHIPKIT-WIFIRE/chipKIT-WiFIRE-obl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329778"/>
            <a:ext cx="7157003" cy="51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18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Предварительный обзор: Задержки и прерывания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277" y="1598066"/>
            <a:ext cx="5384283" cy="5184000"/>
          </a:xfrm>
        </p:spPr>
        <p:txBody>
          <a:bodyPr/>
          <a:lstStyle/>
          <a:p>
            <a:r>
              <a:rPr lang="ru-RU" sz="2200" dirty="0" smtClean="0"/>
              <a:t>Почему мы попусту расходовали процессорное время выполняя функцию задержки?</a:t>
            </a:r>
          </a:p>
          <a:p>
            <a:r>
              <a:rPr lang="ru-RU" sz="2200" dirty="0" smtClean="0"/>
              <a:t>Решение: Периферийное </a:t>
            </a:r>
            <a:br>
              <a:rPr lang="ru-RU" sz="2200" dirty="0" smtClean="0"/>
            </a:br>
            <a:r>
              <a:rPr lang="ru-RU" sz="2200" dirty="0" smtClean="0"/>
              <a:t>устройство - Таймер может генерировать периодические прерывания</a:t>
            </a:r>
          </a:p>
          <a:p>
            <a:pPr lvl="1"/>
            <a:r>
              <a:rPr lang="ru-RU" sz="2000" dirty="0" smtClean="0"/>
              <a:t>Упрощает контроль за временем </a:t>
            </a:r>
          </a:p>
          <a:p>
            <a:pPr lvl="1"/>
            <a:r>
              <a:rPr lang="ru-RU" sz="2000" dirty="0" smtClean="0"/>
              <a:t>Освобождает процессор для выполнения другого кода (или перехода в спящий режим для экономии энергии)</a:t>
            </a:r>
          </a:p>
          <a:p>
            <a:pPr lvl="1"/>
            <a:r>
              <a:rPr lang="ru-RU" sz="2000" dirty="0" smtClean="0"/>
              <a:t>Хорошо работает с кодом конечного автомата</a:t>
            </a:r>
            <a:endParaRPr lang="ru-R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Будут рассмотрены детально далее в курсе</a:t>
            </a:r>
          </a:p>
          <a:p>
            <a:endParaRPr lang="ru-RU" dirty="0"/>
          </a:p>
        </p:txBody>
      </p:sp>
      <p:grpSp>
        <p:nvGrpSpPr>
          <p:cNvPr id="5" name="Group 4"/>
          <p:cNvGrpSpPr/>
          <p:nvPr/>
        </p:nvGrpSpPr>
        <p:grpSpPr>
          <a:xfrm>
            <a:off x="5819420" y="1294480"/>
            <a:ext cx="5799201" cy="3051864"/>
            <a:chOff x="5248275" y="546244"/>
            <a:chExt cx="5799201" cy="30518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9968"/>
            <a:stretch/>
          </p:blipFill>
          <p:spPr>
            <a:xfrm>
              <a:off x="5248275" y="546244"/>
              <a:ext cx="5799201" cy="305186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4701" y="1525448"/>
              <a:ext cx="2395400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24701" y="1994321"/>
              <a:ext cx="2395400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024701" y="2487180"/>
              <a:ext cx="2395400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024701" y="2956053"/>
              <a:ext cx="2395400" cy="239163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US" sz="1400" b="0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Arrow Connector 10"/>
          <p:cNvCxnSpPr>
            <a:endCxn id="7" idx="1"/>
          </p:cNvCxnSpPr>
          <p:nvPr/>
        </p:nvCxnSpPr>
        <p:spPr bwMode="auto">
          <a:xfrm>
            <a:off x="4724400" y="2072640"/>
            <a:ext cx="1871446" cy="320626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724400" y="2072640"/>
            <a:ext cx="1871446" cy="777240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" name="Straight Arrow Connector 15"/>
          <p:cNvCxnSpPr>
            <a:endCxn id="9" idx="1"/>
          </p:cNvCxnSpPr>
          <p:nvPr/>
        </p:nvCxnSpPr>
        <p:spPr bwMode="auto">
          <a:xfrm>
            <a:off x="4724400" y="2072640"/>
            <a:ext cx="1871446" cy="1282358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>
            <a:endCxn id="10" idx="1"/>
          </p:cNvCxnSpPr>
          <p:nvPr/>
        </p:nvCxnSpPr>
        <p:spPr bwMode="auto">
          <a:xfrm>
            <a:off x="4724400" y="2072640"/>
            <a:ext cx="1871446" cy="1751231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752855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828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Приложение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210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Защита данных задачи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99" y="1344000"/>
            <a:ext cx="11145849" cy="5184000"/>
          </a:xfrm>
        </p:spPr>
        <p:txBody>
          <a:bodyPr/>
          <a:lstStyle/>
          <a:p>
            <a:r>
              <a:rPr lang="ru-RU" smtClean="0"/>
              <a:t>Хорошей практикой является защита внутренних данных задачи от других задач</a:t>
            </a:r>
          </a:p>
          <a:p>
            <a:pPr lvl="1"/>
            <a:r>
              <a:rPr lang="ru-RU" sz="2400" dirty="0" smtClean="0"/>
              <a:t>В</a:t>
            </a:r>
            <a:r>
              <a:rPr lang="ru-RU" sz="2400" i="1" dirty="0" smtClean="0"/>
              <a:t> большинстве</a:t>
            </a:r>
            <a:r>
              <a:rPr lang="ru-RU" sz="2400" dirty="0" smtClean="0"/>
              <a:t> случаев защищает данные от разрушения кодом</a:t>
            </a:r>
          </a:p>
          <a:p>
            <a:pPr lvl="1"/>
            <a:r>
              <a:rPr lang="ru-RU" sz="2400" dirty="0" smtClean="0"/>
              <a:t>Только некоторые фрагменты кода могут разрушить данные, что сужает круг подозреваемых</a:t>
            </a:r>
          </a:p>
          <a:p>
            <a:pPr lvl="1"/>
            <a:endParaRPr lang="ru-RU" sz="2400" dirty="0" smtClean="0"/>
          </a:p>
          <a:p>
            <a:r>
              <a:rPr lang="ru-RU" smtClean="0"/>
              <a:t>Пример: Из моей комнаты исчез компьютер. Что случилось?</a:t>
            </a:r>
          </a:p>
          <a:p>
            <a:pPr lvl="1"/>
            <a:r>
              <a:rPr lang="ru-RU" sz="2400" dirty="0" smtClean="0"/>
              <a:t>Случай A: Я никогда не закрываю входную дверь.</a:t>
            </a:r>
          </a:p>
          <a:p>
            <a:pPr lvl="2"/>
            <a:r>
              <a:rPr lang="ru-RU" sz="2000" dirty="0" smtClean="0"/>
              <a:t>Кто мог взять компьютер? Кто угодно мог зайти в комнату и взять его. </a:t>
            </a:r>
          </a:p>
          <a:p>
            <a:pPr lvl="1"/>
            <a:r>
              <a:rPr lang="ru-RU" sz="2400" dirty="0" smtClean="0"/>
              <a:t>Случай B: Я всегда закрываю входную дверь, когда я не дома.</a:t>
            </a:r>
          </a:p>
          <a:p>
            <a:pPr lvl="2"/>
            <a:r>
              <a:rPr lang="ru-RU" sz="2000" dirty="0"/>
              <a:t>Кто мог взять компьютер? Только кто-то с ключом, отмычкой, монтировкой, тараном...</a:t>
            </a:r>
          </a:p>
          <a:p>
            <a:pPr lvl="3"/>
            <a:r>
              <a:rPr lang="ru-RU" sz="1800" dirty="0" smtClean="0"/>
              <a:t>Если дверь разрушена, то вор, вероятно, не имел ключа или отмычки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7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Методы защиты данных задачи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Создавайте исходный файл .c для задачи и связанных с нею функций, переменных</a:t>
            </a:r>
          </a:p>
          <a:p>
            <a:r>
              <a:rPr lang="ru-RU" dirty="0" smtClean="0"/>
              <a:t>Объявляйте переменные для данных задачи в этом файле</a:t>
            </a:r>
          </a:p>
          <a:p>
            <a:r>
              <a:rPr lang="ru-RU" dirty="0" smtClean="0"/>
              <a:t>Правила защиты</a:t>
            </a:r>
          </a:p>
          <a:p>
            <a:pPr lvl="1"/>
            <a:r>
              <a:rPr lang="ru-RU" dirty="0" smtClean="0"/>
              <a:t>Данные должны использоваться совместно с другими функциями задачи? </a:t>
            </a:r>
          </a:p>
          <a:p>
            <a:pPr lvl="2"/>
            <a:r>
              <a:rPr lang="ru-RU" smtClean="0"/>
              <a:t>Объявляйте их с </a:t>
            </a:r>
            <a:r>
              <a:rPr lang="ru-RU" i="1" dirty="0" smtClean="0"/>
              <a:t>областью </a:t>
            </a:r>
            <a:r>
              <a:rPr lang="ru-RU" i="1" smtClean="0"/>
              <a:t>видимости  - </a:t>
            </a:r>
            <a:r>
              <a:rPr lang="ru-RU" i="1" dirty="0" smtClean="0"/>
              <a:t>файл</a:t>
            </a:r>
            <a:r>
              <a:rPr lang="ru-RU" smtClean="0"/>
              <a:t>: в файле, но вне функций </a:t>
            </a:r>
          </a:p>
          <a:p>
            <a:pPr lvl="2"/>
            <a:r>
              <a:rPr lang="ru-RU" dirty="0" smtClean="0"/>
              <a:t>Объявляйте переменную с модификатором </a:t>
            </a:r>
            <a:r>
              <a:rPr lang="ru-RU" i="1" dirty="0" smtClean="0"/>
              <a:t>static, </a:t>
            </a:r>
            <a:r>
              <a:rPr lang="ru-RU" dirty="0" smtClean="0"/>
              <a:t>чтобы скрыть ее от кода всех прочих файлов</a:t>
            </a:r>
          </a:p>
          <a:p>
            <a:pPr lvl="1"/>
            <a:r>
              <a:rPr lang="ru-RU" dirty="0" smtClean="0"/>
              <a:t>Только одна функция должна использовать ее? </a:t>
            </a:r>
          </a:p>
          <a:p>
            <a:pPr lvl="2"/>
            <a:r>
              <a:rPr lang="ru-RU" dirty="0" smtClean="0"/>
              <a:t>Объявляйте ее с </a:t>
            </a:r>
            <a:r>
              <a:rPr lang="ru-RU" i="1" dirty="0" smtClean="0"/>
              <a:t>областью видимости - блок</a:t>
            </a:r>
            <a:r>
              <a:rPr lang="ru-RU" dirty="0" smtClean="0"/>
              <a:t>: внутри функции</a:t>
            </a:r>
          </a:p>
          <a:p>
            <a:pPr lvl="2"/>
            <a:r>
              <a:rPr lang="ru-RU" dirty="0" smtClean="0"/>
              <a:t>Должны ли данные сохраняться от одного вызова функции до следующего?</a:t>
            </a:r>
          </a:p>
          <a:p>
            <a:pPr lvl="3"/>
            <a:r>
              <a:rPr lang="ru-RU" dirty="0" smtClean="0"/>
              <a:t>Объявляйте такую переменную с модификатором </a:t>
            </a:r>
            <a:r>
              <a:rPr lang="ru-RU" i="1" dirty="0" smtClean="0"/>
              <a:t>static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1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Изучение проблемы 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7000" y="988400"/>
            <a:ext cx="4192779" cy="518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smtClean="0"/>
              <a:t>Рассмотрим программу из лабораторной работы 3, </a:t>
            </a:r>
            <a:br>
              <a:rPr lang="ru-RU" sz="2000" dirty="0" smtClean="0"/>
            </a:br>
            <a:r>
              <a:rPr lang="ru-RU" sz="2000" dirty="0" smtClean="0"/>
              <a:t>которая по очереди включает светодиоды, но с малой скоростью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Проблемы</a:t>
            </a:r>
            <a:r>
              <a:rPr lang="ru-RU" sz="1800" dirty="0" smtClean="0"/>
              <a:t>: 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Некоторые нажатия на BTN2 игнорируются</a:t>
            </a:r>
          </a:p>
          <a:p>
            <a:pPr lvl="1">
              <a:spcAft>
                <a:spcPts val="0"/>
              </a:spcAft>
            </a:pPr>
            <a:r>
              <a:rPr lang="ru-RU" sz="1800" dirty="0" smtClean="0"/>
              <a:t>Может понадобиться долго держать кнопку BTN2 нажатой, пока программа не опросит ее (считает ее состояние) - большие задержки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Программа считывает состояние кнопок один раз за цикл переключения светодиодов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Цикл переключения светодиодов весьма длительный!</a:t>
            </a:r>
          </a:p>
          <a:p>
            <a:pPr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endParaRPr lang="ru-RU" sz="1800" dirty="0"/>
          </a:p>
          <a:p>
            <a:pPr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endParaRPr lang="ru-RU" sz="1800" dirty="0"/>
          </a:p>
        </p:txBody>
      </p:sp>
      <p:pic>
        <p:nvPicPr>
          <p:cNvPr id="43" name="Content Placeholder 4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39" y="2139317"/>
            <a:ext cx="1045276" cy="802251"/>
          </a:xfrm>
        </p:spPr>
      </p:pic>
      <p:grpSp>
        <p:nvGrpSpPr>
          <p:cNvPr id="52" name="Group 51"/>
          <p:cNvGrpSpPr/>
          <p:nvPr/>
        </p:nvGrpSpPr>
        <p:grpSpPr>
          <a:xfrm>
            <a:off x="7247686" y="1344000"/>
            <a:ext cx="4515762" cy="4515617"/>
            <a:chOff x="7007833" y="1344000"/>
            <a:chExt cx="5184167" cy="5184000"/>
          </a:xfrm>
        </p:grpSpPr>
        <p:grpSp>
          <p:nvGrpSpPr>
            <p:cNvPr id="9" name="Group 8"/>
            <p:cNvGrpSpPr/>
            <p:nvPr/>
          </p:nvGrpSpPr>
          <p:grpSpPr>
            <a:xfrm>
              <a:off x="7007833" y="1344000"/>
              <a:ext cx="5184167" cy="5184000"/>
              <a:chOff x="6668933" y="1268559"/>
              <a:chExt cx="4118238" cy="411810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4720" t="13167" r="27618" b="84154"/>
              <a:stretch/>
            </p:blipFill>
            <p:spPr>
              <a:xfrm>
                <a:off x="6668933" y="1268559"/>
                <a:ext cx="4118238" cy="16148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4720" t="35118" r="27618" b="4276"/>
              <a:stretch/>
            </p:blipFill>
            <p:spPr>
              <a:xfrm>
                <a:off x="6668933" y="1732547"/>
                <a:ext cx="4118238" cy="3654117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7324481" y="1476052"/>
              <a:ext cx="482449" cy="37298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77916" tIns="38958" rIns="77916" bIns="38958" rtlCol="0">
              <a:spAutoFit/>
            </a:bodyPr>
            <a:lstStyle/>
            <a:p>
              <a:r>
                <a:rPr lang="ru-RU" sz="1600" i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… </a:t>
              </a:r>
              <a:endParaRPr lang="ru-RU" sz="1600" b="0" i="1" dirty="0" smtClean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273374" y="928764"/>
            <a:ext cx="1492426" cy="5310844"/>
            <a:chOff x="4736924" y="852564"/>
            <a:chExt cx="1492426" cy="5310844"/>
          </a:xfrm>
        </p:grpSpPr>
        <p:grpSp>
          <p:nvGrpSpPr>
            <p:cNvPr id="14" name="Group 13"/>
            <p:cNvGrpSpPr/>
            <p:nvPr/>
          </p:nvGrpSpPr>
          <p:grpSpPr>
            <a:xfrm>
              <a:off x="4913329" y="1669047"/>
              <a:ext cx="1120060" cy="902273"/>
              <a:chOff x="4913329" y="1669047"/>
              <a:chExt cx="1120060" cy="902273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4913329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207954" y="1671881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502579" y="1669048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792757" y="1669047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913329" y="2568486"/>
              <a:ext cx="1120060" cy="902273"/>
              <a:chOff x="4913329" y="1669047"/>
              <a:chExt cx="1120060" cy="902273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4913329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5207954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5502579" y="1669048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5792757" y="1669047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913329" y="3465091"/>
              <a:ext cx="1120060" cy="902273"/>
              <a:chOff x="4913329" y="1669047"/>
              <a:chExt cx="1120060" cy="902273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4913329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207954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5502579" y="1669048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792757" y="1669047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913329" y="4364530"/>
              <a:ext cx="1120060" cy="902273"/>
              <a:chOff x="4913329" y="1669047"/>
              <a:chExt cx="1120060" cy="902273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4913329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207954" y="1671881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502579" y="1669048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792757" y="1669047"/>
                <a:ext cx="240632" cy="899439"/>
              </a:xfrm>
              <a:prstGeom prst="rect">
                <a:avLst/>
              </a:prstGeom>
              <a:solidFill>
                <a:srgbClr val="00B05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913329" y="1268560"/>
              <a:ext cx="1120060" cy="400487"/>
              <a:chOff x="4913329" y="1669047"/>
              <a:chExt cx="1120060" cy="902273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4913329" y="1671881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5207954" y="1671881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5502579" y="1669048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792757" y="1669047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913329" y="5261135"/>
              <a:ext cx="1120060" cy="902273"/>
              <a:chOff x="4913329" y="1669047"/>
              <a:chExt cx="1120060" cy="902273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4913329" y="1671881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5207954" y="1671881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5502579" y="1669048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5792757" y="1669047"/>
                <a:ext cx="240632" cy="899439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rgbClr val="000099"/>
                  </a:buClr>
                </a:pPr>
                <a:endParaRPr lang="en-US" sz="1400" b="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736924" y="852564"/>
              <a:ext cx="1492426" cy="6326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7916" tIns="38958" rIns="77916" bIns="38958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2"/>
                  </a:solidFill>
                </a:rPr>
                <a:t>Светодиоды 1-4</a:t>
              </a:r>
              <a:endParaRPr lang="ru-RU" b="0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636226" y="926944"/>
            <a:ext cx="1214303" cy="448009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BTN2</a:t>
            </a:r>
            <a:endParaRPr lang="ru-RU" sz="2400" b="0" dirty="0" smtClean="0">
              <a:solidFill>
                <a:schemeClr val="accent2"/>
              </a:solidFill>
            </a:endParaRPr>
          </a:p>
        </p:txBody>
      </p:sp>
      <p:pic>
        <p:nvPicPr>
          <p:cNvPr id="44" name="Content Placeholder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0739" y="3368139"/>
            <a:ext cx="1045276" cy="8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Content Placeholder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0739" y="4936209"/>
            <a:ext cx="1045276" cy="8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524493" y="2797020"/>
            <a:ext cx="1437769" cy="571119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Ничего не</a:t>
            </a:r>
            <a:br>
              <a:rPr lang="ru-RU" sz="1600" i="1" dirty="0" smtClean="0">
                <a:solidFill>
                  <a:srgbClr val="FF0000"/>
                </a:solidFill>
              </a:rPr>
            </a:br>
            <a:r>
              <a:rPr lang="ru-RU" sz="1600" i="1" dirty="0" smtClean="0">
                <a:solidFill>
                  <a:srgbClr val="FF0000"/>
                </a:solidFill>
              </a:rPr>
              <a:t> происходит!</a:t>
            </a:r>
            <a:endParaRPr lang="ru-RU" sz="1600" b="0" i="1" dirty="0" smtClean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53347" y="4025842"/>
            <a:ext cx="1380061" cy="571119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Ничего не </a:t>
            </a:r>
            <a:br>
              <a:rPr lang="ru-RU" sz="1600" i="1" dirty="0" smtClean="0">
                <a:solidFill>
                  <a:srgbClr val="FF0000"/>
                </a:solidFill>
              </a:rPr>
            </a:br>
            <a:r>
              <a:rPr lang="ru-RU" sz="1600" i="1" dirty="0" smtClean="0">
                <a:solidFill>
                  <a:srgbClr val="FF0000"/>
                </a:solidFill>
              </a:rPr>
              <a:t>происходит!</a:t>
            </a:r>
            <a:endParaRPr lang="ru-RU" sz="1600" b="0" i="1" dirty="0" smtClean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1617" y="5592457"/>
            <a:ext cx="2543520" cy="571119"/>
          </a:xfrm>
          <a:prstGeom prst="rect">
            <a:avLst/>
          </a:prstGeom>
          <a:noFill/>
          <a:ln w="28575">
            <a:noFill/>
          </a:ln>
        </p:spPr>
        <p:txBody>
          <a:bodyPr wrap="none" lIns="77916" tIns="38958" rIns="77916" bIns="38958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В конце концов </a:t>
            </a:r>
            <a:br>
              <a:rPr lang="ru-RU" sz="1600" i="1" dirty="0" smtClean="0">
                <a:solidFill>
                  <a:srgbClr val="FF0000"/>
                </a:solidFill>
              </a:rPr>
            </a:br>
            <a:r>
              <a:rPr lang="ru-RU" sz="1600" i="1" dirty="0" smtClean="0">
                <a:solidFill>
                  <a:srgbClr val="FF0000"/>
                </a:solidFill>
              </a:rPr>
              <a:t>светодиоды включились</a:t>
            </a:r>
            <a:endParaRPr lang="ru-RU" sz="1600" b="0" i="1" dirty="0" smtClean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>
            <a:stCxn id="45" idx="1"/>
          </p:cNvCxnSpPr>
          <p:nvPr/>
        </p:nvCxnSpPr>
        <p:spPr bwMode="auto">
          <a:xfrm flipH="1">
            <a:off x="5569839" y="5337335"/>
            <a:ext cx="1509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7885841" y="3293215"/>
            <a:ext cx="2344439" cy="2117558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631929" y="1851190"/>
            <a:ext cx="1965834" cy="211366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857984" y="1150948"/>
            <a:ext cx="1647030" cy="632675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</a:rPr>
              <a:t>Опрос кнопки BTN2</a:t>
            </a:r>
            <a:endParaRPr lang="ru-RU" b="0" i="1" dirty="0" smtClean="0">
              <a:solidFill>
                <a:srgbClr val="FFC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64346" y="2961506"/>
            <a:ext cx="1637153" cy="909674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</a:rPr>
              <a:t>Включение светодиодов по очереди  </a:t>
            </a:r>
            <a:endParaRPr lang="ru-RU" b="0" i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59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474186"/>
            <a:ext cx="11592653" cy="432000"/>
          </a:xfrm>
        </p:spPr>
        <p:txBody>
          <a:bodyPr/>
          <a:lstStyle/>
          <a:p>
            <a:r>
              <a:rPr lang="ru-RU" sz="373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Проблема диспетчеризации</a:t>
            </a:r>
            <a:endParaRPr lang="ru-RU" sz="3730" dirty="0" smtClean="0">
              <a:effectLst/>
            </a:endParaRPr>
          </a:p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11590882" cy="5184000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ru-RU" dirty="0" smtClean="0"/>
              <a:t>Типичная встроенная система выполняет насколько функций, которыми нужно управлять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Некоторые выполняются периферийным аппаратным обеспечением, другие программным обеспечением на процессоре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Эти функции характеризуются временными требованиями, некоторые из них более важные, чем другие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Пример: чтение кнопок, включение светодиодов по очереди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Мы хотим создать впечатление выполнения многих функций одним процессором параллельно (в одно и то же время)</a:t>
            </a:r>
          </a:p>
          <a:p>
            <a:pPr lvl="1">
              <a:spcAft>
                <a:spcPts val="0"/>
              </a:spcAft>
            </a:pPr>
            <a:r>
              <a:rPr lang="ru-RU" dirty="0" smtClean="0"/>
              <a:t>Даже в многоядерной процессоре  обычно количество ядер меньше, чем функций программного обеспечения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Как разделить процессорное время между разными функциями программ? Как можно имитировать параллелизм функций программ?</a:t>
            </a:r>
          </a:p>
          <a:p>
            <a:pPr marL="234892" lvl="1" indent="0">
              <a:spcAft>
                <a:spcPts val="0"/>
              </a:spcAft>
              <a:buNone/>
            </a:pP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ru-RU" dirty="0" smtClean="0"/>
              <a:t> Как можно выполнить диспетчеризация задач?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smtClean="0"/>
              <a:t>Как разделить процессорное время между разными действиями программы?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188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Раздел 2:</a:t>
            </a:r>
            <a:r>
              <a:t/>
            </a:r>
            <a:br/>
            <a:r>
              <a:rPr lang="ru-RU" smtClean="0"/>
              <a:t>Понятие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639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66118" y="932581"/>
            <a:ext cx="4515762" cy="5484057"/>
            <a:chOff x="6668933" y="385373"/>
            <a:chExt cx="4118238" cy="50012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4720" t="13167" r="27618" b="84154"/>
            <a:stretch/>
          </p:blipFill>
          <p:spPr>
            <a:xfrm>
              <a:off x="6668933" y="1268559"/>
              <a:ext cx="4118238" cy="1614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4720" t="12775" r="27618" b="4276"/>
            <a:stretch/>
          </p:blipFill>
          <p:spPr>
            <a:xfrm>
              <a:off x="6668933" y="385373"/>
              <a:ext cx="4118238" cy="50012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52164"/>
            <a:ext cx="11592653" cy="432000"/>
          </a:xfrm>
        </p:spPr>
        <p:txBody>
          <a:bodyPr/>
          <a:lstStyle/>
          <a:p>
            <a:r>
              <a:rPr lang="ru-RU" dirty="0" smtClean="0"/>
              <a:t>Задачи: Что и почему?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344000"/>
            <a:ext cx="6179638" cy="51840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ru-RU" dirty="0" smtClean="0"/>
              <a:t>Задача: Код, выполняющий некоторую функцию или ряд связанных функций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Включение светодиодов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Считывание положения кнопок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Упрощает разработку 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Объединяет связанный функционал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Разделяет несвязанные функции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Упрощает отладку, поддержку, развитие</a:t>
            </a:r>
          </a:p>
          <a:p>
            <a:pPr>
              <a:spcAft>
                <a:spcPts val="200"/>
              </a:spcAft>
            </a:pPr>
            <a:r>
              <a:rPr lang="ru-RU" dirty="0" smtClean="0"/>
              <a:t>Каждая задача имеет свою корневую функцию</a:t>
            </a:r>
          </a:p>
          <a:p>
            <a:pPr lvl="1">
              <a:spcAft>
                <a:spcPts val="200"/>
              </a:spcAft>
            </a:pPr>
            <a:r>
              <a:rPr lang="ru-RU" dirty="0" smtClean="0"/>
              <a:t>Корневая функция задачи при необходимости может вызывать другие функции</a:t>
            </a:r>
            <a:endParaRPr lang="ru-RU" dirty="0"/>
          </a:p>
          <a:p>
            <a:pPr>
              <a:spcAft>
                <a:spcPts val="200"/>
              </a:spcAft>
            </a:pP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46067" y="932581"/>
            <a:ext cx="11592592" cy="287977"/>
          </a:xfrm>
        </p:spPr>
        <p:txBody>
          <a:bodyPr/>
          <a:lstStyle/>
          <a:p>
            <a:r>
              <a:rPr lang="ru-RU" dirty="0" smtClean="0"/>
              <a:t>Лучшая структура кода, простая разработка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181185" y="3850234"/>
            <a:ext cx="2734999" cy="211755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81185" y="1099961"/>
            <a:ext cx="2734999" cy="1471789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5534" y="1099961"/>
            <a:ext cx="1971119" cy="1463671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</a:rPr>
              <a:t>Код, работающий с кнопками - выделяем в задачу</a:t>
            </a:r>
            <a:endParaRPr lang="ru-RU" b="0" i="1" dirty="0" smtClean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93932" y="3142876"/>
            <a:ext cx="1774218" cy="1740670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Код, работающий со светодиодами - выделяем в задачу</a:t>
            </a:r>
            <a:endParaRPr lang="ru-RU" b="0" i="1" dirty="0" smtClean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81186" y="2656728"/>
            <a:ext cx="2734998" cy="97229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endParaRPr lang="en-US" sz="1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27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agination Powerpoint Master Template V2.3 14may2013">
  <a:themeElements>
    <a:clrScheme name="Imagination New Branding">
      <a:dk1>
        <a:srgbClr val="5A5A5A"/>
      </a:dk1>
      <a:lt1>
        <a:srgbClr val="BEBEBE"/>
      </a:lt1>
      <a:dk2>
        <a:srgbClr val="262626"/>
      </a:dk2>
      <a:lt2>
        <a:srgbClr val="F8F8F8"/>
      </a:lt2>
      <a:accent1>
        <a:srgbClr val="72166B"/>
      </a:accent1>
      <a:accent2>
        <a:srgbClr val="B71A8B"/>
      </a:accent2>
      <a:accent3>
        <a:srgbClr val="5A5A5A"/>
      </a:accent3>
      <a:accent4>
        <a:srgbClr val="BEBEBE"/>
      </a:accent4>
      <a:accent5>
        <a:srgbClr val="262626"/>
      </a:accent5>
      <a:accent6>
        <a:srgbClr val="72166B"/>
      </a:accent6>
      <a:hlink>
        <a:srgbClr val="BEBEBE"/>
      </a:hlink>
      <a:folHlink>
        <a:srgbClr val="B71A8B"/>
      </a:folHlink>
    </a:clrScheme>
    <a:fontScheme name="Imagination New Branding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166B"/>
        </a:solidFill>
        <a:ln w="38100" cap="flat" cmpd="sng" algn="ctr">
          <a:solidFill>
            <a:srgbClr val="7216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algn="ctr" eaLnBrk="0" hangingPunct="0">
          <a:lnSpc>
            <a:spcPct val="80000"/>
          </a:lnSpc>
          <a:buClr>
            <a:srgbClr val="000099"/>
          </a:buClr>
          <a:defRPr sz="1400" b="0" dirty="0" smtClean="0">
            <a:solidFill>
              <a:schemeClr val="bg1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28575">
          <a:solidFill>
            <a:srgbClr val="882C94"/>
          </a:solidFill>
        </a:ln>
      </a:spPr>
      <a:bodyPr wrap="none" lIns="77916" tIns="38958" rIns="77916" bIns="38958" rtlCol="0">
        <a:spAutoFit/>
      </a:bodyPr>
      <a:lstStyle>
        <a:defPPr>
          <a:defRPr sz="1600" b="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>
    <a:extraClrScheme>
      <a:clrScheme name="ImagTech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Tech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Imagination Technologies Powerpoint Templates.pptx" id="{8D64BB0A-1385-402B-8E89-91F45C8EDBE6}" vid="{5248EC59-C7B3-40E0-B210-292FB83AC1A7}"/>
    </a:ext>
  </a:extLst>
</a:theme>
</file>

<file path=ppt/theme/theme2.xml><?xml version="1.0" encoding="utf-8"?>
<a:theme xmlns:a="http://schemas.openxmlformats.org/drawingml/2006/main" name="1_Imagination Powerpoint Master Template V2.3 14may2013">
  <a:themeElements>
    <a:clrScheme name="Imagination New Branding">
      <a:dk1>
        <a:srgbClr val="5A5A5A"/>
      </a:dk1>
      <a:lt1>
        <a:srgbClr val="BEBEBE"/>
      </a:lt1>
      <a:dk2>
        <a:srgbClr val="262626"/>
      </a:dk2>
      <a:lt2>
        <a:srgbClr val="F8F8F8"/>
      </a:lt2>
      <a:accent1>
        <a:srgbClr val="72166B"/>
      </a:accent1>
      <a:accent2>
        <a:srgbClr val="B71A8B"/>
      </a:accent2>
      <a:accent3>
        <a:srgbClr val="5A5A5A"/>
      </a:accent3>
      <a:accent4>
        <a:srgbClr val="BEBEBE"/>
      </a:accent4>
      <a:accent5>
        <a:srgbClr val="262626"/>
      </a:accent5>
      <a:accent6>
        <a:srgbClr val="72166B"/>
      </a:accent6>
      <a:hlink>
        <a:srgbClr val="BEBEBE"/>
      </a:hlink>
      <a:folHlink>
        <a:srgbClr val="B71A8B"/>
      </a:folHlink>
    </a:clrScheme>
    <a:fontScheme name="Imagination New Branding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166B"/>
        </a:solidFill>
        <a:ln w="38100" cap="flat" cmpd="sng" algn="ctr">
          <a:solidFill>
            <a:srgbClr val="7216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algn="ctr" eaLnBrk="0" hangingPunct="0">
          <a:lnSpc>
            <a:spcPct val="80000"/>
          </a:lnSpc>
          <a:buClr>
            <a:srgbClr val="000099"/>
          </a:buClr>
          <a:defRPr sz="1400" b="0" dirty="0" smtClean="0">
            <a:solidFill>
              <a:schemeClr val="bg1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28575">
          <a:solidFill>
            <a:srgbClr val="882C94"/>
          </a:solidFill>
        </a:ln>
      </a:spPr>
      <a:bodyPr wrap="none" lIns="77916" tIns="38958" rIns="77916" bIns="38958" rtlCol="0">
        <a:spAutoFit/>
      </a:bodyPr>
      <a:lstStyle>
        <a:defPPr>
          <a:defRPr sz="1600" b="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>
    <a:extraClrScheme>
      <a:clrScheme name="ImagTech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Tech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_Introduction.pptx" id="{1C295136-4027-4DDC-B6EB-A232CDC336C1}" vid="{5670B920-B509-44E5-B542-5F088A4E91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Imagination Technologies Powerpoint Templates</Template>
  <TotalTime>13576</TotalTime>
  <Words>2822</Words>
  <Application>Microsoft Office PowerPoint</Application>
  <PresentationFormat>Произвольный</PresentationFormat>
  <Paragraphs>487</Paragraphs>
  <Slides>54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Imagination Powerpoint Master Template V2.3 14may2013</vt:lpstr>
      <vt:lpstr>1_Imagination Powerpoint Master Template V2.3 14may2013</vt:lpstr>
      <vt:lpstr> Цикл лабораторных работ Connected MCU Модуль 4: Основы параллелизма и прерываний</vt:lpstr>
      <vt:lpstr>Обзор Модуля</vt:lpstr>
      <vt:lpstr>Презентация PowerPoint</vt:lpstr>
      <vt:lpstr>Раздел 1: Проблема диспетчеризации при разработке программного обеспечения</vt:lpstr>
      <vt:lpstr>Тестирование демонстрационного кода</vt:lpstr>
      <vt:lpstr>Изучение проблемы </vt:lpstr>
      <vt:lpstr>Проблема диспетчеризации </vt:lpstr>
      <vt:lpstr>Раздел 2: Понятие задачи</vt:lpstr>
      <vt:lpstr>Задачи: Что и почему?</vt:lpstr>
      <vt:lpstr>Использование задач для поочередного включения светодиодов</vt:lpstr>
      <vt:lpstr>Объявление общих переменных</vt:lpstr>
      <vt:lpstr>Задача, контролирующая кнопки</vt:lpstr>
      <vt:lpstr>Задача, контролирующая кнопки</vt:lpstr>
      <vt:lpstr>Функция диспетчеризации вызывает задачи</vt:lpstr>
      <vt:lpstr>Тестирование демонстрационного кода</vt:lpstr>
      <vt:lpstr>Диспетчеризация выполнения задач</vt:lpstr>
      <vt:lpstr>Раздел 3: Уменьшение времени реакции с помощью конечных автоматов</vt:lpstr>
      <vt:lpstr>Уменьшение времени реакции</vt:lpstr>
      <vt:lpstr>Уменьшение времени реакции</vt:lpstr>
      <vt:lpstr>Задачи, основанные на  конечных автоматах</vt:lpstr>
      <vt:lpstr>Тестирование демонстрационного кода</vt:lpstr>
      <vt:lpstr>Новый диспетчер выполнения задач</vt:lpstr>
      <vt:lpstr>Предварительный обзор:  Основы проектирования конечных автоматов</vt:lpstr>
      <vt:lpstr>Раздел 4: Понятие прерывания</vt:lpstr>
      <vt:lpstr>Понятие прерывания</vt:lpstr>
      <vt:lpstr>Более подробно о прерываниях</vt:lpstr>
      <vt:lpstr>Исключения</vt:lpstr>
      <vt:lpstr>Контроллер прерываний</vt:lpstr>
      <vt:lpstr>Таблица векторов</vt:lpstr>
      <vt:lpstr>Конфигурация источников прерываний</vt:lpstr>
      <vt:lpstr>Приоритеты</vt:lpstr>
      <vt:lpstr>Раздел 5: Использование прерываний</vt:lpstr>
      <vt:lpstr>Использование прерываний для поочередного включения светодиодов</vt:lpstr>
      <vt:lpstr>Объявление общих переменных</vt:lpstr>
      <vt:lpstr>Предварительный обзор: Прерывания и атомарность</vt:lpstr>
      <vt:lpstr>Как использовать прерывания</vt:lpstr>
      <vt:lpstr>Написание процедуры обработки прерывания (ISR)</vt:lpstr>
      <vt:lpstr>Написание процедуры  обработки прерывания</vt:lpstr>
      <vt:lpstr>Как это работает</vt:lpstr>
      <vt:lpstr>Как это работает</vt:lpstr>
      <vt:lpstr>Нарушили ли мы правила использования задач?</vt:lpstr>
      <vt:lpstr>Конфигурирование порта PortA</vt:lpstr>
      <vt:lpstr>Конфигурирование порта PortA</vt:lpstr>
      <vt:lpstr>Конфигурирование контроллера прерываний </vt:lpstr>
      <vt:lpstr>Предупреждение: Уровни приоритета прерывания  должны соответствовать друг другу!</vt:lpstr>
      <vt:lpstr>Конфигурирование контроллера прерываний</vt:lpstr>
      <vt:lpstr>Тестирование демонстрационного кода</vt:lpstr>
      <vt:lpstr>Предварительный обзор: Можем ли мы  использовать прерывания и конечные автоматы </vt:lpstr>
      <vt:lpstr>Предварительный обзор:  Прерывания -  Дополнительные вопросы</vt:lpstr>
      <vt:lpstr>Предварительный обзор: Задержки и прерывания</vt:lpstr>
      <vt:lpstr>Презентация PowerPoint</vt:lpstr>
      <vt:lpstr>Приложение</vt:lpstr>
      <vt:lpstr>Защита данных задачи</vt:lpstr>
      <vt:lpstr>Методы защиты данных задачи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Alex Dean</dc:creator>
  <cp:lastModifiedBy>Alex</cp:lastModifiedBy>
  <cp:revision>336</cp:revision>
  <dcterms:created xsi:type="dcterms:W3CDTF">2015-05-22T16:34:09Z</dcterms:created>
  <dcterms:modified xsi:type="dcterms:W3CDTF">2016-08-10T11:08:47Z</dcterms:modified>
</cp:coreProperties>
</file>