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6" r:id="rId1"/>
  </p:sldMasterIdLst>
  <p:notesMasterIdLst>
    <p:notesMasterId r:id="rId35"/>
  </p:notesMasterIdLst>
  <p:handoutMasterIdLst>
    <p:handoutMasterId r:id="rId36"/>
  </p:handoutMasterIdLst>
  <p:sldIdLst>
    <p:sldId id="2055" r:id="rId2"/>
    <p:sldId id="2058" r:id="rId3"/>
    <p:sldId id="2059" r:id="rId4"/>
    <p:sldId id="2074" r:id="rId5"/>
    <p:sldId id="2075" r:id="rId6"/>
    <p:sldId id="2079" r:id="rId7"/>
    <p:sldId id="2048" r:id="rId8"/>
    <p:sldId id="2049" r:id="rId9"/>
    <p:sldId id="2051" r:id="rId10"/>
    <p:sldId id="2052" r:id="rId11"/>
    <p:sldId id="2053" r:id="rId12"/>
    <p:sldId id="2080" r:id="rId13"/>
    <p:sldId id="2054" r:id="rId14"/>
    <p:sldId id="2070" r:id="rId15"/>
    <p:sldId id="2061" r:id="rId16"/>
    <p:sldId id="2062" r:id="rId17"/>
    <p:sldId id="2063" r:id="rId18"/>
    <p:sldId id="2064" r:id="rId19"/>
    <p:sldId id="2066" r:id="rId20"/>
    <p:sldId id="2065" r:id="rId21"/>
    <p:sldId id="2067" r:id="rId22"/>
    <p:sldId id="2069" r:id="rId23"/>
    <p:sldId id="2073" r:id="rId24"/>
    <p:sldId id="2076" r:id="rId25"/>
    <p:sldId id="2078" r:id="rId26"/>
    <p:sldId id="2077" r:id="rId27"/>
    <p:sldId id="2081" r:id="rId28"/>
    <p:sldId id="2083" r:id="rId29"/>
    <p:sldId id="2084" r:id="rId30"/>
    <p:sldId id="2086" r:id="rId31"/>
    <p:sldId id="2087" r:id="rId32"/>
    <p:sldId id="2088" r:id="rId33"/>
    <p:sldId id="2072" r:id="rId34"/>
  </p:sldIdLst>
  <p:sldSz cx="9144000" cy="5143500" type="screen16x9"/>
  <p:notesSz cx="7010400" cy="9296400"/>
  <p:embeddedFontLst>
    <p:embeddedFont>
      <p:font typeface="Wingdings 3" pitchFamily="18" charset="2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1pPr>
    <a:lvl2pPr marL="457096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2pPr>
    <a:lvl3pPr marL="914192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3pPr>
    <a:lvl4pPr marL="1371288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4pPr>
    <a:lvl5pPr marL="1828384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5pPr>
    <a:lvl6pPr marL="2285480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6pPr>
    <a:lvl7pPr marL="2742576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7pPr>
    <a:lvl8pPr marL="3199672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8pPr>
    <a:lvl9pPr marL="3656768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339933"/>
    <a:srgbClr val="00CC99"/>
    <a:srgbClr val="BEBEBE"/>
    <a:srgbClr val="B41E8C"/>
    <a:srgbClr val="72166B"/>
    <a:srgbClr val="5A5A5A"/>
    <a:srgbClr val="FFFFFF"/>
    <a:srgbClr val="B71A8B"/>
    <a:srgbClr val="B41E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95504" autoAdjust="0"/>
  </p:normalViewPr>
  <p:slideViewPr>
    <p:cSldViewPr>
      <p:cViewPr>
        <p:scale>
          <a:sx n="98" d="100"/>
          <a:sy n="98" d="100"/>
        </p:scale>
        <p:origin x="-384" y="-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96"/>
    </p:cViewPr>
  </p:sorterViewPr>
  <p:notesViewPr>
    <p:cSldViewPr>
      <p:cViewPr varScale="1">
        <p:scale>
          <a:sx n="78" d="100"/>
          <a:sy n="78" d="100"/>
        </p:scale>
        <p:origin x="-4086" y="-102"/>
      </p:cViewPr>
      <p:guideLst>
        <p:guide orient="horz" pos="2927"/>
        <p:guide pos="2208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159754" y="8952970"/>
            <a:ext cx="640143" cy="2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01" tIns="50765" rIns="97901" bIns="50765">
            <a:spAutoFit/>
          </a:bodyPr>
          <a:lstStyle/>
          <a:p>
            <a:pPr algn="ctr" defTabSz="950913" eaLnBrk="0" hangingPunct="0">
              <a:lnSpc>
                <a:spcPct val="90000"/>
              </a:lnSpc>
            </a:pPr>
            <a:r>
              <a:rPr lang="en-US" sz="900" b="0">
                <a:solidFill>
                  <a:schemeClr val="tx1"/>
                </a:solidFill>
              </a:rPr>
              <a:t>Page </a:t>
            </a:r>
            <a:fld id="{0B0986BB-C9A5-4925-94CC-B59B68A5812C}" type="slidenum">
              <a:rPr lang="en-US" sz="900" b="0">
                <a:solidFill>
                  <a:schemeClr val="tx1"/>
                </a:solidFill>
              </a:rPr>
              <a:pPr algn="ctr" defTabSz="950913" eaLnBrk="0" hangingPunct="0">
                <a:lnSpc>
                  <a:spcPct val="90000"/>
                </a:lnSpc>
              </a:pPr>
              <a:t>‹#›</a:t>
            </a:fld>
            <a:endParaRPr lang="en-US" sz="9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062" y="0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BA912C-9E15-4C2F-9AA8-07CEC648C820}" type="datetimeFigureOut">
              <a:rPr lang="en-GB"/>
              <a:pPr>
                <a:defRPr/>
              </a:pPr>
              <a:t>01/05/2016</a:t>
            </a:fld>
            <a:endParaRPr lang="en-GB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5925" y="715963"/>
            <a:ext cx="6224588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3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564" y="4434857"/>
            <a:ext cx="5148928" cy="414494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5378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062" y="8795378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04214C-F4C1-4658-9DE3-F5D9FED7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4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45986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96734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42720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93467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divider">
    <p:bg>
      <p:bgPr>
        <a:solidFill>
          <a:srgbClr val="721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subtitle </a:t>
            </a:r>
            <a:r>
              <a:rPr lang="en-GB" dirty="0" smtClean="0"/>
              <a:t>style</a:t>
            </a:r>
          </a:p>
          <a:p>
            <a:r>
              <a:rPr lang="en-GB" dirty="0" err="1" smtClean="0"/>
              <a:t>xxth</a:t>
            </a:r>
            <a:r>
              <a:rPr lang="en-GB" dirty="0" smtClean="0"/>
              <a:t> Month, 20xx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2553" y="3831890"/>
            <a:ext cx="6381750" cy="599598"/>
          </a:xfrm>
        </p:spPr>
        <p:txBody>
          <a:bodyPr wrap="square" tIns="46026" bIns="46026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88000" y="4716000"/>
            <a:ext cx="1629508" cy="32314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GB" sz="1500" b="0" dirty="0" smtClean="0">
                <a:solidFill>
                  <a:schemeClr val="bg1"/>
                </a:solidFill>
              </a:rPr>
              <a:t>www.imgtec.com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678" y="906565"/>
            <a:ext cx="46355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6552220" y="305543"/>
            <a:ext cx="2079355" cy="386453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For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704108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08000"/>
            <a:ext cx="8640000" cy="3888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8463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288000"/>
            <a:ext cx="75152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850109"/>
            <a:ext cx="8709025" cy="39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7"/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161928" y="4970101"/>
            <a:ext cx="8816975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779163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4394200" algn="ctr"/>
                <a:tab pos="8789988" algn="r"/>
              </a:tabLst>
              <a:defRPr/>
            </a:pPr>
            <a:r>
              <a:rPr lang="en-GB" sz="800" b="0" i="0" dirty="0" smtClean="0">
                <a:solidFill>
                  <a:srgbClr val="72166B"/>
                </a:solidFill>
              </a:rPr>
              <a:t>	</a:t>
            </a:r>
            <a:r>
              <a:rPr lang="en-GB" sz="800" b="1" i="0" dirty="0" smtClean="0">
                <a:solidFill>
                  <a:srgbClr val="72166B"/>
                </a:solidFill>
              </a:rPr>
              <a:t>© Imagination Technologies	Corporate </a:t>
            </a:r>
            <a:r>
              <a:rPr lang="en-US" sz="800" b="1" i="0" dirty="0" smtClean="0">
                <a:solidFill>
                  <a:srgbClr val="72166B"/>
                </a:solidFill>
              </a:rPr>
              <a:t>October</a:t>
            </a:r>
            <a:r>
              <a:rPr lang="en-GB" sz="800" b="1" i="0" dirty="0" smtClean="0">
                <a:solidFill>
                  <a:srgbClr val="72166B"/>
                </a:solidFill>
              </a:rPr>
              <a:t> 2013 – </a:t>
            </a:r>
            <a:r>
              <a:rPr lang="en-GB" sz="800" b="1" i="0" dirty="0" err="1" smtClean="0">
                <a:solidFill>
                  <a:srgbClr val="72166B"/>
                </a:solidFill>
              </a:rPr>
              <a:t>ForDistribution</a:t>
            </a:r>
            <a:r>
              <a:rPr lang="en-GB" sz="800" b="1" i="0" baseline="0" dirty="0" smtClean="0">
                <a:solidFill>
                  <a:srgbClr val="72166B"/>
                </a:solidFill>
              </a:rPr>
              <a:t> </a:t>
            </a:r>
            <a:fld id="{FAB5480B-93E9-413A-8BBC-71F34EA21CF0}" type="slidenum">
              <a:rPr lang="en-GB" sz="800" b="1" i="0" smtClean="0">
                <a:solidFill>
                  <a:srgbClr val="72166B"/>
                </a:solidFill>
              </a:rPr>
              <a:pPr defTabSz="779163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4394200" algn="ctr"/>
                  <a:tab pos="8789988" algn="r"/>
                </a:tabLst>
                <a:defRPr/>
              </a:pPr>
              <a:t>‹#›</a:t>
            </a:fld>
            <a:endParaRPr lang="en-US" sz="800" b="1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397512" y="4901573"/>
            <a:ext cx="758139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53988" tIns="45709" rIns="53988" bIns="45709" anchorCtr="1"/>
          <a:lstStyle/>
          <a:p>
            <a:endParaRPr lang="en-GB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46" y="4849767"/>
            <a:ext cx="1250866" cy="2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096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19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288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384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180933" indent="-18093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00" b="1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6028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536453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400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72056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2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89673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072906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258602" indent="-185696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43477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4385265" indent="-342822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dancak@ucsc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cfreesoft.com/electricGaller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PSfpga/mipsfpga-plu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MIPSfpga/mipsfpga-plu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zatslogic.blogspot.com/2016/01/using-mips-microaptiv-up-processor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Prerequisites, </a:t>
            </a:r>
            <a:r>
              <a:rPr lang="en-US" dirty="0" smtClean="0"/>
              <a:t>roadmap and project discussion</a:t>
            </a:r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6645" y="3831890"/>
            <a:ext cx="6570730" cy="599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 slides for MIPSfpga training – 2016 USA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counter circuit does</a:t>
            </a:r>
            <a:endParaRPr lang="en-US" dirty="0" smtClean="0"/>
          </a:p>
        </p:txBody>
      </p:sp>
      <p:pic>
        <p:nvPicPr>
          <p:cNvPr id="4099" name="Content Placeholder 3" descr="counter_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6655" y="906565"/>
            <a:ext cx="6294620" cy="3798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counter circuit after logic synthesis</a:t>
            </a:r>
            <a:endParaRPr lang="en-US" dirty="0" smtClean="0"/>
          </a:p>
        </p:txBody>
      </p:sp>
      <p:pic>
        <p:nvPicPr>
          <p:cNvPr id="5123" name="Content Placeholder 3" descr="counter_schemat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6525" y="726545"/>
            <a:ext cx="57150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GDSII file looks like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1510" y="4416955"/>
            <a:ext cx="8031304" cy="24795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This slide is </a:t>
            </a:r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from course of Charles </a:t>
            </a:r>
            <a:r>
              <a:rPr lang="en-US" sz="1100" b="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Dancak</a:t>
            </a:r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  <a:hlinkClick r:id="rId2"/>
              </a:rPr>
              <a:t>cdancak@ucsc.edu</a:t>
            </a:r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in University of California Santa Cruz Silicon Valley Extension</a:t>
            </a:r>
            <a:endParaRPr lang="en-US" sz="11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10" y="726545"/>
            <a:ext cx="6636751" cy="360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the final results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41986" name="Picture 2" descr="http://www.staticfreesoft.com/ICGalleryMudd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76595"/>
            <a:ext cx="3533555" cy="353355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000" y="1008000"/>
            <a:ext cx="4419015" cy="3888000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smtClean="0"/>
              <a:t>A simple implementation of MIPS architecture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Created by students in Harvey </a:t>
            </a:r>
            <a:r>
              <a:rPr lang="en-US" dirty="0" err="1" smtClean="0"/>
              <a:t>Mudd</a:t>
            </a:r>
            <a:r>
              <a:rPr lang="en-US" dirty="0" smtClean="0"/>
              <a:t> </a:t>
            </a:r>
            <a:r>
              <a:rPr lang="en-US" dirty="0" smtClean="0"/>
              <a:t>College, California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The source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en-US" dirty="0" smtClean="0">
                <a:hlinkClick r:id="rId3"/>
              </a:rPr>
              <a:t>http://www.staticfreesoft.com/electricGallery.html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After logic synthesis, placement and </a:t>
            </a:r>
            <a:r>
              <a:rPr lang="en-US" dirty="0" err="1" smtClean="0"/>
              <a:t>rounting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FPGAs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a student wants to make his own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commercial order for a chip on a foundry like TSMC is too expensive</a:t>
            </a:r>
          </a:p>
          <a:p>
            <a:pPr lvl="1"/>
            <a:r>
              <a:rPr lang="en-US" dirty="0" smtClean="0"/>
              <a:t>&gt; $1M typical initial cost – not for a student’s budget</a:t>
            </a:r>
          </a:p>
          <a:p>
            <a:r>
              <a:rPr lang="en-US" dirty="0" smtClean="0"/>
              <a:t>Using Multi-Project-Wafer (MPW) service through MOSIS or </a:t>
            </a:r>
            <a:r>
              <a:rPr lang="en-US" dirty="0" err="1" smtClean="0"/>
              <a:t>Europractice</a:t>
            </a:r>
            <a:endParaRPr lang="en-US" dirty="0" smtClean="0"/>
          </a:p>
          <a:p>
            <a:pPr lvl="1"/>
            <a:r>
              <a:rPr lang="en-US" dirty="0" smtClean="0"/>
              <a:t>$X0,000 – still too expensive, maybe for very advanced research projects</a:t>
            </a:r>
          </a:p>
          <a:p>
            <a:r>
              <a:rPr lang="en-US" dirty="0" smtClean="0"/>
              <a:t>Simulation using HDL simulation software on a workstation</a:t>
            </a:r>
          </a:p>
          <a:p>
            <a:pPr lvl="1"/>
            <a:r>
              <a:rPr lang="en-US" dirty="0" smtClean="0"/>
              <a:t>Several orders of magnitude slower than a chip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 -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n-US" dirty="0" smtClean="0"/>
              <a:t>of interconnected cells with changeable logical function</a:t>
            </a:r>
          </a:p>
          <a:p>
            <a:pPr lvl="1"/>
            <a:r>
              <a:rPr lang="en-US" dirty="0" smtClean="0"/>
              <a:t>The function of a cell is defined by loading </a:t>
            </a:r>
            <a:r>
              <a:rPr lang="en-US" dirty="0" err="1" smtClean="0"/>
              <a:t>bitfile</a:t>
            </a:r>
            <a:r>
              <a:rPr lang="en-US" dirty="0" smtClean="0"/>
              <a:t> into configuration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Flexibility is achieved by using multiplexers connected to configuration memory bits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Reprogrammable</a:t>
            </a:r>
          </a:p>
          <a:p>
            <a:pPr lvl="1"/>
            <a:r>
              <a:rPr lang="en-US" dirty="0" smtClean="0"/>
              <a:t>Three orders of magnitude faster than software simulation on register transfer level</a:t>
            </a:r>
          </a:p>
          <a:p>
            <a:pPr lvl="1"/>
            <a:r>
              <a:rPr lang="en-US" dirty="0" smtClean="0"/>
              <a:t>Small NRE (non-recurring engineering) </a:t>
            </a:r>
            <a:r>
              <a:rPr lang="en-US" dirty="0" smtClean="0"/>
              <a:t>cost, student boards start from less than $100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Less capacity than ASIC (application-specific integrated </a:t>
            </a:r>
            <a:r>
              <a:rPr lang="en-US" dirty="0" err="1" smtClean="0"/>
              <a:t>cirtcuits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Slower than ASIC, allows less clock frequency</a:t>
            </a:r>
          </a:p>
          <a:p>
            <a:pPr lvl="1"/>
            <a:r>
              <a:rPr lang="en-US" dirty="0" smtClean="0"/>
              <a:t>Per unit cost of FPGA is much higher than high-volume ASIC of the same capacity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Field Programmable Gate Array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for prototyping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 small volumes FPGA can be more cost-efficient than ASIC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510" y="4416955"/>
            <a:ext cx="6721651" cy="24795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example is from Digital Design and Computer Architecture by David Harris and Sarah Harris, 2012</a:t>
            </a:r>
            <a:endParaRPr lang="en-US" sz="11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21600"/>
            <a:ext cx="8098552" cy="309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 about the structure of FPGA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azsola.iit.uni-miskolc.hu/cae/gifs/fig1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5" y="951570"/>
            <a:ext cx="6562725" cy="3333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510" y="4416955"/>
            <a:ext cx="4727516" cy="24795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picture </a:t>
            </a:r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 from http://mazsola.iit.uni-miskolc.hu/cae/docs/pld1.en.html</a:t>
            </a:r>
            <a:endParaRPr lang="en-US" sz="11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reprogrammability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Lookup table inside a logic cell uses multiplexers connected to memory bits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5" y="1086585"/>
            <a:ext cx="3354531" cy="32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m.eet.com/media/1062111/altera-arch-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6645"/>
            <a:ext cx="3714750" cy="2076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4371950"/>
            <a:ext cx="4905448" cy="24795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picture </a:t>
            </a:r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 from http://www.eetimes.com/document.asp?doc_id=1274561</a:t>
            </a:r>
            <a:endParaRPr lang="en-US" sz="11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for MIPSfpga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</a:p>
          <a:p>
            <a:pPr lvl="1"/>
            <a:r>
              <a:rPr lang="en-US" dirty="0" smtClean="0"/>
              <a:t>What do we expect from the attendees to know</a:t>
            </a:r>
          </a:p>
          <a:p>
            <a:pPr lvl="1"/>
            <a:r>
              <a:rPr lang="en-US" dirty="0" smtClean="0"/>
              <a:t>Pointers to the specific extra slides to understand the missing concepts</a:t>
            </a:r>
          </a:p>
          <a:p>
            <a:pPr lvl="1"/>
            <a:r>
              <a:rPr lang="en-US" dirty="0" smtClean="0"/>
              <a:t>We are interested to accommodate both people with EE and CS </a:t>
            </a:r>
            <a:r>
              <a:rPr lang="en-US" dirty="0" err="1" smtClean="0"/>
              <a:t>backgound</a:t>
            </a:r>
            <a:endParaRPr lang="en-US" dirty="0" smtClean="0"/>
          </a:p>
          <a:p>
            <a:r>
              <a:rPr lang="en-US" dirty="0" smtClean="0"/>
              <a:t>Road map for MIPSfpga</a:t>
            </a:r>
          </a:p>
          <a:p>
            <a:pPr lvl="1"/>
            <a:r>
              <a:rPr lang="en-US" dirty="0" smtClean="0"/>
              <a:t>Additional labs that explore caches, interrupts and memory management</a:t>
            </a:r>
          </a:p>
          <a:p>
            <a:pPr lvl="1"/>
            <a:r>
              <a:rPr lang="en-US" dirty="0" smtClean="0"/>
              <a:t>Labs to investigate the processor’s insides, how pipeline works</a:t>
            </a:r>
          </a:p>
          <a:p>
            <a:pPr lvl="1"/>
            <a:r>
              <a:rPr lang="en-US" dirty="0" smtClean="0"/>
              <a:t>Adding custom instructions using </a:t>
            </a:r>
            <a:r>
              <a:rPr lang="en-US" dirty="0" err="1" smtClean="0"/>
              <a:t>CorExtend</a:t>
            </a:r>
            <a:r>
              <a:rPr lang="en-US" dirty="0" smtClean="0"/>
              <a:t> / UDI interface (User Defined Instructions)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Specifics of Xilinx Artix-7 FPGA used in training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26545"/>
            <a:ext cx="7110790" cy="40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Specifics of Xilinx Artix-7 FPGA used in training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5" y="726545"/>
            <a:ext cx="7142590" cy="404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Specifics of Xilinx Artix-7 FPGA used in training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5" y="823830"/>
            <a:ext cx="7020780" cy="39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Microarchitecture / </a:t>
            </a:r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/>
          <a:lstStyle/>
          <a:p>
            <a:r>
              <a:rPr lang="en-US" dirty="0" smtClean="0"/>
              <a:t>One of prerequisites for using MIPSfpga efficiently</a:t>
            </a: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recommended book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See Chapter 7 on microarchitecture</a:t>
            </a:r>
            <a:endParaRPr lang="en-US" dirty="0"/>
          </a:p>
        </p:txBody>
      </p:sp>
      <p:pic>
        <p:nvPicPr>
          <p:cNvPr id="29698" name="Picture 2" descr="https://lh5.googleusercontent.com/YBJaIS4VC785aWf0VYuL5sS6YYptuckoxW1lKM6jqnOrce0C7XkBl1RzNGRyoss6LDL6mmX7rjnB_LlOzKLlU0eLDbS6ti7h25gnI6xX0bSkLEjYwP8mvashc6P7_F7GOvKhiFm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085" y="636535"/>
            <a:ext cx="3338155" cy="40504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8000" y="1008000"/>
            <a:ext cx="4734050" cy="35889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to all levels of abstraction:</a:t>
            </a:r>
          </a:p>
          <a:p>
            <a:pPr lvl="1"/>
            <a:r>
              <a:rPr lang="en-US" dirty="0" smtClean="0"/>
              <a:t>Digital basics</a:t>
            </a:r>
          </a:p>
          <a:p>
            <a:pPr lvl="1"/>
            <a:r>
              <a:rPr lang="en-US" dirty="0" smtClean="0"/>
              <a:t>Logic design</a:t>
            </a:r>
          </a:p>
          <a:p>
            <a:pPr lvl="1"/>
            <a:r>
              <a:rPr lang="en-US" dirty="0" smtClean="0"/>
              <a:t>Microarchitecture</a:t>
            </a:r>
          </a:p>
          <a:p>
            <a:pPr lvl="2"/>
            <a:r>
              <a:rPr lang="en-US" dirty="0" smtClean="0"/>
              <a:t>CPU blocks, structure of pipeline</a:t>
            </a:r>
          </a:p>
          <a:p>
            <a:pPr lvl="2"/>
            <a:r>
              <a:rPr lang="en-US" dirty="0" smtClean="0"/>
              <a:t>This is how a hardware engineer sees the CPU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smtClean="0"/>
              <a:t>Instruction set</a:t>
            </a:r>
          </a:p>
          <a:p>
            <a:pPr lvl="2"/>
            <a:r>
              <a:rPr lang="en-US" dirty="0" smtClean="0"/>
              <a:t>This is how a </a:t>
            </a:r>
            <a:r>
              <a:rPr lang="en-US" dirty="0" smtClean="0"/>
              <a:t>software </a:t>
            </a:r>
            <a:r>
              <a:rPr lang="en-US" dirty="0" smtClean="0"/>
              <a:t>engineer sees the </a:t>
            </a:r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Link to OS and applications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beginner’s CPU from DDCA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 useful prequel to understand pipelining before experimenting with MIPSfpga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510" y="4416955"/>
            <a:ext cx="6721651" cy="24795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US" sz="11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example is from Digital Design and Computer Architecture by David Harris and Sarah Harris, 2012</a:t>
            </a:r>
            <a:endParaRPr lang="en-US" sz="11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5843" name="Picture 3" descr="C:\Documents and Settings\yuri.panchul\My Documents\Dropbox\Screenshots\Screenshot 2016-05-01 14.57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5" y="1041580"/>
            <a:ext cx="5950254" cy="3318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efficient way of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students build their own simple CPU to get familiar with concepts of:</a:t>
            </a:r>
          </a:p>
          <a:p>
            <a:pPr lvl="1"/>
            <a:r>
              <a:rPr lang="en-US" dirty="0" err="1" smtClean="0"/>
              <a:t>Datapath</a:t>
            </a:r>
            <a:r>
              <a:rPr lang="en-US" dirty="0" smtClean="0"/>
              <a:t> and controller</a:t>
            </a:r>
          </a:p>
          <a:p>
            <a:pPr lvl="1"/>
            <a:r>
              <a:rPr lang="en-US" dirty="0" smtClean="0"/>
              <a:t>Pipeline and pipeline stages</a:t>
            </a:r>
          </a:p>
          <a:p>
            <a:pPr lvl="1"/>
            <a:r>
              <a:rPr lang="en-US" dirty="0" smtClean="0"/>
              <a:t>Stalls and forwarding</a:t>
            </a:r>
          </a:p>
          <a:p>
            <a:r>
              <a:rPr lang="en-US" dirty="0" smtClean="0"/>
              <a:t>Then, students experiment with a real industrial core, MIPSfpga:</a:t>
            </a:r>
          </a:p>
          <a:p>
            <a:pPr lvl="1"/>
            <a:r>
              <a:rPr lang="en-US" dirty="0" smtClean="0"/>
              <a:t>Add peripherals to MIPSfpga system</a:t>
            </a:r>
          </a:p>
          <a:p>
            <a:pPr lvl="1"/>
            <a:r>
              <a:rPr lang="en-US" dirty="0" smtClean="0"/>
              <a:t>Observe pipeline in action</a:t>
            </a:r>
          </a:p>
          <a:p>
            <a:pPr lvl="1"/>
            <a:r>
              <a:rPr lang="en-US" dirty="0" smtClean="0"/>
              <a:t>Add their own instructions to the CPU using </a:t>
            </a:r>
            <a:r>
              <a:rPr lang="en-US" dirty="0" err="1" smtClean="0"/>
              <a:t>CorExtend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Modify the behavior of caches </a:t>
            </a:r>
            <a:r>
              <a:rPr lang="en-US" dirty="0" smtClean="0"/>
              <a:t>and memory management </a:t>
            </a:r>
            <a:r>
              <a:rPr lang="en-US" dirty="0" smtClean="0"/>
              <a:t>unit</a:t>
            </a:r>
          </a:p>
          <a:p>
            <a:pPr lvl="1"/>
            <a:r>
              <a:rPr lang="en-US" dirty="0" smtClean="0"/>
              <a:t>Build </a:t>
            </a:r>
            <a:r>
              <a:rPr lang="en-US" dirty="0" err="1" smtClean="0"/>
              <a:t>multicore</a:t>
            </a:r>
            <a:r>
              <a:rPr lang="en-US" dirty="0" smtClean="0"/>
              <a:t> systems, with or without cache coherence</a:t>
            </a:r>
          </a:p>
          <a:p>
            <a:pPr lvl="2"/>
            <a:r>
              <a:rPr lang="en-US" dirty="0" smtClean="0"/>
              <a:t>Cache coherence is difficult, requires adding MESI protocol and coherence manager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MIPSfpga roadmap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/>
          <a:lstStyle/>
          <a:p>
            <a:r>
              <a:rPr lang="en-US" dirty="0" smtClean="0"/>
              <a:t>Advanced features for Getting Started / Fundamentals</a:t>
            </a: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improvements in MIPSfpga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</a:t>
            </a:r>
            <a:r>
              <a:rPr lang="en-US" dirty="0" err="1" smtClean="0"/>
              <a:t>bootcode</a:t>
            </a:r>
            <a:r>
              <a:rPr lang="en-US" dirty="0" smtClean="0"/>
              <a:t> - available</a:t>
            </a:r>
          </a:p>
          <a:p>
            <a:pPr lvl="1"/>
            <a:r>
              <a:rPr lang="en-US" dirty="0" smtClean="0"/>
              <a:t>Allows using MIPSfpga with older and cheaper FPGA boards without sacrificing features</a:t>
            </a:r>
          </a:p>
          <a:p>
            <a:pPr lvl="2"/>
            <a:r>
              <a:rPr lang="en-US" dirty="0" err="1" smtClean="0"/>
              <a:t>Digilent</a:t>
            </a:r>
            <a:r>
              <a:rPr lang="en-US" dirty="0" smtClean="0"/>
              <a:t> Basys3, </a:t>
            </a:r>
            <a:r>
              <a:rPr lang="en-US" dirty="0" err="1" smtClean="0"/>
              <a:t>Terasic</a:t>
            </a:r>
            <a:r>
              <a:rPr lang="en-US" dirty="0" smtClean="0"/>
              <a:t> / </a:t>
            </a:r>
            <a:r>
              <a:rPr lang="en-US" dirty="0" err="1" smtClean="0"/>
              <a:t>Altera</a:t>
            </a:r>
            <a:r>
              <a:rPr lang="en-US" dirty="0" smtClean="0"/>
              <a:t> DE0, DE0-Nano, DE0-CV, DE1</a:t>
            </a:r>
          </a:p>
          <a:p>
            <a:r>
              <a:rPr lang="en-US" dirty="0" smtClean="0"/>
              <a:t>Loading software programs without </a:t>
            </a:r>
            <a:r>
              <a:rPr lang="en-US" dirty="0" err="1" smtClean="0"/>
              <a:t>BusBlaster</a:t>
            </a:r>
            <a:r>
              <a:rPr lang="en-US" dirty="0" smtClean="0"/>
              <a:t> and </a:t>
            </a:r>
            <a:r>
              <a:rPr lang="en-US" dirty="0" err="1" smtClean="0"/>
              <a:t>OpenOCD</a:t>
            </a:r>
            <a:r>
              <a:rPr lang="en-US" dirty="0" smtClean="0"/>
              <a:t> - available</a:t>
            </a:r>
          </a:p>
          <a:p>
            <a:pPr lvl="1"/>
            <a:r>
              <a:rPr lang="en-US" dirty="0" smtClean="0"/>
              <a:t>For Xilinx, a new solution uses embedded UART in </a:t>
            </a:r>
            <a:r>
              <a:rPr lang="en-US" dirty="0" err="1" smtClean="0"/>
              <a:t>Digilent</a:t>
            </a:r>
            <a:r>
              <a:rPr lang="en-US" dirty="0" smtClean="0"/>
              <a:t> Nexys4 DDR and Basys3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Altera</a:t>
            </a:r>
            <a:r>
              <a:rPr lang="en-US" dirty="0" smtClean="0"/>
              <a:t>, a new solution uses cheap FTDI USB-to-UART connector</a:t>
            </a:r>
          </a:p>
          <a:p>
            <a:r>
              <a:rPr lang="en-US" dirty="0" smtClean="0"/>
              <a:t>VHDL version for top-level modules</a:t>
            </a:r>
          </a:p>
          <a:p>
            <a:r>
              <a:rPr lang="en-US" dirty="0" smtClean="0"/>
              <a:t>Scripts for using MIPSfpga package on Linux</a:t>
            </a:r>
          </a:p>
          <a:p>
            <a:r>
              <a:rPr lang="en-US" dirty="0" smtClean="0"/>
              <a:t>Better documentation that describes the structure of core design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experimental version see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github.com/MIPSfpga/mipsfpga-plus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Some of them are already available as experimental MIPSfpga+ version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improvements in MIPSfpga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peripherals – include Light sensor – available</a:t>
            </a:r>
          </a:p>
          <a:p>
            <a:r>
              <a:rPr lang="en-US" dirty="0" smtClean="0"/>
              <a:t>Observe work of caches in real time - available</a:t>
            </a:r>
          </a:p>
          <a:p>
            <a:pPr lvl="1"/>
            <a:r>
              <a:rPr lang="en-US" dirty="0" smtClean="0"/>
              <a:t>Cache miss signal is connected to LED</a:t>
            </a:r>
          </a:p>
          <a:p>
            <a:pPr lvl="1"/>
            <a:r>
              <a:rPr lang="en-US" dirty="0" smtClean="0"/>
              <a:t>The core is running on very low frequency (a few cycles per second)</a:t>
            </a:r>
          </a:p>
          <a:p>
            <a:r>
              <a:rPr lang="en-US" dirty="0" smtClean="0"/>
              <a:t>Interrupts</a:t>
            </a:r>
          </a:p>
          <a:p>
            <a:r>
              <a:rPr lang="en-US" dirty="0" smtClean="0"/>
              <a:t>Adding </a:t>
            </a:r>
            <a:r>
              <a:rPr lang="en-US" dirty="0" err="1" smtClean="0"/>
              <a:t>CorExtend</a:t>
            </a:r>
            <a:r>
              <a:rPr lang="en-US" dirty="0" smtClean="0"/>
              <a:t> / User Defined Instructions</a:t>
            </a:r>
          </a:p>
          <a:p>
            <a:r>
              <a:rPr lang="en-US" dirty="0" smtClean="0"/>
              <a:t>Observing pipeline bypass with different assembly programs</a:t>
            </a:r>
          </a:p>
          <a:p>
            <a:r>
              <a:rPr lang="en-US" dirty="0" smtClean="0"/>
              <a:t>Changing cache replacement policies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Some of them are already available as experimental MIPSfpga+ version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you can program in C?</a:t>
            </a:r>
          </a:p>
          <a:p>
            <a:r>
              <a:rPr lang="en-US" dirty="0" smtClean="0"/>
              <a:t>How many of you understand any assembly language?</a:t>
            </a:r>
          </a:p>
          <a:p>
            <a:pPr lvl="1"/>
            <a:r>
              <a:rPr lang="en-US" dirty="0" smtClean="0"/>
              <a:t>See </a:t>
            </a:r>
            <a:r>
              <a:rPr lang="en-US" i="1" dirty="0" smtClean="0"/>
              <a:t>How to learn MIPS assembly language fast</a:t>
            </a:r>
          </a:p>
          <a:p>
            <a:r>
              <a:rPr lang="en-US" dirty="0" smtClean="0"/>
              <a:t>How many of you know </a:t>
            </a:r>
            <a:r>
              <a:rPr lang="en-US" dirty="0" err="1" smtClean="0"/>
              <a:t>Verilog</a:t>
            </a:r>
            <a:r>
              <a:rPr lang="en-US" dirty="0" smtClean="0"/>
              <a:t> or VHDL?</a:t>
            </a:r>
          </a:p>
          <a:p>
            <a:pPr lvl="1"/>
            <a:r>
              <a:rPr lang="en-US" dirty="0" smtClean="0"/>
              <a:t>See </a:t>
            </a:r>
            <a:r>
              <a:rPr lang="en-US" i="1" dirty="0" smtClean="0"/>
              <a:t>The concepts of HDL and RTL-to-GDSII design flow</a:t>
            </a:r>
          </a:p>
          <a:p>
            <a:r>
              <a:rPr lang="en-US" dirty="0" smtClean="0"/>
              <a:t>How many of you understand what is FPGA?</a:t>
            </a:r>
          </a:p>
          <a:p>
            <a:pPr lvl="1"/>
            <a:r>
              <a:rPr lang="en-US" dirty="0" smtClean="0"/>
              <a:t>See </a:t>
            </a:r>
            <a:r>
              <a:rPr lang="en-US" i="1" dirty="0" smtClean="0"/>
              <a:t>Intro to FPGAs, the need and the solution</a:t>
            </a:r>
          </a:p>
          <a:p>
            <a:r>
              <a:rPr lang="en-US" dirty="0" smtClean="0"/>
              <a:t>How many of you understand microarchitecture / pipelining?</a:t>
            </a:r>
          </a:p>
          <a:p>
            <a:pPr lvl="1"/>
            <a:r>
              <a:rPr lang="en-US" dirty="0" smtClean="0"/>
              <a:t>Do you know the difference between architecture and microarchitecture?</a:t>
            </a:r>
          </a:p>
          <a:p>
            <a:pPr lvl="1"/>
            <a:r>
              <a:rPr lang="en-US" dirty="0" smtClean="0"/>
              <a:t>If not, see </a:t>
            </a:r>
            <a:r>
              <a:rPr lang="en-US" i="1" dirty="0" smtClean="0"/>
              <a:t>The concepts of </a:t>
            </a:r>
            <a:r>
              <a:rPr lang="en-US" i="1" dirty="0" smtClean="0"/>
              <a:t>microarchitecture </a:t>
            </a:r>
            <a:r>
              <a:rPr lang="en-US" i="1" dirty="0" smtClean="0"/>
              <a:t>and </a:t>
            </a:r>
            <a:r>
              <a:rPr lang="en-US" i="1" dirty="0" smtClean="0"/>
              <a:t>pipelining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Questions to ask before the seminar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used to demo caches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08000"/>
            <a:ext cx="8694490" cy="1878785"/>
          </a:xfrm>
        </p:spPr>
        <p:txBody>
          <a:bodyPr/>
          <a:lstStyle/>
          <a:p>
            <a:r>
              <a:rPr lang="en-US" dirty="0" smtClean="0"/>
              <a:t>A new version of MIPSfpga has switchable in run-time clock that can run either on 25 MHz or 12.5 Hz</a:t>
            </a:r>
          </a:p>
          <a:p>
            <a:r>
              <a:rPr lang="en-US" dirty="0" smtClean="0"/>
              <a:t>First, the program is run on 25 MHz, than a user switches clock to 12.5 Hz and observes caches misses by watching blinking LED</a:t>
            </a:r>
          </a:p>
          <a:p>
            <a:r>
              <a:rPr lang="en-US" dirty="0" smtClean="0"/>
              <a:t>The example shows different cache behavior when we fill the array by rows-first versus column-first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For experimental version see </a:t>
            </a:r>
            <a:r>
              <a:rPr lang="en-US" dirty="0" smtClean="0">
                <a:hlinkClick r:id="rId2"/>
              </a:rPr>
              <a:t>https://github.com/MIPSfpga/mipsfpga-plus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25" y="3111810"/>
            <a:ext cx="3305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pipeline bypasses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This lab also utilized switchable clock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30" y="1491630"/>
            <a:ext cx="4779548" cy="31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110" y="681540"/>
            <a:ext cx="3229418" cy="39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custom instructions using </a:t>
            </a:r>
            <a:r>
              <a:rPr lang="en-US" dirty="0" err="1" smtClean="0"/>
              <a:t>CorExtend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008000"/>
            <a:ext cx="6579255" cy="3678985"/>
          </a:xfrm>
        </p:spPr>
        <p:txBody>
          <a:bodyPr/>
          <a:lstStyle/>
          <a:p>
            <a:r>
              <a:rPr lang="en-US" dirty="0" smtClean="0"/>
              <a:t>Another name for </a:t>
            </a:r>
            <a:r>
              <a:rPr lang="en-US" dirty="0" err="1" smtClean="0"/>
              <a:t>CorExtend</a:t>
            </a:r>
            <a:r>
              <a:rPr lang="en-US" dirty="0" smtClean="0"/>
              <a:t> is UDI, User Defined Instructions, where “user” is “SoC designer”</a:t>
            </a:r>
          </a:p>
          <a:p>
            <a:r>
              <a:rPr lang="en-US" dirty="0" smtClean="0"/>
              <a:t>New instructions are implemented in a separate module with well-defined interface accessible even for  beginning students</a:t>
            </a:r>
          </a:p>
          <a:p>
            <a:r>
              <a:rPr lang="en-US" dirty="0" smtClean="0"/>
              <a:t>UDI instructions</a:t>
            </a:r>
          </a:p>
          <a:p>
            <a:pPr lvl="1"/>
            <a:r>
              <a:rPr lang="en-US" dirty="0" smtClean="0"/>
              <a:t>Have access to general-purpose registers</a:t>
            </a:r>
          </a:p>
          <a:p>
            <a:pPr lvl="1"/>
            <a:r>
              <a:rPr lang="en-US" dirty="0" smtClean="0"/>
              <a:t>Do not stall pipeline unless required</a:t>
            </a:r>
          </a:p>
          <a:p>
            <a:pPr lvl="1"/>
            <a:r>
              <a:rPr lang="en-US" dirty="0" smtClean="0"/>
              <a:t>Can have internal state</a:t>
            </a:r>
          </a:p>
          <a:p>
            <a:r>
              <a:rPr lang="en-US" dirty="0" smtClean="0"/>
              <a:t>The protocol include a mechanism for exceptions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http://zatslogic.blogspot.com/2016/01/using-mips-microaptiv-up-processor.html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 descr="http://panchul.com/misc/corext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255" y="861560"/>
            <a:ext cx="2153767" cy="39604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learn MIPS assembly language </a:t>
            </a:r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/>
          <a:lstStyle/>
          <a:p>
            <a:r>
              <a:rPr lang="en-US" dirty="0" smtClean="0"/>
              <a:t>One of prerequisites for using MIPSfpga efficiently</a:t>
            </a: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simulator from University of Missouri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http://courses.missouristate.edu/KenVollmar/MARS/</a:t>
            </a:r>
            <a:endParaRPr lang="en-US" dirty="0"/>
          </a:p>
        </p:txBody>
      </p:sp>
      <p:pic>
        <p:nvPicPr>
          <p:cNvPr id="26626" name="Picture 2" descr="https://lh5.googleusercontent.com/A5OEy3iPuAESqy1g9qmS2XDOSpa0u9TBc0Ek-xk1Y-qOLSpWFmU1P-0GGtufiuGi1G0VbGYEStohPA8H3DckTBEgaSclEh_bUDyvyBGiIcrLLkqPHMAIGNZ3Q-195xV09DLvrYPk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1580"/>
            <a:ext cx="7410450" cy="3600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HDL </a:t>
            </a:r>
            <a:r>
              <a:rPr lang="en-US" dirty="0" smtClean="0"/>
              <a:t>and RTL-to-GDSII design flow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/>
          <a:lstStyle/>
          <a:p>
            <a:r>
              <a:rPr lang="en-US" dirty="0" smtClean="0"/>
              <a:t>One of prerequisites for understanding MIPSfpga</a:t>
            </a: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SoC and IP blocks are designed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086585"/>
            <a:ext cx="8649485" cy="3600401"/>
          </a:xfrm>
        </p:spPr>
        <p:txBody>
          <a:bodyPr/>
          <a:lstStyle/>
          <a:p>
            <a:r>
              <a:rPr lang="en-US" dirty="0" smtClean="0"/>
              <a:t>The base is</a:t>
            </a:r>
            <a:r>
              <a:rPr lang="ru-RU" dirty="0" smtClean="0"/>
              <a:t> </a:t>
            </a:r>
            <a:r>
              <a:rPr lang="en-US" dirty="0" smtClean="0"/>
              <a:t>RTL-to-GDSII </a:t>
            </a:r>
            <a:r>
              <a:rPr lang="en-US" dirty="0" smtClean="0"/>
              <a:t>Design Flow </a:t>
            </a:r>
          </a:p>
          <a:p>
            <a:pPr lvl="1"/>
            <a:r>
              <a:rPr lang="en-US" dirty="0" smtClean="0"/>
              <a:t>The mainstream design methodology during the last 25 years</a:t>
            </a:r>
            <a:endParaRPr lang="ru-RU" dirty="0" smtClean="0"/>
          </a:p>
          <a:p>
            <a:r>
              <a:rPr lang="en-US" dirty="0" smtClean="0"/>
              <a:t>RTL </a:t>
            </a:r>
            <a:r>
              <a:rPr lang="en-US" dirty="0" smtClean="0"/>
              <a:t>– Register Transfer </a:t>
            </a:r>
            <a:r>
              <a:rPr lang="en-US" dirty="0" smtClean="0"/>
              <a:t>Level</a:t>
            </a:r>
            <a:endParaRPr lang="ru-RU" dirty="0" smtClean="0"/>
          </a:p>
          <a:p>
            <a:pPr lvl="1"/>
            <a:r>
              <a:rPr lang="en-US" dirty="0" smtClean="0"/>
              <a:t>A way to define functionality of a circuit</a:t>
            </a:r>
          </a:p>
          <a:p>
            <a:pPr lvl="1"/>
            <a:r>
              <a:rPr lang="en-US" dirty="0" smtClean="0"/>
              <a:t>Describes how its state changes each clock cycle</a:t>
            </a:r>
            <a:endParaRPr lang="ru-RU" dirty="0" smtClean="0"/>
          </a:p>
          <a:p>
            <a:pPr lvl="1"/>
            <a:r>
              <a:rPr lang="en-US" dirty="0" smtClean="0"/>
              <a:t>Uses text languages </a:t>
            </a:r>
            <a:r>
              <a:rPr lang="en-US" dirty="0" err="1" smtClean="0"/>
              <a:t>Verilog</a:t>
            </a:r>
            <a:r>
              <a:rPr lang="en-US" dirty="0" smtClean="0"/>
              <a:t> and</a:t>
            </a:r>
            <a:r>
              <a:rPr lang="ru-RU" dirty="0" smtClean="0"/>
              <a:t> </a:t>
            </a:r>
            <a:r>
              <a:rPr lang="en-US" dirty="0" smtClean="0"/>
              <a:t>VHDL for design entry</a:t>
            </a:r>
            <a:endParaRPr lang="ru-RU" dirty="0" smtClean="0"/>
          </a:p>
          <a:p>
            <a:r>
              <a:rPr lang="en-US" dirty="0" smtClean="0"/>
              <a:t>GDSII </a:t>
            </a:r>
            <a:r>
              <a:rPr lang="en-US" dirty="0" smtClean="0"/>
              <a:t>– </a:t>
            </a:r>
            <a:r>
              <a:rPr lang="en-US" dirty="0" smtClean="0"/>
              <a:t>Graphics Database System II</a:t>
            </a:r>
            <a:endParaRPr lang="ru-RU" dirty="0" smtClean="0"/>
          </a:p>
          <a:p>
            <a:pPr lvl="1"/>
            <a:r>
              <a:rPr lang="en-US" dirty="0" smtClean="0"/>
              <a:t>SoC designer sends it to the factory to manufacture the chip</a:t>
            </a:r>
            <a:endParaRPr lang="ru-RU" dirty="0" smtClean="0"/>
          </a:p>
          <a:p>
            <a:pPr lvl="1"/>
            <a:r>
              <a:rPr lang="en-US" dirty="0" smtClean="0"/>
              <a:t>The database format describes the geometrical shapes </a:t>
            </a:r>
            <a:endParaRPr lang="ru-RU" dirty="0" smtClean="0"/>
          </a:p>
          <a:p>
            <a:pPr lvl="1"/>
            <a:r>
              <a:rPr lang="en-US" dirty="0" smtClean="0"/>
              <a:t>GDSII file is used to create </a:t>
            </a:r>
            <a:r>
              <a:rPr lang="en-US" dirty="0" err="1" smtClean="0"/>
              <a:t>photomasks</a:t>
            </a:r>
            <a:r>
              <a:rPr lang="en-US" dirty="0" smtClean="0"/>
              <a:t> and finally microchips</a:t>
            </a: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steps from RTL to GDSII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176594"/>
            <a:ext cx="8649485" cy="3600401"/>
          </a:xfrm>
        </p:spPr>
        <p:txBody>
          <a:bodyPr/>
          <a:lstStyle/>
          <a:p>
            <a:r>
              <a:rPr lang="en-US" dirty="0" smtClean="0"/>
              <a:t>Logic Synthesis</a:t>
            </a:r>
            <a:endParaRPr lang="en-US" dirty="0" smtClean="0"/>
          </a:p>
          <a:p>
            <a:pPr lvl="1"/>
            <a:r>
              <a:rPr lang="en-US" dirty="0" smtClean="0"/>
              <a:t>Input: the description of the circuit behavior in </a:t>
            </a:r>
            <a:r>
              <a:rPr lang="en-US" dirty="0" err="1" smtClean="0"/>
              <a:t>Verilog</a:t>
            </a:r>
            <a:r>
              <a:rPr lang="en-US" dirty="0" smtClean="0"/>
              <a:t> or</a:t>
            </a:r>
            <a:r>
              <a:rPr lang="ru-RU" dirty="0" smtClean="0"/>
              <a:t> </a:t>
            </a:r>
            <a:r>
              <a:rPr lang="en-US" dirty="0" smtClean="0"/>
              <a:t>VHDL</a:t>
            </a:r>
            <a:endParaRPr lang="ru-RU" dirty="0" smtClean="0"/>
          </a:p>
          <a:p>
            <a:pPr lvl="1"/>
            <a:r>
              <a:rPr lang="en-US" dirty="0" smtClean="0"/>
              <a:t>Output: a graph (called </a:t>
            </a:r>
            <a:r>
              <a:rPr lang="en-US" i="1" dirty="0" err="1" smtClean="0"/>
              <a:t>netlist</a:t>
            </a:r>
            <a:r>
              <a:rPr lang="en-US" dirty="0" smtClean="0"/>
              <a:t>) that consists of logic elements and wires</a:t>
            </a:r>
            <a:endParaRPr lang="ru-RU" dirty="0" smtClean="0"/>
          </a:p>
          <a:p>
            <a:pPr lvl="1"/>
            <a:endParaRPr lang="ru-RU" dirty="0" smtClean="0"/>
          </a:p>
          <a:p>
            <a:r>
              <a:rPr lang="en-US" dirty="0" smtClean="0"/>
              <a:t>Placement</a:t>
            </a:r>
            <a:endParaRPr lang="ru-RU" dirty="0" smtClean="0"/>
          </a:p>
          <a:p>
            <a:pPr lvl="1"/>
            <a:r>
              <a:rPr lang="en-US" dirty="0" smtClean="0"/>
              <a:t>Finds the positions of logic elements on a microchip for maximum efficiency</a:t>
            </a:r>
            <a:endParaRPr lang="ru-RU" dirty="0" smtClean="0"/>
          </a:p>
          <a:p>
            <a:pPr lvl="1"/>
            <a:endParaRPr lang="ru-RU" dirty="0" smtClean="0"/>
          </a:p>
          <a:p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Connecting placed logic elements by wires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Those steps are facilitated by Electronic Design Automation (EDA) software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469465" cy="348535"/>
          </a:xfrm>
        </p:spPr>
        <p:txBody>
          <a:bodyPr/>
          <a:lstStyle/>
          <a:p>
            <a:r>
              <a:rPr lang="en-US" dirty="0" smtClean="0"/>
              <a:t>An example: a counter described in </a:t>
            </a:r>
            <a:r>
              <a:rPr lang="en-US" dirty="0" err="1" smtClean="0"/>
              <a:t>Verilog</a:t>
            </a:r>
            <a:endParaRPr lang="en-US" dirty="0" smtClean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76239" y="962025"/>
            <a:ext cx="8408987" cy="37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module counter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input              clock,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input              reset,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output logic [1:0] 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always @(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clock)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begin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(reset)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n &lt;= 0;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else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n &lt;= n + 1;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endmodule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ination Master Template">
  <a:themeElements>
    <a:clrScheme name="Imagination New Branding">
      <a:dk1>
        <a:srgbClr val="5A5A5A"/>
      </a:dk1>
      <a:lt1>
        <a:srgbClr val="FFFFFF"/>
      </a:lt1>
      <a:dk2>
        <a:srgbClr val="262626"/>
      </a:dk2>
      <a:lt2>
        <a:srgbClr val="FFFFFF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FFFFFF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59069</TotalTime>
  <Pages>13</Pages>
  <Words>1310</Words>
  <Application>Microsoft Office PowerPoint</Application>
  <PresentationFormat>On-screen Show (16:9)</PresentationFormat>
  <Paragraphs>188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Wingdings</vt:lpstr>
      <vt:lpstr>Courier New</vt:lpstr>
      <vt:lpstr>Wingdings 3</vt:lpstr>
      <vt:lpstr>Imagination Master Template</vt:lpstr>
      <vt:lpstr>Extra slides for MIPSfpga training – 2016 USA</vt:lpstr>
      <vt:lpstr>Extra slides for MIPSfpga training</vt:lpstr>
      <vt:lpstr>Prerequisites</vt:lpstr>
      <vt:lpstr>How to learn MIPS assembly language fast</vt:lpstr>
      <vt:lpstr>MARS simulator from University of Missouri</vt:lpstr>
      <vt:lpstr>HDL and RTL-to-GDSII design flow</vt:lpstr>
      <vt:lpstr>How SoC and IP blocks are designed</vt:lpstr>
      <vt:lpstr>Key steps from RTL to GDSII</vt:lpstr>
      <vt:lpstr>An example: a counter described in Verilog</vt:lpstr>
      <vt:lpstr>What the counter circuit does</vt:lpstr>
      <vt:lpstr>The counter circuit after logic synthesis</vt:lpstr>
      <vt:lpstr>How GDSII file looks like</vt:lpstr>
      <vt:lpstr>An example of the final results </vt:lpstr>
      <vt:lpstr>Introduction to FPGAs</vt:lpstr>
      <vt:lpstr>Suppose a student wants to make his own chip</vt:lpstr>
      <vt:lpstr>A solution - FPGA</vt:lpstr>
      <vt:lpstr>Not just for prototyping</vt:lpstr>
      <vt:lpstr>An idea about the structure of FPGA</vt:lpstr>
      <vt:lpstr>How reprogrammability works</vt:lpstr>
      <vt:lpstr>Specifics of Xilinx Artix-7 FPGA used in training</vt:lpstr>
      <vt:lpstr>Specifics of Xilinx Artix-7 FPGA used in training</vt:lpstr>
      <vt:lpstr>Specifics of Xilinx Artix-7 FPGA used in training</vt:lpstr>
      <vt:lpstr>Microarchitecture / pipelining</vt:lpstr>
      <vt:lpstr>A recommended book</vt:lpstr>
      <vt:lpstr>A simple beginner’s CPU from DDCA</vt:lpstr>
      <vt:lpstr>An efficient way of teaching</vt:lpstr>
      <vt:lpstr>MIPSfpga roadmap</vt:lpstr>
      <vt:lpstr>Planned improvements in MIPSfpga Getting Started</vt:lpstr>
      <vt:lpstr>Planned improvements in MIPSfpga Fundamentals</vt:lpstr>
      <vt:lpstr>An example used to demo caches in action</vt:lpstr>
      <vt:lpstr>Observing pipeline bypasses</vt:lpstr>
      <vt:lpstr>Adding custom instructions using CorExtend</vt:lpstr>
      <vt:lpstr>Thank you!</vt:lpstr>
    </vt:vector>
  </TitlesOfParts>
  <Manager>Tony.King-Smith@imgtec.com</Manager>
  <Company>Imagination Technologies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IMG Technology &amp; Corp Template</dc:title>
  <dc:creator>Imagination Technologies Ltd.</dc:creator>
  <cp:lastModifiedBy>yuri.panchul</cp:lastModifiedBy>
  <cp:revision>4541</cp:revision>
  <cp:lastPrinted>2013-05-02T13:27:29Z</cp:lastPrinted>
  <dcterms:created xsi:type="dcterms:W3CDTF">1998-06-24T17:07:09Z</dcterms:created>
  <dcterms:modified xsi:type="dcterms:W3CDTF">2016-05-02T04:36:55Z</dcterms:modified>
</cp:coreProperties>
</file>