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56" r:id="rId1"/>
  </p:sldMasterIdLst>
  <p:notesMasterIdLst>
    <p:notesMasterId r:id="rId10"/>
  </p:notesMasterIdLst>
  <p:handoutMasterIdLst>
    <p:handoutMasterId r:id="rId11"/>
  </p:handoutMasterIdLst>
  <p:sldIdLst>
    <p:sldId id="2055" r:id="rId2"/>
    <p:sldId id="2048" r:id="rId3"/>
    <p:sldId id="2049" r:id="rId4"/>
    <p:sldId id="2051" r:id="rId5"/>
    <p:sldId id="2052" r:id="rId6"/>
    <p:sldId id="2053" r:id="rId7"/>
    <p:sldId id="2054" r:id="rId8"/>
    <p:sldId id="2057" r:id="rId9"/>
  </p:sldIdLst>
  <p:sldSz cx="9144000" cy="5143500" type="screen16x9"/>
  <p:notesSz cx="7010400" cy="9296400"/>
  <p:embeddedFontLst>
    <p:embeddedFont>
      <p:font typeface="Wingdings 3" panose="05040102010807070707" pitchFamily="18" charset="2"/>
      <p:regular r:id="rId12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1pPr>
    <a:lvl2pPr marL="457096" algn="l" rtl="0" fontAlgn="base">
      <a:spcBef>
        <a:spcPct val="0"/>
      </a:spcBef>
      <a:spcAft>
        <a:spcPct val="0"/>
      </a:spcAft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2pPr>
    <a:lvl3pPr marL="914192" algn="l" rtl="0" fontAlgn="base">
      <a:spcBef>
        <a:spcPct val="0"/>
      </a:spcBef>
      <a:spcAft>
        <a:spcPct val="0"/>
      </a:spcAft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3pPr>
    <a:lvl4pPr marL="1371288" algn="l" rtl="0" fontAlgn="base">
      <a:spcBef>
        <a:spcPct val="0"/>
      </a:spcBef>
      <a:spcAft>
        <a:spcPct val="0"/>
      </a:spcAft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4pPr>
    <a:lvl5pPr marL="1828384" algn="l" rtl="0" fontAlgn="base">
      <a:spcBef>
        <a:spcPct val="0"/>
      </a:spcBef>
      <a:spcAft>
        <a:spcPct val="0"/>
      </a:spcAft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5pPr>
    <a:lvl6pPr marL="2285480" algn="l" defTabSz="914192" rtl="0" eaLnBrk="1" latinLnBrk="0" hangingPunct="1"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6pPr>
    <a:lvl7pPr marL="2742576" algn="l" defTabSz="914192" rtl="0" eaLnBrk="1" latinLnBrk="0" hangingPunct="1"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7pPr>
    <a:lvl8pPr marL="3199672" algn="l" defTabSz="914192" rtl="0" eaLnBrk="1" latinLnBrk="0" hangingPunct="1"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8pPr>
    <a:lvl9pPr marL="3656768" algn="l" defTabSz="914192" rtl="0" eaLnBrk="1" latinLnBrk="0" hangingPunct="1">
      <a:defRPr sz="2800" b="1" kern="1200">
        <a:solidFill>
          <a:srgbClr val="000099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9933"/>
    <a:srgbClr val="00CC99"/>
    <a:srgbClr val="BEBEBE"/>
    <a:srgbClr val="B41E8C"/>
    <a:srgbClr val="72166B"/>
    <a:srgbClr val="5A5A5A"/>
    <a:srgbClr val="FFFFFF"/>
    <a:srgbClr val="B71A8B"/>
    <a:srgbClr val="B41E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4" autoAdjust="0"/>
    <p:restoredTop sz="95504" autoAdjust="0"/>
  </p:normalViewPr>
  <p:slideViewPr>
    <p:cSldViewPr>
      <p:cViewPr>
        <p:scale>
          <a:sx n="98" d="100"/>
          <a:sy n="98" d="100"/>
        </p:scale>
        <p:origin x="-1302" y="-4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896"/>
    </p:cViewPr>
  </p:sorterViewPr>
  <p:notesViewPr>
    <p:cSldViewPr>
      <p:cViewPr varScale="1">
        <p:scale>
          <a:sx n="78" d="100"/>
          <a:sy n="78" d="100"/>
        </p:scale>
        <p:origin x="-4086" y="-102"/>
      </p:cViewPr>
      <p:guideLst>
        <p:guide orient="horz" pos="2927"/>
        <p:guide pos="2208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3159754" y="8952970"/>
            <a:ext cx="640143" cy="22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7901" tIns="50765" rIns="97901" bIns="50765">
            <a:spAutoFit/>
          </a:bodyPr>
          <a:lstStyle/>
          <a:p>
            <a:pPr algn="ctr" defTabSz="950913" eaLnBrk="0" hangingPunct="0">
              <a:lnSpc>
                <a:spcPct val="90000"/>
              </a:lnSpc>
            </a:pPr>
            <a:r>
              <a:rPr lang="en-US" sz="900" b="0">
                <a:solidFill>
                  <a:schemeClr val="tx1"/>
                </a:solidFill>
              </a:rPr>
              <a:t>Page </a:t>
            </a:r>
            <a:fld id="{0B0986BB-C9A5-4925-94CC-B59B68A5812C}" type="slidenum">
              <a:rPr lang="en-US" sz="900" b="0">
                <a:solidFill>
                  <a:schemeClr val="tx1"/>
                </a:solidFill>
              </a:rPr>
              <a:pPr algn="ctr" defTabSz="950913" eaLnBrk="0" hangingPunct="0">
                <a:lnSpc>
                  <a:spcPct val="90000"/>
                </a:lnSpc>
              </a:pPr>
              <a:t>‹#›</a:t>
            </a:fld>
            <a:endParaRPr lang="en-US" sz="9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506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135" cy="501022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vert="horz" wrap="square" lIns="54844" tIns="46435" rIns="54844" bIns="46435" numCol="1" anchor="t" anchorCtr="1" compatLnSpc="1">
            <a:prstTxWarp prst="textNoShape">
              <a:avLst/>
            </a:prstTxWarp>
          </a:bodyPr>
          <a:lstStyle>
            <a:lvl1pPr defTabSz="927100" eaLnBrk="0" hangingPunct="0">
              <a:spcBef>
                <a:spcPct val="20000"/>
              </a:spcBef>
              <a:defRPr sz="1200">
                <a:solidFill>
                  <a:srgbClr val="00008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062" y="0"/>
            <a:ext cx="3014046" cy="501022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vert="horz" wrap="square" lIns="54844" tIns="46435" rIns="54844" bIns="46435" numCol="1" anchor="t" anchorCtr="1" compatLnSpc="1">
            <a:prstTxWarp prst="textNoShape">
              <a:avLst/>
            </a:prstTxWarp>
          </a:bodyPr>
          <a:lstStyle>
            <a:lvl1pPr algn="r" defTabSz="927100" eaLnBrk="0" hangingPunct="0">
              <a:spcBef>
                <a:spcPct val="20000"/>
              </a:spcBef>
              <a:defRPr sz="1200">
                <a:solidFill>
                  <a:srgbClr val="00008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CBA912C-9E15-4C2F-9AA8-07CEC648C820}" type="datetimeFigureOut">
              <a:rPr lang="en-GB"/>
              <a:pPr>
                <a:defRPr/>
              </a:pPr>
              <a:t>25/10/2015</a:t>
            </a:fld>
            <a:endParaRPr lang="en-GB"/>
          </a:p>
        </p:txBody>
      </p:sp>
      <p:sp>
        <p:nvSpPr>
          <p:cNvPr id="1269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5925" y="715963"/>
            <a:ext cx="6224588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3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564" y="4434857"/>
            <a:ext cx="5148928" cy="4144949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vert="horz" wrap="square" lIns="54844" tIns="46435" rIns="54844" bIns="46435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43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5378"/>
            <a:ext cx="3009135" cy="501022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vert="horz" wrap="square" lIns="54844" tIns="46435" rIns="54844" bIns="46435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spcBef>
                <a:spcPct val="20000"/>
              </a:spcBef>
              <a:defRPr sz="1200">
                <a:solidFill>
                  <a:srgbClr val="00008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3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062" y="8795378"/>
            <a:ext cx="3014046" cy="501022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vert="horz" wrap="square" lIns="54844" tIns="46435" rIns="54844" bIns="46435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spcBef>
                <a:spcPct val="20000"/>
              </a:spcBef>
              <a:defRPr sz="1200">
                <a:solidFill>
                  <a:srgbClr val="00008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C04214C-F4C1-4658-9DE3-F5D9FED72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38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792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45986" algn="l" defTabSz="8792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96734" algn="l" defTabSz="8792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42720" algn="l" defTabSz="8792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793467" algn="l" defTabSz="8792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5480" algn="l" defTabSz="914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76" algn="l" defTabSz="914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72" algn="l" defTabSz="914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68" algn="l" defTabSz="914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divider">
    <p:bg>
      <p:bgPr>
        <a:solidFill>
          <a:srgbClr val="72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6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2347428" y="4460084"/>
            <a:ext cx="4572000" cy="511832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 sz="1500" b="0" baseline="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subtitle </a:t>
            </a:r>
            <a:r>
              <a:rPr lang="en-GB" dirty="0" smtClean="0"/>
              <a:t>style</a:t>
            </a:r>
          </a:p>
          <a:p>
            <a:r>
              <a:rPr lang="en-GB" dirty="0" err="1" smtClean="0"/>
              <a:t>xxth</a:t>
            </a:r>
            <a:r>
              <a:rPr lang="en-GB" dirty="0" smtClean="0"/>
              <a:t> Month, 20xx</a:t>
            </a:r>
            <a:endParaRPr lang="en-GB" dirty="0"/>
          </a:p>
        </p:txBody>
      </p:sp>
      <p:sp>
        <p:nvSpPr>
          <p:cNvPr id="1057795" name="Rectangle 102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442553" y="3831890"/>
            <a:ext cx="6381750" cy="599598"/>
          </a:xfrm>
        </p:spPr>
        <p:txBody>
          <a:bodyPr wrap="square" tIns="46026" bIns="46026" anchor="ctr"/>
          <a:lstStyle>
            <a:lvl1pPr algn="ctr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</a:t>
            </a:r>
            <a:r>
              <a:rPr lang="en-GB" dirty="0" smtClean="0"/>
              <a:t>style</a:t>
            </a:r>
            <a:br>
              <a:rPr lang="en-GB" dirty="0" smtClean="0"/>
            </a:br>
            <a:r>
              <a:rPr lang="en-GB" dirty="0" smtClean="0"/>
              <a:t>Line 2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7488000" y="4716000"/>
            <a:ext cx="1629508" cy="323143"/>
          </a:xfrm>
          <a:prstGeom prst="rect">
            <a:avLst/>
          </a:prstGeom>
          <a:noFill/>
        </p:spPr>
        <p:txBody>
          <a:bodyPr wrap="none" lIns="91420" tIns="45709" rIns="91420" bIns="45709" rtlCol="0">
            <a:spAutoFit/>
          </a:bodyPr>
          <a:lstStyle/>
          <a:p>
            <a:r>
              <a:rPr lang="en-GB" sz="1500" b="0" dirty="0" smtClean="0">
                <a:solidFill>
                  <a:schemeClr val="bg1"/>
                </a:solidFill>
              </a:rPr>
              <a:t>www.imgtec.com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678" y="906565"/>
            <a:ext cx="4635500" cy="25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6552220" y="305543"/>
            <a:ext cx="2079355" cy="386453"/>
          </a:xfrm>
          <a:prstGeom prst="rect">
            <a:avLst/>
          </a:prstGeom>
          <a:noFill/>
          <a:ln w="28575">
            <a:solidFill>
              <a:srgbClr val="882C94"/>
            </a:solidFill>
          </a:ln>
        </p:spPr>
        <p:txBody>
          <a:bodyPr wrap="none" lIns="77916" tIns="38958" rIns="77916" bIns="38958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For Distribution</a:t>
            </a:r>
          </a:p>
        </p:txBody>
      </p:sp>
    </p:spTree>
    <p:extLst>
      <p:ext uri="{BB962C8B-B14F-4D97-AF65-F5344CB8AC3E}">
        <p14:creationId xmlns:p14="http://schemas.microsoft.com/office/powerpoint/2010/main" val="7041084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8694490" cy="32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 noChangeAspect="1"/>
          </p:cNvSpPr>
          <p:nvPr>
            <p:ph idx="1"/>
          </p:nvPr>
        </p:nvSpPr>
        <p:spPr>
          <a:xfrm>
            <a:off x="288000" y="1008000"/>
            <a:ext cx="8640000" cy="388800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1800" baseline="0"/>
            </a:lvl1pPr>
            <a:lvl2pPr>
              <a:spcBef>
                <a:spcPts val="0"/>
              </a:spcBef>
              <a:spcAft>
                <a:spcPts val="600"/>
              </a:spcAft>
              <a:defRPr sz="1600" baseline="0"/>
            </a:lvl2pPr>
            <a:lvl3pPr>
              <a:spcBef>
                <a:spcPts val="0"/>
              </a:spcBef>
              <a:spcAft>
                <a:spcPts val="600"/>
              </a:spcAft>
              <a:defRPr sz="1400" baseline="0"/>
            </a:lvl3pPr>
            <a:lvl4pPr>
              <a:spcBef>
                <a:spcPts val="0"/>
              </a:spcBef>
              <a:spcAft>
                <a:spcPts val="600"/>
              </a:spcAft>
              <a:defRPr sz="1200" baseline="0"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  <a:lvl6pPr>
              <a:spcBef>
                <a:spcPts val="0"/>
              </a:spcBef>
              <a:spcAft>
                <a:spcPts val="600"/>
              </a:spcAft>
              <a:defRPr/>
            </a:lvl6pPr>
            <a:lvl7pPr marL="1072906" indent="0">
              <a:buNone/>
              <a:defRPr/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288046" y="648000"/>
            <a:ext cx="8694444" cy="215983"/>
          </a:xfrm>
        </p:spPr>
        <p:txBody>
          <a:bodyPr/>
          <a:lstStyle>
            <a:lvl1pPr marL="0" indent="0" algn="l">
              <a:buNone/>
              <a:defRPr sz="1800" b="0" i="1" baseline="0">
                <a:solidFill>
                  <a:srgbClr val="B71A8B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Secondary message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4639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8000" y="288000"/>
            <a:ext cx="7515225" cy="26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8000" y="850109"/>
            <a:ext cx="8709025" cy="397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  <a:p>
            <a:pPr lvl="5"/>
            <a:r>
              <a:rPr lang="en-GB" dirty="0" smtClean="0"/>
              <a:t>Sixth level</a:t>
            </a:r>
          </a:p>
          <a:p>
            <a:pPr lvl="6"/>
            <a:r>
              <a:rPr lang="en-GB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7"/>
            <a:endParaRPr lang="en-GB" dirty="0" smtClean="0"/>
          </a:p>
        </p:txBody>
      </p:sp>
      <p:sp>
        <p:nvSpPr>
          <p:cNvPr id="1031" name="Text Box 22"/>
          <p:cNvSpPr txBox="1">
            <a:spLocks noChangeArrowheads="1"/>
          </p:cNvSpPr>
          <p:nvPr/>
        </p:nvSpPr>
        <p:spPr bwMode="auto">
          <a:xfrm>
            <a:off x="161928" y="4970101"/>
            <a:ext cx="8816975" cy="11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99"/>
                </a:solidFill>
                <a:latin typeface="Arial" charset="0"/>
                <a:cs typeface="Arial" charset="0"/>
              </a:defRPr>
            </a:lvl9pPr>
          </a:lstStyle>
          <a:p>
            <a:pPr defTabSz="779163">
              <a:lnSpc>
                <a:spcPct val="90000"/>
              </a:lnSpc>
              <a:buClr>
                <a:srgbClr val="F2EC00"/>
              </a:buClr>
              <a:buFont typeface="Wingdings 3" pitchFamily="18" charset="2"/>
              <a:buNone/>
              <a:tabLst>
                <a:tab pos="4394200" algn="ctr"/>
                <a:tab pos="8789988" algn="r"/>
              </a:tabLst>
              <a:defRPr/>
            </a:pPr>
            <a:r>
              <a:rPr lang="en-GB" sz="800" b="0" i="0" dirty="0" smtClean="0">
                <a:solidFill>
                  <a:srgbClr val="72166B"/>
                </a:solidFill>
              </a:rPr>
              <a:t>	</a:t>
            </a:r>
            <a:r>
              <a:rPr lang="en-GB" sz="800" b="1" i="0" dirty="0" smtClean="0">
                <a:solidFill>
                  <a:srgbClr val="72166B"/>
                </a:solidFill>
              </a:rPr>
              <a:t>© Imagination Technologies	Corporate </a:t>
            </a:r>
            <a:r>
              <a:rPr lang="en-US" sz="800" b="1" i="0" dirty="0" smtClean="0">
                <a:solidFill>
                  <a:srgbClr val="72166B"/>
                </a:solidFill>
              </a:rPr>
              <a:t>October</a:t>
            </a:r>
            <a:r>
              <a:rPr lang="en-GB" sz="800" b="1" i="0" dirty="0" smtClean="0">
                <a:solidFill>
                  <a:srgbClr val="72166B"/>
                </a:solidFill>
              </a:rPr>
              <a:t> 2013 – </a:t>
            </a:r>
            <a:r>
              <a:rPr lang="en-GB" sz="800" b="1" i="0" dirty="0" err="1" smtClean="0">
                <a:solidFill>
                  <a:srgbClr val="72166B"/>
                </a:solidFill>
              </a:rPr>
              <a:t>ForDistribution</a:t>
            </a:r>
            <a:r>
              <a:rPr lang="en-GB" sz="800" b="1" i="0" baseline="0" dirty="0" smtClean="0">
                <a:solidFill>
                  <a:srgbClr val="72166B"/>
                </a:solidFill>
              </a:rPr>
              <a:t> </a:t>
            </a:r>
            <a:fld id="{FAB5480B-93E9-413A-8BBC-71F34EA21CF0}" type="slidenum">
              <a:rPr lang="en-GB" sz="800" b="1" i="0" smtClean="0">
                <a:solidFill>
                  <a:srgbClr val="72166B"/>
                </a:solidFill>
              </a:rPr>
              <a:pPr defTabSz="779163">
                <a:lnSpc>
                  <a:spcPct val="90000"/>
                </a:lnSpc>
                <a:buClr>
                  <a:srgbClr val="F2EC00"/>
                </a:buClr>
                <a:buFont typeface="Wingdings 3" pitchFamily="18" charset="2"/>
                <a:buNone/>
                <a:tabLst>
                  <a:tab pos="4394200" algn="ctr"/>
                  <a:tab pos="8789988" algn="r"/>
                </a:tabLst>
                <a:defRPr/>
              </a:pPr>
              <a:t>‹#›</a:t>
            </a:fld>
            <a:endParaRPr lang="en-US" sz="800" b="1" i="0" dirty="0">
              <a:solidFill>
                <a:srgbClr val="72166B"/>
              </a:solidFill>
            </a:endParaRPr>
          </a:p>
        </p:txBody>
      </p:sp>
      <p:sp>
        <p:nvSpPr>
          <p:cNvPr id="1032" name="Line 33"/>
          <p:cNvSpPr>
            <a:spLocks noChangeShapeType="1"/>
          </p:cNvSpPr>
          <p:nvPr/>
        </p:nvSpPr>
        <p:spPr bwMode="auto">
          <a:xfrm>
            <a:off x="1397512" y="4901573"/>
            <a:ext cx="7581391" cy="0"/>
          </a:xfrm>
          <a:prstGeom prst="line">
            <a:avLst/>
          </a:prstGeom>
          <a:noFill/>
          <a:ln w="6350">
            <a:solidFill>
              <a:srgbClr val="72166B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3988" tIns="45709" rIns="53988" bIns="45709" anchorCtr="1"/>
          <a:lstStyle/>
          <a:p>
            <a:endParaRPr lang="en-GB"/>
          </a:p>
        </p:txBody>
      </p:sp>
      <p:pic>
        <p:nvPicPr>
          <p:cNvPr id="2" name="Picture 3" descr="\\kldata4\graphics\Press\IMG_Corporate\IMG_logo\Imagination\png_RGB\Imagination_Logo_Secondary_RGB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46" y="4849767"/>
            <a:ext cx="1250866" cy="22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</p:sldLayoutIdLst>
  <p:transition spd="slow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5pPr>
      <a:lvl6pPr marL="457096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6pPr>
      <a:lvl7pPr marL="914192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7pPr>
      <a:lvl8pPr marL="1371288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8pPr>
      <a:lvl9pPr marL="1828384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9pPr>
    </p:titleStyle>
    <p:bodyStyle>
      <a:lvl1pPr marL="180933" indent="-180933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tx1">
            <a:lumMod val="90000"/>
            <a:lumOff val="10000"/>
          </a:schemeClr>
        </a:buClr>
        <a:buFont typeface="Wingdings" pitchFamily="2" charset="2"/>
        <a:buChar char="§"/>
        <a:defRPr sz="1800" b="1">
          <a:solidFill>
            <a:schemeClr val="tx2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360281" indent="-184108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tx1">
            <a:lumMod val="90000"/>
            <a:lumOff val="10000"/>
          </a:schemeClr>
        </a:buClr>
        <a:buFont typeface="Wingdings" pitchFamily="2" charset="2"/>
        <a:buChar char="§"/>
        <a:defRPr sz="1600">
          <a:solidFill>
            <a:schemeClr val="tx2">
              <a:lumMod val="90000"/>
              <a:lumOff val="10000"/>
            </a:schemeClr>
          </a:solidFill>
          <a:latin typeface="+mn-lt"/>
        </a:defRPr>
      </a:lvl2pPr>
      <a:lvl3pPr marL="536453" indent="-176173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tx1">
            <a:lumMod val="90000"/>
            <a:lumOff val="10000"/>
          </a:schemeClr>
        </a:buClr>
        <a:buFont typeface="Wingdings" pitchFamily="2" charset="2"/>
        <a:buChar char="§"/>
        <a:defRPr sz="1400">
          <a:solidFill>
            <a:schemeClr val="tx2">
              <a:lumMod val="90000"/>
              <a:lumOff val="10000"/>
            </a:schemeClr>
          </a:solidFill>
          <a:latin typeface="+mn-lt"/>
        </a:defRPr>
      </a:lvl3pPr>
      <a:lvl4pPr marL="720561" indent="-184108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tx1">
            <a:lumMod val="90000"/>
            <a:lumOff val="10000"/>
          </a:schemeClr>
        </a:buClr>
        <a:buFont typeface="Wingdings" pitchFamily="2" charset="2"/>
        <a:buChar char="§"/>
        <a:defRPr sz="1200">
          <a:solidFill>
            <a:schemeClr val="tx2">
              <a:lumMod val="90000"/>
              <a:lumOff val="10000"/>
            </a:schemeClr>
          </a:solidFill>
          <a:latin typeface="+mn-lt"/>
        </a:defRPr>
      </a:lvl4pPr>
      <a:lvl5pPr marL="896734" indent="-176173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tx1">
            <a:lumMod val="90000"/>
            <a:lumOff val="10000"/>
          </a:schemeClr>
        </a:buClr>
        <a:buSzPct val="100000"/>
        <a:buFont typeface="Wingdings" pitchFamily="2" charset="2"/>
        <a:buChar char="§"/>
        <a:defRPr lang="en-GB" sz="1200" dirty="0" smtClean="0">
          <a:solidFill>
            <a:schemeClr val="tx2">
              <a:lumMod val="90000"/>
              <a:lumOff val="10000"/>
            </a:schemeClr>
          </a:solidFill>
          <a:latin typeface="+mn-lt"/>
        </a:defRPr>
      </a:lvl5pPr>
      <a:lvl6pPr marL="1072906" indent="-176173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tx1">
            <a:lumMod val="90000"/>
            <a:lumOff val="10000"/>
          </a:schemeClr>
        </a:buClr>
        <a:buSzPct val="100000"/>
        <a:buFont typeface="Wingdings" pitchFamily="2" charset="2"/>
        <a:buChar char="§"/>
        <a:defRPr lang="en-GB" sz="1200" dirty="0" smtClean="0">
          <a:solidFill>
            <a:schemeClr val="tx2">
              <a:lumMod val="90000"/>
              <a:lumOff val="10000"/>
            </a:schemeClr>
          </a:solidFill>
          <a:latin typeface="+mn-lt"/>
        </a:defRPr>
      </a:lvl6pPr>
      <a:lvl7pPr marL="1258602" indent="-185696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tx1">
            <a:lumMod val="90000"/>
            <a:lumOff val="10000"/>
          </a:schemeClr>
        </a:buClr>
        <a:buSzPct val="100000"/>
        <a:buFont typeface="Wingdings" pitchFamily="2" charset="2"/>
        <a:buChar char="§"/>
        <a:defRPr lang="en-GB" sz="1200" dirty="0" smtClean="0">
          <a:solidFill>
            <a:schemeClr val="tx2">
              <a:lumMod val="90000"/>
              <a:lumOff val="10000"/>
            </a:schemeClr>
          </a:solidFill>
          <a:latin typeface="+mn-lt"/>
        </a:defRPr>
      </a:lvl7pPr>
      <a:lvl8pPr marL="1434774" indent="-176173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tx1">
            <a:lumMod val="90000"/>
            <a:lumOff val="10000"/>
          </a:schemeClr>
        </a:buClr>
        <a:buSzPct val="100000"/>
        <a:buFont typeface="Wingdings" pitchFamily="2" charset="2"/>
        <a:buChar char="§"/>
        <a:defRPr lang="en-GB" sz="1200" baseline="0" dirty="0" smtClean="0">
          <a:solidFill>
            <a:schemeClr val="tx2">
              <a:lumMod val="90000"/>
              <a:lumOff val="10000"/>
            </a:schemeClr>
          </a:solidFill>
          <a:latin typeface="+mn-lt"/>
        </a:defRPr>
      </a:lvl8pPr>
      <a:lvl9pPr marL="4385265" indent="-342822" algn="l" rtl="0" eaLnBrk="0" fontAlgn="base" hangingPunct="0">
        <a:lnSpc>
          <a:spcPct val="110000"/>
        </a:lnSpc>
        <a:spcBef>
          <a:spcPct val="30000"/>
        </a:spcBef>
        <a:spcAft>
          <a:spcPct val="0"/>
        </a:spcAft>
        <a:buClr>
          <a:srgbClr val="FFFF00"/>
        </a:buClr>
        <a:buSzPct val="10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6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2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88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4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0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76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72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68" algn="l" defTabSz="914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cfreesoft.com/electricGallery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6645" y="3831890"/>
            <a:ext cx="6570730" cy="5995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Дополнение</a:t>
            </a:r>
            <a:r>
              <a:rPr lang="en-US" dirty="0" smtClean="0"/>
              <a:t>: </a:t>
            </a:r>
            <a:r>
              <a:rPr lang="ru-RU" dirty="0" smtClean="0"/>
              <a:t>Как проектируются </a:t>
            </a:r>
            <a:r>
              <a:rPr lang="en-US" dirty="0" smtClean="0"/>
              <a:t>IP-</a:t>
            </a:r>
            <a:r>
              <a:rPr lang="ru-RU" dirty="0" smtClean="0"/>
              <a:t>блоки и </a:t>
            </a:r>
            <a:r>
              <a:rPr lang="en-US" dirty="0" smtClean="0"/>
              <a:t>c</a:t>
            </a:r>
            <a:r>
              <a:rPr lang="ru-RU" dirty="0" smtClean="0"/>
              <a:t>истемы на кристалле</a:t>
            </a:r>
            <a:r>
              <a:rPr lang="en-US" dirty="0" smtClean="0"/>
              <a:t> (</a:t>
            </a:r>
            <a:r>
              <a:rPr lang="ru-RU" dirty="0" smtClean="0"/>
              <a:t>СнК)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проектируются </a:t>
            </a:r>
            <a:r>
              <a:rPr lang="en-US" dirty="0" smtClean="0"/>
              <a:t>IP-</a:t>
            </a:r>
            <a:r>
              <a:rPr lang="ru-RU" dirty="0" smtClean="0"/>
              <a:t>блоки и СнК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9" y="1086585"/>
            <a:ext cx="8649485" cy="3600401"/>
          </a:xfrm>
        </p:spPr>
        <p:txBody>
          <a:bodyPr/>
          <a:lstStyle/>
          <a:p>
            <a:r>
              <a:rPr lang="ru-RU" dirty="0" smtClean="0"/>
              <a:t>Основа проектирования</a:t>
            </a:r>
            <a:r>
              <a:rPr lang="en-US" dirty="0" smtClean="0"/>
              <a:t> </a:t>
            </a:r>
            <a:r>
              <a:rPr lang="ru-RU" dirty="0" smtClean="0"/>
              <a:t>- </a:t>
            </a:r>
            <a:r>
              <a:rPr lang="en-US" dirty="0" smtClean="0"/>
              <a:t>RTL-to-GDSII Design Flow </a:t>
            </a:r>
          </a:p>
          <a:p>
            <a:pPr lvl="1"/>
            <a:r>
              <a:rPr lang="ru-RU" dirty="0" smtClean="0"/>
              <a:t>Основная методология последних 25 лет</a:t>
            </a:r>
          </a:p>
          <a:p>
            <a:endParaRPr lang="ru-RU" dirty="0" smtClean="0"/>
          </a:p>
          <a:p>
            <a:r>
              <a:rPr lang="en-US" dirty="0" smtClean="0"/>
              <a:t>RTL – Register Transfer Level, </a:t>
            </a:r>
            <a:r>
              <a:rPr lang="ru-RU" dirty="0" smtClean="0"/>
              <a:t>уровень регистровых передач</a:t>
            </a:r>
          </a:p>
          <a:p>
            <a:pPr lvl="1"/>
            <a:r>
              <a:rPr lang="ru-RU" dirty="0" smtClean="0"/>
              <a:t>Способ детального описания функционирования устройства</a:t>
            </a:r>
          </a:p>
          <a:p>
            <a:pPr lvl="1"/>
            <a:r>
              <a:rPr lang="ru-RU" dirty="0" smtClean="0"/>
              <a:t>Использует текст на языках</a:t>
            </a:r>
            <a:r>
              <a:rPr lang="en-US" dirty="0" smtClean="0"/>
              <a:t> </a:t>
            </a:r>
            <a:r>
              <a:rPr lang="en-US" dirty="0" err="1" smtClean="0"/>
              <a:t>Verilog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dirty="0" smtClean="0"/>
              <a:t>VHDL</a:t>
            </a:r>
            <a:endParaRPr lang="ru-RU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GDSII – </a:t>
            </a:r>
            <a:r>
              <a:rPr lang="ru-RU" dirty="0" smtClean="0"/>
              <a:t>формат базы данных с описанием топологии микросхемы</a:t>
            </a:r>
          </a:p>
          <a:p>
            <a:pPr lvl="1"/>
            <a:r>
              <a:rPr lang="ru-RU" dirty="0" smtClean="0"/>
              <a:t>Отправляется от разработчика на фабрику</a:t>
            </a:r>
          </a:p>
          <a:p>
            <a:pPr lvl="1"/>
            <a:r>
              <a:rPr lang="ru-RU" dirty="0" smtClean="0"/>
              <a:t>Оперирует геометрическими фигурами</a:t>
            </a:r>
          </a:p>
          <a:p>
            <a:pPr lvl="1"/>
            <a:r>
              <a:rPr lang="ru-RU" dirty="0" smtClean="0"/>
              <a:t>На основе </a:t>
            </a:r>
            <a:r>
              <a:rPr lang="en-US" dirty="0" smtClean="0"/>
              <a:t>GDSII </a:t>
            </a:r>
            <a:r>
              <a:rPr lang="ru-RU" dirty="0" smtClean="0"/>
              <a:t>изготавливается фотошаблон и затем микросхемы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шаги на пути от </a:t>
            </a:r>
            <a:r>
              <a:rPr lang="en-US" dirty="0" smtClean="0"/>
              <a:t>RTL </a:t>
            </a:r>
            <a:r>
              <a:rPr lang="ru-RU" dirty="0" smtClean="0"/>
              <a:t>к </a:t>
            </a:r>
            <a:r>
              <a:rPr lang="en-US" dirty="0" smtClean="0"/>
              <a:t>GDSII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9" y="1176594"/>
            <a:ext cx="8649485" cy="3600401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Логический синтез</a:t>
            </a:r>
            <a:endParaRPr lang="en-US" dirty="0" smtClean="0"/>
          </a:p>
          <a:p>
            <a:pPr lvl="1"/>
            <a:r>
              <a:rPr lang="ru-RU" dirty="0" smtClean="0"/>
              <a:t>На входе - описание поведения схемы на языке </a:t>
            </a:r>
            <a:r>
              <a:rPr lang="en-US" dirty="0" err="1" smtClean="0"/>
              <a:t>Verilog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dirty="0" smtClean="0"/>
              <a:t>VHDL</a:t>
            </a:r>
            <a:endParaRPr lang="ru-RU" dirty="0" smtClean="0"/>
          </a:p>
          <a:p>
            <a:pPr lvl="1"/>
            <a:r>
              <a:rPr lang="ru-RU" dirty="0" smtClean="0"/>
              <a:t>На выходе - граф из проводов и логических элементов (</a:t>
            </a:r>
            <a:r>
              <a:rPr lang="en-US" dirty="0" err="1" smtClean="0"/>
              <a:t>netlist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endParaRPr lang="ru-RU" dirty="0" smtClean="0"/>
          </a:p>
          <a:p>
            <a:r>
              <a:rPr lang="en-US" dirty="0" smtClean="0"/>
              <a:t>Placement</a:t>
            </a:r>
            <a:endParaRPr lang="ru-RU" dirty="0" smtClean="0"/>
          </a:p>
          <a:p>
            <a:pPr lvl="1"/>
            <a:r>
              <a:rPr lang="ru-RU" dirty="0" smtClean="0"/>
              <a:t>Размещение логических элементов по площадке микросхемы</a:t>
            </a:r>
          </a:p>
          <a:p>
            <a:pPr lvl="1"/>
            <a:endParaRPr lang="ru-RU" dirty="0" smtClean="0"/>
          </a:p>
          <a:p>
            <a:r>
              <a:rPr lang="en-US" dirty="0" smtClean="0"/>
              <a:t>Routing</a:t>
            </a:r>
          </a:p>
          <a:p>
            <a:pPr lvl="1"/>
            <a:r>
              <a:rPr lang="ru-RU" dirty="0" smtClean="0"/>
              <a:t>Соединение размещенных логических элементов проводами</a:t>
            </a:r>
          </a:p>
          <a:p>
            <a:pPr lvl="1"/>
            <a:endParaRPr lang="ru-RU" dirty="0" smtClean="0"/>
          </a:p>
          <a:p>
            <a:endParaRPr lang="ru-RU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dirty="0" smtClean="0"/>
              <a:t>Эти шаги делаются с помощью специальных программ</a:t>
            </a:r>
            <a:r>
              <a:rPr lang="en-US" dirty="0" smtClean="0"/>
              <a:t> </a:t>
            </a:r>
            <a:r>
              <a:rPr lang="ru-RU" dirty="0" smtClean="0"/>
              <a:t>для проектировщиков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8469465" cy="348535"/>
          </a:xfrm>
        </p:spPr>
        <p:txBody>
          <a:bodyPr/>
          <a:lstStyle/>
          <a:p>
            <a:r>
              <a:rPr lang="ru-RU" dirty="0" smtClean="0"/>
              <a:t>Иллюстрация</a:t>
            </a:r>
            <a:r>
              <a:rPr lang="en-US" dirty="0" smtClean="0"/>
              <a:t>: </a:t>
            </a:r>
            <a:r>
              <a:rPr lang="ru-RU" dirty="0" smtClean="0"/>
              <a:t>Код на языке </a:t>
            </a:r>
            <a:r>
              <a:rPr lang="en-US" dirty="0" err="1" smtClean="0"/>
              <a:t>Verilog</a:t>
            </a:r>
            <a:r>
              <a:rPr lang="en-US" dirty="0" smtClean="0"/>
              <a:t> – </a:t>
            </a:r>
            <a:r>
              <a:rPr lang="ru-RU" dirty="0" smtClean="0"/>
              <a:t>счетчик</a:t>
            </a:r>
            <a:endParaRPr lang="en-US" dirty="0" smtClean="0"/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376239" y="962025"/>
            <a:ext cx="8408987" cy="374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module counter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input              clock,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input              reset,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output logic [1:0] n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always @(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clock)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begin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if (reset)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n &lt;= 0;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n &lt;= n + 1;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end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Иллюстрация</a:t>
            </a:r>
            <a:r>
              <a:rPr lang="en-US" dirty="0" smtClean="0"/>
              <a:t>: </a:t>
            </a:r>
            <a:r>
              <a:rPr lang="ru-RU" dirty="0" smtClean="0"/>
              <a:t>что делает схема</a:t>
            </a:r>
            <a:endParaRPr lang="en-US" dirty="0" smtClean="0"/>
          </a:p>
        </p:txBody>
      </p:sp>
      <p:pic>
        <p:nvPicPr>
          <p:cNvPr id="4099" name="Content Placeholder 3" descr="counter_anima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66655" y="906565"/>
            <a:ext cx="6294620" cy="37984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Иллюстрация</a:t>
            </a:r>
            <a:r>
              <a:rPr lang="en-US" dirty="0" smtClean="0"/>
              <a:t>: </a:t>
            </a:r>
            <a:r>
              <a:rPr lang="ru-RU" dirty="0" smtClean="0"/>
              <a:t>схема после синтеза</a:t>
            </a:r>
            <a:endParaRPr lang="en-US" dirty="0" smtClean="0"/>
          </a:p>
        </p:txBody>
      </p:sp>
      <p:pic>
        <p:nvPicPr>
          <p:cNvPr id="5123" name="Content Placeholder 3" descr="counter_schematic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36685" y="771550"/>
            <a:ext cx="5715000" cy="4000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конечного результата проектирования  </a:t>
            </a:r>
            <a:endParaRPr lang="en-US" dirty="0"/>
          </a:p>
        </p:txBody>
      </p:sp>
      <p:pic>
        <p:nvPicPr>
          <p:cNvPr id="41986" name="Picture 2" descr="http://www.staticfreesoft.com/ICGalleryMuddch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176595"/>
            <a:ext cx="3533555" cy="3533556"/>
          </a:xfrm>
          <a:prstGeom prst="rect">
            <a:avLst/>
          </a:prstGeom>
          <a:noFill/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8000" y="1008000"/>
            <a:ext cx="4419015" cy="38880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Простой вариант процессора архитектуры </a:t>
            </a:r>
            <a:r>
              <a:rPr lang="en-US" dirty="0" smtClean="0"/>
              <a:t>MIPS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Разработан студентами </a:t>
            </a:r>
            <a:r>
              <a:rPr lang="en-US" dirty="0" smtClean="0"/>
              <a:t>Harvey </a:t>
            </a:r>
            <a:r>
              <a:rPr lang="en-US" dirty="0" err="1" smtClean="0"/>
              <a:t>Mudd</a:t>
            </a:r>
            <a:r>
              <a:rPr lang="en-US" dirty="0" smtClean="0"/>
              <a:t> College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Источник - </a:t>
            </a:r>
            <a:r>
              <a:rPr lang="en-US" dirty="0" smtClean="0">
                <a:hlinkClick r:id="rId3"/>
              </a:rPr>
              <a:t>http://www.staticfreesoft.com/electricGallery.html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dirty="0" smtClean="0"/>
              <a:t>После логического синтеза</a:t>
            </a:r>
            <a:r>
              <a:rPr lang="en-US" dirty="0" smtClean="0"/>
              <a:t>, place &amp; route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Спасибо!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agination Master Template">
  <a:themeElements>
    <a:clrScheme name="Imagination New Branding">
      <a:dk1>
        <a:srgbClr val="5A5A5A"/>
      </a:dk1>
      <a:lt1>
        <a:srgbClr val="FFFFFF"/>
      </a:lt1>
      <a:dk2>
        <a:srgbClr val="262626"/>
      </a:dk2>
      <a:lt2>
        <a:srgbClr val="FFFFFF"/>
      </a:lt2>
      <a:accent1>
        <a:srgbClr val="72166B"/>
      </a:accent1>
      <a:accent2>
        <a:srgbClr val="B71A8B"/>
      </a:accent2>
      <a:accent3>
        <a:srgbClr val="5A5A5A"/>
      </a:accent3>
      <a:accent4>
        <a:srgbClr val="BEBEBE"/>
      </a:accent4>
      <a:accent5>
        <a:srgbClr val="262626"/>
      </a:accent5>
      <a:accent6>
        <a:srgbClr val="FFFFFF"/>
      </a:accent6>
      <a:hlink>
        <a:srgbClr val="BEBEBE"/>
      </a:hlink>
      <a:folHlink>
        <a:srgbClr val="B71A8B"/>
      </a:folHlink>
    </a:clrScheme>
    <a:fontScheme name="Imagination New Branding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72166B"/>
        </a:solidFill>
        <a:ln w="38100" cap="flat" cmpd="sng" algn="ctr">
          <a:solidFill>
            <a:srgbClr val="72166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72000" numCol="1" rtlCol="0" anchor="ctr" anchorCtr="0" compatLnSpc="1">
        <a:prstTxWarp prst="textNoShape">
          <a:avLst/>
        </a:prstTxWarp>
      </a:bodyPr>
      <a:lstStyle>
        <a:defPPr algn="ctr" eaLnBrk="0" hangingPunct="0">
          <a:lnSpc>
            <a:spcPct val="80000"/>
          </a:lnSpc>
          <a:buClr>
            <a:srgbClr val="000099"/>
          </a:buClr>
          <a:defRPr sz="1400" b="0" dirty="0" smtClean="0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>
            <a:srgbClr val="000099"/>
          </a:buClr>
          <a:buSzTx/>
          <a:buFont typeface="Wingdings" pitchFamily="2" charset="2"/>
          <a:buChar char="§"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pitchFamily="34" charset="0"/>
          </a:defRPr>
        </a:defPPr>
      </a:lstStyle>
    </a:lnDef>
    <a:txDef>
      <a:spPr>
        <a:noFill/>
        <a:ln w="28575">
          <a:solidFill>
            <a:srgbClr val="882C94"/>
          </a:solidFill>
        </a:ln>
      </a:spPr>
      <a:bodyPr wrap="none" lIns="77916" tIns="38958" rIns="77916" bIns="38958" rtlCol="0">
        <a:spAutoFit/>
      </a:bodyPr>
      <a:lstStyle>
        <a:defPPr>
          <a:defRPr sz="1600" b="0" dirty="0" smtClean="0">
            <a:solidFill>
              <a:schemeClr val="tx1">
                <a:lumMod val="90000"/>
                <a:lumOff val="10000"/>
              </a:schemeClr>
            </a:solidFill>
          </a:defRPr>
        </a:defPPr>
      </a:lstStyle>
    </a:txDef>
  </a:objectDefaults>
  <a:extraClrSchemeLst>
    <a:extraClrScheme>
      <a:clrScheme name="ImagTech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Tech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Tech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Tech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Tech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Tech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Tech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58749</TotalTime>
  <Pages>13</Pages>
  <Words>227</Words>
  <Application>Microsoft Office PowerPoint</Application>
  <PresentationFormat>On-screen Show (16:9)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Wingdings 3</vt:lpstr>
      <vt:lpstr>Courier New</vt:lpstr>
      <vt:lpstr>Wingdings</vt:lpstr>
      <vt:lpstr>Imagination Master Template</vt:lpstr>
      <vt:lpstr>Дополнение: Как проектируются IP-блоки и cистемы на кристалле (СнК)</vt:lpstr>
      <vt:lpstr>Как проектируются IP-блоки и СнК</vt:lpstr>
      <vt:lpstr>Ключевые шаги на пути от RTL к GDSII</vt:lpstr>
      <vt:lpstr>Иллюстрация: Код на языке Verilog – счетчик</vt:lpstr>
      <vt:lpstr>Иллюстрация: что делает схема</vt:lpstr>
      <vt:lpstr>Иллюстрация: схема после синтеза</vt:lpstr>
      <vt:lpstr>Пример конечного результата проектирования  </vt:lpstr>
      <vt:lpstr>Спасибо!</vt:lpstr>
    </vt:vector>
  </TitlesOfParts>
  <Manager>Tony.King-Smith@imgtec.com</Manager>
  <Company>Imagination Technologies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IMG Technology &amp; Corp Template</dc:title>
  <dc:creator>Imagination Technologies Ltd.</dc:creator>
  <cp:lastModifiedBy>Yuri Panchul</cp:lastModifiedBy>
  <cp:revision>4513</cp:revision>
  <cp:lastPrinted>2013-05-02T13:27:29Z</cp:lastPrinted>
  <dcterms:created xsi:type="dcterms:W3CDTF">1998-06-24T17:07:09Z</dcterms:created>
  <dcterms:modified xsi:type="dcterms:W3CDTF">2015-10-24T21:56:47Z</dcterms:modified>
</cp:coreProperties>
</file>