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9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image24.jpg" ContentType="image/jpeg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99" r:id="rId3"/>
    <p:sldId id="510" r:id="rId4"/>
    <p:sldId id="539" r:id="rId5"/>
    <p:sldId id="541" r:id="rId6"/>
    <p:sldId id="542" r:id="rId7"/>
    <p:sldId id="554" r:id="rId8"/>
    <p:sldId id="555" r:id="rId9"/>
    <p:sldId id="556" r:id="rId10"/>
    <p:sldId id="566" r:id="rId11"/>
    <p:sldId id="562" r:id="rId12"/>
    <p:sldId id="564" r:id="rId13"/>
    <p:sldId id="557" r:id="rId14"/>
    <p:sldId id="565" r:id="rId15"/>
    <p:sldId id="567" r:id="rId16"/>
    <p:sldId id="540" r:id="rId17"/>
    <p:sldId id="568" r:id="rId18"/>
    <p:sldId id="569" r:id="rId19"/>
    <p:sldId id="570" r:id="rId20"/>
    <p:sldId id="571" r:id="rId21"/>
    <p:sldId id="635" r:id="rId22"/>
    <p:sldId id="637" r:id="rId23"/>
    <p:sldId id="636" r:id="rId24"/>
    <p:sldId id="648" r:id="rId25"/>
    <p:sldId id="651" r:id="rId26"/>
    <p:sldId id="650" r:id="rId27"/>
    <p:sldId id="507" r:id="rId28"/>
    <p:sldId id="534" r:id="rId29"/>
    <p:sldId id="509" r:id="rId30"/>
    <p:sldId id="647" r:id="rId31"/>
    <p:sldId id="634" r:id="rId32"/>
    <p:sldId id="623" r:id="rId33"/>
    <p:sldId id="624" r:id="rId34"/>
    <p:sldId id="625" r:id="rId35"/>
    <p:sldId id="626" r:id="rId36"/>
    <p:sldId id="627" r:id="rId37"/>
    <p:sldId id="628" r:id="rId38"/>
    <p:sldId id="629" r:id="rId39"/>
    <p:sldId id="630" r:id="rId40"/>
    <p:sldId id="631" r:id="rId41"/>
    <p:sldId id="632" r:id="rId42"/>
    <p:sldId id="633" r:id="rId43"/>
    <p:sldId id="646" r:id="rId44"/>
    <p:sldId id="638" r:id="rId45"/>
    <p:sldId id="639" r:id="rId46"/>
    <p:sldId id="640" r:id="rId47"/>
    <p:sldId id="641" r:id="rId48"/>
    <p:sldId id="642" r:id="rId49"/>
    <p:sldId id="643" r:id="rId50"/>
    <p:sldId id="644" r:id="rId51"/>
    <p:sldId id="645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9" autoAdjust="0"/>
    <p:restoredTop sz="94660"/>
  </p:normalViewPr>
  <p:slideViewPr>
    <p:cSldViewPr showGuides="1">
      <p:cViewPr>
        <p:scale>
          <a:sx n="50" d="100"/>
          <a:sy n="50" d="100"/>
        </p:scale>
        <p:origin x="1536" y="3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9F2149D-4AA8-49CC-9D3E-95123D9D41D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BFACAC6-B817-4882-A812-41287B14F7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6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7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7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6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7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85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3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9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37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7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97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91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ACAC6-B817-4882-A812-41287B14F7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CpE</a:t>
            </a:r>
            <a:r>
              <a:rPr lang="en-US" dirty="0" smtClean="0"/>
              <a:t> 404 – Dr. Harris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chemeClr val="tx1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chemeClr val="tx1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54981" y="6172200"/>
            <a:ext cx="382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 err="1" smtClean="0">
                <a:solidFill>
                  <a:schemeClr val="bg1"/>
                </a:solidFill>
              </a:rPr>
              <a:t>MIPSfpga</a:t>
            </a:r>
            <a:r>
              <a:rPr lang="en-US" sz="2400" baseline="0" dirty="0" smtClean="0">
                <a:solidFill>
                  <a:schemeClr val="bg1"/>
                </a:solidFill>
              </a:rPr>
              <a:t> &lt;</a:t>
            </a:r>
            <a:fld id="{D1B2EFE9-D440-4A3B-858C-5FEDF5DD0E10}" type="slidenum">
              <a:rPr lang="en-US" sz="2400" smtClean="0">
                <a:solidFill>
                  <a:schemeClr val="bg1"/>
                </a:solidFill>
              </a:rPr>
              <a:pPr/>
              <a:t>‹Nº›</a:t>
            </a:fld>
            <a:r>
              <a:rPr lang="en-US" sz="2400" dirty="0" smtClean="0">
                <a:solidFill>
                  <a:schemeClr val="bg1"/>
                </a:solidFill>
              </a:rPr>
              <a:t>&gt;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" y="6172200"/>
            <a:ext cx="6573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0" dirty="0" smtClean="0">
                <a:solidFill>
                  <a:schemeClr val="bg1"/>
                </a:solidFill>
              </a:rPr>
              <a:t>WCAE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7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CpE</a:t>
            </a:r>
            <a:r>
              <a:rPr lang="en-US" dirty="0" smtClean="0"/>
              <a:t> 404 – Dr. Harris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chemeClr val="tx1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chemeClr val="tx1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954982" y="6172200"/>
            <a:ext cx="257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 err="1" smtClean="0">
                <a:solidFill>
                  <a:schemeClr val="bg1"/>
                </a:solidFill>
              </a:rPr>
              <a:t>MIPSfpga</a:t>
            </a:r>
            <a:r>
              <a:rPr lang="en-US" sz="2400" baseline="0" dirty="0" smtClean="0">
                <a:solidFill>
                  <a:schemeClr val="bg1"/>
                </a:solidFill>
              </a:rPr>
              <a:t> &lt;</a:t>
            </a:r>
            <a:fld id="{D1B2EFE9-D440-4A3B-858C-5FEDF5DD0E10}" type="slidenum">
              <a:rPr lang="en-US" sz="2400" smtClean="0">
                <a:solidFill>
                  <a:schemeClr val="bg1"/>
                </a:solidFill>
              </a:rPr>
              <a:pPr/>
              <a:t>‹Nº›</a:t>
            </a:fld>
            <a:r>
              <a:rPr lang="en-US" sz="2400" dirty="0" smtClean="0">
                <a:solidFill>
                  <a:schemeClr val="bg1"/>
                </a:solidFill>
              </a:rPr>
              <a:t>&gt;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04800" y="6172200"/>
            <a:ext cx="6573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0" dirty="0" smtClean="0">
                <a:solidFill>
                  <a:schemeClr val="bg1"/>
                </a:solidFill>
              </a:rPr>
              <a:t>WCAE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39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4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3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0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3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15DAF-0B1A-4272-8ACE-49C856E82789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7F7A1-BC3D-4816-AEFB-840C4535B0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9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store.digilentinc.com/pmod-modules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2"/>
          <p:cNvSpPr/>
          <p:nvPr/>
        </p:nvSpPr>
        <p:spPr>
          <a:xfrm>
            <a:off x="553884" y="1066800"/>
            <a:ext cx="8077200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800" b="1" i="1"/>
            </a:lvl1pPr>
          </a:lstStyle>
          <a:p>
            <a:r>
              <a:rPr lang="es-ES" sz="4400" i="0" dirty="0" err="1" smtClean="0"/>
              <a:t>Using</a:t>
            </a:r>
            <a:r>
              <a:rPr lang="es-ES" sz="4400" i="0" dirty="0" smtClean="0"/>
              <a:t> </a:t>
            </a:r>
            <a:r>
              <a:rPr lang="es-ES" sz="4400" i="0" dirty="0"/>
              <a:t>a </a:t>
            </a:r>
            <a:r>
              <a:rPr lang="es-ES" sz="4400" i="0" dirty="0" err="1"/>
              <a:t>Commercial</a:t>
            </a:r>
            <a:r>
              <a:rPr lang="es-ES" sz="4400" i="0" dirty="0"/>
              <a:t> MIPS </a:t>
            </a:r>
            <a:r>
              <a:rPr lang="es-ES" sz="4400" i="0" dirty="0" err="1"/>
              <a:t>Soft</a:t>
            </a:r>
            <a:r>
              <a:rPr lang="es-ES" sz="4400" i="0" dirty="0"/>
              <a:t>-Core in </a:t>
            </a:r>
            <a:r>
              <a:rPr lang="es-ES" sz="4400" i="0" dirty="0" err="1"/>
              <a:t>Computer</a:t>
            </a:r>
            <a:endParaRPr lang="es-ES" sz="4400" i="0" dirty="0"/>
          </a:p>
          <a:p>
            <a:r>
              <a:rPr lang="es-ES" sz="4400" i="0" dirty="0" err="1"/>
              <a:t>Architecture</a:t>
            </a:r>
            <a:r>
              <a:rPr lang="es-ES" sz="4400" i="0" dirty="0"/>
              <a:t> </a:t>
            </a:r>
            <a:r>
              <a:rPr lang="es-ES" sz="4400" i="0" dirty="0" err="1"/>
              <a:t>Education</a:t>
            </a:r>
            <a:endParaRPr sz="4800" dirty="0"/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1992008" cy="1101541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63633"/>
            <a:ext cx="2438400" cy="502920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42" y="3914775"/>
            <a:ext cx="1952625" cy="1952625"/>
          </a:xfrm>
          <a:prstGeom prst="rect">
            <a:avLst/>
          </a:prstGeom>
        </p:spPr>
      </p:pic>
      <p:pic>
        <p:nvPicPr>
          <p:cNvPr id="9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93525"/>
            <a:ext cx="1595126" cy="1595126"/>
          </a:xfrm>
          <a:prstGeom prst="rect">
            <a:avLst/>
          </a:prstGeom>
        </p:spPr>
      </p:pic>
      <p:pic>
        <p:nvPicPr>
          <p:cNvPr id="10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67" y="3973248"/>
            <a:ext cx="1566064" cy="179330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3400" y="3200400"/>
            <a:ext cx="809584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-7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+mj-lt"/>
              </a:rPr>
              <a:t>MIPSfpga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3272135"/>
            <a:ext cx="604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Sarah L. Harris, University of Nevada, Las Vegas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42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MIPSfpga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Overview</a:t>
            </a:r>
          </a:p>
          <a:p>
            <a:r>
              <a:rPr lang="en-US" b="1" dirty="0" smtClean="0"/>
              <a:t>Labs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Example Courses and Applications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Overview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77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Labs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12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Hands-on learning </a:t>
            </a:r>
            <a:r>
              <a:rPr lang="en-US" sz="2800" dirty="0"/>
              <a:t>in areas including:</a:t>
            </a:r>
          </a:p>
          <a:p>
            <a:pPr lvl="1"/>
            <a:r>
              <a:rPr lang="en-US" sz="2400" dirty="0"/>
              <a:t>System-on-chip (</a:t>
            </a:r>
            <a:r>
              <a:rPr lang="en-US" sz="2400" dirty="0" err="1"/>
              <a:t>SoC</a:t>
            </a:r>
            <a:r>
              <a:rPr lang="en-US" sz="2400" dirty="0"/>
              <a:t>) design</a:t>
            </a:r>
          </a:p>
          <a:p>
            <a:pPr lvl="1"/>
            <a:r>
              <a:rPr lang="en-US" sz="2400" dirty="0"/>
              <a:t>Assembly language and C programming</a:t>
            </a:r>
          </a:p>
          <a:p>
            <a:pPr lvl="1"/>
            <a:r>
              <a:rPr lang="en-US" sz="2400" dirty="0"/>
              <a:t>Instruction set architectures (ISAs)</a:t>
            </a:r>
          </a:p>
          <a:p>
            <a:pPr lvl="1"/>
            <a:r>
              <a:rPr lang="en-US" sz="2400" dirty="0"/>
              <a:t>Design with hardware description languages (HDLs)</a:t>
            </a:r>
          </a:p>
          <a:p>
            <a:pPr lvl="1"/>
            <a:r>
              <a:rPr lang="en-US" sz="2400" dirty="0"/>
              <a:t>Computer architecture</a:t>
            </a:r>
          </a:p>
          <a:p>
            <a:pPr lvl="1"/>
            <a:r>
              <a:rPr lang="en-US" sz="2400" dirty="0"/>
              <a:t>Memory systems</a:t>
            </a:r>
          </a:p>
          <a:p>
            <a:pPr lvl="1"/>
            <a:r>
              <a:rPr lang="en-US" sz="2400" dirty="0"/>
              <a:t>Memory-mapped I/O and interfacing with peripherals</a:t>
            </a:r>
          </a:p>
          <a:p>
            <a:pPr lvl="1"/>
            <a:r>
              <a:rPr lang="en-US" sz="2400" dirty="0"/>
              <a:t>Interrupts</a:t>
            </a:r>
          </a:p>
          <a:p>
            <a:pPr lvl="1"/>
            <a:r>
              <a:rPr lang="en-US" sz="2400" dirty="0"/>
              <a:t>Performance Counters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Labs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12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Organized into </a:t>
            </a:r>
            <a:r>
              <a:rPr lang="en-US" sz="2800" dirty="0"/>
              <a:t>four sections:</a:t>
            </a:r>
          </a:p>
          <a:p>
            <a:pPr lvl="1"/>
            <a:r>
              <a:rPr lang="en-US" sz="2400" b="1" dirty="0"/>
              <a:t>Intro</a:t>
            </a:r>
            <a:r>
              <a:rPr lang="en-US" sz="2400" dirty="0"/>
              <a:t> (Labs 1-4)</a:t>
            </a:r>
          </a:p>
          <a:p>
            <a:pPr lvl="1"/>
            <a:r>
              <a:rPr lang="en-US" sz="2400" b="1" dirty="0"/>
              <a:t>I/O</a:t>
            </a:r>
            <a:r>
              <a:rPr lang="en-US" sz="2400" dirty="0"/>
              <a:t> (Labs 5-13)</a:t>
            </a:r>
          </a:p>
          <a:p>
            <a:pPr lvl="1"/>
            <a:r>
              <a:rPr lang="en-US" sz="2400" b="1" dirty="0"/>
              <a:t>Core</a:t>
            </a:r>
            <a:r>
              <a:rPr lang="en-US" sz="2400" dirty="0"/>
              <a:t> (Labs 14-19)</a:t>
            </a:r>
          </a:p>
          <a:p>
            <a:pPr lvl="1"/>
            <a:r>
              <a:rPr lang="en-US" sz="2400" b="1" dirty="0"/>
              <a:t>Memory</a:t>
            </a:r>
            <a:r>
              <a:rPr lang="en-US" sz="2400" dirty="0"/>
              <a:t> (Labs 20-25)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Labs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74862"/>
              </p:ext>
            </p:extLst>
          </p:nvPr>
        </p:nvGraphicFramePr>
        <p:xfrm>
          <a:off x="1371600" y="990600"/>
          <a:ext cx="6324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7620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b="1" dirty="0" smtClean="0"/>
                        <a:t>Intro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Vivado</a:t>
                      </a:r>
                      <a:r>
                        <a:rPr lang="en-US" dirty="0" smtClean="0"/>
                        <a:t> project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MIPSfpga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programming on </a:t>
                      </a:r>
                      <a:r>
                        <a:rPr lang="en-US" dirty="0" err="1" smtClean="0"/>
                        <a:t>MIPSfpga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Assembly programming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programming practice (optional)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I/O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7-segment</a:t>
                      </a:r>
                      <a:r>
                        <a:rPr lang="en-US" baseline="0" dirty="0" smtClean="0"/>
                        <a:t> displays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 timer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 light sensor / LCD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Interrupts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</a:t>
                      </a:r>
                      <a:r>
                        <a:rPr lang="en-US" baseline="0" dirty="0" smtClean="0"/>
                        <a:t> memory access (DMA)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 encryption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counters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4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Labs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13197"/>
              </p:ext>
            </p:extLst>
          </p:nvPr>
        </p:nvGraphicFramePr>
        <p:xfrm>
          <a:off x="1371600" y="990600"/>
          <a:ext cx="6324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7620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US" b="1" dirty="0" smtClean="0"/>
                        <a:t>Core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 flow: ADD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 flow: 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 flow: LW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 flow: BEQ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Hazard logic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CorExtend</a:t>
                      </a:r>
                      <a:r>
                        <a:rPr lang="en-US" dirty="0" smtClean="0"/>
                        <a:t>: Adding user-defined</a:t>
                      </a:r>
                      <a:r>
                        <a:rPr lang="en-US" baseline="0" dirty="0" smtClean="0"/>
                        <a:t> instructions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caching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Cache structure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Cache controller: Hit &amp; miss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Cache controller: Content management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Cache</a:t>
                      </a:r>
                      <a:r>
                        <a:rPr lang="en-US" baseline="0" dirty="0" smtClean="0"/>
                        <a:t> controller: Store and fill buffers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Scratchpad RAM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4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MIPSfpga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Overview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Labs</a:t>
            </a:r>
          </a:p>
          <a:p>
            <a:r>
              <a:rPr lang="en-US" b="1" dirty="0" smtClean="0"/>
              <a:t>Example Courses and Applications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Overview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77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Course 1: 4</a:t>
            </a:r>
            <a:r>
              <a:rPr lang="en-US" baseline="30000" dirty="0" smtClean="0"/>
              <a:t>th</a:t>
            </a:r>
            <a:r>
              <a:rPr lang="en-US" dirty="0" smtClean="0"/>
              <a:t> year Integrated Systems Architecture Course</a:t>
            </a:r>
          </a:p>
          <a:p>
            <a:r>
              <a:rPr lang="en-US" dirty="0" smtClean="0"/>
              <a:t>Course 2: 4</a:t>
            </a:r>
            <a:r>
              <a:rPr lang="en-US" baseline="30000" dirty="0" smtClean="0"/>
              <a:t>th</a:t>
            </a:r>
            <a:r>
              <a:rPr lang="en-US" dirty="0" smtClean="0"/>
              <a:t> year/Master’s level Processor and I/O Systems Lab</a:t>
            </a:r>
          </a:p>
          <a:p>
            <a:r>
              <a:rPr lang="en-US" dirty="0" smtClean="0"/>
              <a:t>Hackathon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70C0"/>
                </a:solidFill>
              </a:rPr>
              <a:t>MIPSfpga</a:t>
            </a:r>
            <a:r>
              <a:rPr lang="en-US" sz="2400" b="1" dirty="0" smtClean="0">
                <a:solidFill>
                  <a:srgbClr val="0070C0"/>
                </a:solidFill>
              </a:rPr>
              <a:t> is best used after learning the basics of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Digital Design, HDLs, and Computer Architecture.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 Courses and Applications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64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At UCM (Universidad </a:t>
            </a:r>
            <a:r>
              <a:rPr lang="en-US" dirty="0" err="1" smtClean="0"/>
              <a:t>Complutense</a:t>
            </a:r>
            <a:r>
              <a:rPr lang="en-US" dirty="0" smtClean="0"/>
              <a:t> de Madrid) 2017</a:t>
            </a:r>
          </a:p>
          <a:p>
            <a:r>
              <a:rPr lang="en-US" dirty="0" smtClean="0"/>
              <a:t>Student background</a:t>
            </a:r>
          </a:p>
          <a:p>
            <a:pPr lvl="1"/>
            <a:r>
              <a:rPr lang="en-US" dirty="0" smtClean="0"/>
              <a:t>Digital &amp; HDL design (VHDL)</a:t>
            </a:r>
          </a:p>
          <a:p>
            <a:pPr lvl="1"/>
            <a:r>
              <a:rPr lang="en-US" dirty="0" smtClean="0"/>
              <a:t>Computer Organization (MIPS ISA, single/multi-cycle processors, I/O systems)</a:t>
            </a:r>
          </a:p>
          <a:p>
            <a:pPr lvl="1"/>
            <a:r>
              <a:rPr lang="en-US" dirty="0" smtClean="0"/>
              <a:t>Programming (C++)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75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Ex. 1: Systems Architecture Course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4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Course Contents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90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Module 1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Review: MIPS ISA, single/multi-cycle processors, I/O systems</a:t>
            </a:r>
            <a:endParaRPr lang="en-US" sz="2400" dirty="0"/>
          </a:p>
          <a:p>
            <a:r>
              <a:rPr lang="en-US" sz="2800" b="1" dirty="0"/>
              <a:t>Module </a:t>
            </a:r>
            <a:r>
              <a:rPr lang="en-US" sz="2800" b="1" dirty="0" smtClean="0"/>
              <a:t>2:</a:t>
            </a:r>
            <a:endParaRPr lang="en-US" sz="2800" b="1" dirty="0"/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ipelined processors</a:t>
            </a:r>
            <a:endParaRPr lang="en-US" sz="2400" dirty="0"/>
          </a:p>
          <a:p>
            <a:r>
              <a:rPr lang="en-US" sz="2800" b="1" dirty="0"/>
              <a:t>Module 3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Caches</a:t>
            </a:r>
          </a:p>
          <a:p>
            <a:r>
              <a:rPr lang="en-US" sz="2800" b="1" dirty="0" smtClean="0"/>
              <a:t>Module </a:t>
            </a:r>
            <a:r>
              <a:rPr lang="en-US" sz="2800" b="1" dirty="0"/>
              <a:t>4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SoC</a:t>
            </a:r>
            <a:r>
              <a:rPr lang="en-US" sz="2400" dirty="0" smtClean="0"/>
              <a:t> and </a:t>
            </a:r>
            <a:r>
              <a:rPr lang="es-ES" sz="2400" dirty="0" err="1"/>
              <a:t>e</a:t>
            </a:r>
            <a:r>
              <a:rPr lang="es-ES" sz="2400" dirty="0" err="1" smtClean="0"/>
              <a:t>mbedded</a:t>
            </a:r>
            <a:r>
              <a:rPr lang="es-ES" sz="2400" dirty="0" smtClean="0"/>
              <a:t> </a:t>
            </a:r>
            <a:r>
              <a:rPr lang="es-ES" sz="2400" dirty="0" err="1"/>
              <a:t>s</a:t>
            </a:r>
            <a:r>
              <a:rPr lang="es-ES" sz="2400" dirty="0" err="1" smtClean="0"/>
              <a:t>ystem</a:t>
            </a:r>
            <a:r>
              <a:rPr lang="es-ES" sz="2400" dirty="0" smtClean="0"/>
              <a:t> </a:t>
            </a:r>
            <a:r>
              <a:rPr lang="es-ES" sz="2400" dirty="0" err="1"/>
              <a:t>design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783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Course Materials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90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Textbook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Digital Design and Computer Architecture,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 (Harris &amp; Harris, Elsevier © 2012)</a:t>
            </a:r>
            <a:endParaRPr lang="en-US" sz="2400" dirty="0"/>
          </a:p>
          <a:p>
            <a:r>
              <a:rPr lang="en-US" b="1" dirty="0" smtClean="0"/>
              <a:t>Slides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Extended versions of the slides provided with the book and with </a:t>
            </a:r>
            <a:r>
              <a:rPr lang="en-US" sz="2400" dirty="0" err="1" smtClean="0"/>
              <a:t>MIPSfpga</a:t>
            </a:r>
            <a:r>
              <a:rPr lang="en-US" sz="2400" dirty="0" smtClean="0"/>
              <a:t> Labs</a:t>
            </a:r>
          </a:p>
          <a:p>
            <a:r>
              <a:rPr lang="en-US" b="1" dirty="0" smtClean="0"/>
              <a:t>Labs:</a:t>
            </a:r>
          </a:p>
          <a:p>
            <a:pPr lvl="1"/>
            <a:r>
              <a:rPr lang="en-US" sz="2400" dirty="0" err="1" smtClean="0"/>
              <a:t>MIPSfpga</a:t>
            </a:r>
            <a:r>
              <a:rPr lang="en-US" sz="2400" dirty="0" smtClean="0"/>
              <a:t> materials (</a:t>
            </a:r>
            <a:r>
              <a:rPr lang="en-US" sz="2400" dirty="0" err="1" smtClean="0"/>
              <a:t>MIPSfpga</a:t>
            </a:r>
            <a:r>
              <a:rPr lang="en-US" sz="2400" dirty="0" smtClean="0"/>
              <a:t> Labs and </a:t>
            </a:r>
            <a:r>
              <a:rPr lang="en-US" sz="2400" dirty="0" err="1" smtClean="0"/>
              <a:t>MIPSfpga</a:t>
            </a:r>
            <a:r>
              <a:rPr lang="en-US" sz="2400" dirty="0" smtClean="0"/>
              <a:t> </a:t>
            </a:r>
            <a:r>
              <a:rPr lang="en-US" sz="2400" dirty="0" err="1" smtClean="0"/>
              <a:t>SoC</a:t>
            </a:r>
            <a:r>
              <a:rPr lang="en-US" sz="2400" dirty="0" smtClean="0"/>
              <a:t>)</a:t>
            </a:r>
          </a:p>
          <a:p>
            <a:r>
              <a:rPr lang="en-US" b="1" dirty="0" smtClean="0"/>
              <a:t>Exercises</a:t>
            </a:r>
            <a:r>
              <a:rPr lang="en-US" dirty="0" smtClean="0"/>
              <a:t>:</a:t>
            </a:r>
          </a:p>
          <a:p>
            <a:pPr lvl="1"/>
            <a:r>
              <a:rPr lang="es-ES" sz="2400" dirty="0" err="1" smtClean="0"/>
              <a:t>Worksheets</a:t>
            </a:r>
            <a:r>
              <a:rPr lang="es-ES" sz="2400" dirty="0" smtClean="0"/>
              <a:t> </a:t>
            </a:r>
            <a:r>
              <a:rPr lang="es-ES" sz="2400" dirty="0" err="1" smtClean="0"/>
              <a:t>adapted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textbook</a:t>
            </a:r>
            <a:r>
              <a:rPr lang="es-ES" sz="2400" dirty="0" smtClean="0"/>
              <a:t> and </a:t>
            </a:r>
            <a:r>
              <a:rPr lang="es-ES" sz="2400" dirty="0" err="1" smtClean="0"/>
              <a:t>labs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979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err="1" smtClean="0"/>
              <a:t>MIPSfpga</a:t>
            </a:r>
            <a:r>
              <a:rPr lang="en-US" b="1" dirty="0" smtClean="0"/>
              <a:t> Overview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Labs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Courses and Applications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Overview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28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Course </a:t>
            </a:r>
            <a:r>
              <a:rPr lang="en-US" sz="4400" dirty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chedule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906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Lectures: </a:t>
            </a:r>
            <a:r>
              <a:rPr lang="en-US" sz="2800" dirty="0" smtClean="0"/>
              <a:t>24 </a:t>
            </a:r>
            <a:r>
              <a:rPr lang="en-US" sz="2800" dirty="0"/>
              <a:t>1.5-hour </a:t>
            </a:r>
            <a:r>
              <a:rPr lang="en-US" sz="2800" dirty="0" smtClean="0"/>
              <a:t>lessons, 2 </a:t>
            </a:r>
            <a:r>
              <a:rPr lang="en-US" sz="2800" dirty="0"/>
              <a:t>per </a:t>
            </a:r>
            <a:r>
              <a:rPr lang="en-US" sz="2800" dirty="0" smtClean="0"/>
              <a:t>week</a:t>
            </a:r>
          </a:p>
          <a:p>
            <a:r>
              <a:rPr lang="en-US" sz="2800" b="1" dirty="0" smtClean="0"/>
              <a:t>Lab sessions </a:t>
            </a:r>
            <a:r>
              <a:rPr lang="en-US" sz="2800" dirty="0" smtClean="0"/>
              <a:t>12 </a:t>
            </a:r>
            <a:r>
              <a:rPr lang="en-US" sz="2800" dirty="0"/>
              <a:t>2-hour </a:t>
            </a:r>
            <a:r>
              <a:rPr lang="en-US" sz="2800" dirty="0" smtClean="0"/>
              <a:t>sessions, 1 </a:t>
            </a:r>
            <a:r>
              <a:rPr lang="en-US" sz="2800" dirty="0"/>
              <a:t>per </a:t>
            </a:r>
            <a:r>
              <a:rPr lang="en-US" sz="2800" dirty="0" smtClean="0"/>
              <a:t>week</a:t>
            </a:r>
          </a:p>
          <a:p>
            <a:pPr lvl="1"/>
            <a:r>
              <a:rPr lang="en-US" sz="2200" b="1" dirty="0" smtClean="0"/>
              <a:t>Module 1: MIPS ISA &amp; Hardware </a:t>
            </a:r>
            <a:r>
              <a:rPr lang="en-US" sz="2200" b="1" dirty="0" smtClean="0"/>
              <a:t>(5 </a:t>
            </a:r>
            <a:r>
              <a:rPr lang="en-US" sz="2200" b="1" dirty="0" smtClean="0"/>
              <a:t>weeks)</a:t>
            </a:r>
            <a:endParaRPr lang="en-US" sz="2200" dirty="0" smtClean="0"/>
          </a:p>
          <a:p>
            <a:pPr lvl="2"/>
            <a:r>
              <a:rPr lang="en-US" sz="1800" dirty="0" smtClean="0"/>
              <a:t>Install </a:t>
            </a:r>
            <a:r>
              <a:rPr lang="en-US" sz="1800" dirty="0" err="1" smtClean="0"/>
              <a:t>MIPSfpga</a:t>
            </a:r>
            <a:r>
              <a:rPr lang="en-US" sz="1800" dirty="0" smtClean="0"/>
              <a:t> tools and build </a:t>
            </a:r>
            <a:r>
              <a:rPr lang="en-US" sz="1800" dirty="0" err="1" smtClean="0"/>
              <a:t>MIPSfpga</a:t>
            </a:r>
            <a:r>
              <a:rPr lang="en-US" sz="1800" dirty="0" smtClean="0"/>
              <a:t> in </a:t>
            </a:r>
            <a:r>
              <a:rPr lang="en-US" sz="1800" dirty="0" err="1" smtClean="0"/>
              <a:t>Vivado</a:t>
            </a:r>
            <a:r>
              <a:rPr lang="en-US" sz="1800" dirty="0"/>
              <a:t> </a:t>
            </a:r>
            <a:r>
              <a:rPr lang="en-US" sz="1800" dirty="0" smtClean="0"/>
              <a:t>(MIPS GSG &amp; Lab 1)</a:t>
            </a:r>
          </a:p>
          <a:p>
            <a:pPr lvl="2"/>
            <a:r>
              <a:rPr lang="en-US" sz="1800" dirty="0" smtClean="0"/>
              <a:t>Review MIPS ISA: assembly &amp; C programming (Labs 2-4)</a:t>
            </a:r>
          </a:p>
          <a:p>
            <a:pPr lvl="2"/>
            <a:r>
              <a:rPr lang="en-US" sz="1800" dirty="0" smtClean="0"/>
              <a:t>Review: I/O Systems (Lab 5: Add 7-segment displays)</a:t>
            </a:r>
          </a:p>
          <a:p>
            <a:pPr lvl="1"/>
            <a:r>
              <a:rPr lang="en-US" sz="2200" b="1" dirty="0" smtClean="0"/>
              <a:t>Module 2: Pipelined Processor </a:t>
            </a:r>
            <a:r>
              <a:rPr lang="en-US" sz="2200" b="1" dirty="0" smtClean="0"/>
              <a:t>(3 </a:t>
            </a:r>
            <a:r>
              <a:rPr lang="en-US" sz="2200" b="1" dirty="0" smtClean="0"/>
              <a:t>weeks)</a:t>
            </a:r>
          </a:p>
          <a:p>
            <a:pPr lvl="2"/>
            <a:r>
              <a:rPr lang="en-US" sz="1800" dirty="0" smtClean="0"/>
              <a:t>Labs 13-18 (ADD, AND, LW, BEQ instruction flow, Hazard Unit)</a:t>
            </a:r>
          </a:p>
          <a:p>
            <a:pPr lvl="1"/>
            <a:r>
              <a:rPr lang="en-US" sz="2200" b="1" dirty="0" smtClean="0"/>
              <a:t>Module 3: Cache Hierarchy (3 weeks)</a:t>
            </a:r>
          </a:p>
          <a:p>
            <a:pPr lvl="2"/>
            <a:r>
              <a:rPr lang="en-US" sz="1800" dirty="0" smtClean="0"/>
              <a:t>Labs 22A and 22B (Cache hits, Cache misses)</a:t>
            </a:r>
          </a:p>
          <a:p>
            <a:pPr lvl="1"/>
            <a:r>
              <a:rPr lang="en-US" sz="2200" b="1" dirty="0" smtClean="0"/>
              <a:t>Module 4: </a:t>
            </a:r>
            <a:r>
              <a:rPr lang="en-US" sz="2200" b="1" dirty="0" err="1" smtClean="0"/>
              <a:t>SoC</a:t>
            </a:r>
            <a:r>
              <a:rPr lang="en-US" sz="2200" b="1" dirty="0" smtClean="0"/>
              <a:t> and Embedded System Design (1 week)</a:t>
            </a:r>
          </a:p>
          <a:p>
            <a:pPr lvl="2"/>
            <a:r>
              <a:rPr lang="en-US" sz="1800" dirty="0" err="1" smtClean="0"/>
              <a:t>MIPSfpga</a:t>
            </a:r>
            <a:r>
              <a:rPr lang="en-US" sz="1800" dirty="0" smtClean="0"/>
              <a:t> </a:t>
            </a:r>
            <a:r>
              <a:rPr lang="en-US" sz="1800" dirty="0" err="1" smtClean="0"/>
              <a:t>SoC</a:t>
            </a:r>
            <a:r>
              <a:rPr lang="en-US" sz="1800" dirty="0" smtClean="0"/>
              <a:t> Starter Tutorial</a:t>
            </a:r>
          </a:p>
        </p:txBody>
      </p:sp>
    </p:spTree>
    <p:extLst>
      <p:ext uri="{BB962C8B-B14F-4D97-AF65-F5344CB8AC3E}">
        <p14:creationId xmlns:p14="http://schemas.microsoft.com/office/powerpoint/2010/main" val="32261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At TUD (Technical University of Darmstadt, Germany) in 2016</a:t>
            </a:r>
          </a:p>
          <a:p>
            <a:r>
              <a:rPr lang="en-US" dirty="0" smtClean="0"/>
              <a:t>Student background</a:t>
            </a:r>
          </a:p>
          <a:p>
            <a:pPr lvl="1"/>
            <a:r>
              <a:rPr lang="en-US" dirty="0" smtClean="0"/>
              <a:t>Digital &amp; HDL design (VHDL)</a:t>
            </a:r>
          </a:p>
          <a:p>
            <a:pPr lvl="1"/>
            <a:r>
              <a:rPr lang="en-US" dirty="0" smtClean="0"/>
              <a:t>Computer Organization (MIPS ISA, single/multi-cycle processors, I/O systems)</a:t>
            </a:r>
          </a:p>
          <a:p>
            <a:pPr lvl="1"/>
            <a:r>
              <a:rPr lang="en-US" dirty="0" smtClean="0"/>
              <a:t>Programming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Ex. 2: Processor &amp; I/O Systems Lab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3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Course Materials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144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Textbook</a:t>
            </a:r>
            <a:r>
              <a:rPr lang="en-US" dirty="0" smtClean="0"/>
              <a:t>:</a:t>
            </a:r>
          </a:p>
          <a:p>
            <a:pPr lvl="1"/>
            <a:r>
              <a:rPr lang="en-US" sz="2600" dirty="0" smtClean="0"/>
              <a:t>Digital Design and Computer Architecture,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Edition (Harris &amp; Harris, Elsevier © 2012)</a:t>
            </a:r>
            <a:endParaRPr lang="en-US" sz="2600" dirty="0"/>
          </a:p>
          <a:p>
            <a:r>
              <a:rPr lang="en-US" b="1" dirty="0" smtClean="0"/>
              <a:t>Slides</a:t>
            </a:r>
            <a:r>
              <a:rPr lang="en-US" dirty="0" smtClean="0"/>
              <a:t>:</a:t>
            </a:r>
          </a:p>
          <a:p>
            <a:pPr lvl="1"/>
            <a:r>
              <a:rPr lang="en-US" sz="2600" dirty="0" smtClean="0"/>
              <a:t>Extended versions of the slides provided with the book and </a:t>
            </a:r>
            <a:r>
              <a:rPr lang="en-US" sz="2600" dirty="0" err="1" smtClean="0"/>
              <a:t>MIPSfpga</a:t>
            </a:r>
            <a:r>
              <a:rPr lang="en-US" sz="2600" dirty="0" smtClean="0"/>
              <a:t> Labs</a:t>
            </a:r>
          </a:p>
          <a:p>
            <a:r>
              <a:rPr lang="en-US" b="1" dirty="0" smtClean="0"/>
              <a:t>Labs:</a:t>
            </a:r>
          </a:p>
          <a:p>
            <a:pPr lvl="1"/>
            <a:r>
              <a:rPr lang="en-US" sz="2600" dirty="0" smtClean="0"/>
              <a:t>Textbook and </a:t>
            </a:r>
            <a:r>
              <a:rPr lang="en-US" sz="2600" dirty="0" err="1" smtClean="0"/>
              <a:t>MIPSfpga</a:t>
            </a:r>
            <a:r>
              <a:rPr lang="en-US" sz="2600" dirty="0" smtClean="0"/>
              <a:t> Labs</a:t>
            </a:r>
          </a:p>
          <a:p>
            <a:r>
              <a:rPr lang="en-US" sz="3000" b="1" dirty="0" smtClean="0"/>
              <a:t>Lab kit cost: </a:t>
            </a:r>
            <a:r>
              <a:rPr lang="en-US" sz="3000" dirty="0" smtClean="0"/>
              <a:t>$15 + Nexys4 DDR board ($159) &amp; Bus Blaster probe ($50). Total: $234 </a:t>
            </a:r>
          </a:p>
        </p:txBody>
      </p:sp>
    </p:spTree>
    <p:extLst>
      <p:ext uri="{BB962C8B-B14F-4D97-AF65-F5344CB8AC3E}">
        <p14:creationId xmlns:p14="http://schemas.microsoft.com/office/powerpoint/2010/main" val="10002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Course </a:t>
            </a:r>
            <a:r>
              <a:rPr lang="en-US" sz="4400" dirty="0">
                <a:solidFill>
                  <a:schemeClr val="bg1"/>
                </a:solidFill>
              </a:rPr>
              <a:t>C</a:t>
            </a:r>
            <a:r>
              <a:rPr lang="en-US" sz="4400" dirty="0" smtClean="0">
                <a:solidFill>
                  <a:schemeClr val="bg1"/>
                </a:solidFill>
              </a:rPr>
              <a:t>ontents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906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45329"/>
              </p:ext>
            </p:extLst>
          </p:nvPr>
        </p:nvGraphicFramePr>
        <p:xfrm>
          <a:off x="457200" y="13970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752600"/>
                <a:gridCol w="47244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MIPSfpga</a:t>
                      </a:r>
                      <a:r>
                        <a:rPr lang="en-US" dirty="0" smtClean="0"/>
                        <a:t> Lab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</a:t>
                      </a:r>
                      <a:r>
                        <a:rPr lang="en-US" baseline="0" dirty="0" smtClean="0"/>
                        <a:t> 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MIPS Assembly Programming (using simulator)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week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</a:t>
                      </a:r>
                      <a:r>
                        <a:rPr lang="en-US" baseline="0" dirty="0" smtClean="0"/>
                        <a:t> from 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MIPS Single-Cycle 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week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from 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MIPS Pipelined 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weeks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MIPSfpga</a:t>
                      </a:r>
                      <a:r>
                        <a:rPr lang="en-US" dirty="0" smtClean="0"/>
                        <a:t> Tutorial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week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MIPSfpga</a:t>
                      </a:r>
                      <a:r>
                        <a:rPr lang="en-US" baseline="0" dirty="0" smtClean="0"/>
                        <a:t> Memory-mapped I/O: Buzzer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week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MIPSfpga</a:t>
                      </a:r>
                      <a:r>
                        <a:rPr lang="en-US" baseline="0" dirty="0" smtClean="0"/>
                        <a:t> Memory-mapped I/O: LCD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weeks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MIPSfpga</a:t>
                      </a:r>
                      <a:r>
                        <a:rPr lang="en-US" dirty="0" smtClean="0"/>
                        <a:t> DMA 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weeks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</a:t>
                      </a:r>
                      <a:r>
                        <a:rPr lang="en-US" baseline="0" dirty="0" smtClean="0"/>
                        <a:t>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MIPSfpga</a:t>
                      </a:r>
                      <a:r>
                        <a:rPr lang="en-US" dirty="0" smtClean="0"/>
                        <a:t> DES Encryption with DMA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weeks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8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Ex. 3: Hackathon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144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Seminars in Russia, Ukraine and Kazakhstan in 2015/2016</a:t>
            </a:r>
          </a:p>
          <a:p>
            <a:r>
              <a:rPr lang="en-US" sz="3000" dirty="0" err="1" smtClean="0"/>
              <a:t>MIPSfpga</a:t>
            </a:r>
            <a:r>
              <a:rPr lang="en-US" sz="3000" dirty="0" smtClean="0"/>
              <a:t> integrated into courses / labs</a:t>
            </a:r>
          </a:p>
          <a:p>
            <a:r>
              <a:rPr lang="en-US" sz="3000" dirty="0" smtClean="0"/>
              <a:t>Culminated in </a:t>
            </a:r>
            <a:r>
              <a:rPr lang="en-US" sz="3000" b="1" dirty="0" smtClean="0"/>
              <a:t>Hackathon</a:t>
            </a:r>
            <a:r>
              <a:rPr lang="en-US" sz="3000" dirty="0" smtClean="0"/>
              <a:t> where students interfaced </a:t>
            </a:r>
            <a:r>
              <a:rPr lang="en-US" sz="3000" dirty="0" err="1" smtClean="0"/>
              <a:t>MIPSfpga</a:t>
            </a:r>
            <a:r>
              <a:rPr lang="en-US" sz="3000" dirty="0" smtClean="0"/>
              <a:t> to peripherals using SPI, I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C, etc. (see </a:t>
            </a:r>
            <a:r>
              <a:rPr lang="en-US" sz="3000" dirty="0" err="1" smtClean="0"/>
              <a:t>MIPSfpga</a:t>
            </a:r>
            <a:r>
              <a:rPr lang="en-US" sz="3000" dirty="0" smtClean="0"/>
              <a:t> I/O Labs)</a:t>
            </a:r>
          </a:p>
        </p:txBody>
      </p:sp>
      <p:pic>
        <p:nvPicPr>
          <p:cNvPr id="6" name="Picture 5" descr="http://www.silicon-russia.com/wp-content/uploads/2016/11/Screenshot-2016-11-23-08.18.14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6317"/>
            <a:ext cx="1428115" cy="142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silicon-russia.com/wp-content/uploads/2016/11/Screenshot-2016-11-23-08.17.47.png">
            <a:hlinkClick r:id="rId3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70082"/>
            <a:ext cx="1428115" cy="142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silicon-russia.com/wp-content/uploads/2016/11/Screenshot-2016-11-23-08.16.51.png">
            <a:hlinkClick r:id="rId3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70082"/>
            <a:ext cx="1428115" cy="142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silicon-russia.com/wp-content/uploads/2016/11/Screenshot-2016-11-23-08.14.23.png">
            <a:hlinkClick r:id="rId3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42" y="3970081"/>
            <a:ext cx="1428115" cy="142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silicon-russia.com/wp-content/uploads/2016/11/Screenshot-2016-11-23-08.15.01.png">
            <a:hlinkClick r:id="rId3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70080"/>
            <a:ext cx="1428115" cy="142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silicon-russia.com/wp-content/uploads/2016/11/Screenshot-2016-11-23-08.15.42.png">
            <a:hlinkClick r:id="rId3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92493"/>
            <a:ext cx="1428115" cy="14281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18157" y="5420608"/>
            <a:ext cx="676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http://store.digilentinc.com/pmod-expansion-modules/pmod-boards/</a:t>
            </a:r>
          </a:p>
        </p:txBody>
      </p:sp>
    </p:spTree>
    <p:extLst>
      <p:ext uri="{BB962C8B-B14F-4D97-AF65-F5344CB8AC3E}">
        <p14:creationId xmlns:p14="http://schemas.microsoft.com/office/powerpoint/2010/main" val="723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MIPSfpga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Overview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Labs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Courses and Applications</a:t>
            </a:r>
          </a:p>
          <a:p>
            <a:r>
              <a:rPr lang="en-US" b="1" dirty="0"/>
              <a:t>Conclusion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Overview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6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Comparisons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12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48398"/>
              </p:ext>
            </p:extLst>
          </p:nvPr>
        </p:nvGraphicFramePr>
        <p:xfrm>
          <a:off x="647700" y="990600"/>
          <a:ext cx="79248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Nios</a:t>
                      </a:r>
                      <a:r>
                        <a:rPr lang="en-US" sz="2200" dirty="0" smtClean="0"/>
                        <a:t>, </a:t>
                      </a:r>
                      <a:r>
                        <a:rPr lang="en-US" sz="2200" dirty="0" err="1" smtClean="0"/>
                        <a:t>Nios</a:t>
                      </a:r>
                      <a:r>
                        <a:rPr lang="en-US" sz="2200" dirty="0" smtClean="0"/>
                        <a:t> II, </a:t>
                      </a:r>
                      <a:r>
                        <a:rPr lang="en-US" sz="2200" dirty="0" err="1" smtClean="0"/>
                        <a:t>Microblaze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Cortex M0 Design Start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Soft-core</a:t>
                      </a:r>
                    </a:p>
                    <a:p>
                      <a:r>
                        <a:rPr lang="en-US" dirty="0" smtClean="0"/>
                        <a:t>- Obfuscated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OpenSPARC</a:t>
                      </a:r>
                      <a:r>
                        <a:rPr lang="en-US" sz="2200" dirty="0" smtClean="0"/>
                        <a:t>, Leon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Soft-core</a:t>
                      </a:r>
                    </a:p>
                    <a:p>
                      <a:r>
                        <a:rPr lang="en-US" dirty="0" smtClean="0"/>
                        <a:t>+</a:t>
                      </a:r>
                      <a:r>
                        <a:rPr lang="en-US" baseline="0" dirty="0" smtClean="0"/>
                        <a:t> Open-source</a:t>
                      </a:r>
                    </a:p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Few teaching materials</a:t>
                      </a:r>
                    </a:p>
                    <a:p>
                      <a:r>
                        <a:rPr lang="en-US" dirty="0" smtClean="0"/>
                        <a:t>- ISA not commonly used in academia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RISC-V, </a:t>
                      </a:r>
                      <a:r>
                        <a:rPr lang="en-US" sz="2200" dirty="0" err="1" smtClean="0"/>
                        <a:t>openRISC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Soft-core</a:t>
                      </a:r>
                    </a:p>
                    <a:p>
                      <a:r>
                        <a:rPr lang="en-US" dirty="0" smtClean="0"/>
                        <a:t>+ Open-source</a:t>
                      </a:r>
                    </a:p>
                    <a:p>
                      <a:r>
                        <a:rPr lang="en-US" dirty="0" smtClean="0"/>
                        <a:t>- Not a commercial core</a:t>
                      </a:r>
                    </a:p>
                    <a:p>
                      <a:r>
                        <a:rPr lang="en-US" dirty="0" smtClean="0"/>
                        <a:t>- Few teaching materials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5040" y="4572000"/>
            <a:ext cx="712445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  </a:t>
            </a:r>
            <a:r>
              <a:rPr lang="en-US" sz="2400" b="1" dirty="0" err="1" smtClean="0"/>
              <a:t>MIPSfpga</a:t>
            </a:r>
            <a:r>
              <a:rPr lang="en-US" sz="2400" b="1" dirty="0" smtClean="0"/>
              <a:t>:</a:t>
            </a:r>
            <a:r>
              <a:rPr lang="en-US" dirty="0" smtClean="0"/>
              <a:t>	+ </a:t>
            </a:r>
            <a:r>
              <a:rPr lang="en-US" dirty="0" err="1"/>
              <a:t>U</a:t>
            </a:r>
            <a:r>
              <a:rPr lang="en-US" dirty="0" err="1" smtClean="0"/>
              <a:t>nobfuscated</a:t>
            </a:r>
            <a:r>
              <a:rPr lang="en-US" dirty="0" smtClean="0"/>
              <a:t> soft-core</a:t>
            </a:r>
          </a:p>
          <a:p>
            <a:r>
              <a:rPr lang="en-US" dirty="0"/>
              <a:t>	</a:t>
            </a:r>
            <a:r>
              <a:rPr lang="en-US" dirty="0" smtClean="0"/>
              <a:t>	+ Commercial core (e.g., used in Microchip’s PIC32MZ)</a:t>
            </a:r>
          </a:p>
          <a:p>
            <a:r>
              <a:rPr lang="en-US" dirty="0"/>
              <a:t>	</a:t>
            </a:r>
            <a:r>
              <a:rPr lang="en-US" dirty="0" smtClean="0"/>
              <a:t>	+ Commonly taught ISA in academia</a:t>
            </a:r>
          </a:p>
          <a:p>
            <a:r>
              <a:rPr lang="en-US" dirty="0"/>
              <a:t>	</a:t>
            </a:r>
            <a:r>
              <a:rPr lang="en-US" dirty="0" smtClean="0"/>
              <a:t>	+ Robust teaching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Conclusions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12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1283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MIPSfpga</a:t>
            </a:r>
            <a:r>
              <a:rPr lang="en-US" dirty="0"/>
              <a:t> </a:t>
            </a:r>
            <a:r>
              <a:rPr lang="en-US" b="1" dirty="0"/>
              <a:t>bridges the gap </a:t>
            </a:r>
            <a:r>
              <a:rPr lang="en-US" dirty="0"/>
              <a:t>between toy processors and</a:t>
            </a:r>
            <a:r>
              <a:rPr lang="en-US" b="1" dirty="0"/>
              <a:t> industry-level </a:t>
            </a:r>
            <a:r>
              <a:rPr lang="en-US" b="1" dirty="0" smtClean="0"/>
              <a:t>processors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MIPSfpga</a:t>
            </a:r>
            <a:r>
              <a:rPr lang="en-US" dirty="0" smtClean="0"/>
              <a:t> is an </a:t>
            </a:r>
            <a:r>
              <a:rPr lang="en-US" b="1" dirty="0" smtClean="0"/>
              <a:t>excellent resource for courses</a:t>
            </a:r>
            <a:r>
              <a:rPr lang="en-US" dirty="0" smtClean="0"/>
              <a:t> in:</a:t>
            </a:r>
          </a:p>
          <a:p>
            <a:pPr lvl="1"/>
            <a:r>
              <a:rPr lang="en-US" dirty="0" smtClean="0"/>
              <a:t>Digital design, computer architecture, embedded systems, Memory systems, VLSI design, </a:t>
            </a:r>
            <a:r>
              <a:rPr lang="en-US" dirty="0" err="1" smtClean="0"/>
              <a:t>SoC</a:t>
            </a:r>
            <a:r>
              <a:rPr lang="en-US" dirty="0" smtClean="0"/>
              <a:t> design</a:t>
            </a:r>
          </a:p>
          <a:p>
            <a:r>
              <a:rPr lang="en-US" dirty="0" err="1" smtClean="0"/>
              <a:t>MIPSfpga</a:t>
            </a:r>
            <a:r>
              <a:rPr lang="en-US" dirty="0" smtClean="0"/>
              <a:t> offers </a:t>
            </a:r>
            <a:r>
              <a:rPr lang="en-US" b="1" dirty="0" smtClean="0"/>
              <a:t>robust teaching materials</a:t>
            </a:r>
            <a:r>
              <a:rPr lang="en-US" dirty="0" smtClean="0"/>
              <a:t> best used in upper-division undergraduate or master’s-level courses.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Materials &amp; Support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12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9906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/>
              <a:t>MIPSfpga</a:t>
            </a:r>
            <a:r>
              <a:rPr lang="en-US" sz="2800" b="1" dirty="0" smtClean="0"/>
              <a:t> materials available on the Imagination University Program Website under Teaching Materials:</a:t>
            </a:r>
          </a:p>
          <a:p>
            <a:pPr marL="0" indent="0">
              <a:buNone/>
            </a:pPr>
            <a:r>
              <a:rPr lang="en-US" sz="2400" i="1" dirty="0" smtClean="0"/>
              <a:t> </a:t>
            </a:r>
            <a:r>
              <a:rPr lang="en-US" sz="2200" i="1" dirty="0" smtClean="0"/>
              <a:t>    	http</a:t>
            </a:r>
            <a:r>
              <a:rPr lang="en-US" sz="2200" i="1" dirty="0"/>
              <a:t>://</a:t>
            </a:r>
            <a:r>
              <a:rPr lang="en-US" sz="2200" i="1" dirty="0" smtClean="0"/>
              <a:t>community.imgtec.com/university/university-registration</a:t>
            </a:r>
          </a:p>
          <a:p>
            <a:pPr marL="0" indent="0">
              <a:buNone/>
            </a:pPr>
            <a:endParaRPr lang="en-US" sz="1100" i="1" dirty="0"/>
          </a:p>
          <a:p>
            <a:r>
              <a:rPr lang="en-US" sz="2400" b="1" dirty="0" err="1"/>
              <a:t>MIPSfpga</a:t>
            </a:r>
            <a:r>
              <a:rPr lang="en-US" sz="2400" b="1" dirty="0"/>
              <a:t> Forum (technical support):</a:t>
            </a:r>
          </a:p>
          <a:p>
            <a:pPr marL="0" indent="0">
              <a:buNone/>
            </a:pPr>
            <a:r>
              <a:rPr lang="en-US" sz="2200" i="1" dirty="0" smtClean="0"/>
              <a:t>	http</a:t>
            </a:r>
            <a:r>
              <a:rPr lang="en-US" sz="2200" i="1" dirty="0"/>
              <a:t>://community.imgtec.com/forums/cat/mips-insider/mipsfpga/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sz="2400" b="1" dirty="0"/>
              <a:t>Other Forums</a:t>
            </a:r>
          </a:p>
          <a:p>
            <a:pPr lvl="1"/>
            <a:r>
              <a:rPr lang="en-US" sz="2000" b="1" dirty="0"/>
              <a:t>MIPS Tech Support (general questions):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200" i="1" dirty="0"/>
              <a:t>http://community.imgtec.com/forums/cat/mips-insider/</a:t>
            </a:r>
            <a:endParaRPr lang="en-US" sz="2200" b="1" i="1" dirty="0"/>
          </a:p>
          <a:p>
            <a:pPr lvl="1"/>
            <a:r>
              <a:rPr lang="en-US" sz="2000" b="1" dirty="0"/>
              <a:t>Imagination University </a:t>
            </a:r>
            <a:r>
              <a:rPr lang="en-US" sz="2000" b="1" dirty="0" err="1"/>
              <a:t>Programme</a:t>
            </a:r>
            <a:r>
              <a:rPr lang="en-US" sz="2000" b="1" dirty="0"/>
              <a:t> (curriculum discussions, IUP questions, etc. – no tech support):</a:t>
            </a:r>
          </a:p>
          <a:p>
            <a:pPr marL="0" indent="0">
              <a:buNone/>
            </a:pPr>
            <a:r>
              <a:rPr lang="en-US" sz="2200" i="1" dirty="0"/>
              <a:t>	http://community.imgtec.com/forums/cat/university/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35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Acknowledgements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914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Robert Owen</a:t>
            </a:r>
          </a:p>
          <a:p>
            <a:r>
              <a:rPr lang="en-US" sz="1800" dirty="0"/>
              <a:t>Sarah Harris</a:t>
            </a:r>
          </a:p>
          <a:p>
            <a:r>
              <a:rPr lang="en-US" sz="1800" dirty="0"/>
              <a:t>Daniel </a:t>
            </a:r>
            <a:r>
              <a:rPr lang="en-US" sz="1800" dirty="0" err="1"/>
              <a:t>Chaver</a:t>
            </a:r>
            <a:r>
              <a:rPr lang="en-US" sz="1800" dirty="0"/>
              <a:t>-Martinez</a:t>
            </a:r>
          </a:p>
          <a:p>
            <a:r>
              <a:rPr lang="en-US" sz="1800" dirty="0" smtClean="0"/>
              <a:t>David </a:t>
            </a:r>
            <a:r>
              <a:rPr lang="en-US" sz="1800" dirty="0"/>
              <a:t>Money Harris</a:t>
            </a:r>
          </a:p>
          <a:p>
            <a:r>
              <a:rPr lang="de-DE" sz="1800" dirty="0"/>
              <a:t>Yuri Panchul</a:t>
            </a:r>
            <a:endParaRPr lang="en-US" sz="1800" dirty="0"/>
          </a:p>
          <a:p>
            <a:r>
              <a:rPr lang="de-DE" sz="1800" dirty="0"/>
              <a:t>Bruce Ableidinger</a:t>
            </a:r>
            <a:endParaRPr lang="en-US" sz="1800" dirty="0"/>
          </a:p>
          <a:p>
            <a:r>
              <a:rPr lang="de-DE" sz="1800" dirty="0" smtClean="0"/>
              <a:t>Enrique Sedano</a:t>
            </a:r>
            <a:endParaRPr lang="en-US" sz="1800" dirty="0"/>
          </a:p>
          <a:p>
            <a:r>
              <a:rPr lang="en-US" sz="1800" dirty="0" err="1"/>
              <a:t>Zubair</a:t>
            </a:r>
            <a:r>
              <a:rPr lang="en-US" sz="1800" dirty="0"/>
              <a:t> </a:t>
            </a:r>
            <a:r>
              <a:rPr lang="en-US" sz="1800" dirty="0" err="1"/>
              <a:t>Kakakhel</a:t>
            </a:r>
            <a:endParaRPr lang="en-US" sz="1800" dirty="0"/>
          </a:p>
          <a:p>
            <a:r>
              <a:rPr lang="de-DE" sz="1800" dirty="0"/>
              <a:t>Kent Brinkley</a:t>
            </a:r>
          </a:p>
          <a:p>
            <a:r>
              <a:rPr lang="en-US" sz="1800" dirty="0" smtClean="0"/>
              <a:t>Chuck </a:t>
            </a:r>
            <a:r>
              <a:rPr lang="en-US" sz="1800" dirty="0" err="1"/>
              <a:t>Swartley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err="1" smtClean="0"/>
              <a:t>Akhilesh</a:t>
            </a:r>
            <a:r>
              <a:rPr lang="en-US" sz="1800" dirty="0" smtClean="0"/>
              <a:t> </a:t>
            </a:r>
            <a:r>
              <a:rPr lang="en-US" sz="1800" dirty="0"/>
              <a:t>Sandeep </a:t>
            </a:r>
            <a:r>
              <a:rPr lang="en-US" sz="1800" dirty="0" smtClean="0"/>
              <a:t>Thakur</a:t>
            </a:r>
          </a:p>
          <a:p>
            <a:r>
              <a:rPr lang="en-US" sz="1800" dirty="0"/>
              <a:t>Christian </a:t>
            </a:r>
            <a:r>
              <a:rPr lang="en-US" sz="1800" dirty="0" smtClean="0"/>
              <a:t>White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24200" y="914400"/>
            <a:ext cx="60197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Sean </a:t>
            </a:r>
            <a:r>
              <a:rPr lang="en-US" sz="1800" dirty="0"/>
              <a:t>Raby</a:t>
            </a:r>
          </a:p>
          <a:p>
            <a:r>
              <a:rPr lang="en-US" sz="1800" dirty="0"/>
              <a:t>Rick Leatherman</a:t>
            </a:r>
          </a:p>
          <a:p>
            <a:r>
              <a:rPr lang="en-US" sz="1800" dirty="0"/>
              <a:t>Matthew Fortune</a:t>
            </a:r>
          </a:p>
          <a:p>
            <a:r>
              <a:rPr lang="en-US" sz="1800" dirty="0" err="1"/>
              <a:t>Munir</a:t>
            </a:r>
            <a:r>
              <a:rPr lang="en-US" sz="1800" dirty="0"/>
              <a:t> Hasan</a:t>
            </a:r>
          </a:p>
          <a:p>
            <a:r>
              <a:rPr lang="en-US" sz="1800" dirty="0" err="1"/>
              <a:t>Sachin</a:t>
            </a:r>
            <a:r>
              <a:rPr lang="en-US" sz="1800" dirty="0"/>
              <a:t> </a:t>
            </a:r>
            <a:r>
              <a:rPr lang="en-US" sz="1800" dirty="0" err="1" smtClean="0"/>
              <a:t>Sundar</a:t>
            </a:r>
            <a:endParaRPr lang="de-DE" sz="1800" dirty="0" smtClean="0"/>
          </a:p>
          <a:p>
            <a:r>
              <a:rPr lang="de-DE" sz="1800" dirty="0" smtClean="0"/>
              <a:t>Michael Alexander</a:t>
            </a:r>
            <a:endParaRPr lang="en-US" sz="1800" dirty="0" smtClean="0"/>
          </a:p>
          <a:p>
            <a:r>
              <a:rPr lang="de-DE" sz="1800" dirty="0" smtClean="0"/>
              <a:t>Sam Bobrowicz</a:t>
            </a:r>
          </a:p>
          <a:p>
            <a:r>
              <a:rPr lang="de-DE" sz="1800" dirty="0" smtClean="0"/>
              <a:t>Cathal McCabe</a:t>
            </a:r>
          </a:p>
          <a:p>
            <a:r>
              <a:rPr lang="en-US" sz="1800" dirty="0" smtClean="0"/>
              <a:t>Roy </a:t>
            </a:r>
            <a:r>
              <a:rPr lang="en-US" sz="1800" dirty="0" err="1" smtClean="0"/>
              <a:t>Kravitz</a:t>
            </a:r>
            <a:endParaRPr lang="en-US" sz="1800" dirty="0" smtClean="0"/>
          </a:p>
          <a:p>
            <a:r>
              <a:rPr lang="en-US" sz="1800" dirty="0" smtClean="0"/>
              <a:t>Alexey </a:t>
            </a:r>
            <a:r>
              <a:rPr lang="en-US" sz="1800" dirty="0" err="1" smtClean="0"/>
              <a:t>Pereverzev</a:t>
            </a:r>
            <a:endParaRPr lang="en-US" sz="1800" dirty="0" smtClean="0"/>
          </a:p>
          <a:p>
            <a:r>
              <a:rPr lang="en-US" sz="1800" dirty="0"/>
              <a:t>Nicholas </a:t>
            </a:r>
            <a:r>
              <a:rPr lang="en-US" sz="1800" dirty="0" err="1" smtClean="0"/>
              <a:t>Beser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43600" y="928353"/>
            <a:ext cx="32003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Larissa Swanland</a:t>
            </a:r>
            <a:endParaRPr lang="en-US" sz="1800" dirty="0" smtClean="0"/>
          </a:p>
          <a:p>
            <a:r>
              <a:rPr lang="en-US" sz="1800" dirty="0" smtClean="0"/>
              <a:t>Clint Cole</a:t>
            </a:r>
          </a:p>
          <a:p>
            <a:r>
              <a:rPr lang="en-US" sz="1800" dirty="0" smtClean="0"/>
              <a:t>Students and faculty at UCL</a:t>
            </a:r>
          </a:p>
          <a:p>
            <a:r>
              <a:rPr lang="en-US" sz="1800" dirty="0" smtClean="0"/>
              <a:t>Ian Oliver</a:t>
            </a:r>
          </a:p>
          <a:p>
            <a:r>
              <a:rPr lang="en-US" sz="1800" dirty="0" smtClean="0"/>
              <a:t>Steve Kromer</a:t>
            </a:r>
          </a:p>
          <a:p>
            <a:r>
              <a:rPr lang="en-US" sz="1800" dirty="0" err="1" smtClean="0"/>
              <a:t>Parimal</a:t>
            </a:r>
            <a:r>
              <a:rPr lang="en-US" sz="1800" dirty="0" smtClean="0"/>
              <a:t> Patel</a:t>
            </a:r>
          </a:p>
          <a:p>
            <a:r>
              <a:rPr lang="en-US" sz="1800" dirty="0" smtClean="0"/>
              <a:t>Jason Wong</a:t>
            </a:r>
          </a:p>
          <a:p>
            <a:r>
              <a:rPr lang="en-US" sz="1800" dirty="0" err="1"/>
              <a:t>Zhe</a:t>
            </a:r>
            <a:r>
              <a:rPr lang="en-US" sz="1800" dirty="0"/>
              <a:t> Yang</a:t>
            </a:r>
          </a:p>
          <a:p>
            <a:r>
              <a:rPr lang="en-US" sz="1800" dirty="0"/>
              <a:t>Professor Dai</a:t>
            </a:r>
          </a:p>
          <a:p>
            <a:r>
              <a:rPr lang="en-US" sz="1800" dirty="0" err="1"/>
              <a:t>Zhongzheng</a:t>
            </a:r>
            <a:r>
              <a:rPr lang="en-US" sz="1800" dirty="0"/>
              <a:t> (Jason) </a:t>
            </a:r>
            <a:r>
              <a:rPr lang="en-US" sz="1800" dirty="0" smtClean="0"/>
              <a:t>Wang</a:t>
            </a:r>
          </a:p>
          <a:p>
            <a:r>
              <a:rPr lang="en-US" sz="1800" dirty="0" smtClean="0"/>
              <a:t>Bin </a:t>
            </a:r>
            <a:r>
              <a:rPr lang="en-US" sz="1800" dirty="0" smtClean="0"/>
              <a:t>He</a:t>
            </a:r>
          </a:p>
          <a:p>
            <a:r>
              <a:rPr lang="en-US" sz="1800" dirty="0" smtClean="0"/>
              <a:t>Dennis Pinto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876800"/>
            <a:ext cx="274319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 smtClean="0"/>
              <a:t>What is </a:t>
            </a:r>
            <a:r>
              <a:rPr lang="en-US" b="1" dirty="0" err="1" smtClean="0"/>
              <a:t>MIPSfpga</a:t>
            </a:r>
            <a:r>
              <a:rPr lang="en-US" b="1" dirty="0" smtClean="0"/>
              <a:t>?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err="1" smtClean="0"/>
              <a:t>MIPSfpga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an </a:t>
            </a:r>
            <a:r>
              <a:rPr lang="en-US" sz="2400" b="1" dirty="0" err="1" smtClean="0">
                <a:solidFill>
                  <a:srgbClr val="0070C0"/>
                </a:solidFill>
              </a:rPr>
              <a:t>unobfuscated</a:t>
            </a:r>
            <a:r>
              <a:rPr lang="en-US" sz="2400" b="1" dirty="0" smtClean="0">
                <a:solidFill>
                  <a:srgbClr val="0070C0"/>
                </a:solidFill>
              </a:rPr>
              <a:t> soft-core </a:t>
            </a:r>
            <a:r>
              <a:rPr lang="en-US" sz="2400" b="1" dirty="0">
                <a:solidFill>
                  <a:srgbClr val="0070C0"/>
                </a:solidFill>
              </a:rPr>
              <a:t>commercial MIPS </a:t>
            </a:r>
            <a:r>
              <a:rPr lang="en-US" sz="2400" b="1" dirty="0" smtClean="0">
                <a:solidFill>
                  <a:srgbClr val="0070C0"/>
                </a:solidFill>
              </a:rPr>
              <a:t>processor</a:t>
            </a:r>
            <a:r>
              <a:rPr lang="en-US" sz="2400" b="1" dirty="0" smtClean="0"/>
              <a:t> </a:t>
            </a:r>
            <a:r>
              <a:rPr lang="en-US" sz="2400" dirty="0"/>
              <a:t>available from Imagination Technologies for academic use.</a:t>
            </a:r>
          </a:p>
          <a:p>
            <a:r>
              <a:rPr lang="en-US" b="1" dirty="0" err="1"/>
              <a:t>MIPSfpga</a:t>
            </a:r>
            <a:r>
              <a:rPr lang="en-US" b="1" dirty="0"/>
              <a:t> supporting material </a:t>
            </a:r>
            <a:r>
              <a:rPr lang="en-US" dirty="0"/>
              <a:t>is provided in three packages:</a:t>
            </a:r>
          </a:p>
          <a:p>
            <a:pPr lvl="1"/>
            <a:r>
              <a:rPr lang="en-US" sz="2000" b="1" dirty="0" err="1"/>
              <a:t>MIPSfpga</a:t>
            </a:r>
            <a:r>
              <a:rPr lang="en-US" sz="2000" b="1" dirty="0"/>
              <a:t> Getting Started </a:t>
            </a:r>
            <a:r>
              <a:rPr lang="en-US" sz="2000" b="1" dirty="0" smtClean="0"/>
              <a:t>Guide</a:t>
            </a:r>
            <a:endParaRPr lang="en-US" sz="2000" dirty="0"/>
          </a:p>
          <a:p>
            <a:pPr lvl="1"/>
            <a:r>
              <a:rPr lang="en-US" sz="2000" b="1" dirty="0" err="1"/>
              <a:t>MIPSfpga</a:t>
            </a:r>
            <a:r>
              <a:rPr lang="en-US" sz="2000" b="1" dirty="0"/>
              <a:t> </a:t>
            </a:r>
            <a:r>
              <a:rPr lang="en-US" sz="2000" b="1" dirty="0" smtClean="0"/>
              <a:t>Labs</a:t>
            </a:r>
            <a:endParaRPr lang="en-US" sz="2000" dirty="0"/>
          </a:p>
          <a:p>
            <a:pPr lvl="1"/>
            <a:r>
              <a:rPr lang="en-US" sz="2000" b="1" dirty="0" err="1"/>
              <a:t>MIPSfpga</a:t>
            </a:r>
            <a:r>
              <a:rPr lang="en-US" sz="2000" b="1" dirty="0"/>
              <a:t> </a:t>
            </a:r>
            <a:r>
              <a:rPr lang="en-US" sz="2000" b="1" dirty="0" err="1" smtClean="0"/>
              <a:t>SoC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73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533400" y="1524000"/>
            <a:ext cx="8077200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800" b="1" i="1"/>
            </a:lvl1pPr>
          </a:lstStyle>
          <a:p>
            <a:r>
              <a:rPr lang="es-ES" sz="5800" i="0" dirty="0" err="1" smtClean="0"/>
              <a:t>Thank</a:t>
            </a:r>
            <a:r>
              <a:rPr lang="es-ES" sz="5800" i="0" dirty="0" smtClean="0"/>
              <a:t> </a:t>
            </a:r>
            <a:r>
              <a:rPr lang="es-ES" sz="5800" i="0" dirty="0" err="1" smtClean="0"/>
              <a:t>you</a:t>
            </a:r>
            <a:r>
              <a:rPr lang="es-ES" sz="5800" i="0" dirty="0" smtClean="0"/>
              <a:t>!</a:t>
            </a:r>
            <a:endParaRPr lang="es-ES" sz="5800" i="0" dirty="0"/>
          </a:p>
          <a:p>
            <a:r>
              <a:rPr lang="es-ES" sz="5800" i="0" dirty="0" err="1" smtClean="0"/>
              <a:t>Any</a:t>
            </a:r>
            <a:r>
              <a:rPr lang="es-ES" sz="5800" i="0" dirty="0" smtClean="0"/>
              <a:t> </a:t>
            </a:r>
            <a:r>
              <a:rPr lang="es-ES" sz="5800" i="0" dirty="0" err="1" smtClean="0"/>
              <a:t>questions</a:t>
            </a:r>
            <a:r>
              <a:rPr lang="es-ES" sz="5800" i="0" dirty="0" smtClean="0"/>
              <a:t>?</a:t>
            </a:r>
            <a:endParaRPr sz="5800" i="0" dirty="0"/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33825"/>
            <a:ext cx="1992008" cy="1101541"/>
          </a:xfrm>
          <a:prstGeom prst="rect">
            <a:avLst/>
          </a:prstGeom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58858"/>
            <a:ext cx="2438400" cy="502920"/>
          </a:xfrm>
          <a:prstGeom prst="rect">
            <a:avLst/>
          </a:prstGeom>
        </p:spPr>
      </p:pic>
      <p:pic>
        <p:nvPicPr>
          <p:cNvPr id="6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42" y="3810000"/>
            <a:ext cx="1952625" cy="1952625"/>
          </a:xfrm>
          <a:prstGeom prst="rect">
            <a:avLst/>
          </a:prstGeom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88750"/>
            <a:ext cx="1595126" cy="1595126"/>
          </a:xfrm>
          <a:prstGeom prst="rect">
            <a:avLst/>
          </a:prstGeom>
        </p:spPr>
      </p:pic>
      <p:pic>
        <p:nvPicPr>
          <p:cNvPr id="8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67" y="3868473"/>
            <a:ext cx="1566064" cy="17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Extra Slides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12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5029200" cy="47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8621467"/>
              </p:ext>
            </p:extLst>
          </p:nvPr>
        </p:nvGraphicFramePr>
        <p:xfrm>
          <a:off x="457200" y="12954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219200"/>
                <a:gridCol w="2057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#</a:t>
                      </a:r>
                      <a:endParaRPr lang="en-US" sz="3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Stage</a:t>
                      </a:r>
                      <a:endParaRPr lang="en-US" sz="3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Name</a:t>
                      </a:r>
                      <a:endParaRPr lang="en-US" sz="3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smtClean="0"/>
                        <a:t>Description</a:t>
                      </a:r>
                      <a:endParaRPr lang="en-US" sz="3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I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Instruction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Fetch Instruction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Execution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Fetch operands from RF</a:t>
                      </a:r>
                      <a:r>
                        <a:rPr lang="en-US" sz="3000" baseline="0" dirty="0" smtClean="0"/>
                        <a:t> &amp;</a:t>
                      </a:r>
                      <a:r>
                        <a:rPr lang="en-US" sz="3000" dirty="0" smtClean="0"/>
                        <a:t> perform ALU operation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Memory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Access Memory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4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Align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Align</a:t>
                      </a:r>
                      <a:r>
                        <a:rPr lang="en-US" sz="3000" baseline="0" dirty="0" smtClean="0"/>
                        <a:t> data to word boundary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5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W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Writeback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Write</a:t>
                      </a:r>
                      <a:r>
                        <a:rPr lang="en-US" sz="3000" baseline="0" dirty="0" smtClean="0"/>
                        <a:t> result to RF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5-Stage Pipeline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7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Memory 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30631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267200" y="1066800"/>
            <a:ext cx="4495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 smtClean="0"/>
              <a:t>32-bit</a:t>
            </a:r>
            <a:r>
              <a:rPr lang="en-US" sz="2400" dirty="0" smtClean="0"/>
              <a:t> virtual memory space (0x00000000 – 0xFFFFFFFF), broken up into different segments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On reset, processor begins in kernel mode and jumps to the reset vector at address </a:t>
            </a:r>
            <a:r>
              <a:rPr lang="en-US" sz="2400" b="1" dirty="0"/>
              <a:t>0xBFC00000</a:t>
            </a:r>
            <a:r>
              <a:rPr lang="en-US" sz="2400" dirty="0"/>
              <a:t> (mapped to physical address </a:t>
            </a:r>
            <a:r>
              <a:rPr lang="en-US" sz="2400" b="1" dirty="0"/>
              <a:t>0x1FC00000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76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9" y="68759"/>
            <a:ext cx="8626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System: Physical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5218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029200" y="1981200"/>
            <a:ext cx="76200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05501" y="1325940"/>
            <a:ext cx="2705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Boot Code:</a:t>
            </a:r>
          </a:p>
          <a:p>
            <a:r>
              <a:rPr lang="en-US" sz="3200" dirty="0" smtClean="0"/>
              <a:t>Code executed at startup</a:t>
            </a:r>
          </a:p>
          <a:p>
            <a:r>
              <a:rPr lang="en-US" sz="3200" dirty="0" smtClean="0"/>
              <a:t>(128 KB)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29200" y="4191000"/>
            <a:ext cx="76200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05501" y="3911025"/>
            <a:ext cx="2933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User Code/Data</a:t>
            </a:r>
          </a:p>
          <a:p>
            <a:r>
              <a:rPr lang="en-US" sz="3200" dirty="0" smtClean="0"/>
              <a:t>(256 </a:t>
            </a:r>
            <a:r>
              <a:rPr lang="en-US" sz="3200" dirty="0"/>
              <a:t>KB)</a:t>
            </a:r>
          </a:p>
        </p:txBody>
      </p:sp>
    </p:spTree>
    <p:extLst>
      <p:ext uri="{BB962C8B-B14F-4D97-AF65-F5344CB8AC3E}">
        <p14:creationId xmlns:p14="http://schemas.microsoft.com/office/powerpoint/2010/main" val="25098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Interfaces: AHB-Lite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23874"/>
              </p:ext>
            </p:extLst>
          </p:nvPr>
        </p:nvGraphicFramePr>
        <p:xfrm>
          <a:off x="2133600" y="1417320"/>
          <a:ext cx="4267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Signal 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HADDR[31:0]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Address bus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HRDATA[31:0]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Read data bus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HWDATA[31:0]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Write data bus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HWRITE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Write enable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HCLK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Clock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343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</a:t>
            </a:r>
            <a:r>
              <a:rPr lang="en-US" sz="2800" b="1" dirty="0" smtClean="0"/>
              <a:t>:</a:t>
            </a:r>
            <a:r>
              <a:rPr lang="en-US" sz="2800" dirty="0" smtClean="0"/>
              <a:t> prefix for A</a:t>
            </a:r>
            <a:r>
              <a:rPr lang="en-US" sz="2800" b="1" dirty="0" smtClean="0"/>
              <a:t>H</a:t>
            </a:r>
            <a:r>
              <a:rPr lang="en-US" sz="2800" dirty="0" smtClean="0"/>
              <a:t>B-Lite Interface signals in Verilog files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45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0772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AHB-Lite Memory / Peripherals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90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4466"/>
            <a:ext cx="8356188" cy="23803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48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AHB-Lite Write Timing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Cycle 1:</a:t>
            </a:r>
            <a:r>
              <a:rPr lang="en-US" sz="2800" b="1" dirty="0" smtClean="0"/>
              <a:t> Address and Write Enable </a:t>
            </a:r>
            <a:r>
              <a:rPr lang="en-US" sz="2800" dirty="0" smtClean="0"/>
              <a:t>(HADDR &amp; HWRITE)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Cycle 2:</a:t>
            </a:r>
            <a:r>
              <a:rPr lang="en-US" sz="2800" b="1" dirty="0" smtClean="0"/>
              <a:t> Write Data </a:t>
            </a:r>
            <a:r>
              <a:rPr lang="en-US" sz="2800" dirty="0" smtClean="0"/>
              <a:t>(HWDATA)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86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AHB-Lite Read Timing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24725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47800" y="4495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Cycle 1:</a:t>
            </a:r>
            <a:r>
              <a:rPr lang="en-US" sz="2800" b="1" dirty="0" smtClean="0"/>
              <a:t> Address </a:t>
            </a:r>
            <a:r>
              <a:rPr lang="en-US" sz="2800" dirty="0"/>
              <a:t>(</a:t>
            </a:r>
            <a:r>
              <a:rPr lang="en-US" sz="2800" dirty="0" smtClean="0"/>
              <a:t>HADDR) (also, HWRITE = 0)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Cycle 2:</a:t>
            </a:r>
            <a:r>
              <a:rPr lang="en-US" sz="2800" b="1" dirty="0" smtClean="0"/>
              <a:t> Read Data </a:t>
            </a:r>
            <a:r>
              <a:rPr lang="en-US" sz="2800" dirty="0" smtClean="0"/>
              <a:t>(HRDATA)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46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MIPSfpga</a:t>
            </a:r>
            <a:r>
              <a:rPr lang="en-US" b="1" dirty="0" smtClean="0"/>
              <a:t> </a:t>
            </a:r>
            <a:r>
              <a:rPr lang="en-US" b="1" dirty="0"/>
              <a:t>Getting Started </a:t>
            </a:r>
            <a:r>
              <a:rPr lang="en-US" b="1" dirty="0" smtClean="0"/>
              <a:t>Guide</a:t>
            </a:r>
          </a:p>
          <a:p>
            <a:pPr lvl="1"/>
            <a:r>
              <a:rPr lang="en-US" sz="2600" dirty="0" smtClean="0"/>
              <a:t>Overall </a:t>
            </a:r>
            <a:r>
              <a:rPr lang="en-US" sz="2600" dirty="0" err="1"/>
              <a:t>MIPSfpga</a:t>
            </a:r>
            <a:r>
              <a:rPr lang="en-US" sz="2600" dirty="0"/>
              <a:t> </a:t>
            </a:r>
            <a:r>
              <a:rPr lang="en-US" sz="2600" dirty="0" smtClean="0"/>
              <a:t>system, setup, and tools</a:t>
            </a:r>
          </a:p>
          <a:p>
            <a:pPr lvl="1"/>
            <a:r>
              <a:rPr lang="en-US" sz="2600" dirty="0" smtClean="0"/>
              <a:t>Verilog </a:t>
            </a:r>
            <a:r>
              <a:rPr lang="en-US" sz="2600" dirty="0"/>
              <a:t>files for the </a:t>
            </a:r>
            <a:r>
              <a:rPr lang="en-US" sz="2600" dirty="0" err="1"/>
              <a:t>MIPSfpga</a:t>
            </a:r>
            <a:r>
              <a:rPr lang="en-US" sz="2600" dirty="0"/>
              <a:t> </a:t>
            </a:r>
            <a:r>
              <a:rPr lang="en-US" sz="2600" dirty="0" smtClean="0"/>
              <a:t>core and system</a:t>
            </a:r>
            <a:endParaRPr lang="en-US" sz="2600" dirty="0"/>
          </a:p>
          <a:p>
            <a:r>
              <a:rPr lang="en-US" b="1" dirty="0" err="1"/>
              <a:t>MIPSfpga</a:t>
            </a:r>
            <a:r>
              <a:rPr lang="en-US" b="1" dirty="0"/>
              <a:t> </a:t>
            </a:r>
            <a:r>
              <a:rPr lang="en-US" b="1" dirty="0" smtClean="0"/>
              <a:t>Labs</a:t>
            </a:r>
          </a:p>
          <a:p>
            <a:pPr lvl="1"/>
            <a:r>
              <a:rPr lang="en-US" sz="2600" dirty="0" smtClean="0"/>
              <a:t>25 </a:t>
            </a:r>
            <a:r>
              <a:rPr lang="en-US" sz="2600" dirty="0"/>
              <a:t>hands-on labs for experimenting with, analyzing, and modifying the </a:t>
            </a:r>
            <a:r>
              <a:rPr lang="en-US" sz="2600" dirty="0" err="1"/>
              <a:t>MIPSfpga</a:t>
            </a:r>
            <a:r>
              <a:rPr lang="en-US" sz="2600" dirty="0"/>
              <a:t> </a:t>
            </a:r>
            <a:r>
              <a:rPr lang="en-US" sz="2600" dirty="0" smtClean="0"/>
              <a:t>system</a:t>
            </a:r>
            <a:endParaRPr lang="en-US" sz="2600" dirty="0"/>
          </a:p>
          <a:p>
            <a:r>
              <a:rPr lang="en-US" b="1" dirty="0" err="1"/>
              <a:t>MIPSfpga</a:t>
            </a:r>
            <a:r>
              <a:rPr lang="en-US" b="1" dirty="0"/>
              <a:t> </a:t>
            </a:r>
            <a:r>
              <a:rPr lang="en-US" b="1" dirty="0" err="1" smtClean="0"/>
              <a:t>SoC</a:t>
            </a:r>
            <a:endParaRPr lang="en-US" b="1" dirty="0" smtClean="0"/>
          </a:p>
          <a:p>
            <a:pPr lvl="1"/>
            <a:r>
              <a:rPr lang="en-US" sz="2600" dirty="0" smtClean="0"/>
              <a:t>MIPSfpga </a:t>
            </a:r>
            <a:r>
              <a:rPr lang="en-US" sz="2600" dirty="0"/>
              <a:t>as the core of a system-on-chip </a:t>
            </a:r>
            <a:r>
              <a:rPr lang="en-US" sz="2600" dirty="0" smtClean="0"/>
              <a:t>that </a:t>
            </a:r>
            <a:r>
              <a:rPr lang="en-US" sz="2600" dirty="0"/>
              <a:t>runs </a:t>
            </a:r>
            <a:r>
              <a:rPr lang="en-US" sz="2600" dirty="0" smtClean="0"/>
              <a:t>Linux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Materials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5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Memory-Mapped I/O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01594"/>
              </p:ext>
            </p:extLst>
          </p:nvPr>
        </p:nvGraphicFramePr>
        <p:xfrm>
          <a:off x="1143001" y="1219200"/>
          <a:ext cx="69341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209800"/>
                <a:gridCol w="2362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Signal 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Virtual Address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</a:t>
                      </a:r>
                      <a:r>
                        <a:rPr lang="en-US" sz="2400" baseline="0" dirty="0" smtClean="0"/>
                        <a:t> Address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IO_LEDR[15:0]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0xbf800000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0x1f800000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IO_Switch</a:t>
                      </a:r>
                      <a:r>
                        <a:rPr lang="en-US" sz="2400" dirty="0" smtClean="0"/>
                        <a:t>[15:0]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0xbf800008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0x1f800008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IO_PB[4:0]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0xbf80000c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0x1f80000c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2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Memory-Mapped I/O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276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Write to 0xbf800000 </a:t>
            </a:r>
            <a:r>
              <a:rPr lang="en-US" sz="2800" b="1" dirty="0" smtClean="0">
                <a:solidFill>
                  <a:srgbClr val="0070C0"/>
                </a:solidFill>
              </a:rPr>
              <a:t>writes to LEDs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007584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 pitchFamily="49" charset="0"/>
              </a:rPr>
              <a:t>// Write 0x543 to LEDs</a:t>
            </a:r>
          </a:p>
          <a:p>
            <a:r>
              <a:rPr lang="en-US" sz="2000" dirty="0" err="1" smtClean="0">
                <a:latin typeface="Courier" pitchFamily="49" charset="0"/>
              </a:rPr>
              <a:t>addiu</a:t>
            </a:r>
            <a:r>
              <a:rPr lang="en-US" sz="2000" dirty="0" smtClean="0">
                <a:latin typeface="Courier" pitchFamily="49" charset="0"/>
              </a:rPr>
              <a:t> </a:t>
            </a:r>
            <a:r>
              <a:rPr lang="en-US" sz="2000" dirty="0">
                <a:latin typeface="Courier" pitchFamily="49" charset="0"/>
              </a:rPr>
              <a:t>$7, $0, 0x543	# $7 = 0x543</a:t>
            </a:r>
          </a:p>
          <a:p>
            <a:r>
              <a:rPr lang="en-US" sz="2000" dirty="0" err="1">
                <a:latin typeface="Courier" pitchFamily="49" charset="0"/>
              </a:rPr>
              <a:t>lui</a:t>
            </a:r>
            <a:r>
              <a:rPr lang="en-US" sz="2000" dirty="0">
                <a:latin typeface="Courier" pitchFamily="49" charset="0"/>
              </a:rPr>
              <a:t>   $5, 0xbf80	# $5 = 0xbf800000 (LED address)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Courier" pitchFamily="49" charset="0"/>
              </a:rPr>
              <a:t>sw</a:t>
            </a:r>
            <a:r>
              <a:rPr lang="en-US" sz="2000" b="1" dirty="0">
                <a:solidFill>
                  <a:srgbClr val="0070C0"/>
                </a:solidFill>
                <a:latin typeface="Courier" pitchFamily="49" charset="0"/>
              </a:rPr>
              <a:t>    $7, 0($5)	# LEDs = 0x543</a:t>
            </a:r>
          </a:p>
          <a:p>
            <a:endParaRPr lang="en-US" sz="2000" dirty="0">
              <a:latin typeface="Courier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65717"/>
              </p:ext>
            </p:extLst>
          </p:nvPr>
        </p:nvGraphicFramePr>
        <p:xfrm>
          <a:off x="1143001" y="1219200"/>
          <a:ext cx="69341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209800"/>
                <a:gridCol w="2362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Signal 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Virtual Address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</a:t>
                      </a:r>
                      <a:r>
                        <a:rPr lang="en-US" sz="2400" baseline="0" dirty="0" smtClean="0"/>
                        <a:t> Address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IO_LEDR[15:0]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0xbf800000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0x1f800000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IO_Switch</a:t>
                      </a:r>
                      <a:r>
                        <a:rPr lang="en-US" sz="2400" dirty="0" smtClean="0"/>
                        <a:t>[15:0]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0xbf800008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0x1f800008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IO_PB[4:0]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0xbf80000c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0x1f80000c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4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Memory-Mapped I/O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51077"/>
              </p:ext>
            </p:extLst>
          </p:nvPr>
        </p:nvGraphicFramePr>
        <p:xfrm>
          <a:off x="1143001" y="1219200"/>
          <a:ext cx="69341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209800"/>
                <a:gridCol w="2362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Signal 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Virtual Address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</a:t>
                      </a:r>
                      <a:r>
                        <a:rPr lang="en-US" sz="2400" baseline="0" dirty="0" smtClean="0"/>
                        <a:t> Address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IO_LEDR[15:0]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0xbf800000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0x1f800000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IO_Switch</a:t>
                      </a:r>
                      <a:r>
                        <a:rPr lang="en-US" sz="2400" dirty="0" smtClean="0"/>
                        <a:t>[15:0]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0xbf800008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0x1f800008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IO_PB[4:0]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0xbf80000c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0x1f80000c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276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Write to 0xbf800000 </a:t>
            </a:r>
            <a:r>
              <a:rPr lang="en-US" sz="2800" b="1" dirty="0" smtClean="0">
                <a:solidFill>
                  <a:srgbClr val="0070C0"/>
                </a:solidFill>
              </a:rPr>
              <a:t>writes to LEDs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Read from 0xbf800008 </a:t>
            </a:r>
            <a:r>
              <a:rPr lang="en-US" sz="2800" b="1" dirty="0" smtClean="0">
                <a:solidFill>
                  <a:srgbClr val="0070C0"/>
                </a:solidFill>
              </a:rPr>
              <a:t>reads value of switches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391561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 pitchFamily="49" charset="0"/>
              </a:rPr>
              <a:t>// Read value of switches into $10</a:t>
            </a:r>
          </a:p>
          <a:p>
            <a:r>
              <a:rPr lang="en-US" sz="2000" dirty="0" err="1">
                <a:latin typeface="Courier" pitchFamily="49" charset="0"/>
              </a:rPr>
              <a:t>lui</a:t>
            </a:r>
            <a:r>
              <a:rPr lang="en-US" sz="2000" dirty="0">
                <a:latin typeface="Courier" pitchFamily="49" charset="0"/>
              </a:rPr>
              <a:t>   $5,  0xbf80	# $5 = 0xbf800000</a:t>
            </a:r>
          </a:p>
          <a:p>
            <a:r>
              <a:rPr lang="en-US" sz="2000" b="1" dirty="0" err="1" smtClean="0">
                <a:solidFill>
                  <a:srgbClr val="0070C0"/>
                </a:solidFill>
                <a:latin typeface="Courier" pitchFamily="49" charset="0"/>
              </a:rPr>
              <a:t>lw</a:t>
            </a:r>
            <a:r>
              <a:rPr lang="en-US" sz="2000" b="1" dirty="0" smtClean="0">
                <a:solidFill>
                  <a:srgbClr val="0070C0"/>
                </a:solidFill>
                <a:latin typeface="Courier" pitchFamily="49" charset="0"/>
              </a:rPr>
              <a:t>    </a:t>
            </a:r>
            <a:r>
              <a:rPr lang="en-US" sz="2000" b="1" dirty="0">
                <a:solidFill>
                  <a:srgbClr val="0070C0"/>
                </a:solidFill>
                <a:latin typeface="Courier" pitchFamily="49" charset="0"/>
              </a:rPr>
              <a:t>$10, 8</a:t>
            </a:r>
            <a:r>
              <a:rPr lang="en-US" sz="2000" b="1" dirty="0" smtClean="0">
                <a:solidFill>
                  <a:srgbClr val="0070C0"/>
                </a:solidFill>
                <a:latin typeface="Courier" pitchFamily="49" charset="0"/>
              </a:rPr>
              <a:t>($</a:t>
            </a:r>
            <a:r>
              <a:rPr lang="en-US" sz="2000" b="1" dirty="0">
                <a:solidFill>
                  <a:srgbClr val="0070C0"/>
                </a:solidFill>
                <a:latin typeface="Courier" pitchFamily="49" charset="0"/>
              </a:rPr>
              <a:t>5)	# $10 = value of switches</a:t>
            </a:r>
          </a:p>
          <a:p>
            <a:endParaRPr lang="en-US" sz="20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Exampe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Labs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93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143000"/>
            <a:ext cx="90678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Image Transformation:</a:t>
            </a:r>
          </a:p>
          <a:p>
            <a:pPr lvl="1"/>
            <a:r>
              <a:rPr lang="en-US" dirty="0" smtClean="0"/>
              <a:t>Skeleton code – students complete in C</a:t>
            </a:r>
          </a:p>
          <a:p>
            <a:pPr lvl="1"/>
            <a:r>
              <a:rPr lang="en-US" dirty="0" smtClean="0"/>
              <a:t>2 extra exercises – students complete in MIPS assembly</a:t>
            </a:r>
          </a:p>
          <a:p>
            <a:pPr lvl="1"/>
            <a:r>
              <a:rPr lang="en-US" dirty="0" smtClean="0"/>
              <a:t>Test/run lab on </a:t>
            </a:r>
            <a:r>
              <a:rPr lang="en-US" dirty="0" err="1" smtClean="0"/>
              <a:t>MIPSfpga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Lab 4 (Part 1)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16" y="3657600"/>
            <a:ext cx="674076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Example: Lab 13 (Part 2)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55514"/>
            <a:ext cx="7778750" cy="478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3282" y="2133600"/>
            <a:ext cx="12956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MIPS </a:t>
            </a:r>
          </a:p>
          <a:p>
            <a:r>
              <a:rPr lang="en-US" sz="2000" b="1" dirty="0" smtClean="0"/>
              <a:t>Pipelined </a:t>
            </a:r>
          </a:p>
          <a:p>
            <a:r>
              <a:rPr lang="en-US" sz="2000" b="1" dirty="0" smtClean="0"/>
              <a:t>Processor </a:t>
            </a:r>
          </a:p>
          <a:p>
            <a:r>
              <a:rPr lang="en-US" sz="2000" b="1" dirty="0" smtClean="0"/>
              <a:t>from book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55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Example: Lab </a:t>
            </a:r>
            <a:r>
              <a:rPr lang="en-US" sz="4000" dirty="0" smtClean="0">
                <a:solidFill>
                  <a:schemeClr val="bg1"/>
                </a:solidFill>
              </a:rPr>
              <a:t>13 (Part 2)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206"/>
            <a:ext cx="9144000" cy="4085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191000"/>
            <a:ext cx="2453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microAptiv</a:t>
            </a:r>
            <a:r>
              <a:rPr lang="en-US" sz="2000" b="1" dirty="0" smtClean="0"/>
              <a:t> pipelined</a:t>
            </a:r>
          </a:p>
          <a:p>
            <a:r>
              <a:rPr lang="en-US" sz="2000" b="1" dirty="0" smtClean="0"/>
              <a:t>processor (</a:t>
            </a:r>
            <a:r>
              <a:rPr lang="en-US" sz="2000" b="1" dirty="0" err="1" smtClean="0"/>
              <a:t>MIPSfpga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85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Example: Lab 13 (Part 2)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990600"/>
            <a:ext cx="5105400" cy="472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LUI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$t0, 0x8000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ADDIU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$t0, $t0,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test_array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SUB 	$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t1,$t1,$t1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SUB 	$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t3,$t3,$t3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ADDI 	$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t4,$0,1000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Loop1: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BEQ 	$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t3,$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t4,Out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LW 	$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t5,0($t0)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 	$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t1,$t1,$t5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ADDI 	$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t0,$t0,4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ADDI 	$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t3,$t3,1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	Loop1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Out:   LUI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$t3, 0x8000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ADDIU 	$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t3, $t3, Addition</a:t>
            </a:r>
            <a:endParaRPr lang="es-E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SW 	$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t1,0($t3)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1600" y="1112837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Analyze the data and control hazards:</a:t>
            </a:r>
          </a:p>
          <a:p>
            <a:pPr lvl="1"/>
            <a:r>
              <a:rPr lang="en-US" sz="2000" dirty="0" smtClean="0"/>
              <a:t>Processor from the book</a:t>
            </a:r>
          </a:p>
          <a:p>
            <a:pPr lvl="1"/>
            <a:r>
              <a:rPr lang="en-US" sz="2000" dirty="0" err="1" smtClean="0"/>
              <a:t>MicroAptiv</a:t>
            </a:r>
            <a:endParaRPr lang="en-US" sz="2000" dirty="0" smtClean="0"/>
          </a:p>
          <a:p>
            <a:r>
              <a:rPr lang="en-US" sz="2400" dirty="0" smtClean="0"/>
              <a:t>Determine CPI for the processor from the book</a:t>
            </a:r>
          </a:p>
          <a:p>
            <a:r>
              <a:rPr lang="en-US" sz="2400" dirty="0" smtClean="0"/>
              <a:t>Determine CPI for </a:t>
            </a:r>
            <a:r>
              <a:rPr lang="en-US" sz="2400" dirty="0" err="1" smtClean="0"/>
              <a:t>microAptiv</a:t>
            </a:r>
            <a:r>
              <a:rPr lang="en-US" sz="2400" dirty="0" smtClean="0"/>
              <a:t> and measure it</a:t>
            </a:r>
          </a:p>
          <a:p>
            <a:r>
              <a:rPr lang="en-US" sz="2400" dirty="0" smtClean="0"/>
              <a:t>Reorder the code and repeat the exercise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5029200" y="1112837"/>
            <a:ext cx="0" cy="44497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Lab </a:t>
            </a:r>
            <a:r>
              <a:rPr lang="en-US" sz="4400" dirty="0" smtClean="0">
                <a:solidFill>
                  <a:schemeClr val="bg1"/>
                </a:solidFill>
              </a:rPr>
              <a:t>14: Add Instruction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95821"/>
            <a:ext cx="7079502" cy="59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144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Goal: </a:t>
            </a:r>
            <a:r>
              <a:rPr lang="en-US" dirty="0" smtClean="0"/>
              <a:t>Analyze I$/D$ miss management</a:t>
            </a:r>
          </a:p>
          <a:p>
            <a:r>
              <a:rPr lang="en-US" sz="2800" dirty="0" smtClean="0"/>
              <a:t>Theoretical explanation of D$ miss management</a:t>
            </a:r>
          </a:p>
          <a:p>
            <a:r>
              <a:rPr lang="en-US" sz="2800" dirty="0" smtClean="0"/>
              <a:t>D$ miss simulations</a:t>
            </a:r>
          </a:p>
          <a:p>
            <a:r>
              <a:rPr lang="en-US" sz="2800" dirty="0" smtClean="0"/>
              <a:t>Exercises:</a:t>
            </a:r>
          </a:p>
          <a:p>
            <a:pPr lvl="1"/>
            <a:r>
              <a:rPr lang="en-US" sz="2400" dirty="0" smtClean="0"/>
              <a:t>Analyze a D$ hit</a:t>
            </a:r>
          </a:p>
          <a:p>
            <a:pPr lvl="1"/>
            <a:r>
              <a:rPr lang="en-US" sz="2400" dirty="0" smtClean="0"/>
              <a:t>Determine the </a:t>
            </a:r>
            <a:r>
              <a:rPr lang="en-US" sz="2400" i="1" dirty="0" smtClean="0"/>
              <a:t>miss penalty</a:t>
            </a:r>
          </a:p>
          <a:p>
            <a:pPr lvl="1"/>
            <a:r>
              <a:rPr lang="en-US" sz="2400" dirty="0" smtClean="0"/>
              <a:t>Code optimization techniques</a:t>
            </a:r>
          </a:p>
          <a:p>
            <a:pPr lvl="2"/>
            <a:r>
              <a:rPr lang="en-US" sz="2000" dirty="0" smtClean="0"/>
              <a:t>Array enlargement and array merging</a:t>
            </a:r>
          </a:p>
          <a:p>
            <a:pPr lvl="2"/>
            <a:r>
              <a:rPr lang="en-US" sz="2000" dirty="0"/>
              <a:t>Loop </a:t>
            </a:r>
            <a:r>
              <a:rPr lang="en-US" sz="2000" dirty="0" smtClean="0"/>
              <a:t>interchange</a:t>
            </a:r>
          </a:p>
          <a:p>
            <a:pPr lvl="2"/>
            <a:r>
              <a:rPr lang="en-US" sz="2000" dirty="0"/>
              <a:t>Blocking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68759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Example: Lab 22-B: </a:t>
            </a:r>
            <a:r>
              <a:rPr lang="en-US" sz="4000" dirty="0">
                <a:solidFill>
                  <a:schemeClr val="bg1"/>
                </a:solidFill>
              </a:rPr>
              <a:t>D$ </a:t>
            </a:r>
            <a:r>
              <a:rPr lang="en-US" sz="4000" dirty="0" smtClean="0">
                <a:solidFill>
                  <a:schemeClr val="bg1"/>
                </a:solidFill>
              </a:rPr>
              <a:t>Misses (Part 3)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System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o 2"/>
          <p:cNvGrpSpPr>
            <a:grpSpLocks noChangeAspect="1"/>
          </p:cNvGrpSpPr>
          <p:nvPr/>
        </p:nvGrpSpPr>
        <p:grpSpPr>
          <a:xfrm>
            <a:off x="838200" y="1066799"/>
            <a:ext cx="7620000" cy="3402883"/>
            <a:chOff x="152400" y="1066800"/>
            <a:chExt cx="8702281" cy="3886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66800"/>
              <a:ext cx="8702281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56919" y="2675838"/>
              <a:ext cx="2971800" cy="597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MIPSfpga</a:t>
              </a:r>
              <a:r>
                <a:rPr lang="en-US" sz="2800" b="1" dirty="0" smtClean="0"/>
                <a:t> Core</a:t>
              </a:r>
              <a:endParaRPr lang="en-US" sz="2800" b="1" dirty="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4724400"/>
            <a:ext cx="6705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Soft-core </a:t>
            </a:r>
            <a:r>
              <a:rPr lang="en-US" sz="2400" dirty="0" smtClean="0"/>
              <a:t>available in Verilog</a:t>
            </a:r>
          </a:p>
          <a:p>
            <a:r>
              <a:rPr lang="en-US" sz="2400" b="1" dirty="0" smtClean="0"/>
              <a:t>System modules </a:t>
            </a:r>
            <a:r>
              <a:rPr lang="en-US" sz="2400" dirty="0" smtClean="0"/>
              <a:t>available in Verilog and VHDL</a:t>
            </a:r>
          </a:p>
        </p:txBody>
      </p:sp>
    </p:spTree>
    <p:extLst>
      <p:ext uri="{BB962C8B-B14F-4D97-AF65-F5344CB8AC3E}">
        <p14:creationId xmlns:p14="http://schemas.microsoft.com/office/powerpoint/2010/main" val="41160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Example: </a:t>
            </a:r>
            <a:r>
              <a:rPr lang="en-US" sz="4000" dirty="0" err="1" smtClean="0">
                <a:solidFill>
                  <a:schemeClr val="bg1"/>
                </a:solidFill>
              </a:rPr>
              <a:t>MIPSfpga-SoC</a:t>
            </a:r>
            <a:r>
              <a:rPr lang="en-US" sz="4000" dirty="0" smtClean="0">
                <a:solidFill>
                  <a:schemeClr val="bg1"/>
                </a:solidFill>
              </a:rPr>
              <a:t> – Starter Tutorial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3" y="1500598"/>
            <a:ext cx="8684172" cy="441828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51471"/>
            <a:ext cx="8229600" cy="48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Build </a:t>
            </a:r>
            <a:r>
              <a:rPr lang="en-US" sz="2800" dirty="0"/>
              <a:t>a System On Chip based on </a:t>
            </a:r>
            <a:r>
              <a:rPr lang="en-US" sz="2800" dirty="0" err="1"/>
              <a:t>microAptiv</a:t>
            </a:r>
            <a:r>
              <a:rPr lang="en-US" sz="2800" dirty="0"/>
              <a:t> core </a:t>
            </a:r>
            <a:r>
              <a:rPr lang="en-US" sz="2800" dirty="0" smtClean="0"/>
              <a:t>and Xilinx </a:t>
            </a:r>
            <a:r>
              <a:rPr lang="en-US" sz="2800" dirty="0"/>
              <a:t>IP </a:t>
            </a:r>
            <a:r>
              <a:rPr lang="en-US" sz="2400" dirty="0" smtClean="0"/>
              <a:t>blocks</a:t>
            </a:r>
          </a:p>
        </p:txBody>
      </p:sp>
    </p:spTree>
    <p:extLst>
      <p:ext uri="{BB962C8B-B14F-4D97-AF65-F5344CB8AC3E}">
        <p14:creationId xmlns:p14="http://schemas.microsoft.com/office/powerpoint/2010/main" val="32747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MIPSfpga-</a:t>
            </a:r>
            <a:r>
              <a:rPr lang="en-US" sz="4000" dirty="0" err="1" smtClean="0">
                <a:solidFill>
                  <a:schemeClr val="bg1"/>
                </a:solidFill>
              </a:rPr>
              <a:t>SoC</a:t>
            </a:r>
            <a:r>
              <a:rPr lang="en-US" sz="4000" dirty="0">
                <a:solidFill>
                  <a:schemeClr val="bg1"/>
                </a:solidFill>
              </a:rPr>
              <a:t> – Starter Tutorial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8229600" cy="480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Run </a:t>
            </a:r>
            <a:r>
              <a:rPr lang="en-US" dirty="0"/>
              <a:t>Linux and play with </a:t>
            </a:r>
            <a:r>
              <a:rPr lang="en-US" dirty="0" smtClean="0"/>
              <a:t>it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Download the </a:t>
            </a:r>
            <a:r>
              <a:rPr lang="en-US" sz="2400" dirty="0" err="1" smtClean="0"/>
              <a:t>Bitstream</a:t>
            </a:r>
            <a:endParaRPr lang="en-US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Terminal </a:t>
            </a:r>
            <a:r>
              <a:rPr lang="en-US" sz="2400" dirty="0" smtClean="0"/>
              <a:t>Emulation – putty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Run the </a:t>
            </a:r>
            <a:r>
              <a:rPr lang="en-US" sz="2400" dirty="0" err="1"/>
              <a:t>bootram</a:t>
            </a:r>
            <a:r>
              <a:rPr lang="en-US" sz="2400" dirty="0"/>
              <a:t> </a:t>
            </a:r>
            <a:r>
              <a:rPr lang="en-US" sz="2400" dirty="0" smtClean="0"/>
              <a:t>code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Load Linux to memory via </a:t>
            </a:r>
            <a:r>
              <a:rPr lang="en-US" sz="2400" dirty="0" smtClean="0"/>
              <a:t>EJTAG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Booting </a:t>
            </a:r>
            <a:r>
              <a:rPr lang="en-US" sz="2400" dirty="0" smtClean="0"/>
              <a:t>Linux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Writing and Compiling a </a:t>
            </a:r>
            <a:r>
              <a:rPr lang="en-US" sz="2400" dirty="0" smtClean="0"/>
              <a:t>Program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Reading the onboard temperature sensor via </a:t>
            </a:r>
            <a:r>
              <a:rPr lang="en-US" sz="2400" dirty="0" err="1" smtClean="0"/>
              <a:t>sysfs</a:t>
            </a:r>
            <a:endParaRPr lang="en-US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Accessing general-purpose I/</a:t>
            </a:r>
            <a:r>
              <a:rPr lang="en-US" sz="2400" dirty="0" err="1"/>
              <a:t>Os</a:t>
            </a:r>
            <a:r>
              <a:rPr lang="en-US" sz="2400" dirty="0"/>
              <a:t> via </a:t>
            </a:r>
            <a:r>
              <a:rPr lang="en-US" sz="2400" dirty="0" err="1" smtClean="0"/>
              <a:t>sysfs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59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microAptiv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0668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Commercial </a:t>
            </a:r>
            <a:r>
              <a:rPr lang="en-US" b="1" dirty="0" err="1" smtClean="0"/>
              <a:t>microAptiv</a:t>
            </a:r>
            <a:r>
              <a:rPr lang="en-US" b="1" dirty="0" smtClean="0"/>
              <a:t> core</a:t>
            </a:r>
          </a:p>
          <a:p>
            <a:pPr lvl="1"/>
            <a:r>
              <a:rPr lang="en-US" sz="2400" dirty="0" smtClean="0"/>
              <a:t>5-stage pipeline</a:t>
            </a:r>
          </a:p>
          <a:p>
            <a:pPr lvl="1"/>
            <a:r>
              <a:rPr lang="en-US" sz="2400" dirty="0" smtClean="0"/>
              <a:t>Set-associative I &amp; D caches</a:t>
            </a:r>
          </a:p>
          <a:p>
            <a:pPr lvl="1"/>
            <a:r>
              <a:rPr lang="en-US" sz="2400" dirty="0" smtClean="0"/>
              <a:t>MMU (memory management unit) with TLB</a:t>
            </a:r>
          </a:p>
          <a:p>
            <a:pPr lvl="1"/>
            <a:r>
              <a:rPr lang="en-US" sz="2400" dirty="0" smtClean="0"/>
              <a:t>Performance counters</a:t>
            </a:r>
          </a:p>
          <a:p>
            <a:pPr lvl="1"/>
            <a:r>
              <a:rPr lang="en-US" sz="2400" dirty="0" smtClean="0"/>
              <a:t>No DSP, Coprocessor 2, or shadow registers</a:t>
            </a:r>
          </a:p>
          <a:p>
            <a:pPr lvl="1"/>
            <a:r>
              <a:rPr lang="en-US" sz="2400" dirty="0" smtClean="0"/>
              <a:t>Interfaces:</a:t>
            </a:r>
          </a:p>
          <a:p>
            <a:pPr lvl="2"/>
            <a:r>
              <a:rPr lang="en-US" dirty="0" smtClean="0"/>
              <a:t>AHB-Lite bus</a:t>
            </a:r>
          </a:p>
          <a:p>
            <a:pPr lvl="2"/>
            <a:r>
              <a:rPr lang="en-US" dirty="0" smtClean="0"/>
              <a:t>EJTAG programmer/debugger</a:t>
            </a:r>
          </a:p>
          <a:p>
            <a:pPr lvl="2"/>
            <a:r>
              <a:rPr lang="en-US" dirty="0" err="1" smtClean="0"/>
              <a:t>CorExtend</a:t>
            </a:r>
            <a:r>
              <a:rPr lang="en-US" dirty="0" smtClean="0"/>
              <a:t> for user-defined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How to Run Programs on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MIPSfpga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12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 Simulation:</a:t>
            </a:r>
          </a:p>
          <a:p>
            <a:pPr lvl="1"/>
            <a:r>
              <a:rPr lang="en-US" dirty="0" err="1" smtClean="0"/>
              <a:t>ModelSim</a:t>
            </a:r>
            <a:endParaRPr lang="en-US" dirty="0" smtClean="0"/>
          </a:p>
          <a:p>
            <a:pPr lvl="1"/>
            <a:r>
              <a:rPr lang="en-US" dirty="0" smtClean="0"/>
              <a:t>Vivado built-in simulator</a:t>
            </a:r>
          </a:p>
          <a:p>
            <a:r>
              <a:rPr lang="en-US" b="1" dirty="0" smtClean="0"/>
              <a:t>In Hardware:</a:t>
            </a:r>
          </a:p>
          <a:p>
            <a:pPr lvl="1"/>
            <a:r>
              <a:rPr lang="en-US" dirty="0" smtClean="0"/>
              <a:t>Load program into memory:</a:t>
            </a:r>
          </a:p>
          <a:p>
            <a:pPr lvl="2"/>
            <a:r>
              <a:rPr lang="en-US" dirty="0" smtClean="0"/>
              <a:t>at synthesis</a:t>
            </a:r>
          </a:p>
          <a:p>
            <a:pPr lvl="2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using EJTAG interface (using Bus Blaster Probe)</a:t>
            </a:r>
          </a:p>
          <a:p>
            <a:pPr lvl="2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using UART interface (i.e., using Nexys4 DDR’s existing programming cable or USB-UART FTDI board)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23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56" y="2590800"/>
            <a:ext cx="4566122" cy="30553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FPGA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92" y="2826702"/>
            <a:ext cx="4769416" cy="2667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Support for Nexys4 DDR and DE2-115 boards</a:t>
            </a:r>
          </a:p>
          <a:p>
            <a:r>
              <a:rPr lang="en-US" sz="2800" dirty="0" smtClean="0"/>
              <a:t>Instructions on how to port it to other FPGA boards (end of Lab 1) </a:t>
            </a:r>
            <a:endParaRPr lang="en-US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828800" y="5486400"/>
            <a:ext cx="1475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Nexys4 DDR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545373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DE2-115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System setup: Nexys4 DDR +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BusBlaster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58906"/>
            <a:ext cx="5029200" cy="4940188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1447800" y="1905000"/>
            <a:ext cx="10287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>
            <a:off x="1371600" y="5029200"/>
            <a:ext cx="2057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64756" y="1720334"/>
            <a:ext cx="130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To USB </a:t>
            </a:r>
            <a:r>
              <a:rPr lang="es-ES" b="1" dirty="0" err="1" smtClean="0"/>
              <a:t>port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8556" y="4844534"/>
            <a:ext cx="130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To USB </a:t>
            </a:r>
            <a:r>
              <a:rPr lang="es-ES" b="1" dirty="0" err="1" smtClean="0"/>
              <a:t>port</a:t>
            </a:r>
            <a:endParaRPr lang="es-ES" b="1" dirty="0"/>
          </a:p>
        </p:txBody>
      </p:sp>
      <p:sp>
        <p:nvSpPr>
          <p:cNvPr id="8" name="CuadroTexto 9"/>
          <p:cNvSpPr txBox="1"/>
          <p:nvPr/>
        </p:nvSpPr>
        <p:spPr>
          <a:xfrm>
            <a:off x="5334000" y="5139338"/>
            <a:ext cx="142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Bus </a:t>
            </a:r>
            <a:r>
              <a:rPr lang="es-ES" sz="2000" b="1" dirty="0" err="1" smtClean="0">
                <a:solidFill>
                  <a:srgbClr val="FF0000"/>
                </a:solidFill>
              </a:rPr>
              <a:t>Blaster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" sz="2000" b="1" dirty="0" err="1" smtClean="0">
                <a:solidFill>
                  <a:srgbClr val="FF0000"/>
                </a:solidFill>
              </a:rPr>
              <a:t>Probe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2" name="CuadroTexto 9"/>
          <p:cNvSpPr txBox="1"/>
          <p:nvPr/>
        </p:nvSpPr>
        <p:spPr>
          <a:xfrm>
            <a:off x="5298556" y="1447800"/>
            <a:ext cx="1475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Nexys4 DDR</a:t>
            </a:r>
          </a:p>
          <a:p>
            <a:pPr algn="ctr"/>
            <a:r>
              <a:rPr lang="es-ES" sz="2000" b="1" dirty="0" err="1" smtClean="0">
                <a:solidFill>
                  <a:srgbClr val="FF0000"/>
                </a:solidFill>
              </a:rPr>
              <a:t>Board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7426</TotalTime>
  <Words>1822</Words>
  <Application>Microsoft Office PowerPoint</Application>
  <PresentationFormat>Presentación en pantalla (4:3)</PresentationFormat>
  <Paragraphs>535</Paragraphs>
  <Slides>51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Arial</vt:lpstr>
      <vt:lpstr>Calibri</vt:lpstr>
      <vt:lpstr>Courier</vt:lpstr>
      <vt:lpstr>Courier New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Harvey Mudd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MIPSfpga</dc:title>
  <dc:creator>sharris</dc:creator>
  <cp:lastModifiedBy>Daniel Chaver Martinez</cp:lastModifiedBy>
  <cp:revision>157</cp:revision>
  <cp:lastPrinted>2015-05-14T14:52:59Z</cp:lastPrinted>
  <dcterms:created xsi:type="dcterms:W3CDTF">2015-03-24T16:54:57Z</dcterms:created>
  <dcterms:modified xsi:type="dcterms:W3CDTF">2017-06-23T06:49:44Z</dcterms:modified>
</cp:coreProperties>
</file>