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7.xml" ContentType="application/vnd.openxmlformats-officedocument.presentationml.notesSlide+xml"/>
  <Override PartName="/ppt/tags/tag18.xml" ContentType="application/vnd.openxmlformats-officedocument.presentationml.tags+xml"/>
  <Override PartName="/ppt/notesSlides/notesSlide8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9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0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1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2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3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4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5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6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7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8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9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20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21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22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23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24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25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26.xml" ContentType="application/vnd.openxmlformats-officedocument.presentationml.notesSlide+xml"/>
  <Override PartName="/ppt/tags/tag86.xml" ContentType="application/vnd.openxmlformats-officedocument.presentationml.tags+xml"/>
  <Override PartName="/ppt/notesSlides/notesSlide27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28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29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30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31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32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33.xml" ContentType="application/vnd.openxmlformats-officedocument.presentationml.notesSlid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34.xml" ContentType="application/vnd.openxmlformats-officedocument.presentationml.notesSl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35.xml" ContentType="application/vnd.openxmlformats-officedocument.presentationml.notesSlide+xml"/>
  <Override PartName="/ppt/tags/tag113.xml" ContentType="application/vnd.openxmlformats-officedocument.presentationml.tags+xml"/>
  <Override PartName="/ppt/notesSlides/notesSlide36.xml" ContentType="application/vnd.openxmlformats-officedocument.presentationml.notesSlide+xml"/>
  <Override PartName="/ppt/tags/tag114.xml" ContentType="application/vnd.openxmlformats-officedocument.presentationml.tags+xml"/>
  <Override PartName="/ppt/notesSlides/notesSlide37.xml" ContentType="application/vnd.openxmlformats-officedocument.presentationml.notesSl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38.xml" ContentType="application/vnd.openxmlformats-officedocument.presentationml.notesSlid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notesSlides/notesSlide39.xml" ContentType="application/vnd.openxmlformats-officedocument.presentationml.notesSlid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notesSlides/notesSlide40.xml" ContentType="application/vnd.openxmlformats-officedocument.presentationml.notesSlide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notesSlides/notesSlide41.xml" ContentType="application/vnd.openxmlformats-officedocument.presentationml.notesSlide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42.xml" ContentType="application/vnd.openxmlformats-officedocument.presentationml.notesSlide+xml"/>
  <Override PartName="/ppt/tags/tag134.xml" ContentType="application/vnd.openxmlformats-officedocument.presentationml.tags+xml"/>
  <Override PartName="/ppt/notesSlides/notesSlide43.xml" ContentType="application/vnd.openxmlformats-officedocument.presentationml.notesSlide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notesSlides/notesSlide44.xml" ContentType="application/vnd.openxmlformats-officedocument.presentationml.notesSlide+xml"/>
  <Override PartName="/ppt/tags/tag139.xml" ContentType="application/vnd.openxmlformats-officedocument.presentationml.tags+xml"/>
  <Override PartName="/ppt/notesSlides/notesSlide45.xml" ContentType="application/vnd.openxmlformats-officedocument.presentationml.notesSlide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notesSlides/notesSlide46.xml" ContentType="application/vnd.openxmlformats-officedocument.presentationml.notesSlide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notesSlides/notesSlide47.xml" ContentType="application/vnd.openxmlformats-officedocument.presentationml.notesSlide+xml"/>
  <Override PartName="/ppt/tags/tag149.xml" ContentType="application/vnd.openxmlformats-officedocument.presentationml.tags+xml"/>
  <Override PartName="/ppt/notesSlides/notesSlide48.xml" ContentType="application/vnd.openxmlformats-officedocument.presentationml.notesSlide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notesSlides/notesSlide49.xml" ContentType="application/vnd.openxmlformats-officedocument.presentationml.notesSlide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notesSlides/notesSlide50.xml" ContentType="application/vnd.openxmlformats-officedocument.presentationml.notesSlide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notesSlides/notesSlide51.xml" ContentType="application/vnd.openxmlformats-officedocument.presentationml.notesSlide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notesSlides/notesSlide52.xml" ContentType="application/vnd.openxmlformats-officedocument.presentationml.notesSlide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notesSlides/notesSlide53.xml" ContentType="application/vnd.openxmlformats-officedocument.presentationml.notesSlide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notesSlides/notesSlide54.xml" ContentType="application/vnd.openxmlformats-officedocument.presentationml.notesSlide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notesSlides/notesSlide55.xml" ContentType="application/vnd.openxmlformats-officedocument.presentationml.notesSlide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notesSlides/notesSlide56.xml" ContentType="application/vnd.openxmlformats-officedocument.presentationml.notesSlide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notesSlides/notesSlide57.xml" ContentType="application/vnd.openxmlformats-officedocument.presentationml.notesSlide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notesSlides/notesSlide58.xml" ContentType="application/vnd.openxmlformats-officedocument.presentationml.notesSlide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notesSlides/notesSlide59.xml" ContentType="application/vnd.openxmlformats-officedocument.presentationml.notesSlide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notesSlides/notesSlide60.xml" ContentType="application/vnd.openxmlformats-officedocument.presentationml.notesSlide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notesSlides/notesSlide61.xml" ContentType="application/vnd.openxmlformats-officedocument.presentationml.notesSlide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notesSlides/notesSlide62.xml" ContentType="application/vnd.openxmlformats-officedocument.presentationml.notesSlide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notesSlides/notesSlide63.xml" ContentType="application/vnd.openxmlformats-officedocument.presentationml.notesSlide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notesSlides/notesSlide64.xml" ContentType="application/vnd.openxmlformats-officedocument.presentationml.notesSlide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notesSlides/notesSlide65.xml" ContentType="application/vnd.openxmlformats-officedocument.presentationml.notesSlide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notesSlides/notesSlide66.xml" ContentType="application/vnd.openxmlformats-officedocument.presentationml.notesSlide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notesSlides/notesSlide67.xml" ContentType="application/vnd.openxmlformats-officedocument.presentationml.notesSlide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notesSlides/notesSlide68.xml" ContentType="application/vnd.openxmlformats-officedocument.presentationml.notesSlide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notesSlides/notesSlide69.xml" ContentType="application/vnd.openxmlformats-officedocument.presentationml.notesSlide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notesSlides/notesSlide70.xml" ContentType="application/vnd.openxmlformats-officedocument.presentationml.notesSlide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notesSlides/notesSlide71.xml" ContentType="application/vnd.openxmlformats-officedocument.presentationml.notesSlide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notesSlides/notesSlide72.xml" ContentType="application/vnd.openxmlformats-officedocument.presentationml.notesSlide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notesSlides/notesSlide73.xml" ContentType="application/vnd.openxmlformats-officedocument.presentationml.notesSlide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notesSlides/notesSlide74.xml" ContentType="application/vnd.openxmlformats-officedocument.presentationml.notesSlide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notesSlides/notesSlide75.xml" ContentType="application/vnd.openxmlformats-officedocument.presentationml.notesSlide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notesSlides/notesSlide76.xml" ContentType="application/vnd.openxmlformats-officedocument.presentationml.notesSlide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notesSlides/notesSlide77.xml" ContentType="application/vnd.openxmlformats-officedocument.presentationml.notesSlide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notesSlides/notesSlide78.xml" ContentType="application/vnd.openxmlformats-officedocument.presentationml.notesSlide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notesSlides/notesSlide79.xml" ContentType="application/vnd.openxmlformats-officedocument.presentationml.notesSlide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notesSlides/notesSlide80.xml" ContentType="application/vnd.openxmlformats-officedocument.presentationml.notesSlide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notesSlides/notesSlide81.xml" ContentType="application/vnd.openxmlformats-officedocument.presentationml.notesSlide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notesSlides/notesSlide82.xml" ContentType="application/vnd.openxmlformats-officedocument.presentationml.notesSlide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notesSlides/notesSlide83.xml" ContentType="application/vnd.openxmlformats-officedocument.presentationml.notesSlide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notesSlides/notesSlide84.xml" ContentType="application/vnd.openxmlformats-officedocument.presentationml.notesSlide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notesSlides/notesSlide85.xml" ContentType="application/vnd.openxmlformats-officedocument.presentationml.notesSlide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notesSlides/notesSlide86.xml" ContentType="application/vnd.openxmlformats-officedocument.presentationml.notesSlide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notesSlides/notesSlide87.xml" ContentType="application/vnd.openxmlformats-officedocument.presentationml.notesSlide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notesSlides/notesSlide8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1"/>
  </p:notesMasterIdLst>
  <p:sldIdLst>
    <p:sldId id="256" r:id="rId2"/>
    <p:sldId id="365" r:id="rId3"/>
    <p:sldId id="257" r:id="rId4"/>
    <p:sldId id="366" r:id="rId5"/>
    <p:sldId id="259" r:id="rId6"/>
    <p:sldId id="260" r:id="rId7"/>
    <p:sldId id="261" r:id="rId8"/>
    <p:sldId id="262" r:id="rId9"/>
    <p:sldId id="263" r:id="rId10"/>
    <p:sldId id="264" r:id="rId11"/>
    <p:sldId id="343" r:id="rId12"/>
    <p:sldId id="266" r:id="rId13"/>
    <p:sldId id="344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345" r:id="rId22"/>
    <p:sldId id="275" r:id="rId23"/>
    <p:sldId id="276" r:id="rId24"/>
    <p:sldId id="278" r:id="rId25"/>
    <p:sldId id="346" r:id="rId26"/>
    <p:sldId id="280" r:id="rId27"/>
    <p:sldId id="347" r:id="rId28"/>
    <p:sldId id="281" r:id="rId29"/>
    <p:sldId id="348" r:id="rId30"/>
    <p:sldId id="283" r:id="rId31"/>
    <p:sldId id="284" r:id="rId32"/>
    <p:sldId id="285" r:id="rId33"/>
    <p:sldId id="286" r:id="rId34"/>
    <p:sldId id="288" r:id="rId35"/>
    <p:sldId id="349" r:id="rId36"/>
    <p:sldId id="289" r:id="rId37"/>
    <p:sldId id="290" r:id="rId38"/>
    <p:sldId id="291" r:id="rId39"/>
    <p:sldId id="293" r:id="rId40"/>
    <p:sldId id="350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51" r:id="rId62"/>
    <p:sldId id="315" r:id="rId63"/>
    <p:sldId id="352" r:id="rId64"/>
    <p:sldId id="317" r:id="rId65"/>
    <p:sldId id="318" r:id="rId66"/>
    <p:sldId id="319" r:id="rId67"/>
    <p:sldId id="320" r:id="rId68"/>
    <p:sldId id="321" r:id="rId69"/>
    <p:sldId id="322" r:id="rId70"/>
    <p:sldId id="323" r:id="rId71"/>
    <p:sldId id="324" r:id="rId72"/>
    <p:sldId id="325" r:id="rId73"/>
    <p:sldId id="326" r:id="rId74"/>
    <p:sldId id="327" r:id="rId75"/>
    <p:sldId id="328" r:id="rId76"/>
    <p:sldId id="329" r:id="rId77"/>
    <p:sldId id="330" r:id="rId78"/>
    <p:sldId id="353" r:id="rId79"/>
    <p:sldId id="354" r:id="rId80"/>
    <p:sldId id="355" r:id="rId81"/>
    <p:sldId id="356" r:id="rId82"/>
    <p:sldId id="357" r:id="rId83"/>
    <p:sldId id="358" r:id="rId84"/>
    <p:sldId id="359" r:id="rId85"/>
    <p:sldId id="360" r:id="rId86"/>
    <p:sldId id="361" r:id="rId87"/>
    <p:sldId id="362" r:id="rId88"/>
    <p:sldId id="363" r:id="rId89"/>
    <p:sldId id="364" r:id="rId9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0EF"/>
    <a:srgbClr val="32A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142" autoAdjust="0"/>
  </p:normalViewPr>
  <p:slideViewPr>
    <p:cSldViewPr>
      <p:cViewPr varScale="1">
        <p:scale>
          <a:sx n="88" d="100"/>
          <a:sy n="88" d="100"/>
        </p:scale>
        <p:origin x="-87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D5E47-F045-4C01-A154-66E3997AD169}" type="datetimeFigureOut">
              <a:rPr lang="en-US" smtClean="0"/>
              <a:t>8/21/2016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EC52C-64D1-4EF5-AC14-14AF6A3FC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10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145872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763FDA-0999-4C7C-BFB5-5F02F678E143}" type="slidenum">
              <a:rPr lang="en-US"/>
              <a:pPr/>
              <a:t>11</a:t>
            </a:fld>
            <a:endParaRPr lang="en-US"/>
          </a:p>
        </p:txBody>
      </p:sp>
      <p:sp>
        <p:nvSpPr>
          <p:cNvPr id="148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498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763FDA-0999-4C7C-BFB5-5F02F678E143}" type="slidenum">
              <a:rPr lang="en-US"/>
              <a:pPr/>
              <a:t>12</a:t>
            </a:fld>
            <a:endParaRPr lang="en-US"/>
          </a:p>
        </p:txBody>
      </p:sp>
      <p:sp>
        <p:nvSpPr>
          <p:cNvPr id="148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9244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C13270-7FFC-454A-B13B-D0F9A890F430}" type="slidenum">
              <a:rPr lang="en-US"/>
              <a:pPr/>
              <a:t>13</a:t>
            </a:fld>
            <a:endParaRPr lang="en-US"/>
          </a:p>
        </p:txBody>
      </p:sp>
      <p:sp>
        <p:nvSpPr>
          <p:cNvPr id="148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8584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C13270-7FFC-454A-B13B-D0F9A890F430}" type="slidenum">
              <a:rPr lang="en-US"/>
              <a:pPr/>
              <a:t>14</a:t>
            </a:fld>
            <a:endParaRPr lang="en-US"/>
          </a:p>
        </p:txBody>
      </p:sp>
      <p:sp>
        <p:nvSpPr>
          <p:cNvPr id="148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3777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99402F-D915-4021-8A6D-6962ADC6A88B}" type="slidenum">
              <a:rPr lang="en-US"/>
              <a:pPr/>
              <a:t>15</a:t>
            </a:fld>
            <a:endParaRPr lang="en-US"/>
          </a:p>
        </p:txBody>
      </p:sp>
      <p:sp>
        <p:nvSpPr>
          <p:cNvPr id="148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1792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DF197B-BD27-4C94-96FD-C7EC81FA9ACC}" type="slidenum">
              <a:rPr lang="en-US"/>
              <a:pPr/>
              <a:t>16</a:t>
            </a:fld>
            <a:endParaRPr lang="en-US"/>
          </a:p>
        </p:txBody>
      </p:sp>
      <p:sp>
        <p:nvSpPr>
          <p:cNvPr id="149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762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066728-677F-4B49-9A19-8862DFBD4E1E}" type="slidenum">
              <a:rPr lang="en-US"/>
              <a:pPr/>
              <a:t>17</a:t>
            </a:fld>
            <a:endParaRPr lang="en-US"/>
          </a:p>
        </p:txBody>
      </p:sp>
      <p:sp>
        <p:nvSpPr>
          <p:cNvPr id="149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8246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DB0317-06E7-4325-A48A-4EED6B524141}" type="slidenum">
              <a:rPr lang="en-US"/>
              <a:pPr/>
              <a:t>18</a:t>
            </a:fld>
            <a:endParaRPr lang="en-US"/>
          </a:p>
        </p:txBody>
      </p:sp>
      <p:sp>
        <p:nvSpPr>
          <p:cNvPr id="149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7523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702AF6-A57C-4929-B585-941BE5CE8FE0}" type="slidenum">
              <a:rPr lang="en-US"/>
              <a:pPr/>
              <a:t>19</a:t>
            </a:fld>
            <a:endParaRPr lang="en-US"/>
          </a:p>
        </p:txBody>
      </p:sp>
      <p:sp>
        <p:nvSpPr>
          <p:cNvPr id="149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62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E2F690-9E4D-45F5-B7BF-A18A46CF0636}" type="slidenum">
              <a:rPr lang="en-US"/>
              <a:pPr/>
              <a:t>20</a:t>
            </a:fld>
            <a:endParaRPr lang="en-US"/>
          </a:p>
        </p:txBody>
      </p:sp>
      <p:sp>
        <p:nvSpPr>
          <p:cNvPr id="149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885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145872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E2F690-9E4D-45F5-B7BF-A18A46CF0636}" type="slidenum">
              <a:rPr lang="en-US"/>
              <a:pPr/>
              <a:t>21</a:t>
            </a:fld>
            <a:endParaRPr lang="en-US"/>
          </a:p>
        </p:txBody>
      </p:sp>
      <p:sp>
        <p:nvSpPr>
          <p:cNvPr id="149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7857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79F8EE-0263-4E15-AD78-9B0E4A3A4EEB}" type="slidenum">
              <a:rPr lang="en-US"/>
              <a:pPr/>
              <a:t>22</a:t>
            </a:fld>
            <a:endParaRPr lang="en-US"/>
          </a:p>
        </p:txBody>
      </p:sp>
      <p:sp>
        <p:nvSpPr>
          <p:cNvPr id="149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98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40560D-45E3-4694-9BE5-288731808D41}" type="slidenum">
              <a:rPr lang="en-US"/>
              <a:pPr/>
              <a:t>23</a:t>
            </a:fld>
            <a:endParaRPr lang="en-US"/>
          </a:p>
        </p:txBody>
      </p:sp>
      <p:sp>
        <p:nvSpPr>
          <p:cNvPr id="149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771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A374CB-EBF7-4700-8782-608C038C2E20}" type="slidenum">
              <a:rPr lang="en-US"/>
              <a:pPr/>
              <a:t>24</a:t>
            </a:fld>
            <a:endParaRPr lang="en-US"/>
          </a:p>
        </p:txBody>
      </p:sp>
      <p:sp>
        <p:nvSpPr>
          <p:cNvPr id="150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713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A374CB-EBF7-4700-8782-608C038C2E20}" type="slidenum">
              <a:rPr lang="en-US"/>
              <a:pPr/>
              <a:t>25</a:t>
            </a:fld>
            <a:endParaRPr lang="en-US"/>
          </a:p>
        </p:txBody>
      </p:sp>
      <p:sp>
        <p:nvSpPr>
          <p:cNvPr id="150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895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CCA474-2ADE-4409-900B-A244D18F8BAD}" type="slidenum">
              <a:rPr lang="en-US"/>
              <a:pPr/>
              <a:t>26</a:t>
            </a:fld>
            <a:endParaRPr lang="en-US"/>
          </a:p>
        </p:txBody>
      </p:sp>
      <p:sp>
        <p:nvSpPr>
          <p:cNvPr id="150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139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CCA474-2ADE-4409-900B-A244D18F8BAD}" type="slidenum">
              <a:rPr lang="en-US"/>
              <a:pPr/>
              <a:t>27</a:t>
            </a:fld>
            <a:endParaRPr lang="en-US"/>
          </a:p>
        </p:txBody>
      </p:sp>
      <p:sp>
        <p:nvSpPr>
          <p:cNvPr id="150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4150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0BCDB9-BF07-47F4-8A9A-93299EDD2A81}" type="slidenum">
              <a:rPr lang="en-US"/>
              <a:pPr/>
              <a:t>28</a:t>
            </a:fld>
            <a:endParaRPr lang="en-US"/>
          </a:p>
        </p:txBody>
      </p:sp>
      <p:sp>
        <p:nvSpPr>
          <p:cNvPr id="150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231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7AE043-FFF7-4E69-A20E-7B03065A2C2A}" type="slidenum">
              <a:rPr lang="en-US"/>
              <a:pPr/>
              <a:t>29</a:t>
            </a:fld>
            <a:endParaRPr lang="en-US"/>
          </a:p>
        </p:txBody>
      </p:sp>
      <p:sp>
        <p:nvSpPr>
          <p:cNvPr id="150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2993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7AE043-FFF7-4E69-A20E-7B03065A2C2A}" type="slidenum">
              <a:rPr lang="en-US"/>
              <a:pPr/>
              <a:t>30</a:t>
            </a:fld>
            <a:endParaRPr lang="en-US"/>
          </a:p>
        </p:txBody>
      </p:sp>
      <p:sp>
        <p:nvSpPr>
          <p:cNvPr id="150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325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145872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40F3E6-49DA-4118-BE4F-4E958575068D}" type="slidenum">
              <a:rPr lang="en-US"/>
              <a:pPr/>
              <a:t>31</a:t>
            </a:fld>
            <a:endParaRPr lang="en-US"/>
          </a:p>
        </p:txBody>
      </p:sp>
      <p:sp>
        <p:nvSpPr>
          <p:cNvPr id="150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65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95D4CC-211B-4B54-89AA-83A866F09AF7}" type="slidenum">
              <a:rPr lang="en-US"/>
              <a:pPr/>
              <a:t>32</a:t>
            </a:fld>
            <a:endParaRPr lang="en-US"/>
          </a:p>
        </p:txBody>
      </p:sp>
      <p:sp>
        <p:nvSpPr>
          <p:cNvPr id="150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7347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C01C3B-F050-444D-B65E-90185CE0B387}" type="slidenum">
              <a:rPr lang="en-US"/>
              <a:pPr/>
              <a:t>33</a:t>
            </a:fld>
            <a:endParaRPr lang="en-US"/>
          </a:p>
        </p:txBody>
      </p:sp>
      <p:sp>
        <p:nvSpPr>
          <p:cNvPr id="150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600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349F17-59EA-478D-97B1-A8EA5C859BDD}" type="slidenum">
              <a:rPr lang="en-US"/>
              <a:pPr/>
              <a:t>34</a:t>
            </a:fld>
            <a:endParaRPr lang="en-US"/>
          </a:p>
        </p:txBody>
      </p:sp>
      <p:sp>
        <p:nvSpPr>
          <p:cNvPr id="151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902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349F17-59EA-478D-97B1-A8EA5C859BDD}" type="slidenum">
              <a:rPr lang="en-US"/>
              <a:pPr/>
              <a:t>35</a:t>
            </a:fld>
            <a:endParaRPr lang="en-US"/>
          </a:p>
        </p:txBody>
      </p:sp>
      <p:sp>
        <p:nvSpPr>
          <p:cNvPr id="151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772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43B40D-2A82-4382-8276-CA14884AD033}" type="slidenum">
              <a:rPr lang="en-US"/>
              <a:pPr/>
              <a:t>36</a:t>
            </a:fld>
            <a:endParaRPr lang="en-US"/>
          </a:p>
        </p:txBody>
      </p:sp>
      <p:sp>
        <p:nvSpPr>
          <p:cNvPr id="151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5984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B4592E-10FF-4204-86DC-FC7C62678F4A}" type="slidenum">
              <a:rPr lang="en-US"/>
              <a:pPr/>
              <a:t>37</a:t>
            </a:fld>
            <a:endParaRPr lang="en-US"/>
          </a:p>
        </p:txBody>
      </p:sp>
      <p:sp>
        <p:nvSpPr>
          <p:cNvPr id="156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4718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A05FF8-E890-490B-BE47-D051C4B7B7A8}" type="slidenum">
              <a:rPr lang="en-US"/>
              <a:pPr/>
              <a:t>38</a:t>
            </a:fld>
            <a:endParaRPr lang="en-US"/>
          </a:p>
        </p:txBody>
      </p:sp>
      <p:sp>
        <p:nvSpPr>
          <p:cNvPr id="157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443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05AC06-930C-4178-BF36-58D07F8ACAB4}" type="slidenum">
              <a:rPr lang="en-US"/>
              <a:pPr/>
              <a:t>39</a:t>
            </a:fld>
            <a:endParaRPr lang="en-US"/>
          </a:p>
        </p:txBody>
      </p:sp>
      <p:sp>
        <p:nvSpPr>
          <p:cNvPr id="151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876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05AC06-930C-4178-BF36-58D07F8ACAB4}" type="slidenum">
              <a:rPr lang="en-US"/>
              <a:pPr/>
              <a:t>40</a:t>
            </a:fld>
            <a:endParaRPr lang="en-US"/>
          </a:p>
        </p:txBody>
      </p:sp>
      <p:sp>
        <p:nvSpPr>
          <p:cNvPr id="151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26834D-0219-444B-8AE3-96CAB9F083C2}" type="slidenum">
              <a:rPr lang="en-US"/>
              <a:pPr/>
              <a:t>5</a:t>
            </a:fld>
            <a:endParaRPr lang="en-US"/>
          </a:p>
        </p:txBody>
      </p:sp>
      <p:sp>
        <p:nvSpPr>
          <p:cNvPr id="147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639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454F75-4C2C-48EB-8AB7-06FE31BE75A7}" type="slidenum">
              <a:rPr lang="en-US"/>
              <a:pPr/>
              <a:t>41</a:t>
            </a:fld>
            <a:endParaRPr lang="en-US"/>
          </a:p>
        </p:txBody>
      </p:sp>
      <p:sp>
        <p:nvSpPr>
          <p:cNvPr id="151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08922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021258-FA56-40CD-A34B-21CFAB63655E}" type="slidenum">
              <a:rPr lang="en-US"/>
              <a:pPr/>
              <a:t>42</a:t>
            </a:fld>
            <a:endParaRPr lang="en-US"/>
          </a:p>
        </p:txBody>
      </p:sp>
      <p:sp>
        <p:nvSpPr>
          <p:cNvPr id="156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89812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F4F731-B1ED-48A0-AF9E-DA1B91E9D693}" type="slidenum">
              <a:rPr lang="en-US"/>
              <a:pPr/>
              <a:t>43</a:t>
            </a:fld>
            <a:endParaRPr lang="en-US"/>
          </a:p>
        </p:txBody>
      </p:sp>
      <p:sp>
        <p:nvSpPr>
          <p:cNvPr id="156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55350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BD5D66-7812-41A9-8165-02555900B57F}" type="slidenum">
              <a:rPr lang="en-US"/>
              <a:pPr/>
              <a:t>44</a:t>
            </a:fld>
            <a:endParaRPr lang="en-US"/>
          </a:p>
        </p:txBody>
      </p:sp>
      <p:sp>
        <p:nvSpPr>
          <p:cNvPr id="156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5533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80AFC9-EA28-4025-92B9-0E32083492A0}" type="slidenum">
              <a:rPr lang="en-US"/>
              <a:pPr/>
              <a:t>45</a:t>
            </a:fld>
            <a:endParaRPr lang="en-US"/>
          </a:p>
        </p:txBody>
      </p:sp>
      <p:sp>
        <p:nvSpPr>
          <p:cNvPr id="151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83997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1497D4-5642-44A4-A4F8-502F7EE7D11F}" type="slidenum">
              <a:rPr lang="en-US"/>
              <a:pPr/>
              <a:t>46</a:t>
            </a:fld>
            <a:endParaRPr lang="en-US"/>
          </a:p>
        </p:txBody>
      </p:sp>
      <p:sp>
        <p:nvSpPr>
          <p:cNvPr id="157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4392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1EA219-6797-424F-A3D5-920FB637447C}" type="slidenum">
              <a:rPr lang="en-US"/>
              <a:pPr/>
              <a:t>47</a:t>
            </a:fld>
            <a:endParaRPr lang="en-US"/>
          </a:p>
        </p:txBody>
      </p:sp>
      <p:sp>
        <p:nvSpPr>
          <p:cNvPr id="151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876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0BA072-4CEB-427A-A1D4-36CA45475637}" type="slidenum">
              <a:rPr lang="en-US"/>
              <a:pPr/>
              <a:t>48</a:t>
            </a:fld>
            <a:endParaRPr lang="en-US"/>
          </a:p>
        </p:txBody>
      </p:sp>
      <p:sp>
        <p:nvSpPr>
          <p:cNvPr id="151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1575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0F9C48-C172-456A-BA88-085DFD0A271D}" type="slidenum">
              <a:rPr lang="en-US"/>
              <a:pPr/>
              <a:t>49</a:t>
            </a:fld>
            <a:endParaRPr lang="en-US"/>
          </a:p>
        </p:txBody>
      </p:sp>
      <p:sp>
        <p:nvSpPr>
          <p:cNvPr id="157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93861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464B83-D3B5-4752-9CDD-0D463F64FA18}" type="slidenum">
              <a:rPr lang="en-US"/>
              <a:pPr/>
              <a:t>50</a:t>
            </a:fld>
            <a:endParaRPr lang="en-US"/>
          </a:p>
        </p:txBody>
      </p:sp>
      <p:sp>
        <p:nvSpPr>
          <p:cNvPr id="152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30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11E842-FD55-497D-A9CF-12B15990143A}" type="slidenum">
              <a:rPr lang="en-US"/>
              <a:pPr/>
              <a:t>6</a:t>
            </a:fld>
            <a:endParaRPr lang="en-US"/>
          </a:p>
        </p:txBody>
      </p:sp>
      <p:sp>
        <p:nvSpPr>
          <p:cNvPr id="148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44935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295BE6-1D2A-4B26-8740-B3AF85EDF8E3}" type="slidenum">
              <a:rPr lang="en-US"/>
              <a:pPr/>
              <a:t>51</a:t>
            </a:fld>
            <a:endParaRPr lang="en-US"/>
          </a:p>
        </p:txBody>
      </p:sp>
      <p:sp>
        <p:nvSpPr>
          <p:cNvPr id="152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9435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B62DB1-2FE4-40FF-98AF-961A25A33D35}" type="slidenum">
              <a:rPr lang="en-US"/>
              <a:pPr/>
              <a:t>52</a:t>
            </a:fld>
            <a:endParaRPr lang="en-US"/>
          </a:p>
        </p:txBody>
      </p:sp>
      <p:sp>
        <p:nvSpPr>
          <p:cNvPr id="152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05254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84FA37-C81F-4BD7-842A-036B6EA1D8F2}" type="slidenum">
              <a:rPr lang="en-US"/>
              <a:pPr/>
              <a:t>53</a:t>
            </a:fld>
            <a:endParaRPr lang="en-US"/>
          </a:p>
        </p:txBody>
      </p:sp>
      <p:sp>
        <p:nvSpPr>
          <p:cNvPr id="152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40890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95477D-7E92-4169-ADB9-30FFFCC9D4E4}" type="slidenum">
              <a:rPr lang="en-US"/>
              <a:pPr/>
              <a:t>54</a:t>
            </a:fld>
            <a:endParaRPr lang="en-US"/>
          </a:p>
        </p:txBody>
      </p:sp>
      <p:sp>
        <p:nvSpPr>
          <p:cNvPr id="152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47883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9CBD1C-FB3F-4649-8F1C-6DC1F0A74909}" type="slidenum">
              <a:rPr lang="en-US"/>
              <a:pPr/>
              <a:t>55</a:t>
            </a:fld>
            <a:endParaRPr lang="en-US"/>
          </a:p>
        </p:txBody>
      </p:sp>
      <p:sp>
        <p:nvSpPr>
          <p:cNvPr id="158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5138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3988A9-1A20-4DFA-859F-DE71DE9D7867}" type="slidenum">
              <a:rPr lang="en-US"/>
              <a:pPr/>
              <a:t>56</a:t>
            </a:fld>
            <a:endParaRPr lang="en-US"/>
          </a:p>
        </p:txBody>
      </p:sp>
      <p:sp>
        <p:nvSpPr>
          <p:cNvPr id="152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60063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994163-54B9-47A3-9941-74B98EE61825}" type="slidenum">
              <a:rPr lang="en-US"/>
              <a:pPr/>
              <a:t>57</a:t>
            </a:fld>
            <a:endParaRPr lang="en-US"/>
          </a:p>
        </p:txBody>
      </p:sp>
      <p:sp>
        <p:nvSpPr>
          <p:cNvPr id="152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6882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F26334-0CF8-4407-B514-AEB4277EBB9E}" type="slidenum">
              <a:rPr lang="en-US"/>
              <a:pPr/>
              <a:t>58</a:t>
            </a:fld>
            <a:endParaRPr lang="en-US"/>
          </a:p>
        </p:txBody>
      </p:sp>
      <p:sp>
        <p:nvSpPr>
          <p:cNvPr id="152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1380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8E0E0B-96B4-434F-8AC6-DD6F5D88B05E}" type="slidenum">
              <a:rPr lang="en-US"/>
              <a:pPr/>
              <a:t>59</a:t>
            </a:fld>
            <a:endParaRPr lang="en-US"/>
          </a:p>
        </p:txBody>
      </p:sp>
      <p:sp>
        <p:nvSpPr>
          <p:cNvPr id="152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8211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BE15D3-16EC-4452-8545-1E15BAC7D894}" type="slidenum">
              <a:rPr lang="en-US"/>
              <a:pPr/>
              <a:t>60</a:t>
            </a:fld>
            <a:endParaRPr lang="en-US"/>
          </a:p>
        </p:txBody>
      </p:sp>
      <p:sp>
        <p:nvSpPr>
          <p:cNvPr id="152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40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BB9EF4-AF97-46FF-989F-B8CF20B58A0D}" type="slidenum">
              <a:rPr lang="en-US"/>
              <a:pPr/>
              <a:t>7</a:t>
            </a:fld>
            <a:endParaRPr lang="en-US"/>
          </a:p>
        </p:txBody>
      </p:sp>
      <p:sp>
        <p:nvSpPr>
          <p:cNvPr id="148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80647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A71F86-95F6-4D5E-9381-301543BFDB3B}" type="slidenum">
              <a:rPr lang="en-US"/>
              <a:pPr/>
              <a:t>61</a:t>
            </a:fld>
            <a:endParaRPr lang="en-US"/>
          </a:p>
        </p:txBody>
      </p:sp>
      <p:sp>
        <p:nvSpPr>
          <p:cNvPr id="153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00299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A71F86-95F6-4D5E-9381-301543BFDB3B}" type="slidenum">
              <a:rPr lang="en-US"/>
              <a:pPr/>
              <a:t>62</a:t>
            </a:fld>
            <a:endParaRPr lang="en-US"/>
          </a:p>
        </p:txBody>
      </p:sp>
      <p:sp>
        <p:nvSpPr>
          <p:cNvPr id="153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01682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DA95D9-5E87-4EEE-9833-BE3F7AA66D27}" type="slidenum">
              <a:rPr lang="en-US"/>
              <a:pPr/>
              <a:t>63</a:t>
            </a:fld>
            <a:endParaRPr lang="en-US"/>
          </a:p>
        </p:txBody>
      </p:sp>
      <p:sp>
        <p:nvSpPr>
          <p:cNvPr id="153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8817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DA95D9-5E87-4EEE-9833-BE3F7AA66D27}" type="slidenum">
              <a:rPr lang="en-US"/>
              <a:pPr/>
              <a:t>64</a:t>
            </a:fld>
            <a:endParaRPr lang="en-US"/>
          </a:p>
        </p:txBody>
      </p:sp>
      <p:sp>
        <p:nvSpPr>
          <p:cNvPr id="153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6276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801190-6163-4DEA-A199-ED7342F82D9F}" type="slidenum">
              <a:rPr lang="en-US"/>
              <a:pPr/>
              <a:t>65</a:t>
            </a:fld>
            <a:endParaRPr lang="en-US"/>
          </a:p>
        </p:txBody>
      </p:sp>
      <p:sp>
        <p:nvSpPr>
          <p:cNvPr id="153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72585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2C9081-6232-4B04-BB14-F465B013870E}" type="slidenum">
              <a:rPr lang="en-US"/>
              <a:pPr/>
              <a:t>66</a:t>
            </a:fld>
            <a:endParaRPr lang="en-US"/>
          </a:p>
        </p:txBody>
      </p:sp>
      <p:sp>
        <p:nvSpPr>
          <p:cNvPr id="153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7169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B23A1F-7748-4A77-9F52-FA8C8DFC92AD}" type="slidenum">
              <a:rPr lang="en-US"/>
              <a:pPr/>
              <a:t>67</a:t>
            </a:fld>
            <a:endParaRPr lang="en-US"/>
          </a:p>
        </p:txBody>
      </p:sp>
      <p:sp>
        <p:nvSpPr>
          <p:cNvPr id="153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9049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D981D2-584F-47D2-9FEF-845A38A2EE4F}" type="slidenum">
              <a:rPr lang="en-US"/>
              <a:pPr/>
              <a:t>68</a:t>
            </a:fld>
            <a:endParaRPr lang="en-US"/>
          </a:p>
        </p:txBody>
      </p:sp>
      <p:sp>
        <p:nvSpPr>
          <p:cNvPr id="153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28423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BF1BE7-55B3-46C3-B2F6-40588548BEC4}" type="slidenum">
              <a:rPr lang="en-US"/>
              <a:pPr/>
              <a:t>69</a:t>
            </a:fld>
            <a:endParaRPr lang="en-US"/>
          </a:p>
        </p:txBody>
      </p:sp>
      <p:sp>
        <p:nvSpPr>
          <p:cNvPr id="154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298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43F302-140B-4F48-A22C-5C25803DDE46}" type="slidenum">
              <a:rPr lang="en-US"/>
              <a:pPr/>
              <a:t>70</a:t>
            </a:fld>
            <a:endParaRPr lang="en-US"/>
          </a:p>
        </p:txBody>
      </p:sp>
      <p:sp>
        <p:nvSpPr>
          <p:cNvPr id="154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07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F00EBA-65DD-49CB-92E1-C9AA5B361DB3}" type="slidenum">
              <a:rPr lang="en-US"/>
              <a:pPr/>
              <a:t>8</a:t>
            </a:fld>
            <a:endParaRPr lang="en-US"/>
          </a:p>
        </p:txBody>
      </p:sp>
      <p:sp>
        <p:nvSpPr>
          <p:cNvPr id="148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2874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9B95E0-8AB4-4787-8C6D-F21881D8C0F3}" type="slidenum">
              <a:rPr lang="en-US"/>
              <a:pPr/>
              <a:t>71</a:t>
            </a:fld>
            <a:endParaRPr lang="en-US"/>
          </a:p>
        </p:txBody>
      </p:sp>
      <p:sp>
        <p:nvSpPr>
          <p:cNvPr id="154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74282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E9390F-2E0E-41E7-8C59-A0B8FD319779}" type="slidenum">
              <a:rPr lang="en-US"/>
              <a:pPr/>
              <a:t>72</a:t>
            </a:fld>
            <a:endParaRPr lang="en-US"/>
          </a:p>
        </p:txBody>
      </p:sp>
      <p:sp>
        <p:nvSpPr>
          <p:cNvPr id="154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4504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A45590-6A01-459E-9531-AE8C80C86E52}" type="slidenum">
              <a:rPr lang="en-US"/>
              <a:pPr/>
              <a:t>73</a:t>
            </a:fld>
            <a:endParaRPr lang="en-US"/>
          </a:p>
        </p:txBody>
      </p:sp>
      <p:sp>
        <p:nvSpPr>
          <p:cNvPr id="154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6874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90936C-EE46-4924-BF4A-0D42DEFA90A4}" type="slidenum">
              <a:rPr lang="en-US"/>
              <a:pPr/>
              <a:t>74</a:t>
            </a:fld>
            <a:endParaRPr lang="en-US"/>
          </a:p>
        </p:txBody>
      </p:sp>
      <p:sp>
        <p:nvSpPr>
          <p:cNvPr id="154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18666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7B63DB-83C1-4E86-9EBA-63B245E2DD0B}" type="slidenum">
              <a:rPr lang="en-US"/>
              <a:pPr/>
              <a:t>75</a:t>
            </a:fld>
            <a:endParaRPr lang="en-US"/>
          </a:p>
        </p:txBody>
      </p:sp>
      <p:sp>
        <p:nvSpPr>
          <p:cNvPr id="154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18602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571904-0E16-45E6-A377-954514321522}" type="slidenum">
              <a:rPr lang="en-US"/>
              <a:pPr/>
              <a:t>76</a:t>
            </a:fld>
            <a:endParaRPr lang="en-US"/>
          </a:p>
        </p:txBody>
      </p:sp>
      <p:sp>
        <p:nvSpPr>
          <p:cNvPr id="154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8439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B68C49-0E67-4417-A1EF-13DD6F19B384}" type="slidenum">
              <a:rPr lang="en-US"/>
              <a:pPr/>
              <a:t>77</a:t>
            </a:fld>
            <a:endParaRPr lang="en-US"/>
          </a:p>
        </p:txBody>
      </p:sp>
      <p:sp>
        <p:nvSpPr>
          <p:cNvPr id="154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3477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53396A-BB7C-49AC-AC7F-4B9D2CA5D48B}" type="slidenum">
              <a:rPr lang="en-US"/>
              <a:pPr/>
              <a:t>78</a:t>
            </a:fld>
            <a:endParaRPr lang="en-US"/>
          </a:p>
        </p:txBody>
      </p:sp>
      <p:sp>
        <p:nvSpPr>
          <p:cNvPr id="155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33410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53396A-BB7C-49AC-AC7F-4B9D2CA5D48B}" type="slidenum">
              <a:rPr lang="en-US"/>
              <a:pPr/>
              <a:t>79</a:t>
            </a:fld>
            <a:endParaRPr lang="en-US"/>
          </a:p>
        </p:txBody>
      </p:sp>
      <p:sp>
        <p:nvSpPr>
          <p:cNvPr id="155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54444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53396A-BB7C-49AC-AC7F-4B9D2CA5D48B}" type="slidenum">
              <a:rPr lang="en-US"/>
              <a:pPr/>
              <a:t>80</a:t>
            </a:fld>
            <a:endParaRPr lang="en-US"/>
          </a:p>
        </p:txBody>
      </p:sp>
      <p:sp>
        <p:nvSpPr>
          <p:cNvPr id="155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88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147E44-0709-46C3-84C0-5D25DDFEF731}" type="slidenum">
              <a:rPr lang="en-US"/>
              <a:pPr/>
              <a:t>9</a:t>
            </a:fld>
            <a:endParaRPr lang="en-US"/>
          </a:p>
        </p:txBody>
      </p:sp>
      <p:sp>
        <p:nvSpPr>
          <p:cNvPr id="148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48480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53396A-BB7C-49AC-AC7F-4B9D2CA5D48B}" type="slidenum">
              <a:rPr lang="en-US"/>
              <a:pPr/>
              <a:t>81</a:t>
            </a:fld>
            <a:endParaRPr lang="en-US"/>
          </a:p>
        </p:txBody>
      </p:sp>
      <p:sp>
        <p:nvSpPr>
          <p:cNvPr id="155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695772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53396A-BB7C-49AC-AC7F-4B9D2CA5D48B}" type="slidenum">
              <a:rPr lang="en-US"/>
              <a:pPr/>
              <a:t>82</a:t>
            </a:fld>
            <a:endParaRPr lang="en-US"/>
          </a:p>
        </p:txBody>
      </p:sp>
      <p:sp>
        <p:nvSpPr>
          <p:cNvPr id="155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565311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53396A-BB7C-49AC-AC7F-4B9D2CA5D48B}" type="slidenum">
              <a:rPr lang="en-US"/>
              <a:pPr/>
              <a:t>83</a:t>
            </a:fld>
            <a:endParaRPr lang="en-US"/>
          </a:p>
        </p:txBody>
      </p:sp>
      <p:sp>
        <p:nvSpPr>
          <p:cNvPr id="155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489178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53396A-BB7C-49AC-AC7F-4B9D2CA5D48B}" type="slidenum">
              <a:rPr lang="en-US"/>
              <a:pPr/>
              <a:t>84</a:t>
            </a:fld>
            <a:endParaRPr lang="en-US"/>
          </a:p>
        </p:txBody>
      </p:sp>
      <p:sp>
        <p:nvSpPr>
          <p:cNvPr id="155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862251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53396A-BB7C-49AC-AC7F-4B9D2CA5D48B}" type="slidenum">
              <a:rPr lang="en-US"/>
              <a:pPr/>
              <a:t>85</a:t>
            </a:fld>
            <a:endParaRPr lang="en-US"/>
          </a:p>
        </p:txBody>
      </p:sp>
      <p:sp>
        <p:nvSpPr>
          <p:cNvPr id="155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297012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53396A-BB7C-49AC-AC7F-4B9D2CA5D48B}" type="slidenum">
              <a:rPr lang="en-US"/>
              <a:pPr/>
              <a:t>86</a:t>
            </a:fld>
            <a:endParaRPr lang="en-US"/>
          </a:p>
        </p:txBody>
      </p:sp>
      <p:sp>
        <p:nvSpPr>
          <p:cNvPr id="155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291298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53396A-BB7C-49AC-AC7F-4B9D2CA5D48B}" type="slidenum">
              <a:rPr lang="en-US"/>
              <a:pPr/>
              <a:t>87</a:t>
            </a:fld>
            <a:endParaRPr lang="en-US"/>
          </a:p>
        </p:txBody>
      </p:sp>
      <p:sp>
        <p:nvSpPr>
          <p:cNvPr id="155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836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53396A-BB7C-49AC-AC7F-4B9D2CA5D48B}" type="slidenum">
              <a:rPr lang="en-US"/>
              <a:pPr/>
              <a:t>88</a:t>
            </a:fld>
            <a:endParaRPr lang="en-US"/>
          </a:p>
        </p:txBody>
      </p:sp>
      <p:sp>
        <p:nvSpPr>
          <p:cNvPr id="155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71475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53396A-BB7C-49AC-AC7F-4B9D2CA5D48B}" type="slidenum">
              <a:rPr lang="en-US"/>
              <a:pPr/>
              <a:t>89</a:t>
            </a:fld>
            <a:endParaRPr lang="en-US"/>
          </a:p>
        </p:txBody>
      </p:sp>
      <p:sp>
        <p:nvSpPr>
          <p:cNvPr id="155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47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E0740B-8578-4382-833D-478C1D4E6BDA}" type="slidenum">
              <a:rPr lang="en-US"/>
              <a:pPr/>
              <a:t>10</a:t>
            </a:fld>
            <a:endParaRPr lang="en-US"/>
          </a:p>
        </p:txBody>
      </p:sp>
      <p:sp>
        <p:nvSpPr>
          <p:cNvPr id="148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407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/>
          <p:nvPr userDrawn="1"/>
        </p:nvSpPr>
        <p:spPr>
          <a:xfrm>
            <a:off x="990600" y="0"/>
            <a:ext cx="8153400" cy="919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5638800" y="6474023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aseline="0" dirty="0" smtClean="0">
                <a:solidFill>
                  <a:schemeClr val="bg1">
                    <a:lumMod val="50000"/>
                  </a:schemeClr>
                </a:solidFill>
              </a:rPr>
              <a:t>Глава</a:t>
            </a:r>
            <a:r>
              <a:rPr lang="en-US" sz="1400" baseline="0" dirty="0" smtClean="0">
                <a:solidFill>
                  <a:schemeClr val="bg1">
                    <a:lumMod val="50000"/>
                  </a:schemeClr>
                </a:solidFill>
              </a:rPr>
              <a:t> 8 &lt;</a:t>
            </a:r>
            <a:fld id="{D1B2EFE9-D440-4A3B-858C-5FEDF5DD0E10}" type="slidenum">
              <a:rPr lang="en-US" sz="1400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&gt; 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ectangle 6"/>
          <p:cNvSpPr/>
          <p:nvPr userDrawn="1"/>
        </p:nvSpPr>
        <p:spPr>
          <a:xfrm rot="16200000">
            <a:off x="-2799665" y="2759957"/>
            <a:ext cx="6474023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Иерархия памяти и подсистема</a:t>
            </a:r>
          </a:p>
          <a:p>
            <a:pPr algn="ctr"/>
            <a:r>
              <a:rPr lang="ru-RU" sz="28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ввода-вывода</a:t>
            </a:r>
            <a:endParaRPr lang="en-US" sz="2800" b="1" i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8139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990600" y="0"/>
            <a:ext cx="8153400" cy="919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638800" y="6474023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aseline="0" dirty="0" smtClean="0">
                <a:solidFill>
                  <a:schemeClr val="bg1">
                    <a:lumMod val="50000"/>
                  </a:schemeClr>
                </a:solidFill>
              </a:rPr>
              <a:t>Глава</a:t>
            </a:r>
            <a:r>
              <a:rPr lang="en-US" sz="1400" baseline="0" dirty="0" smtClean="0">
                <a:solidFill>
                  <a:schemeClr val="bg1">
                    <a:lumMod val="50000"/>
                  </a:schemeClr>
                </a:solidFill>
              </a:rPr>
              <a:t> 8 &lt;</a:t>
            </a:r>
            <a:fld id="{D1B2EFE9-D440-4A3B-858C-5FEDF5DD0E10}" type="slidenum">
              <a:rPr lang="en-US" sz="1400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&gt; 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 rot="16200000">
            <a:off x="-2799665" y="2759957"/>
            <a:ext cx="6474023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Иерархия памяти и подсистема</a:t>
            </a:r>
          </a:p>
          <a:p>
            <a:pPr algn="ctr"/>
            <a:r>
              <a:rPr lang="ru-RU" sz="28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ввода-вывода</a:t>
            </a:r>
            <a:endParaRPr lang="en-US" sz="2800" b="1" i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4308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CC12C447-90FA-420C-B74C-1A635C444937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29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E7ED6BBA-2425-4A43-B586-383F2BB07C4C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36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953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© 2012 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68946159-E475-47D9-8550-A9F0B445C791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3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2192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719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© 2012  Elsevier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CCDCC2DC-EBCD-44EE-92DB-9C06DDE632FD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468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2012  Elsevier</a:t>
            </a: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1-&lt;</a:t>
            </a:r>
            <a:fld id="{B4FEF99E-A19F-4A0B-A62E-3729EECDD901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501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© 2012  Elsevier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9F7ADD3E-E1D6-46D5-BCAD-B4AEBA813F75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660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46080-453C-4BEF-9A1F-F094B996EB79}" type="datetimeFigureOut">
              <a:rPr lang="en-US" smtClean="0"/>
              <a:t>8/21/2016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2EFE9-D440-4A3B-858C-5FEDF5DD0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0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tags" Target="../tags/tag36.xml"/><Relationship Id="rId7" Type="http://schemas.openxmlformats.org/officeDocument/2006/relationships/oleObject" Target="../embeddings/oleObject3.bin"/><Relationship Id="rId2" Type="http://schemas.openxmlformats.org/officeDocument/2006/relationships/tags" Target="../tags/tag35.xml"/><Relationship Id="rId1" Type="http://schemas.openxmlformats.org/officeDocument/2006/relationships/vmlDrawing" Target="../drawings/vmlDrawing3.v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4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4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ags" Target="../tags/tag59.xml"/><Relationship Id="rId7" Type="http://schemas.openxmlformats.org/officeDocument/2006/relationships/notesSlide" Target="../notesSlides/notesSlide21.xml"/><Relationship Id="rId2" Type="http://schemas.openxmlformats.org/officeDocument/2006/relationships/tags" Target="../tags/tag58.xml"/><Relationship Id="rId1" Type="http://schemas.openxmlformats.org/officeDocument/2006/relationships/vmlDrawing" Target="../drawings/vmlDrawing4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9" Type="http://schemas.openxmlformats.org/officeDocument/2006/relationships/image" Target="../media/image8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tags" Target="../tags/tag63.xml"/><Relationship Id="rId7" Type="http://schemas.openxmlformats.org/officeDocument/2006/relationships/notesSlide" Target="../notesSlides/notesSlide22.xml"/><Relationship Id="rId2" Type="http://schemas.openxmlformats.org/officeDocument/2006/relationships/tags" Target="../tags/tag62.xml"/><Relationship Id="rId1" Type="http://schemas.openxmlformats.org/officeDocument/2006/relationships/vmlDrawing" Target="../drawings/vmlDrawing5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9" Type="http://schemas.openxmlformats.org/officeDocument/2006/relationships/image" Target="../media/image9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3.xml"/><Relationship Id="rId3" Type="http://schemas.openxmlformats.org/officeDocument/2006/relationships/tags" Target="../tags/tag6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vmlDrawing" Target="../drawings/vmlDrawing6.v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10" Type="http://schemas.openxmlformats.org/officeDocument/2006/relationships/image" Target="../media/image10.wmf"/><Relationship Id="rId4" Type="http://schemas.openxmlformats.org/officeDocument/2006/relationships/tags" Target="../tags/tag68.xml"/><Relationship Id="rId9" Type="http://schemas.openxmlformats.org/officeDocument/2006/relationships/oleObject" Target="../embeddings/oleObject6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4.xml"/><Relationship Id="rId3" Type="http://schemas.openxmlformats.org/officeDocument/2006/relationships/tags" Target="../tags/tag7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vmlDrawing" Target="../drawings/vmlDrawing7.v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10" Type="http://schemas.openxmlformats.org/officeDocument/2006/relationships/image" Target="../media/image10.wmf"/><Relationship Id="rId4" Type="http://schemas.openxmlformats.org/officeDocument/2006/relationships/tags" Target="../tags/tag73.xml"/><Relationship Id="rId9" Type="http://schemas.openxmlformats.org/officeDocument/2006/relationships/oleObject" Target="../embeddings/oleObject7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5.xml"/><Relationship Id="rId3" Type="http://schemas.openxmlformats.org/officeDocument/2006/relationships/tags" Target="../tags/tag7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" Type="http://schemas.openxmlformats.org/officeDocument/2006/relationships/vmlDrawing" Target="../drawings/vmlDrawing8.v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10" Type="http://schemas.openxmlformats.org/officeDocument/2006/relationships/image" Target="../media/image11.wmf"/><Relationship Id="rId4" Type="http://schemas.openxmlformats.org/officeDocument/2006/relationships/tags" Target="../tags/tag78.xml"/><Relationship Id="rId9" Type="http://schemas.openxmlformats.org/officeDocument/2006/relationships/oleObject" Target="../embeddings/oleObject8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6.xml"/><Relationship Id="rId3" Type="http://schemas.openxmlformats.org/officeDocument/2006/relationships/tags" Target="../tags/tag8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81.xml"/><Relationship Id="rId1" Type="http://schemas.openxmlformats.org/officeDocument/2006/relationships/vmlDrawing" Target="../drawings/vmlDrawing9.v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10" Type="http://schemas.openxmlformats.org/officeDocument/2006/relationships/image" Target="../media/image11.wmf"/><Relationship Id="rId4" Type="http://schemas.openxmlformats.org/officeDocument/2006/relationships/tags" Target="../tags/tag83.xml"/><Relationship Id="rId9" Type="http://schemas.openxmlformats.org/officeDocument/2006/relationships/oleObject" Target="../embeddings/oleObject9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0.bin"/><Relationship Id="rId4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8.xml"/><Relationship Id="rId3" Type="http://schemas.openxmlformats.org/officeDocument/2006/relationships/tags" Target="../tags/tag8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87.xml"/><Relationship Id="rId1" Type="http://schemas.openxmlformats.org/officeDocument/2006/relationships/vmlDrawing" Target="../drawings/vmlDrawing11.vml"/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10" Type="http://schemas.openxmlformats.org/officeDocument/2006/relationships/image" Target="../media/image13.emf"/><Relationship Id="rId4" Type="http://schemas.openxmlformats.org/officeDocument/2006/relationships/tags" Target="../tags/tag89.xml"/><Relationship Id="rId9" Type="http://schemas.openxmlformats.org/officeDocument/2006/relationships/oleObject" Target="../embeddings/oleObject1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9.xml"/><Relationship Id="rId3" Type="http://schemas.openxmlformats.org/officeDocument/2006/relationships/tags" Target="../tags/tag9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92.xml"/><Relationship Id="rId1" Type="http://schemas.openxmlformats.org/officeDocument/2006/relationships/vmlDrawing" Target="../drawings/vmlDrawing12.vml"/><Relationship Id="rId6" Type="http://schemas.openxmlformats.org/officeDocument/2006/relationships/tags" Target="../tags/tag96.xml"/><Relationship Id="rId5" Type="http://schemas.openxmlformats.org/officeDocument/2006/relationships/tags" Target="../tags/tag95.xml"/><Relationship Id="rId10" Type="http://schemas.openxmlformats.org/officeDocument/2006/relationships/image" Target="../media/image14.wmf"/><Relationship Id="rId4" Type="http://schemas.openxmlformats.org/officeDocument/2006/relationships/tags" Target="../tags/tag94.xml"/><Relationship Id="rId9" Type="http://schemas.openxmlformats.org/officeDocument/2006/relationships/oleObject" Target="../embeddings/oleObject12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7" Type="http://schemas.openxmlformats.org/officeDocument/2006/relationships/image" Target="../media/image15.wmf"/><Relationship Id="rId2" Type="http://schemas.openxmlformats.org/officeDocument/2006/relationships/tags" Target="../tags/tag9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3.bin"/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7" Type="http://schemas.openxmlformats.org/officeDocument/2006/relationships/image" Target="../media/image16.wmf"/><Relationship Id="rId2" Type="http://schemas.openxmlformats.org/officeDocument/2006/relationships/tags" Target="../tags/tag99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4.bin"/><Relationship Id="rId5" Type="http://schemas.openxmlformats.org/officeDocument/2006/relationships/notesSlide" Target="../notesSlides/notesSlide31.xml"/><Relationship Id="rId4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tags" Target="../tags/tag102.xml"/><Relationship Id="rId7" Type="http://schemas.openxmlformats.org/officeDocument/2006/relationships/image" Target="../media/image17.wmf"/><Relationship Id="rId2" Type="http://schemas.openxmlformats.org/officeDocument/2006/relationships/tags" Target="../tags/tag101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5.bin"/><Relationship Id="rId5" Type="http://schemas.openxmlformats.org/officeDocument/2006/relationships/notesSlide" Target="../notesSlides/notesSlide32.xml"/><Relationship Id="rId4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4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tags" Target="../tags/tag106.xml"/><Relationship Id="rId7" Type="http://schemas.openxmlformats.org/officeDocument/2006/relationships/oleObject" Target="../embeddings/oleObject16.bin"/><Relationship Id="rId2" Type="http://schemas.openxmlformats.org/officeDocument/2006/relationships/tags" Target="../tags/tag105.xml"/><Relationship Id="rId1" Type="http://schemas.openxmlformats.org/officeDocument/2006/relationships/vmlDrawing" Target="../drawings/vmlDrawing16.vml"/><Relationship Id="rId6" Type="http://schemas.openxmlformats.org/officeDocument/2006/relationships/notesSlide" Target="../notesSlides/notesSlide3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110.xml"/><Relationship Id="rId7" Type="http://schemas.openxmlformats.org/officeDocument/2006/relationships/notesSlide" Target="../notesSlides/notesSlide35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2.xml"/><Relationship Id="rId4" Type="http://schemas.openxmlformats.org/officeDocument/2006/relationships/tags" Target="../tags/tag1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4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8.xml"/><Relationship Id="rId3" Type="http://schemas.openxmlformats.org/officeDocument/2006/relationships/tags" Target="../tags/tag11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15.xml"/><Relationship Id="rId1" Type="http://schemas.openxmlformats.org/officeDocument/2006/relationships/vmlDrawing" Target="../drawings/vmlDrawing17.vml"/><Relationship Id="rId6" Type="http://schemas.openxmlformats.org/officeDocument/2006/relationships/tags" Target="../tags/tag119.xml"/><Relationship Id="rId5" Type="http://schemas.openxmlformats.org/officeDocument/2006/relationships/tags" Target="../tags/tag118.xml"/><Relationship Id="rId10" Type="http://schemas.openxmlformats.org/officeDocument/2006/relationships/image" Target="../media/image20.emf"/><Relationship Id="rId4" Type="http://schemas.openxmlformats.org/officeDocument/2006/relationships/tags" Target="../tags/tag117.xml"/><Relationship Id="rId9" Type="http://schemas.openxmlformats.org/officeDocument/2006/relationships/oleObject" Target="../embeddings/oleObject17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9.xml"/><Relationship Id="rId3" Type="http://schemas.openxmlformats.org/officeDocument/2006/relationships/tags" Target="../tags/tag12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20.xml"/><Relationship Id="rId1" Type="http://schemas.openxmlformats.org/officeDocument/2006/relationships/vmlDrawing" Target="../drawings/vmlDrawing18.vml"/><Relationship Id="rId6" Type="http://schemas.openxmlformats.org/officeDocument/2006/relationships/tags" Target="../tags/tag124.xml"/><Relationship Id="rId5" Type="http://schemas.openxmlformats.org/officeDocument/2006/relationships/tags" Target="../tags/tag123.xml"/><Relationship Id="rId10" Type="http://schemas.openxmlformats.org/officeDocument/2006/relationships/image" Target="../media/image21.wmf"/><Relationship Id="rId4" Type="http://schemas.openxmlformats.org/officeDocument/2006/relationships/tags" Target="../tags/tag122.xml"/><Relationship Id="rId9" Type="http://schemas.openxmlformats.org/officeDocument/2006/relationships/oleObject" Target="../embeddings/oleObject18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6" Type="http://schemas.openxmlformats.org/officeDocument/2006/relationships/notesSlide" Target="../notesSlides/notesSlide4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image" Target="../media/image22.png"/><Relationship Id="rId5" Type="http://schemas.openxmlformats.org/officeDocument/2006/relationships/notesSlide" Target="../notesSlides/notesSlide41.xml"/><Relationship Id="rId4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4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4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tags" Target="../tags/tag136.xml"/><Relationship Id="rId7" Type="http://schemas.openxmlformats.org/officeDocument/2006/relationships/notesSlide" Target="../notesSlides/notesSlide44.xml"/><Relationship Id="rId2" Type="http://schemas.openxmlformats.org/officeDocument/2006/relationships/tags" Target="../tags/tag135.xml"/><Relationship Id="rId1" Type="http://schemas.openxmlformats.org/officeDocument/2006/relationships/vmlDrawing" Target="../drawings/vmlDrawing19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8.xml"/><Relationship Id="rId4" Type="http://schemas.openxmlformats.org/officeDocument/2006/relationships/tags" Target="../tags/tag137.xml"/><Relationship Id="rId9" Type="http://schemas.openxmlformats.org/officeDocument/2006/relationships/image" Target="../media/image24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9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tags" Target="../tags/tag141.xml"/><Relationship Id="rId7" Type="http://schemas.openxmlformats.org/officeDocument/2006/relationships/notesSlide" Target="../notesSlides/notesSlide46.xml"/><Relationship Id="rId2" Type="http://schemas.openxmlformats.org/officeDocument/2006/relationships/tags" Target="../tags/tag140.xml"/><Relationship Id="rId1" Type="http://schemas.openxmlformats.org/officeDocument/2006/relationships/vmlDrawing" Target="../drawings/vmlDrawing20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43.xml"/><Relationship Id="rId4" Type="http://schemas.openxmlformats.org/officeDocument/2006/relationships/tags" Target="../tags/tag142.xml"/><Relationship Id="rId9" Type="http://schemas.openxmlformats.org/officeDocument/2006/relationships/image" Target="../media/image6.e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7.xml"/><Relationship Id="rId3" Type="http://schemas.openxmlformats.org/officeDocument/2006/relationships/tags" Target="../tags/tag14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44.xml"/><Relationship Id="rId1" Type="http://schemas.openxmlformats.org/officeDocument/2006/relationships/vmlDrawing" Target="../drawings/vmlDrawing21.vml"/><Relationship Id="rId6" Type="http://schemas.openxmlformats.org/officeDocument/2006/relationships/tags" Target="../tags/tag148.xml"/><Relationship Id="rId5" Type="http://schemas.openxmlformats.org/officeDocument/2006/relationships/tags" Target="../tags/tag147.xml"/><Relationship Id="rId10" Type="http://schemas.openxmlformats.org/officeDocument/2006/relationships/image" Target="../media/image25.wmf"/><Relationship Id="rId4" Type="http://schemas.openxmlformats.org/officeDocument/2006/relationships/tags" Target="../tags/tag146.xml"/><Relationship Id="rId9" Type="http://schemas.openxmlformats.org/officeDocument/2006/relationships/oleObject" Target="../embeddings/oleObject21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5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4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9" Type="http://schemas.openxmlformats.org/officeDocument/2006/relationships/image" Target="../media/image3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152.xml"/><Relationship Id="rId7" Type="http://schemas.openxmlformats.org/officeDocument/2006/relationships/notesSlide" Target="../notesSlides/notesSlide49.xml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4.xml"/><Relationship Id="rId4" Type="http://schemas.openxmlformats.org/officeDocument/2006/relationships/tags" Target="../tags/tag15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157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6" Type="http://schemas.openxmlformats.org/officeDocument/2006/relationships/notesSlide" Target="../notesSlides/notesSlide5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8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tags" Target="../tags/tag161.xml"/><Relationship Id="rId7" Type="http://schemas.openxmlformats.org/officeDocument/2006/relationships/notesSlide" Target="../notesSlides/notesSlide51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63.xml"/><Relationship Id="rId4" Type="http://schemas.openxmlformats.org/officeDocument/2006/relationships/tags" Target="../tags/tag16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166.xml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6" Type="http://schemas.openxmlformats.org/officeDocument/2006/relationships/image" Target="../media/image27.jpeg"/><Relationship Id="rId5" Type="http://schemas.openxmlformats.org/officeDocument/2006/relationships/notesSlide" Target="../notesSlides/notesSlide52.xml"/><Relationship Id="rId4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tags" Target="../tags/tag169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6" Type="http://schemas.openxmlformats.org/officeDocument/2006/relationships/notesSlide" Target="../notesSlides/notesSlide5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tags" Target="../tags/tag173.xm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5" Type="http://schemas.openxmlformats.org/officeDocument/2006/relationships/notesSlide" Target="../notesSlides/notesSlide54.xml"/><Relationship Id="rId4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tags" Target="../tags/tag176.xml"/><Relationship Id="rId7" Type="http://schemas.openxmlformats.org/officeDocument/2006/relationships/notesSlide" Target="../notesSlides/notesSlide55.xml"/><Relationship Id="rId2" Type="http://schemas.openxmlformats.org/officeDocument/2006/relationships/tags" Target="../tags/tag175.xml"/><Relationship Id="rId1" Type="http://schemas.openxmlformats.org/officeDocument/2006/relationships/tags" Target="../tags/tag17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78.xml"/><Relationship Id="rId4" Type="http://schemas.openxmlformats.org/officeDocument/2006/relationships/tags" Target="../tags/tag177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tags" Target="../tags/tag181.xml"/><Relationship Id="rId7" Type="http://schemas.openxmlformats.org/officeDocument/2006/relationships/notesSlide" Target="../notesSlides/notesSlide56.xml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83.xml"/><Relationship Id="rId4" Type="http://schemas.openxmlformats.org/officeDocument/2006/relationships/tags" Target="../tags/tag18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tags" Target="../tags/tag186.xml"/><Relationship Id="rId7" Type="http://schemas.openxmlformats.org/officeDocument/2006/relationships/notesSlide" Target="../notesSlides/notesSlide57.xml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88.xml"/><Relationship Id="rId4" Type="http://schemas.openxmlformats.org/officeDocument/2006/relationships/tags" Target="../tags/tag18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tags" Target="../tags/tag191.xml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5" Type="http://schemas.openxmlformats.org/officeDocument/2006/relationships/notesSlide" Target="../notesSlides/notesSlide58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9.xml"/><Relationship Id="rId3" Type="http://schemas.openxmlformats.org/officeDocument/2006/relationships/tags" Target="../tags/tag19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92.xml"/><Relationship Id="rId1" Type="http://schemas.openxmlformats.org/officeDocument/2006/relationships/vmlDrawing" Target="../drawings/vmlDrawing22.vml"/><Relationship Id="rId6" Type="http://schemas.openxmlformats.org/officeDocument/2006/relationships/tags" Target="../tags/tag196.xml"/><Relationship Id="rId5" Type="http://schemas.openxmlformats.org/officeDocument/2006/relationships/tags" Target="../tags/tag195.xml"/><Relationship Id="rId10" Type="http://schemas.openxmlformats.org/officeDocument/2006/relationships/image" Target="../media/image29.wmf"/><Relationship Id="rId4" Type="http://schemas.openxmlformats.org/officeDocument/2006/relationships/tags" Target="../tags/tag194.xml"/><Relationship Id="rId9" Type="http://schemas.openxmlformats.org/officeDocument/2006/relationships/oleObject" Target="../embeddings/oleObject22.bin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tags" Target="../tags/tag198.xml"/><Relationship Id="rId7" Type="http://schemas.openxmlformats.org/officeDocument/2006/relationships/notesSlide" Target="../notesSlides/notesSlide60.xml"/><Relationship Id="rId2" Type="http://schemas.openxmlformats.org/officeDocument/2006/relationships/tags" Target="../tags/tag197.xml"/><Relationship Id="rId1" Type="http://schemas.openxmlformats.org/officeDocument/2006/relationships/vmlDrawing" Target="../drawings/vmlDrawing23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00.xml"/><Relationship Id="rId4" Type="http://schemas.openxmlformats.org/officeDocument/2006/relationships/tags" Target="../tags/tag199.xml"/><Relationship Id="rId9" Type="http://schemas.openxmlformats.org/officeDocument/2006/relationships/image" Target="../media/image30.e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tags" Target="../tags/tag202.xml"/><Relationship Id="rId7" Type="http://schemas.openxmlformats.org/officeDocument/2006/relationships/notesSlide" Target="../notesSlides/notesSlide61.xml"/><Relationship Id="rId2" Type="http://schemas.openxmlformats.org/officeDocument/2006/relationships/tags" Target="../tags/tag201.xml"/><Relationship Id="rId1" Type="http://schemas.openxmlformats.org/officeDocument/2006/relationships/vmlDrawing" Target="../drawings/vmlDrawing24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04.xml"/><Relationship Id="rId4" Type="http://schemas.openxmlformats.org/officeDocument/2006/relationships/tags" Target="../tags/tag203.xml"/><Relationship Id="rId9" Type="http://schemas.openxmlformats.org/officeDocument/2006/relationships/image" Target="../media/image31.wmf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tags" Target="../tags/tag206.xml"/><Relationship Id="rId7" Type="http://schemas.openxmlformats.org/officeDocument/2006/relationships/notesSlide" Target="../notesSlides/notesSlide62.xml"/><Relationship Id="rId2" Type="http://schemas.openxmlformats.org/officeDocument/2006/relationships/tags" Target="../tags/tag205.xml"/><Relationship Id="rId1" Type="http://schemas.openxmlformats.org/officeDocument/2006/relationships/vmlDrawing" Target="../drawings/vmlDrawing25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08.xml"/><Relationship Id="rId4" Type="http://schemas.openxmlformats.org/officeDocument/2006/relationships/tags" Target="../tags/tag207.xml"/><Relationship Id="rId9" Type="http://schemas.openxmlformats.org/officeDocument/2006/relationships/image" Target="../media/image32.wmf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tags" Target="../tags/tag210.xml"/><Relationship Id="rId7" Type="http://schemas.openxmlformats.org/officeDocument/2006/relationships/notesSlide" Target="../notesSlides/notesSlide63.xml"/><Relationship Id="rId2" Type="http://schemas.openxmlformats.org/officeDocument/2006/relationships/tags" Target="../tags/tag209.xml"/><Relationship Id="rId1" Type="http://schemas.openxmlformats.org/officeDocument/2006/relationships/vmlDrawing" Target="../drawings/vmlDrawing26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12.xml"/><Relationship Id="rId4" Type="http://schemas.openxmlformats.org/officeDocument/2006/relationships/tags" Target="../tags/tag211.xml"/><Relationship Id="rId9" Type="http://schemas.openxmlformats.org/officeDocument/2006/relationships/image" Target="../media/image32.w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tags" Target="../tags/tag215.xml"/><Relationship Id="rId2" Type="http://schemas.openxmlformats.org/officeDocument/2006/relationships/tags" Target="../tags/tag214.xml"/><Relationship Id="rId1" Type="http://schemas.openxmlformats.org/officeDocument/2006/relationships/tags" Target="../tags/tag213.xml"/><Relationship Id="rId6" Type="http://schemas.openxmlformats.org/officeDocument/2006/relationships/notesSlide" Target="../notesSlides/notesSlide6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tags" Target="../tags/tag219.xml"/><Relationship Id="rId2" Type="http://schemas.openxmlformats.org/officeDocument/2006/relationships/tags" Target="../tags/tag218.xml"/><Relationship Id="rId1" Type="http://schemas.openxmlformats.org/officeDocument/2006/relationships/tags" Target="../tags/tag217.xml"/><Relationship Id="rId6" Type="http://schemas.openxmlformats.org/officeDocument/2006/relationships/notesSlide" Target="../notesSlides/notesSlide6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0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tags" Target="../tags/tag223.xml"/><Relationship Id="rId2" Type="http://schemas.openxmlformats.org/officeDocument/2006/relationships/tags" Target="../tags/tag222.xml"/><Relationship Id="rId1" Type="http://schemas.openxmlformats.org/officeDocument/2006/relationships/tags" Target="../tags/tag221.xml"/><Relationship Id="rId6" Type="http://schemas.openxmlformats.org/officeDocument/2006/relationships/notesSlide" Target="../notesSlides/notesSlide6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4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tags" Target="../tags/tag226.xml"/><Relationship Id="rId7" Type="http://schemas.openxmlformats.org/officeDocument/2006/relationships/notesSlide" Target="../notesSlides/notesSlide67.xml"/><Relationship Id="rId2" Type="http://schemas.openxmlformats.org/officeDocument/2006/relationships/tags" Target="../tags/tag225.xml"/><Relationship Id="rId1" Type="http://schemas.openxmlformats.org/officeDocument/2006/relationships/vmlDrawing" Target="../drawings/vmlDrawing27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28.xml"/><Relationship Id="rId4" Type="http://schemas.openxmlformats.org/officeDocument/2006/relationships/tags" Target="../tags/tag227.xml"/><Relationship Id="rId9" Type="http://schemas.openxmlformats.org/officeDocument/2006/relationships/image" Target="../media/image33.w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tags" Target="../tags/tag231.xml"/><Relationship Id="rId2" Type="http://schemas.openxmlformats.org/officeDocument/2006/relationships/tags" Target="../tags/tag230.xml"/><Relationship Id="rId1" Type="http://schemas.openxmlformats.org/officeDocument/2006/relationships/tags" Target="../tags/tag229.xml"/><Relationship Id="rId6" Type="http://schemas.openxmlformats.org/officeDocument/2006/relationships/notesSlide" Target="../notesSlides/notesSlide6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5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tags" Target="../tags/tag235.xml"/><Relationship Id="rId2" Type="http://schemas.openxmlformats.org/officeDocument/2006/relationships/tags" Target="../tags/tag234.xml"/><Relationship Id="rId1" Type="http://schemas.openxmlformats.org/officeDocument/2006/relationships/tags" Target="../tags/tag233.xml"/><Relationship Id="rId6" Type="http://schemas.openxmlformats.org/officeDocument/2006/relationships/notesSlide" Target="../notesSlides/notesSlide6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tags" Target="../tags/tag239.xml"/><Relationship Id="rId2" Type="http://schemas.openxmlformats.org/officeDocument/2006/relationships/tags" Target="../tags/tag238.xml"/><Relationship Id="rId1" Type="http://schemas.openxmlformats.org/officeDocument/2006/relationships/tags" Target="../tags/tag237.xml"/><Relationship Id="rId6" Type="http://schemas.openxmlformats.org/officeDocument/2006/relationships/notesSlide" Target="../notesSlides/notesSlide7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40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tags" Target="../tags/tag243.xml"/><Relationship Id="rId2" Type="http://schemas.openxmlformats.org/officeDocument/2006/relationships/tags" Target="../tags/tag242.xml"/><Relationship Id="rId1" Type="http://schemas.openxmlformats.org/officeDocument/2006/relationships/tags" Target="../tags/tag241.xml"/><Relationship Id="rId6" Type="http://schemas.openxmlformats.org/officeDocument/2006/relationships/notesSlide" Target="../notesSlides/notesSlide7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44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tags" Target="../tags/tag246.xml"/><Relationship Id="rId7" Type="http://schemas.openxmlformats.org/officeDocument/2006/relationships/notesSlide" Target="../notesSlides/notesSlide72.xml"/><Relationship Id="rId2" Type="http://schemas.openxmlformats.org/officeDocument/2006/relationships/tags" Target="../tags/tag245.xml"/><Relationship Id="rId1" Type="http://schemas.openxmlformats.org/officeDocument/2006/relationships/vmlDrawing" Target="../drawings/vmlDrawing28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48.xml"/><Relationship Id="rId4" Type="http://schemas.openxmlformats.org/officeDocument/2006/relationships/tags" Target="../tags/tag247.xml"/><Relationship Id="rId9" Type="http://schemas.openxmlformats.org/officeDocument/2006/relationships/image" Target="../media/image34.wmf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tags" Target="../tags/tag250.xml"/><Relationship Id="rId7" Type="http://schemas.openxmlformats.org/officeDocument/2006/relationships/notesSlide" Target="../notesSlides/notesSlide73.xml"/><Relationship Id="rId2" Type="http://schemas.openxmlformats.org/officeDocument/2006/relationships/tags" Target="../tags/tag249.xml"/><Relationship Id="rId1" Type="http://schemas.openxmlformats.org/officeDocument/2006/relationships/vmlDrawing" Target="../drawings/vmlDrawing29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52.xml"/><Relationship Id="rId4" Type="http://schemas.openxmlformats.org/officeDocument/2006/relationships/tags" Target="../tags/tag251.xml"/><Relationship Id="rId9" Type="http://schemas.openxmlformats.org/officeDocument/2006/relationships/image" Target="../media/image35.w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tags" Target="../tags/tag255.xml"/><Relationship Id="rId2" Type="http://schemas.openxmlformats.org/officeDocument/2006/relationships/tags" Target="../tags/tag254.xml"/><Relationship Id="rId1" Type="http://schemas.openxmlformats.org/officeDocument/2006/relationships/tags" Target="../tags/tag253.xml"/><Relationship Id="rId6" Type="http://schemas.openxmlformats.org/officeDocument/2006/relationships/notesSlide" Target="../notesSlides/notesSlide7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56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tags" Target="../tags/tag258.xml"/><Relationship Id="rId7" Type="http://schemas.openxmlformats.org/officeDocument/2006/relationships/notesSlide" Target="../notesSlides/notesSlide75.xml"/><Relationship Id="rId2" Type="http://schemas.openxmlformats.org/officeDocument/2006/relationships/tags" Target="../tags/tag257.xml"/><Relationship Id="rId1" Type="http://schemas.openxmlformats.org/officeDocument/2006/relationships/vmlDrawing" Target="../drawings/vmlDrawing30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60.xml"/><Relationship Id="rId4" Type="http://schemas.openxmlformats.org/officeDocument/2006/relationships/tags" Target="../tags/tag259.xml"/><Relationship Id="rId9" Type="http://schemas.openxmlformats.org/officeDocument/2006/relationships/image" Target="../media/image36.wmf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tags" Target="../tags/tag262.xml"/><Relationship Id="rId7" Type="http://schemas.openxmlformats.org/officeDocument/2006/relationships/notesSlide" Target="../notesSlides/notesSlide76.xml"/><Relationship Id="rId2" Type="http://schemas.openxmlformats.org/officeDocument/2006/relationships/tags" Target="../tags/tag261.xml"/><Relationship Id="rId1" Type="http://schemas.openxmlformats.org/officeDocument/2006/relationships/vmlDrawing" Target="../drawings/vmlDrawing31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64.xml"/><Relationship Id="rId4" Type="http://schemas.openxmlformats.org/officeDocument/2006/relationships/tags" Target="../tags/tag263.xml"/><Relationship Id="rId9" Type="http://schemas.openxmlformats.org/officeDocument/2006/relationships/image" Target="../media/image37.w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tags" Target="../tags/tag267.xml"/><Relationship Id="rId2" Type="http://schemas.openxmlformats.org/officeDocument/2006/relationships/tags" Target="../tags/tag266.xml"/><Relationship Id="rId1" Type="http://schemas.openxmlformats.org/officeDocument/2006/relationships/tags" Target="../tags/tag265.xml"/><Relationship Id="rId6" Type="http://schemas.openxmlformats.org/officeDocument/2006/relationships/notesSlide" Target="../notesSlides/notesSlide7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68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tags" Target="../tags/tag271.xml"/><Relationship Id="rId2" Type="http://schemas.openxmlformats.org/officeDocument/2006/relationships/tags" Target="../tags/tag270.xml"/><Relationship Id="rId1" Type="http://schemas.openxmlformats.org/officeDocument/2006/relationships/tags" Target="../tags/tag269.xml"/><Relationship Id="rId6" Type="http://schemas.openxmlformats.org/officeDocument/2006/relationships/notesSlide" Target="../notesSlides/notesSlide7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7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tags" Target="../tags/tag16.xml"/><Relationship Id="rId7" Type="http://schemas.openxmlformats.org/officeDocument/2006/relationships/oleObject" Target="../embeddings/oleObject2.bin"/><Relationship Id="rId2" Type="http://schemas.openxmlformats.org/officeDocument/2006/relationships/tags" Target="../tags/tag15.xml"/><Relationship Id="rId1" Type="http://schemas.openxmlformats.org/officeDocument/2006/relationships/vmlDrawing" Target="../drawings/vmlDrawing2.v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tags" Target="../tags/tag275.xml"/><Relationship Id="rId2" Type="http://schemas.openxmlformats.org/officeDocument/2006/relationships/tags" Target="../tags/tag274.xml"/><Relationship Id="rId1" Type="http://schemas.openxmlformats.org/officeDocument/2006/relationships/tags" Target="../tags/tag273.xml"/><Relationship Id="rId6" Type="http://schemas.openxmlformats.org/officeDocument/2006/relationships/image" Target="../media/image38.wmf"/><Relationship Id="rId5" Type="http://schemas.openxmlformats.org/officeDocument/2006/relationships/notesSlide" Target="../notesSlides/notesSlide79.xml"/><Relationship Id="rId4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tags" Target="../tags/tag278.xml"/><Relationship Id="rId2" Type="http://schemas.openxmlformats.org/officeDocument/2006/relationships/tags" Target="../tags/tag277.xml"/><Relationship Id="rId1" Type="http://schemas.openxmlformats.org/officeDocument/2006/relationships/tags" Target="../tags/tag276.xml"/><Relationship Id="rId6" Type="http://schemas.openxmlformats.org/officeDocument/2006/relationships/notesSlide" Target="../notesSlides/notesSlide8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79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tags" Target="../tags/tag282.xml"/><Relationship Id="rId2" Type="http://schemas.openxmlformats.org/officeDocument/2006/relationships/tags" Target="../tags/tag281.xml"/><Relationship Id="rId1" Type="http://schemas.openxmlformats.org/officeDocument/2006/relationships/tags" Target="../tags/tag280.xml"/><Relationship Id="rId6" Type="http://schemas.openxmlformats.org/officeDocument/2006/relationships/image" Target="../media/image39.wmf"/><Relationship Id="rId5" Type="http://schemas.openxmlformats.org/officeDocument/2006/relationships/notesSlide" Target="../notesSlides/notesSlide81.xml"/><Relationship Id="rId4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tags" Target="../tags/tag285.xml"/><Relationship Id="rId2" Type="http://schemas.openxmlformats.org/officeDocument/2006/relationships/tags" Target="../tags/tag284.xml"/><Relationship Id="rId1" Type="http://schemas.openxmlformats.org/officeDocument/2006/relationships/tags" Target="../tags/tag283.xml"/><Relationship Id="rId6" Type="http://schemas.openxmlformats.org/officeDocument/2006/relationships/image" Target="../media/image40.wmf"/><Relationship Id="rId5" Type="http://schemas.openxmlformats.org/officeDocument/2006/relationships/notesSlide" Target="../notesSlides/notesSlide82.xml"/><Relationship Id="rId4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tags" Target="../tags/tag288.xml"/><Relationship Id="rId2" Type="http://schemas.openxmlformats.org/officeDocument/2006/relationships/tags" Target="../tags/tag287.xml"/><Relationship Id="rId1" Type="http://schemas.openxmlformats.org/officeDocument/2006/relationships/tags" Target="../tags/tag286.xml"/><Relationship Id="rId5" Type="http://schemas.openxmlformats.org/officeDocument/2006/relationships/notesSlide" Target="../notesSlides/notesSlide83.xml"/><Relationship Id="rId4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tags" Target="../tags/tag291.xml"/><Relationship Id="rId2" Type="http://schemas.openxmlformats.org/officeDocument/2006/relationships/tags" Target="../tags/tag290.xml"/><Relationship Id="rId1" Type="http://schemas.openxmlformats.org/officeDocument/2006/relationships/tags" Target="../tags/tag289.xml"/><Relationship Id="rId6" Type="http://schemas.openxmlformats.org/officeDocument/2006/relationships/notesSlide" Target="../notesSlides/notesSlide8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92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tags" Target="../tags/tag295.xml"/><Relationship Id="rId7" Type="http://schemas.openxmlformats.org/officeDocument/2006/relationships/image" Target="../media/image41.wmf"/><Relationship Id="rId2" Type="http://schemas.openxmlformats.org/officeDocument/2006/relationships/tags" Target="../tags/tag294.xml"/><Relationship Id="rId1" Type="http://schemas.openxmlformats.org/officeDocument/2006/relationships/tags" Target="../tags/tag293.xml"/><Relationship Id="rId6" Type="http://schemas.openxmlformats.org/officeDocument/2006/relationships/notesSlide" Target="../notesSlides/notesSlide8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9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tags" Target="../tags/tag299.xml"/><Relationship Id="rId2" Type="http://schemas.openxmlformats.org/officeDocument/2006/relationships/tags" Target="../tags/tag298.xml"/><Relationship Id="rId1" Type="http://schemas.openxmlformats.org/officeDocument/2006/relationships/tags" Target="../tags/tag297.xml"/><Relationship Id="rId5" Type="http://schemas.openxmlformats.org/officeDocument/2006/relationships/notesSlide" Target="../notesSlides/notesSlide86.xml"/><Relationship Id="rId4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tags" Target="../tags/tag302.xml"/><Relationship Id="rId2" Type="http://schemas.openxmlformats.org/officeDocument/2006/relationships/tags" Target="../tags/tag301.xml"/><Relationship Id="rId1" Type="http://schemas.openxmlformats.org/officeDocument/2006/relationships/tags" Target="../tags/tag300.xml"/><Relationship Id="rId5" Type="http://schemas.openxmlformats.org/officeDocument/2006/relationships/notesSlide" Target="../notesSlides/notesSlide87.xml"/><Relationship Id="rId4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tags" Target="../tags/tag305.xml"/><Relationship Id="rId2" Type="http://schemas.openxmlformats.org/officeDocument/2006/relationships/tags" Target="../tags/tag304.xml"/><Relationship Id="rId1" Type="http://schemas.openxmlformats.org/officeDocument/2006/relationships/tags" Target="../tags/tag303.xml"/><Relationship Id="rId5" Type="http://schemas.openxmlformats.org/officeDocument/2006/relationships/notesSlide" Target="../notesSlides/notesSlide8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1876961"/>
            <a:ext cx="73738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i="1" dirty="0" smtClean="0"/>
              <a:t>Цифровая </a:t>
            </a:r>
            <a:r>
              <a:rPr lang="ru-RU" sz="2600" b="1" i="1" dirty="0" err="1" smtClean="0"/>
              <a:t>схемотехника</a:t>
            </a:r>
            <a:r>
              <a:rPr lang="ru-RU" sz="2600" b="1" i="1" dirty="0" smtClean="0"/>
              <a:t> и архитектура компьютера, второе издание</a:t>
            </a:r>
            <a:endParaRPr lang="en-US" sz="2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Глава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8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066800" y="2819400"/>
            <a:ext cx="76200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91000" y="2921913"/>
            <a:ext cx="472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Дэвид Мани Харрис и Сара Л. Харрис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3468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89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6090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6090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60903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2192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400" b="1" dirty="0" smtClean="0">
                <a:latin typeface="Times New Roman" pitchFamily="18" charset="0"/>
                <a:cs typeface="Arial" charset="0"/>
              </a:rPr>
              <a:t>Попадания</a:t>
            </a:r>
            <a:r>
              <a:rPr lang="en-US" sz="2400" b="1" dirty="0" smtClean="0">
                <a:latin typeface="Times New Roman" pitchFamily="18" charset="0"/>
                <a:cs typeface="Arial" charset="0"/>
              </a:rPr>
              <a:t>: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данные найдены на этом уровне иерархии памяти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400" b="1" dirty="0" smtClean="0">
                <a:latin typeface="Times New Roman" pitchFamily="18" charset="0"/>
                <a:cs typeface="Arial" charset="0"/>
              </a:rPr>
              <a:t>Промахи</a:t>
            </a:r>
            <a:r>
              <a:rPr lang="en-US" sz="2400" b="1" dirty="0" smtClean="0">
                <a:latin typeface="Times New Roman" pitchFamily="18" charset="0"/>
                <a:cs typeface="Arial" charset="0"/>
              </a:rPr>
              <a:t>: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данные не найдены </a:t>
            </a:r>
            <a:r>
              <a:rPr lang="ru-RU" sz="2400" dirty="0">
                <a:latin typeface="Times New Roman" pitchFamily="18" charset="0"/>
                <a:cs typeface="Arial" charset="0"/>
              </a:rPr>
              <a:t>на этом уровне иерархии 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памяти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(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нужно перейти на следующий уровень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)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3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Times New Roman" pitchFamily="18" charset="0"/>
                <a:cs typeface="Arial" charset="0"/>
              </a:rPr>
              <a:t>	</a:t>
            </a: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Процент попаданий</a:t>
            </a:r>
            <a:r>
              <a:rPr lang="ru-RU" sz="24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= 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количество попаданий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>
                <a:latin typeface="Times New Roman" pitchFamily="18" charset="0"/>
                <a:cs typeface="Arial" charset="0"/>
              </a:rPr>
              <a:t>/ 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количество доступов к памяти</a:t>
            </a:r>
            <a:r>
              <a:rPr lang="ru-RU" sz="2400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= </a:t>
            </a:r>
            <a:r>
              <a:rPr lang="en-US" sz="2400" dirty="0">
                <a:latin typeface="Times New Roman" pitchFamily="18" charset="0"/>
                <a:cs typeface="Arial" charset="0"/>
              </a:rPr>
              <a:t>1 – 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процент промахов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3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Times New Roman" pitchFamily="18" charset="0"/>
                <a:cs typeface="Arial" charset="0"/>
              </a:rPr>
              <a:t>	</a:t>
            </a: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Процент промахов</a:t>
            </a:r>
            <a:r>
              <a:rPr lang="ru-RU" sz="2400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= 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количество промахов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>
                <a:latin typeface="Times New Roman" pitchFamily="18" charset="0"/>
                <a:cs typeface="Arial" charset="0"/>
              </a:rPr>
              <a:t>/ 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количество </a:t>
            </a:r>
            <a:r>
              <a:rPr lang="ru-RU" sz="2400" dirty="0">
                <a:latin typeface="Times New Roman" pitchFamily="18" charset="0"/>
                <a:cs typeface="Arial" charset="0"/>
              </a:rPr>
              <a:t>доступов к памяти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= </a:t>
            </a:r>
            <a:r>
              <a:rPr lang="en-US" sz="2400" dirty="0">
                <a:latin typeface="Times New Roman" pitchFamily="18" charset="0"/>
                <a:cs typeface="Arial" charset="0"/>
              </a:rPr>
              <a:t>1 – 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процент попаданий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3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400" b="1" dirty="0" smtClean="0">
                <a:latin typeface="Times New Roman" pitchFamily="18" charset="0"/>
                <a:cs typeface="Arial" charset="0"/>
              </a:rPr>
              <a:t>Среднее время доступа (англ. </a:t>
            </a:r>
            <a:r>
              <a:rPr lang="en-US" sz="2400" b="1" dirty="0" smtClean="0">
                <a:latin typeface="Times New Roman" pitchFamily="18" charset="0"/>
                <a:cs typeface="Arial" charset="0"/>
              </a:rPr>
              <a:t>Average 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memory access </a:t>
            </a:r>
            <a:r>
              <a:rPr lang="en-US" sz="2400" b="1" dirty="0" smtClean="0">
                <a:latin typeface="Times New Roman" pitchFamily="18" charset="0"/>
                <a:cs typeface="Arial" charset="0"/>
              </a:rPr>
              <a:t>time</a:t>
            </a:r>
            <a:r>
              <a:rPr lang="ru-RU" sz="2400" b="1" dirty="0" smtClean="0">
                <a:latin typeface="Times New Roman" pitchFamily="18" charset="0"/>
                <a:cs typeface="Arial" charset="0"/>
              </a:rPr>
              <a:t>, </a:t>
            </a:r>
            <a:r>
              <a:rPr lang="en-US" sz="2400" b="1" dirty="0" smtClean="0">
                <a:latin typeface="Times New Roman" pitchFamily="18" charset="0"/>
                <a:cs typeface="Arial" charset="0"/>
              </a:rPr>
              <a:t>AMAT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):</a:t>
            </a:r>
            <a:r>
              <a:rPr lang="en-US" sz="2400" dirty="0">
                <a:latin typeface="Times New Roman" pitchFamily="18" charset="0"/>
                <a:cs typeface="Arial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среднее время, которое процессор тратит на доступ к памяти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3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Times New Roman" pitchFamily="18" charset="0"/>
                <a:cs typeface="Arial" charset="0"/>
              </a:rPr>
              <a:t>	</a:t>
            </a: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AMAT</a:t>
            </a:r>
            <a:r>
              <a:rPr lang="en-US" sz="2400" dirty="0">
                <a:latin typeface="Times New Roman" pitchFamily="18" charset="0"/>
                <a:cs typeface="Arial" charset="0"/>
              </a:rPr>
              <a:t> = </a:t>
            </a:r>
            <a:r>
              <a:rPr lang="en-US" sz="24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400" baseline="-25000" dirty="0" err="1">
                <a:latin typeface="Times New Roman" pitchFamily="18" charset="0"/>
                <a:cs typeface="Arial" charset="0"/>
              </a:rPr>
              <a:t>cache</a:t>
            </a:r>
            <a:r>
              <a:rPr lang="en-US" sz="2400" dirty="0">
                <a:latin typeface="Times New Roman" pitchFamily="18" charset="0"/>
                <a:cs typeface="Arial" charset="0"/>
              </a:rPr>
              <a:t> + </a:t>
            </a:r>
            <a:r>
              <a:rPr lang="en-US" sz="2400" i="1" dirty="0" err="1">
                <a:latin typeface="Times New Roman" pitchFamily="18" charset="0"/>
                <a:cs typeface="Arial" charset="0"/>
              </a:rPr>
              <a:t>MR</a:t>
            </a:r>
            <a:r>
              <a:rPr lang="en-US" sz="2400" baseline="-25000" dirty="0" err="1">
                <a:latin typeface="Times New Roman" pitchFamily="18" charset="0"/>
                <a:cs typeface="Arial" charset="0"/>
              </a:rPr>
              <a:t>cache</a:t>
            </a:r>
            <a:r>
              <a:rPr lang="en-US" sz="2400" dirty="0">
                <a:latin typeface="Times New Roman" pitchFamily="18" charset="0"/>
                <a:cs typeface="Arial" charset="0"/>
              </a:rPr>
              <a:t>[</a:t>
            </a:r>
            <a:r>
              <a:rPr lang="en-US" sz="24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400" i="1" baseline="-25000" dirty="0" err="1">
                <a:latin typeface="Times New Roman" pitchFamily="18" charset="0"/>
                <a:cs typeface="Arial" charset="0"/>
              </a:rPr>
              <a:t>MM</a:t>
            </a:r>
            <a:r>
              <a:rPr lang="en-US" sz="2400" dirty="0">
                <a:latin typeface="Times New Roman" pitchFamily="18" charset="0"/>
                <a:cs typeface="Arial" charset="0"/>
              </a:rPr>
              <a:t> + </a:t>
            </a:r>
            <a:r>
              <a:rPr lang="en-US" sz="2400" i="1" dirty="0">
                <a:latin typeface="Times New Roman" pitchFamily="18" charset="0"/>
                <a:cs typeface="Arial" charset="0"/>
              </a:rPr>
              <a:t>MR</a:t>
            </a:r>
            <a:r>
              <a:rPr lang="en-US" sz="2400" i="1" baseline="-25000" dirty="0">
                <a:latin typeface="Times New Roman" pitchFamily="18" charset="0"/>
                <a:cs typeface="Arial" charset="0"/>
              </a:rPr>
              <a:t>MM</a:t>
            </a:r>
            <a:r>
              <a:rPr lang="en-US" sz="2400" dirty="0">
                <a:latin typeface="Times New Roman" pitchFamily="18" charset="0"/>
                <a:cs typeface="Arial" charset="0"/>
              </a:rPr>
              <a:t>(</a:t>
            </a:r>
            <a:r>
              <a:rPr lang="en-US" sz="24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400" i="1" baseline="-25000" dirty="0" err="1">
                <a:latin typeface="Times New Roman" pitchFamily="18" charset="0"/>
                <a:cs typeface="Arial" charset="0"/>
              </a:rPr>
              <a:t>VM</a:t>
            </a:r>
            <a:r>
              <a:rPr lang="en-US" sz="2400" dirty="0">
                <a:latin typeface="Times New Roman" pitchFamily="18" charset="0"/>
                <a:cs typeface="Arial" charset="0"/>
              </a:rPr>
              <a:t>)]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Производительность памяти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470468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71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9571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9571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95718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219200"/>
            <a:ext cx="8153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ru-RU" sz="3000" dirty="0" smtClean="0">
                <a:latin typeface="Times New Roman" pitchFamily="18" charset="0"/>
                <a:cs typeface="Arial" charset="0"/>
              </a:rPr>
              <a:t>Программа имеет </a:t>
            </a:r>
            <a:r>
              <a:rPr lang="en-US" sz="3000" dirty="0" smtClean="0">
                <a:latin typeface="Times New Roman" pitchFamily="18" charset="0"/>
                <a:cs typeface="Arial" charset="0"/>
              </a:rPr>
              <a:t>2000 </a:t>
            </a:r>
            <a:r>
              <a:rPr lang="ru-RU" sz="3000" dirty="0" smtClean="0">
                <a:latin typeface="Times New Roman" pitchFamily="18" charset="0"/>
                <a:cs typeface="Arial" charset="0"/>
              </a:rPr>
              <a:t>операций загрузки и сохранения</a:t>
            </a:r>
            <a:endParaRPr lang="en-US" sz="30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sz="3000" dirty="0" smtClean="0">
                <a:latin typeface="Times New Roman" pitchFamily="18" charset="0"/>
                <a:cs typeface="Arial" charset="0"/>
              </a:rPr>
              <a:t>1250 </a:t>
            </a:r>
            <a:r>
              <a:rPr lang="ru-RU" sz="3000" dirty="0" smtClean="0">
                <a:latin typeface="Times New Roman" pitchFamily="18" charset="0"/>
                <a:cs typeface="Arial" charset="0"/>
              </a:rPr>
              <a:t>из них нашли данные в кэш-памяти</a:t>
            </a:r>
            <a:endParaRPr lang="en-US" sz="30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ru-RU" sz="3000" dirty="0" smtClean="0">
                <a:latin typeface="Times New Roman" pitchFamily="18" charset="0"/>
                <a:cs typeface="Arial" charset="0"/>
              </a:rPr>
              <a:t>Остальные данные находятся на других уровнях иерархии памяти</a:t>
            </a:r>
            <a:endParaRPr lang="en-US" sz="30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ru-RU" sz="3000" b="1" dirty="0">
                <a:latin typeface="Times New Roman" pitchFamily="18" charset="0"/>
                <a:cs typeface="Arial" charset="0"/>
              </a:rPr>
              <a:t>Чему равен процент промахов и попаданий в кэш-память</a:t>
            </a:r>
            <a:r>
              <a:rPr lang="en-US" sz="3000" b="1" dirty="0" smtClean="0">
                <a:latin typeface="Times New Roman" pitchFamily="18" charset="0"/>
                <a:cs typeface="Arial" charset="0"/>
              </a:rPr>
              <a:t>?</a:t>
            </a:r>
            <a:endParaRPr lang="en-US" sz="3000" b="1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endParaRPr lang="en-US" sz="1000" b="1" dirty="0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Times New Roman" pitchFamily="18" charset="0"/>
                <a:cs typeface="Arial" charset="0"/>
              </a:rPr>
              <a:t>	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	</a:t>
            </a:r>
            <a:endParaRPr lang="en-US" sz="26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Пример производительности памяти 1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493176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71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9571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9571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95718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219200"/>
            <a:ext cx="8153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ru-RU" sz="3000" dirty="0">
                <a:latin typeface="Times New Roman" pitchFamily="18" charset="0"/>
                <a:cs typeface="Arial" charset="0"/>
              </a:rPr>
              <a:t>Программа имеет </a:t>
            </a:r>
            <a:r>
              <a:rPr lang="en-US" sz="3000" dirty="0" smtClean="0">
                <a:latin typeface="Times New Roman" pitchFamily="18" charset="0"/>
                <a:cs typeface="Arial" charset="0"/>
              </a:rPr>
              <a:t>2000 </a:t>
            </a:r>
            <a:r>
              <a:rPr lang="ru-RU" sz="3000" dirty="0">
                <a:latin typeface="Times New Roman" pitchFamily="18" charset="0"/>
                <a:cs typeface="Arial" charset="0"/>
              </a:rPr>
              <a:t>операций загрузки и сохранения</a:t>
            </a:r>
            <a:endParaRPr lang="en-US" sz="30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sz="3000" dirty="0" smtClean="0">
                <a:latin typeface="Times New Roman" pitchFamily="18" charset="0"/>
                <a:cs typeface="Arial" charset="0"/>
              </a:rPr>
              <a:t>1250 </a:t>
            </a:r>
            <a:r>
              <a:rPr lang="ru-RU" sz="3000" dirty="0">
                <a:latin typeface="Times New Roman" pitchFamily="18" charset="0"/>
                <a:cs typeface="Arial" charset="0"/>
              </a:rPr>
              <a:t>из них нашли данные в кэш-памяти</a:t>
            </a:r>
            <a:endParaRPr lang="en-US" sz="30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ru-RU" sz="3000" dirty="0">
                <a:latin typeface="Times New Roman" pitchFamily="18" charset="0"/>
                <a:cs typeface="Arial" charset="0"/>
              </a:rPr>
              <a:t>Остальные данные находятся на других уровнях иерархии </a:t>
            </a:r>
            <a:r>
              <a:rPr lang="ru-RU" sz="3000" dirty="0" smtClean="0">
                <a:latin typeface="Times New Roman" pitchFamily="18" charset="0"/>
                <a:cs typeface="Arial" charset="0"/>
              </a:rPr>
              <a:t>памяти</a:t>
            </a:r>
            <a:endParaRPr lang="en-US" sz="30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ru-RU" sz="3000" b="1" dirty="0">
                <a:latin typeface="Times New Roman" pitchFamily="18" charset="0"/>
                <a:cs typeface="Arial" charset="0"/>
              </a:rPr>
              <a:t>Чему равен процент промахов и попаданий в кэш-память</a:t>
            </a:r>
            <a:r>
              <a:rPr lang="en-US" sz="3000" b="1" dirty="0" smtClean="0">
                <a:latin typeface="Times New Roman" pitchFamily="18" charset="0"/>
                <a:cs typeface="Arial" charset="0"/>
              </a:rPr>
              <a:t>?</a:t>
            </a:r>
            <a:endParaRPr lang="en-US" sz="1000" b="1" dirty="0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Times New Roman" pitchFamily="18" charset="0"/>
                <a:cs typeface="Arial" charset="0"/>
              </a:rPr>
              <a:t>	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	</a:t>
            </a:r>
            <a:r>
              <a:rPr lang="ru-RU" sz="2600" b="1" dirty="0" smtClean="0">
                <a:latin typeface="Times New Roman" pitchFamily="18" charset="0"/>
                <a:cs typeface="Arial" charset="0"/>
              </a:rPr>
              <a:t>Процент попаданий 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= </a:t>
            </a:r>
            <a:r>
              <a:rPr lang="en-US" sz="2600" dirty="0">
                <a:latin typeface="Times New Roman" pitchFamily="18" charset="0"/>
                <a:cs typeface="Arial" charset="0"/>
              </a:rPr>
              <a:t>1250/2000 </a:t>
            </a:r>
            <a:r>
              <a:rPr lang="en-US" sz="2600" b="1" dirty="0">
                <a:latin typeface="Times New Roman" pitchFamily="18" charset="0"/>
                <a:cs typeface="Arial" charset="0"/>
              </a:rPr>
              <a:t>= 0.625</a:t>
            </a:r>
          </a:p>
          <a:p>
            <a:pPr marL="9017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	</a:t>
            </a:r>
            <a:r>
              <a:rPr lang="en-US" sz="2600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	</a:t>
            </a:r>
            <a:r>
              <a:rPr lang="ru-RU" sz="2600" b="1" dirty="0" smtClean="0">
                <a:latin typeface="Times New Roman" pitchFamily="18" charset="0"/>
                <a:cs typeface="Arial" charset="0"/>
              </a:rPr>
              <a:t>Процент промахов 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= </a:t>
            </a:r>
            <a:r>
              <a:rPr lang="en-US" sz="2600" dirty="0">
                <a:latin typeface="Times New Roman" pitchFamily="18" charset="0"/>
                <a:cs typeface="Arial" charset="0"/>
              </a:rPr>
              <a:t>750/2000 = </a:t>
            </a:r>
            <a:r>
              <a:rPr lang="en-US" sz="2600" b="1" dirty="0">
                <a:latin typeface="Times New Roman" pitchFamily="18" charset="0"/>
                <a:cs typeface="Arial" charset="0"/>
              </a:rPr>
              <a:t>0.375</a:t>
            </a:r>
            <a:r>
              <a:rPr lang="en-US" sz="2600" dirty="0">
                <a:latin typeface="Times New Roman" pitchFamily="18" charset="0"/>
                <a:cs typeface="Arial" charset="0"/>
              </a:rPr>
              <a:t> = 1 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– </a:t>
            </a:r>
            <a:r>
              <a:rPr lang="ru-RU" sz="2600" dirty="0" smtClean="0">
                <a:latin typeface="Times New Roman" pitchFamily="18" charset="0"/>
                <a:cs typeface="Arial" charset="0"/>
              </a:rPr>
              <a:t>процент попаданий</a:t>
            </a:r>
            <a:endParaRPr lang="en-US" sz="26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600" dirty="0">
                <a:solidFill>
                  <a:prstClr val="white"/>
                </a:solidFill>
              </a:rPr>
              <a:t>Пример производительности памяти 1</a:t>
            </a:r>
            <a:endParaRPr lang="en-US" sz="3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6255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787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9878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Предположим, что процессор имеет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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иерархии: кэш-память и оперативную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память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3200" i="1" dirty="0">
                <a:latin typeface="Times New Roman" pitchFamily="18" charset="0"/>
                <a:cs typeface="Times New Roman" panose="02020603050405020304" pitchFamily="18" charset="0"/>
              </a:rPr>
              <a:t>	</a:t>
            </a:r>
            <a:r>
              <a:rPr lang="en-US" sz="3000" i="1" dirty="0" err="1" smtClean="0">
                <a:latin typeface="Times New Roman" pitchFamily="18" charset="0"/>
                <a:cs typeface="Times New Roman" panose="02020603050405020304" pitchFamily="18" charset="0"/>
              </a:rPr>
              <a:t>t</a:t>
            </a:r>
            <a:r>
              <a:rPr lang="en-US" sz="3000" baseline="-25000" dirty="0" err="1" smtClean="0">
                <a:latin typeface="Times New Roman" pitchFamily="18" charset="0"/>
                <a:cs typeface="Times New Roman" panose="02020603050405020304" pitchFamily="18" charset="0"/>
              </a:rPr>
              <a:t>cache</a:t>
            </a:r>
            <a:r>
              <a:rPr lang="en-US" sz="3000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itchFamily="18" charset="0"/>
                <a:cs typeface="Times New Roman" panose="02020603050405020304" pitchFamily="18" charset="0"/>
              </a:rPr>
              <a:t>= 1 </a:t>
            </a:r>
            <a:r>
              <a:rPr lang="ru-RU" sz="3000" dirty="0" smtClean="0">
                <a:latin typeface="Times New Roman" pitchFamily="18" charset="0"/>
                <a:cs typeface="Times New Roman" panose="02020603050405020304" pitchFamily="18" charset="0"/>
              </a:rPr>
              <a:t>цикл</a:t>
            </a:r>
            <a:r>
              <a:rPr lang="en-US" sz="3000" dirty="0" smtClean="0"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en-US" sz="3000" i="1" dirty="0" err="1">
                <a:latin typeface="Times New Roman" pitchFamily="18" charset="0"/>
                <a:cs typeface="Times New Roman" panose="02020603050405020304" pitchFamily="18" charset="0"/>
              </a:rPr>
              <a:t>t</a:t>
            </a:r>
            <a:r>
              <a:rPr lang="en-US" sz="3000" i="1" baseline="-25000" dirty="0" err="1">
                <a:latin typeface="Times New Roman" pitchFamily="18" charset="0"/>
                <a:cs typeface="Times New Roman" panose="02020603050405020304" pitchFamily="18" charset="0"/>
              </a:rPr>
              <a:t>MM</a:t>
            </a:r>
            <a:r>
              <a:rPr lang="en-US" sz="3000" dirty="0">
                <a:latin typeface="Times New Roman" pitchFamily="18" charset="0"/>
                <a:cs typeface="Times New Roman" panose="02020603050405020304" pitchFamily="18" charset="0"/>
              </a:rPr>
              <a:t> = 100 </a:t>
            </a:r>
            <a:r>
              <a:rPr lang="ru-RU" sz="3000" dirty="0" smtClean="0">
                <a:latin typeface="Times New Roman" pitchFamily="18" charset="0"/>
                <a:cs typeface="Times New Roman" panose="02020603050405020304" pitchFamily="18" charset="0"/>
              </a:rPr>
              <a:t>циклов</a:t>
            </a:r>
            <a:endParaRPr lang="en-US" sz="30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ru-RU" sz="3200" b="1" dirty="0" smtClean="0">
                <a:latin typeface="Times New Roman" pitchFamily="18" charset="0"/>
                <a:cs typeface="Times New Roman" panose="02020603050405020304" pitchFamily="18" charset="0"/>
              </a:rPr>
              <a:t>Чему равно среднее время доступа для программы из примера 1</a:t>
            </a:r>
            <a:r>
              <a:rPr lang="en-US" sz="3200" b="1" dirty="0" smtClean="0">
                <a:latin typeface="Times New Roman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endParaRPr lang="en-US" sz="1000" dirty="0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  <a:p>
            <a:pPr marL="342900" indent="-34290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000" b="1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	</a:t>
            </a:r>
            <a:r>
              <a:rPr lang="en-US" sz="3000" b="1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	</a:t>
            </a:r>
            <a:endParaRPr lang="en-US" sz="2600" b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600" dirty="0">
                <a:solidFill>
                  <a:prstClr val="white"/>
                </a:solidFill>
              </a:rPr>
              <a:t>Пример производительности памяти </a:t>
            </a:r>
            <a:r>
              <a:rPr lang="ru-RU" sz="3600" dirty="0" smtClean="0">
                <a:solidFill>
                  <a:prstClr val="white"/>
                </a:solidFill>
              </a:rPr>
              <a:t>2</a:t>
            </a:r>
            <a:endParaRPr lang="en-US" sz="3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7878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787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9878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Предположим, что процессор имеет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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иерархии: кэш-память и оперативную память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3200" i="1" dirty="0">
                <a:latin typeface="Times New Roman" pitchFamily="18" charset="0"/>
                <a:cs typeface="Times New Roman" panose="02020603050405020304" pitchFamily="18" charset="0"/>
              </a:rPr>
              <a:t>	</a:t>
            </a:r>
            <a:r>
              <a:rPr lang="en-US" sz="3000" i="1" dirty="0" err="1">
                <a:latin typeface="Times New Roman" pitchFamily="18" charset="0"/>
                <a:cs typeface="Times New Roman" panose="02020603050405020304" pitchFamily="18" charset="0"/>
              </a:rPr>
              <a:t>t</a:t>
            </a:r>
            <a:r>
              <a:rPr lang="en-US" sz="3000" baseline="-25000" dirty="0" err="1">
                <a:latin typeface="Times New Roman" pitchFamily="18" charset="0"/>
                <a:cs typeface="Times New Roman" panose="02020603050405020304" pitchFamily="18" charset="0"/>
              </a:rPr>
              <a:t>cache</a:t>
            </a:r>
            <a:r>
              <a:rPr lang="en-US" sz="3000" dirty="0">
                <a:latin typeface="Times New Roman" pitchFamily="18" charset="0"/>
                <a:cs typeface="Times New Roman" panose="02020603050405020304" pitchFamily="18" charset="0"/>
              </a:rPr>
              <a:t> = 1 </a:t>
            </a:r>
            <a:r>
              <a:rPr lang="ru-RU" sz="3000" dirty="0">
                <a:latin typeface="Times New Roman" pitchFamily="18" charset="0"/>
                <a:cs typeface="Times New Roman" panose="02020603050405020304" pitchFamily="18" charset="0"/>
              </a:rPr>
              <a:t>цикл</a:t>
            </a:r>
            <a:r>
              <a:rPr lang="en-US" sz="3000" dirty="0"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en-US" sz="3000" i="1" dirty="0" err="1">
                <a:latin typeface="Times New Roman" pitchFamily="18" charset="0"/>
                <a:cs typeface="Times New Roman" panose="02020603050405020304" pitchFamily="18" charset="0"/>
              </a:rPr>
              <a:t>t</a:t>
            </a:r>
            <a:r>
              <a:rPr lang="en-US" sz="3000" i="1" baseline="-25000" dirty="0" err="1">
                <a:latin typeface="Times New Roman" pitchFamily="18" charset="0"/>
                <a:cs typeface="Times New Roman" panose="02020603050405020304" pitchFamily="18" charset="0"/>
              </a:rPr>
              <a:t>MM</a:t>
            </a:r>
            <a:r>
              <a:rPr lang="en-US" sz="3000" dirty="0">
                <a:latin typeface="Times New Roman" pitchFamily="18" charset="0"/>
                <a:cs typeface="Times New Roman" panose="02020603050405020304" pitchFamily="18" charset="0"/>
              </a:rPr>
              <a:t> = 100 </a:t>
            </a:r>
            <a:r>
              <a:rPr lang="ru-RU" sz="3000" dirty="0">
                <a:latin typeface="Times New Roman" pitchFamily="18" charset="0"/>
                <a:cs typeface="Times New Roman" panose="02020603050405020304" pitchFamily="18" charset="0"/>
              </a:rPr>
              <a:t>циклов</a:t>
            </a:r>
            <a:endParaRPr lang="en-US" sz="30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ru-RU" sz="3200" b="1" dirty="0">
                <a:latin typeface="Times New Roman" pitchFamily="18" charset="0"/>
                <a:cs typeface="Times New Roman" panose="02020603050405020304" pitchFamily="18" charset="0"/>
              </a:rPr>
              <a:t>Чему </a:t>
            </a:r>
            <a:r>
              <a:rPr lang="ru-RU" sz="3200" b="1" dirty="0" smtClean="0">
                <a:latin typeface="Times New Roman" pitchFamily="18" charset="0"/>
                <a:cs typeface="Times New Roman" panose="02020603050405020304" pitchFamily="18" charset="0"/>
              </a:rPr>
              <a:t>равно </a:t>
            </a:r>
            <a:r>
              <a:rPr lang="ru-RU" sz="3200" b="1" dirty="0">
                <a:latin typeface="Times New Roman" pitchFamily="18" charset="0"/>
                <a:cs typeface="Times New Roman" panose="02020603050405020304" pitchFamily="18" charset="0"/>
              </a:rPr>
              <a:t>среднее время доступа для программы из примера 1</a:t>
            </a:r>
            <a:r>
              <a:rPr lang="en-US" sz="3200" b="1" dirty="0">
                <a:latin typeface="Times New Roman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endParaRPr lang="en-US" sz="1000" dirty="0">
              <a:solidFill>
                <a:schemeClr val="accent2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000" b="1" dirty="0">
                <a:solidFill>
                  <a:schemeClr val="accent2"/>
                </a:solidFill>
                <a:latin typeface="Times New Roman" pitchFamily="18" charset="0"/>
                <a:cs typeface="Times New Roman" panose="02020603050405020304" pitchFamily="18" charset="0"/>
              </a:rPr>
              <a:t>	</a:t>
            </a:r>
            <a:r>
              <a:rPr lang="en-US" sz="3000" b="1" dirty="0" smtClean="0">
                <a:solidFill>
                  <a:schemeClr val="accent2"/>
                </a:solidFill>
                <a:latin typeface="Times New Roman" pitchFamily="18" charset="0"/>
                <a:cs typeface="Times New Roman" panose="02020603050405020304" pitchFamily="18" charset="0"/>
              </a:rPr>
              <a:t>	</a:t>
            </a:r>
            <a:r>
              <a:rPr lang="en-US" sz="2600" b="1" dirty="0" smtClean="0">
                <a:latin typeface="Times New Roman" pitchFamily="18" charset="0"/>
                <a:cs typeface="Times New Roman" panose="02020603050405020304" pitchFamily="18" charset="0"/>
              </a:rPr>
              <a:t>AMAT</a:t>
            </a:r>
            <a:r>
              <a:rPr lang="en-US" sz="2600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accent2"/>
                </a:solidFill>
                <a:latin typeface="Times New Roman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>
                <a:latin typeface="Times New Roman" pitchFamily="18" charset="0"/>
                <a:cs typeface="Times New Roman" panose="02020603050405020304" pitchFamily="18" charset="0"/>
              </a:rPr>
              <a:t>= </a:t>
            </a:r>
            <a:r>
              <a:rPr lang="en-US" sz="2600" i="1" dirty="0" err="1">
                <a:latin typeface="Times New Roman" pitchFamily="18" charset="0"/>
                <a:cs typeface="Times New Roman" panose="02020603050405020304" pitchFamily="18" charset="0"/>
              </a:rPr>
              <a:t>t</a:t>
            </a:r>
            <a:r>
              <a:rPr lang="en-US" sz="2600" baseline="-25000" dirty="0" err="1">
                <a:latin typeface="Times New Roman" pitchFamily="18" charset="0"/>
                <a:cs typeface="Times New Roman" panose="02020603050405020304" pitchFamily="18" charset="0"/>
              </a:rPr>
              <a:t>cache</a:t>
            </a:r>
            <a:r>
              <a:rPr lang="en-US" sz="2600" dirty="0">
                <a:latin typeface="Times New Roman" pitchFamily="18" charset="0"/>
                <a:cs typeface="Times New Roman" panose="02020603050405020304" pitchFamily="18" charset="0"/>
              </a:rPr>
              <a:t> + </a:t>
            </a:r>
            <a:r>
              <a:rPr lang="en-US" sz="2600" i="1" dirty="0" err="1">
                <a:latin typeface="Times New Roman" pitchFamily="18" charset="0"/>
                <a:cs typeface="Times New Roman" panose="02020603050405020304" pitchFamily="18" charset="0"/>
              </a:rPr>
              <a:t>MR</a:t>
            </a:r>
            <a:r>
              <a:rPr lang="en-US" sz="2600" baseline="-25000" dirty="0" err="1">
                <a:latin typeface="Times New Roman" pitchFamily="18" charset="0"/>
                <a:cs typeface="Times New Roman" panose="02020603050405020304" pitchFamily="18" charset="0"/>
              </a:rPr>
              <a:t>cache</a:t>
            </a:r>
            <a:r>
              <a:rPr lang="en-US" sz="2600" dirty="0">
                <a:latin typeface="Times New Roman" pitchFamily="18" charset="0"/>
                <a:cs typeface="Times New Roman" panose="02020603050405020304" pitchFamily="18" charset="0"/>
              </a:rPr>
              <a:t>(</a:t>
            </a:r>
            <a:r>
              <a:rPr lang="en-US" sz="2600" i="1" dirty="0" err="1">
                <a:latin typeface="Times New Roman" pitchFamily="18" charset="0"/>
                <a:cs typeface="Times New Roman" panose="02020603050405020304" pitchFamily="18" charset="0"/>
              </a:rPr>
              <a:t>t</a:t>
            </a:r>
            <a:r>
              <a:rPr lang="en-US" sz="2600" i="1" baseline="-25000" dirty="0" err="1">
                <a:latin typeface="Times New Roman" pitchFamily="18" charset="0"/>
                <a:cs typeface="Times New Roman" panose="02020603050405020304" pitchFamily="18" charset="0"/>
              </a:rPr>
              <a:t>MM</a:t>
            </a:r>
            <a:r>
              <a:rPr lang="en-US" sz="2600" dirty="0">
                <a:latin typeface="Times New Roman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latin typeface="Times New Roman" pitchFamily="18" charset="0"/>
                <a:cs typeface="Times New Roman" panose="02020603050405020304" pitchFamily="18" charset="0"/>
              </a:rPr>
              <a:t>		</a:t>
            </a:r>
            <a:r>
              <a:rPr lang="en-US" sz="2600" dirty="0" smtClean="0">
                <a:latin typeface="Times New Roman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>
                <a:latin typeface="Times New Roman" pitchFamily="18" charset="0"/>
                <a:cs typeface="Times New Roman" panose="02020603050405020304" pitchFamily="18" charset="0"/>
              </a:rPr>
              <a:t>	= [1 + 0.375(100)] </a:t>
            </a:r>
            <a:r>
              <a:rPr lang="ru-RU" sz="2600" dirty="0" smtClean="0">
                <a:latin typeface="Times New Roman" pitchFamily="18" charset="0"/>
                <a:cs typeface="Times New Roman" panose="02020603050405020304" pitchFamily="18" charset="0"/>
              </a:rPr>
              <a:t>циклов</a:t>
            </a:r>
            <a:endParaRPr lang="en-US" sz="26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latin typeface="Times New Roman" pitchFamily="18" charset="0"/>
                <a:cs typeface="Times New Roman" panose="02020603050405020304" pitchFamily="18" charset="0"/>
              </a:rPr>
              <a:t>			</a:t>
            </a:r>
            <a:r>
              <a:rPr lang="en-US" sz="2600" dirty="0" smtClean="0">
                <a:latin typeface="Times New Roman" pitchFamily="18" charset="0"/>
                <a:cs typeface="Times New Roman" panose="02020603050405020304" pitchFamily="18" charset="0"/>
              </a:rPr>
              <a:t>	= </a:t>
            </a:r>
            <a:r>
              <a:rPr lang="en-US" sz="2600" b="1" dirty="0">
                <a:latin typeface="Times New Roman" pitchFamily="18" charset="0"/>
                <a:cs typeface="Times New Roman" panose="02020603050405020304" pitchFamily="18" charset="0"/>
              </a:rPr>
              <a:t>38.5 </a:t>
            </a:r>
            <a:r>
              <a:rPr lang="ru-RU" sz="2600" b="1" dirty="0" smtClean="0">
                <a:latin typeface="Times New Roman" pitchFamily="18" charset="0"/>
                <a:cs typeface="Times New Roman" panose="02020603050405020304" pitchFamily="18" charset="0"/>
              </a:rPr>
              <a:t>циклов</a:t>
            </a:r>
            <a:endParaRPr lang="en-US" sz="2600" b="1" dirty="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600" dirty="0">
                <a:solidFill>
                  <a:prstClr val="white"/>
                </a:solidFill>
              </a:rPr>
              <a:t>Пример производительности памяти </a:t>
            </a:r>
            <a:r>
              <a:rPr lang="ru-RU" sz="3600" dirty="0" smtClean="0">
                <a:solidFill>
                  <a:prstClr val="white"/>
                </a:solidFill>
              </a:rPr>
              <a:t>2</a:t>
            </a:r>
            <a:endParaRPr lang="en-US" sz="3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9369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2821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37534319"/>
              </p:ext>
            </p:extLst>
          </p:nvPr>
        </p:nvGraphicFramePr>
        <p:xfrm>
          <a:off x="5425439" y="1676400"/>
          <a:ext cx="3620655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810" name="VISIO" r:id="rId7" imgW="1209675" imgH="1247775" progId="Visio.Drawing.6">
                  <p:embed/>
                </p:oleObj>
              </mc:Choice>
              <mc:Fallback>
                <p:oleObj name="VISIO" r:id="rId7" imgW="1209675" imgH="1247775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5439" y="1676400"/>
                        <a:ext cx="3620655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2819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4282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676400"/>
            <a:ext cx="44958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ru-RU" sz="2400" b="1" dirty="0" smtClean="0">
                <a:latin typeface="Times New Roman" pitchFamily="18" charset="0"/>
                <a:cs typeface="Arial" charset="0"/>
              </a:rPr>
              <a:t>Закон Амдала</a:t>
            </a:r>
            <a:r>
              <a:rPr lang="en-US" sz="2400" b="1" dirty="0" smtClean="0">
                <a:latin typeface="Times New Roman" pitchFamily="18" charset="0"/>
                <a:cs typeface="Arial" charset="0"/>
              </a:rPr>
              <a:t>: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2400" dirty="0">
                <a:latin typeface="Times New Roman" pitchFamily="18" charset="0"/>
                <a:cs typeface="Arial" charset="0"/>
              </a:rPr>
              <a:t>усилия, потраченные на улучшение производительности подсистемы, оправдываются только тогда, когда она оказывает значительное влияние на общую производительность 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системы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ru-RU" sz="2400" dirty="0" smtClean="0">
                <a:latin typeface="Times New Roman" pitchFamily="18" charset="0"/>
                <a:cs typeface="Arial" charset="0"/>
              </a:rPr>
              <a:t>Основал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 3 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компании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одну из которых назвал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Amdahl Corporation 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в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 1970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 году</a:t>
            </a:r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Джин Амдал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, 1922-</a:t>
            </a:r>
            <a:r>
              <a:rPr lang="ru-RU" sz="4400" dirty="0" smtClean="0">
                <a:solidFill>
                  <a:schemeClr val="bg1"/>
                </a:solidFill>
                <a:latin typeface="+mj-lt"/>
              </a:rPr>
              <a:t>2015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595746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910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14400" y="1143000"/>
            <a:ext cx="7620000" cy="44196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Наивысший уровень в иерархии памяти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Быстрая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обычно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доступа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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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идеале предоставляет б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ό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льшую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часть данных процессору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Обычно содержит последние использованные данные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390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0390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90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Кэш-память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17515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838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14400" y="1219200"/>
            <a:ext cx="7620000" cy="44196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данные хранятся в кэш-памяти?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найти данные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данные заместить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Сосредоточьтесь 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загрузке 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данных, </a:t>
            </a:r>
            <a:r>
              <a:rPr 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сохранение производите по 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 </a:t>
            </a:r>
            <a:r>
              <a:rPr 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 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принципам</a:t>
            </a:r>
            <a:endParaRPr lang="en-US" sz="2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083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43000" y="11566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Вопросы проектирования кэш-памяти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50809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950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14400" y="1219200"/>
            <a:ext cx="7620000" cy="4419600"/>
          </a:xfrm>
          <a:noFill/>
          <a:ln/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идеале,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процессор предугадывает какие данные потребуются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помещает их в кэш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невозможно предсказать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будущее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Используйте прошлое, чтобы предсказать будущее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временную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пространственную локальность</a:t>
            </a:r>
          </a:p>
          <a:p>
            <a:pPr lvl="1"/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Временная локальность</a:t>
            </a:r>
            <a:r>
              <a:rPr lang="en-US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копировать часто используемые данные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кэш-память</a:t>
            </a:r>
          </a:p>
          <a:p>
            <a:pPr lvl="1"/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Пространственная локальность</a:t>
            </a:r>
            <a:r>
              <a:rPr lang="en-US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копировать также рядом лежащие данные в кэш-память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294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6294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6294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134034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Какие данные </a:t>
            </a:r>
            <a:r>
              <a:rPr lang="ru-RU" sz="3600" dirty="0" smtClean="0">
                <a:solidFill>
                  <a:schemeClr val="bg1"/>
                </a:solidFill>
                <a:latin typeface="+mj-lt"/>
              </a:rPr>
              <a:t>хранятся </a:t>
            </a:r>
            <a:r>
              <a:rPr lang="ru-RU" sz="3600" dirty="0">
                <a:solidFill>
                  <a:schemeClr val="bg1"/>
                </a:solidFill>
                <a:latin typeface="+mj-lt"/>
              </a:rPr>
              <a:t>в </a:t>
            </a:r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кэш-памяти?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736146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932" name="Rectangle 4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14400" y="1219200"/>
            <a:ext cx="7620000" cy="441960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Ёмкость</a:t>
            </a:r>
            <a:r>
              <a:rPr lang="en-US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</a:p>
          <a:p>
            <a:pPr lvl="1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байт данных, которое может поместиться в кэш-памяти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строк </a:t>
            </a:r>
            <a:r>
              <a:rPr lang="en-US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</a:p>
          <a:p>
            <a:pPr lvl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оличество байт данных, заносимое в кэш-память одновременно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строк </a:t>
            </a:r>
            <a:r>
              <a:rPr lang="en-US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= C/b</a:t>
            </a:r>
            <a:r>
              <a:rPr lang="en-US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</a:p>
          <a:p>
            <a:pPr lvl="1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строк в кэш-памяти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  <a:p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ассоциативности</a:t>
            </a:r>
            <a:r>
              <a:rPr lang="en-US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</a:p>
          <a:p>
            <a:pPr lvl="1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строк в наборе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наборов </a:t>
            </a:r>
            <a:r>
              <a:rPr lang="en-US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B/N</a:t>
            </a: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</a:p>
          <a:p>
            <a:pPr lvl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аждый адрес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отображается только в один набор кэша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4931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Терминология кэш-памяти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687455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16258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Цифровая </a:t>
            </a:r>
            <a:r>
              <a:rPr lang="ru-RU" sz="2800" dirty="0" err="1">
                <a:solidFill>
                  <a:schemeClr val="bg1"/>
                </a:solidFill>
              </a:rPr>
              <a:t>схемотехника</a:t>
            </a:r>
            <a:r>
              <a:rPr lang="ru-RU" sz="2800" dirty="0">
                <a:solidFill>
                  <a:schemeClr val="bg1"/>
                </a:solidFill>
              </a:rPr>
              <a:t> и архитектура  компьютера</a:t>
            </a:r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914400" y="13716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Эти слайды предназначены </a:t>
            </a:r>
            <a:r>
              <a:rPr lang="ru-RU" dirty="0" smtClean="0"/>
              <a:t>для преподавателей</a:t>
            </a:r>
            <a:r>
              <a:rPr lang="ru-RU" dirty="0"/>
              <a:t>, которые читают </a:t>
            </a:r>
            <a:r>
              <a:rPr lang="ru-RU" dirty="0" smtClean="0"/>
              <a:t>лекции на </a:t>
            </a:r>
            <a:r>
              <a:rPr lang="ru-RU" dirty="0"/>
              <a:t>основе учебника «</a:t>
            </a:r>
            <a:r>
              <a:rPr lang="ru-RU" dirty="0" smtClean="0"/>
              <a:t>Цифровая </a:t>
            </a:r>
            <a:r>
              <a:rPr lang="ru-RU" dirty="0" err="1" smtClean="0"/>
              <a:t>схемотехника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dirty="0" smtClean="0"/>
              <a:t>архитектура компьютера</a:t>
            </a:r>
            <a:r>
              <a:rPr lang="ru-RU" dirty="0"/>
              <a:t>» авторов Дэвида Харриса </a:t>
            </a:r>
            <a:r>
              <a:rPr lang="ru-RU" dirty="0" smtClean="0"/>
              <a:t>и Сары </a:t>
            </a:r>
            <a:r>
              <a:rPr lang="ru-RU" dirty="0"/>
              <a:t>Харрис. Бесплатный </a:t>
            </a:r>
            <a:r>
              <a:rPr lang="ru-RU" dirty="0" smtClean="0"/>
              <a:t>русский перевод второго издания этого </a:t>
            </a:r>
            <a:r>
              <a:rPr lang="ru-RU" dirty="0"/>
              <a:t>учебника можно </a:t>
            </a:r>
            <a:r>
              <a:rPr lang="ru-RU" dirty="0" smtClean="0"/>
              <a:t>загрузить с сайта</a:t>
            </a:r>
            <a:r>
              <a:rPr lang="en-US" dirty="0" smtClean="0"/>
              <a:t> </a:t>
            </a:r>
            <a:r>
              <a:rPr lang="ru-RU" dirty="0" smtClean="0"/>
              <a:t>компании </a:t>
            </a:r>
            <a:r>
              <a:rPr lang="en-US" dirty="0" smtClean="0"/>
              <a:t>Imagination Technologies</a:t>
            </a:r>
            <a:r>
              <a:rPr lang="ru-RU" dirty="0" smtClean="0"/>
              <a:t>: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https</a:t>
            </a:r>
            <a:r>
              <a:rPr lang="en-US" dirty="0"/>
              <a:t>://community.imgtec.com/downloads/digital-design-and-computer-architecture-russian-edition-second-edition</a:t>
            </a:r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Процедура регистрации на сайте </a:t>
            </a:r>
            <a:r>
              <a:rPr lang="ru-RU" dirty="0"/>
              <a:t>компании </a:t>
            </a:r>
            <a:r>
              <a:rPr lang="en-US" dirty="0"/>
              <a:t>Imagination Technologies </a:t>
            </a:r>
            <a:r>
              <a:rPr lang="ru-RU" dirty="0" smtClean="0"/>
              <a:t>описана на станице: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http</a:t>
            </a:r>
            <a:r>
              <a:rPr lang="ru-RU" dirty="0"/>
              <a:t>://www.silicon-russia.com/2016/08/04/harris-and-harris-2</a:t>
            </a:r>
            <a:r>
              <a:rPr lang="ru-RU" dirty="0" smtClean="0"/>
              <a:t>/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882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974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14400" y="1066800"/>
            <a:ext cx="8153400" cy="4876800"/>
          </a:xfrm>
          <a:noFill/>
          <a:ln/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Кэш-память состоит из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наборов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адрес памяти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отображается только в один набор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кэша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 в наборе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кэш делиться на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Прямого отображения</a:t>
            </a:r>
            <a:r>
              <a:rPr lang="en-US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в наборе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Наборно-ассоциативный кэш с</a:t>
            </a:r>
            <a:r>
              <a:rPr lang="ru-RU" b="1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секциями</a:t>
            </a:r>
            <a:r>
              <a:rPr lang="en-US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 в наборе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Полностью ассоциативный</a:t>
            </a:r>
            <a:r>
              <a:rPr lang="en-US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строки кэш-памяти в одном наборе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3970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6397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6397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Как данные найти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?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154374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974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14400" y="1219200"/>
            <a:ext cx="8077200" cy="4419600"/>
          </a:xfrm>
          <a:noFill/>
          <a:ln/>
        </p:spPr>
        <p:txBody>
          <a:bodyPr>
            <a:noAutofit/>
          </a:bodyPr>
          <a:lstStyle/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8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ё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мкость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строки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Тогда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8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(количество строк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Нелепо небольшой, но </a:t>
            </a:r>
            <a:r>
              <a:rPr lang="ru-RU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иллюстрирует организацию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3970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6397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6397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19200" y="8647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+mj-lt"/>
              </a:rPr>
              <a:t>Пример параметров кэш-памяти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805609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64998" name="Object 6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34162096"/>
              </p:ext>
            </p:extLst>
          </p:nvPr>
        </p:nvGraphicFramePr>
        <p:xfrm>
          <a:off x="1066800" y="1050925"/>
          <a:ext cx="7924800" cy="542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834" name="VISIO" r:id="rId8" imgW="3743280" imgH="2634840" progId="Visio.Drawing.6">
                  <p:embed/>
                </p:oleObj>
              </mc:Choice>
              <mc:Fallback>
                <p:oleObj name="VISIO" r:id="rId8" imgW="3743280" imgH="26348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050925"/>
                        <a:ext cx="7924800" cy="542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4994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64996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64997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Кэш прямого отображения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774986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66022" name="Object 6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4241041"/>
              </p:ext>
            </p:extLst>
          </p:nvPr>
        </p:nvGraphicFramePr>
        <p:xfrm>
          <a:off x="1295400" y="1066800"/>
          <a:ext cx="6884011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856" name="VISIO" r:id="rId8" imgW="3000240" imgH="2396880" progId="Visio.Drawing.6">
                  <p:embed/>
                </p:oleObj>
              </mc:Choice>
              <mc:Fallback>
                <p:oleObj name="VISIO" r:id="rId8" imgW="3000240" imgH="23968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066800"/>
                        <a:ext cx="6884011" cy="525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601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6602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66021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10653" y="160199"/>
            <a:ext cx="8209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Аппаратная реализация кэша прямого отображения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185317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980" name="Rectangle 4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838200" y="1219200"/>
            <a:ext cx="3810000" cy="4953000"/>
          </a:xfrm>
        </p:spPr>
        <p:txBody>
          <a:bodyPr/>
          <a:lstStyle/>
          <a:p>
            <a:pPr>
              <a:buFontTx/>
              <a:buNone/>
            </a:pPr>
            <a:endParaRPr lang="en-US" sz="1800" b="1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800" b="1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800" b="1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800" b="1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b="1" dirty="0">
                <a:latin typeface="Courier New" pitchFamily="49" charset="0"/>
              </a:rPr>
              <a:t># </a:t>
            </a:r>
            <a:r>
              <a:rPr lang="en-US" sz="1800" b="1" dirty="0" smtClean="0">
                <a:latin typeface="Courier New" pitchFamily="49" charset="0"/>
              </a:rPr>
              <a:t>MIPS </a:t>
            </a:r>
            <a:r>
              <a:rPr lang="ru-RU" sz="1800" b="1" dirty="0" smtClean="0">
                <a:latin typeface="Courier New" pitchFamily="49" charset="0"/>
              </a:rPr>
              <a:t>код</a:t>
            </a:r>
            <a:endParaRPr lang="en-US" sz="1800" b="1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800" b="1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		</a:t>
            </a:r>
            <a:r>
              <a:rPr lang="en-US" sz="1800" dirty="0" err="1">
                <a:latin typeface="Courier New" pitchFamily="49" charset="0"/>
              </a:rPr>
              <a:t>addi</a:t>
            </a:r>
            <a:r>
              <a:rPr lang="en-US" sz="1800" dirty="0">
                <a:latin typeface="Courier New" pitchFamily="49" charset="0"/>
              </a:rPr>
              <a:t> $t0, $0, 5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loop: 	</a:t>
            </a:r>
            <a:r>
              <a:rPr lang="en-US" sz="1800" dirty="0" err="1">
                <a:latin typeface="Courier New" pitchFamily="49" charset="0"/>
              </a:rPr>
              <a:t>beq</a:t>
            </a:r>
            <a:r>
              <a:rPr lang="en-US" sz="1800" dirty="0">
                <a:latin typeface="Courier New" pitchFamily="49" charset="0"/>
              </a:rPr>
              <a:t>  $t0, $0, done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	</a:t>
            </a:r>
            <a:r>
              <a:rPr lang="en-US" sz="1800" dirty="0" err="1">
                <a:latin typeface="Courier New" pitchFamily="49" charset="0"/>
              </a:rPr>
              <a:t>lw</a:t>
            </a:r>
            <a:r>
              <a:rPr lang="en-US" sz="1800" dirty="0">
                <a:latin typeface="Courier New" pitchFamily="49" charset="0"/>
              </a:rPr>
              <a:t>   $t1, 0x4($0)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	</a:t>
            </a:r>
            <a:r>
              <a:rPr lang="en-US" sz="1800" dirty="0" err="1">
                <a:latin typeface="Courier New" pitchFamily="49" charset="0"/>
              </a:rPr>
              <a:t>lw</a:t>
            </a:r>
            <a:r>
              <a:rPr lang="en-US" sz="1800" dirty="0">
                <a:latin typeface="Courier New" pitchFamily="49" charset="0"/>
              </a:rPr>
              <a:t>   $t2, 0xC($0)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	</a:t>
            </a:r>
            <a:r>
              <a:rPr lang="en-US" sz="1800" dirty="0" err="1">
                <a:latin typeface="Courier New" pitchFamily="49" charset="0"/>
              </a:rPr>
              <a:t>lw</a:t>
            </a:r>
            <a:r>
              <a:rPr lang="en-US" sz="1800" dirty="0">
                <a:latin typeface="Courier New" pitchFamily="49" charset="0"/>
              </a:rPr>
              <a:t>   $t3, 0x8($0)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	</a:t>
            </a:r>
            <a:r>
              <a:rPr lang="en-US" sz="1800" dirty="0" err="1">
                <a:latin typeface="Courier New" pitchFamily="49" charset="0"/>
              </a:rPr>
              <a:t>addi</a:t>
            </a:r>
            <a:r>
              <a:rPr lang="en-US" sz="1800" dirty="0">
                <a:latin typeface="Courier New" pitchFamily="49" charset="0"/>
              </a:rPr>
              <a:t> $t0, $t0, -1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	j    loop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done:</a:t>
            </a:r>
          </a:p>
          <a:p>
            <a:pPr>
              <a:buFontTx/>
              <a:buNone/>
            </a:pPr>
            <a:endParaRPr lang="en-US" sz="1800" dirty="0">
              <a:latin typeface="Courier New" pitchFamily="49" charset="0"/>
            </a:endParaRPr>
          </a:p>
        </p:txBody>
      </p:sp>
      <p:graphicFrame>
        <p:nvGraphicFramePr>
          <p:cNvPr id="1406982" name="Object 6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600580900"/>
              </p:ext>
            </p:extLst>
          </p:nvPr>
        </p:nvGraphicFramePr>
        <p:xfrm>
          <a:off x="2667000" y="1192213"/>
          <a:ext cx="6400800" cy="334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902" name="VISIO" r:id="rId9" imgW="2871720" imgH="1499760" progId="Visio.Drawing.6">
                  <p:embed/>
                </p:oleObj>
              </mc:Choice>
              <mc:Fallback>
                <p:oleObj name="VISIO" r:id="rId9" imgW="2871720" imgH="14997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192213"/>
                        <a:ext cx="6400800" cy="3343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6978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06981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6983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800600" y="4648200"/>
            <a:ext cx="3276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Процент промахов 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= ?</a:t>
            </a:r>
            <a:endParaRPr lang="en-US" sz="2400" b="1" dirty="0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1524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Производительность кэша прямого отображения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761690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980" name="Rectangle 4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838200" y="1219200"/>
            <a:ext cx="3810000" cy="4953000"/>
          </a:xfrm>
        </p:spPr>
        <p:txBody>
          <a:bodyPr/>
          <a:lstStyle/>
          <a:p>
            <a:pPr>
              <a:buFontTx/>
              <a:buNone/>
            </a:pPr>
            <a:endParaRPr lang="en-US" sz="1800" b="1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800" b="1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800" b="1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800" b="1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b="1" dirty="0">
                <a:latin typeface="Courier New" pitchFamily="49" charset="0"/>
              </a:rPr>
              <a:t># MIPS </a:t>
            </a:r>
            <a:r>
              <a:rPr lang="ru-RU" sz="1800" b="1" dirty="0" smtClean="0">
                <a:latin typeface="Courier New" pitchFamily="49" charset="0"/>
              </a:rPr>
              <a:t>код</a:t>
            </a:r>
            <a:endParaRPr lang="en-US" sz="1800" b="1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800" b="1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		</a:t>
            </a:r>
            <a:r>
              <a:rPr lang="en-US" sz="1800" dirty="0" err="1">
                <a:latin typeface="Courier New" pitchFamily="49" charset="0"/>
              </a:rPr>
              <a:t>addi</a:t>
            </a:r>
            <a:r>
              <a:rPr lang="en-US" sz="1800" dirty="0">
                <a:latin typeface="Courier New" pitchFamily="49" charset="0"/>
              </a:rPr>
              <a:t> $t0, $0, 5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loop: 	</a:t>
            </a:r>
            <a:r>
              <a:rPr lang="en-US" sz="1800" dirty="0" err="1">
                <a:latin typeface="Courier New" pitchFamily="49" charset="0"/>
              </a:rPr>
              <a:t>beq</a:t>
            </a:r>
            <a:r>
              <a:rPr lang="en-US" sz="1800" dirty="0">
                <a:latin typeface="Courier New" pitchFamily="49" charset="0"/>
              </a:rPr>
              <a:t>  $t0, $0, done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	</a:t>
            </a:r>
            <a:r>
              <a:rPr lang="en-US" sz="1800" dirty="0" err="1">
                <a:latin typeface="Courier New" pitchFamily="49" charset="0"/>
              </a:rPr>
              <a:t>lw</a:t>
            </a:r>
            <a:r>
              <a:rPr lang="en-US" sz="1800" dirty="0">
                <a:latin typeface="Courier New" pitchFamily="49" charset="0"/>
              </a:rPr>
              <a:t>   $t1, 0x4($0)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	</a:t>
            </a:r>
            <a:r>
              <a:rPr lang="en-US" sz="1800" dirty="0" err="1">
                <a:latin typeface="Courier New" pitchFamily="49" charset="0"/>
              </a:rPr>
              <a:t>lw</a:t>
            </a:r>
            <a:r>
              <a:rPr lang="en-US" sz="1800" dirty="0">
                <a:latin typeface="Courier New" pitchFamily="49" charset="0"/>
              </a:rPr>
              <a:t>   $t2, 0xC($0)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	</a:t>
            </a:r>
            <a:r>
              <a:rPr lang="en-US" sz="1800" dirty="0" err="1">
                <a:latin typeface="Courier New" pitchFamily="49" charset="0"/>
              </a:rPr>
              <a:t>lw</a:t>
            </a:r>
            <a:r>
              <a:rPr lang="en-US" sz="1800" dirty="0">
                <a:latin typeface="Courier New" pitchFamily="49" charset="0"/>
              </a:rPr>
              <a:t>   $t3, 0x8($0)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	</a:t>
            </a:r>
            <a:r>
              <a:rPr lang="en-US" sz="1800" dirty="0" err="1">
                <a:latin typeface="Courier New" pitchFamily="49" charset="0"/>
              </a:rPr>
              <a:t>addi</a:t>
            </a:r>
            <a:r>
              <a:rPr lang="en-US" sz="1800" dirty="0">
                <a:latin typeface="Courier New" pitchFamily="49" charset="0"/>
              </a:rPr>
              <a:t> $t0, $t0, -1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	j    loop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done:</a:t>
            </a:r>
          </a:p>
          <a:p>
            <a:pPr>
              <a:buFontTx/>
              <a:buNone/>
            </a:pPr>
            <a:endParaRPr lang="en-US" sz="1800" dirty="0">
              <a:latin typeface="Courier New" pitchFamily="49" charset="0"/>
            </a:endParaRPr>
          </a:p>
        </p:txBody>
      </p:sp>
      <p:graphicFrame>
        <p:nvGraphicFramePr>
          <p:cNvPr id="1406982" name="Object 6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7726209"/>
              </p:ext>
            </p:extLst>
          </p:nvPr>
        </p:nvGraphicFramePr>
        <p:xfrm>
          <a:off x="2667000" y="1192213"/>
          <a:ext cx="6400800" cy="334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90" name="VISIO" r:id="rId9" imgW="2871720" imgH="1499760" progId="Visio.Drawing.6">
                  <p:embed/>
                </p:oleObj>
              </mc:Choice>
              <mc:Fallback>
                <p:oleObj name="VISIO" r:id="rId9" imgW="2871720" imgH="14997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192213"/>
                        <a:ext cx="6400800" cy="3343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6978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06981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6983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800600" y="4648199"/>
            <a:ext cx="3733800" cy="179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Процент промахов 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= 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3/15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		      = 20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%</a:t>
            </a:r>
            <a:endParaRPr lang="ru-RU" sz="2400" b="1" dirty="0" smtClean="0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Временная локальность</a:t>
            </a:r>
            <a:endParaRPr lang="en-US" sz="2400" b="1" dirty="0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Обязательные промахи</a:t>
            </a:r>
            <a:endParaRPr lang="en-US" sz="2400" b="1" dirty="0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400" b="1" dirty="0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1524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dirty="0">
                <a:solidFill>
                  <a:prstClr val="white"/>
                </a:solidFill>
              </a:rPr>
              <a:t>Производительность кэша прямого отображения</a:t>
            </a:r>
            <a:endParaRPr lang="en-US" sz="2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4097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004" name="Rectangle 4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914400" y="1219200"/>
            <a:ext cx="4191000" cy="4953000"/>
          </a:xfrm>
        </p:spPr>
        <p:txBody>
          <a:bodyPr/>
          <a:lstStyle/>
          <a:p>
            <a:pPr>
              <a:buFontTx/>
              <a:buNone/>
            </a:pPr>
            <a:endParaRPr lang="en-US" sz="1800" b="1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800" b="1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800" b="1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800" b="1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b="1" dirty="0">
                <a:latin typeface="Courier New" pitchFamily="49" charset="0"/>
              </a:rPr>
              <a:t># MIPS </a:t>
            </a:r>
            <a:r>
              <a:rPr lang="ru-RU" sz="1800" b="1" dirty="0" smtClean="0">
                <a:latin typeface="Courier New" pitchFamily="49" charset="0"/>
              </a:rPr>
              <a:t>код</a:t>
            </a:r>
            <a:endParaRPr lang="en-US" sz="1800" b="1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800" b="1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	</a:t>
            </a:r>
            <a:r>
              <a:rPr lang="en-US" sz="1800" dirty="0" err="1">
                <a:latin typeface="Courier New" pitchFamily="49" charset="0"/>
              </a:rPr>
              <a:t>addi</a:t>
            </a:r>
            <a:r>
              <a:rPr lang="en-US" sz="1800" dirty="0">
                <a:latin typeface="Courier New" pitchFamily="49" charset="0"/>
              </a:rPr>
              <a:t> $t0, $0, 5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loop: 	</a:t>
            </a:r>
            <a:r>
              <a:rPr lang="en-US" sz="1800" dirty="0" err="1">
                <a:latin typeface="Courier New" pitchFamily="49" charset="0"/>
              </a:rPr>
              <a:t>beq</a:t>
            </a:r>
            <a:r>
              <a:rPr lang="en-US" sz="1800" dirty="0">
                <a:latin typeface="Courier New" pitchFamily="49" charset="0"/>
              </a:rPr>
              <a:t>  $t0, $0, done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 	</a:t>
            </a:r>
            <a:r>
              <a:rPr lang="en-US" sz="1800" dirty="0" err="1">
                <a:latin typeface="Courier New" pitchFamily="49" charset="0"/>
              </a:rPr>
              <a:t>lw</a:t>
            </a:r>
            <a:r>
              <a:rPr lang="en-US" sz="1800" dirty="0">
                <a:latin typeface="Courier New" pitchFamily="49" charset="0"/>
              </a:rPr>
              <a:t>   $t1, 0x4($0)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 	</a:t>
            </a:r>
            <a:r>
              <a:rPr lang="en-US" sz="1800" dirty="0" err="1">
                <a:latin typeface="Courier New" pitchFamily="49" charset="0"/>
              </a:rPr>
              <a:t>lw</a:t>
            </a:r>
            <a:r>
              <a:rPr lang="en-US" sz="1800" dirty="0">
                <a:latin typeface="Courier New" pitchFamily="49" charset="0"/>
              </a:rPr>
              <a:t>   $t2, 0x24($0)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 	</a:t>
            </a:r>
            <a:r>
              <a:rPr lang="en-US" sz="1800" dirty="0" err="1">
                <a:latin typeface="Courier New" pitchFamily="49" charset="0"/>
              </a:rPr>
              <a:t>addi</a:t>
            </a:r>
            <a:r>
              <a:rPr lang="en-US" sz="1800" dirty="0">
                <a:latin typeface="Courier New" pitchFamily="49" charset="0"/>
              </a:rPr>
              <a:t> $t0, $t0, -1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 	j    loop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done:</a:t>
            </a:r>
          </a:p>
          <a:p>
            <a:pPr>
              <a:buFontTx/>
              <a:buNone/>
            </a:pPr>
            <a:endParaRPr lang="en-US" sz="1800" dirty="0">
              <a:latin typeface="Courier New" pitchFamily="49" charset="0"/>
            </a:endParaRPr>
          </a:p>
        </p:txBody>
      </p:sp>
      <p:graphicFrame>
        <p:nvGraphicFramePr>
          <p:cNvPr id="1408006" name="Object 6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</p:nvPr>
        </p:nvGraphicFramePr>
        <p:xfrm>
          <a:off x="2514600" y="1227138"/>
          <a:ext cx="6629400" cy="346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951" name="Visio" r:id="rId9" imgW="2871720" imgH="1499760" progId="Visio.Drawing.11">
                  <p:embed/>
                </p:oleObj>
              </mc:Choice>
              <mc:Fallback>
                <p:oleObj name="Visio" r:id="rId9" imgW="2871720" imgH="149976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227138"/>
                        <a:ext cx="6629400" cy="3463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8002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08005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8007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800600" y="4691063"/>
            <a:ext cx="3276600" cy="1383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Процент промахов 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= 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66800" y="93335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Кэш прямого отображения</a:t>
            </a: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Конфликты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740403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004" name="Rectangle 4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914400" y="1219200"/>
            <a:ext cx="4191000" cy="4953000"/>
          </a:xfrm>
        </p:spPr>
        <p:txBody>
          <a:bodyPr/>
          <a:lstStyle/>
          <a:p>
            <a:pPr>
              <a:buFontTx/>
              <a:buNone/>
            </a:pPr>
            <a:endParaRPr lang="en-US" sz="1800" b="1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800" b="1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800" b="1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800" b="1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b="1" dirty="0">
                <a:latin typeface="Courier New" pitchFamily="49" charset="0"/>
              </a:rPr>
              <a:t># MIPS </a:t>
            </a:r>
            <a:r>
              <a:rPr lang="ru-RU" sz="1800" b="1" dirty="0" smtClean="0">
                <a:latin typeface="Courier New" pitchFamily="49" charset="0"/>
              </a:rPr>
              <a:t>код</a:t>
            </a:r>
            <a:endParaRPr lang="en-US" sz="1800" b="1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800" b="1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	</a:t>
            </a:r>
            <a:r>
              <a:rPr lang="en-US" sz="1800" dirty="0" err="1">
                <a:latin typeface="Courier New" pitchFamily="49" charset="0"/>
              </a:rPr>
              <a:t>addi</a:t>
            </a:r>
            <a:r>
              <a:rPr lang="en-US" sz="1800" dirty="0">
                <a:latin typeface="Courier New" pitchFamily="49" charset="0"/>
              </a:rPr>
              <a:t> $t0, $0, 5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loop: 	</a:t>
            </a:r>
            <a:r>
              <a:rPr lang="en-US" sz="1800" dirty="0" err="1">
                <a:latin typeface="Courier New" pitchFamily="49" charset="0"/>
              </a:rPr>
              <a:t>beq</a:t>
            </a:r>
            <a:r>
              <a:rPr lang="en-US" sz="1800" dirty="0">
                <a:latin typeface="Courier New" pitchFamily="49" charset="0"/>
              </a:rPr>
              <a:t>  $t0, $0, done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 	</a:t>
            </a:r>
            <a:r>
              <a:rPr lang="en-US" sz="1800" dirty="0" err="1">
                <a:latin typeface="Courier New" pitchFamily="49" charset="0"/>
              </a:rPr>
              <a:t>lw</a:t>
            </a:r>
            <a:r>
              <a:rPr lang="en-US" sz="1800" dirty="0">
                <a:latin typeface="Courier New" pitchFamily="49" charset="0"/>
              </a:rPr>
              <a:t>   $t1, 0x4($0)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 	</a:t>
            </a:r>
            <a:r>
              <a:rPr lang="en-US" sz="1800" dirty="0" err="1">
                <a:latin typeface="Courier New" pitchFamily="49" charset="0"/>
              </a:rPr>
              <a:t>lw</a:t>
            </a:r>
            <a:r>
              <a:rPr lang="en-US" sz="1800" dirty="0">
                <a:latin typeface="Courier New" pitchFamily="49" charset="0"/>
              </a:rPr>
              <a:t>   $t2, 0x24($0)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 	</a:t>
            </a:r>
            <a:r>
              <a:rPr lang="en-US" sz="1800" dirty="0" err="1">
                <a:latin typeface="Courier New" pitchFamily="49" charset="0"/>
              </a:rPr>
              <a:t>addi</a:t>
            </a:r>
            <a:r>
              <a:rPr lang="en-US" sz="1800" dirty="0">
                <a:latin typeface="Courier New" pitchFamily="49" charset="0"/>
              </a:rPr>
              <a:t> $t0, $t0, -1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 	j    loop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done:</a:t>
            </a:r>
          </a:p>
          <a:p>
            <a:pPr>
              <a:buFontTx/>
              <a:buNone/>
            </a:pPr>
            <a:endParaRPr lang="en-US" sz="1800" dirty="0">
              <a:latin typeface="Courier New" pitchFamily="49" charset="0"/>
            </a:endParaRPr>
          </a:p>
        </p:txBody>
      </p:sp>
      <p:graphicFrame>
        <p:nvGraphicFramePr>
          <p:cNvPr id="1408006" name="Object 6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</p:nvPr>
        </p:nvGraphicFramePr>
        <p:xfrm>
          <a:off x="2514600" y="1227138"/>
          <a:ext cx="6629400" cy="346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15" name="VISIO" r:id="rId9" imgW="2871720" imgH="1499760" progId="Visio.Drawing.6">
                  <p:embed/>
                </p:oleObj>
              </mc:Choice>
              <mc:Fallback>
                <p:oleObj name="VISIO" r:id="rId9" imgW="2871720" imgH="14997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227138"/>
                        <a:ext cx="6629400" cy="3463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8002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08005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8007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800600" y="4691063"/>
            <a:ext cx="39624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Процент промахов 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= 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10/10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		      = 100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%</a:t>
            </a:r>
            <a:endParaRPr lang="ru-RU" sz="2400" b="1" dirty="0" smtClean="0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Промахи из-за 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конфликтов</a:t>
            </a:r>
            <a:endParaRPr lang="en-US" sz="2400" b="1" dirty="0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93335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600" dirty="0">
                <a:solidFill>
                  <a:prstClr val="white"/>
                </a:solidFill>
              </a:rPr>
              <a:t>Кэш прямого отображения</a:t>
            </a:r>
            <a:r>
              <a:rPr lang="en-US" sz="3600" dirty="0">
                <a:solidFill>
                  <a:prstClr val="white"/>
                </a:solidFill>
              </a:rPr>
              <a:t>: </a:t>
            </a:r>
            <a:r>
              <a:rPr lang="ru-RU" sz="3600" dirty="0">
                <a:solidFill>
                  <a:prstClr val="white"/>
                </a:solidFill>
              </a:rPr>
              <a:t>Конфликты</a:t>
            </a:r>
            <a:endParaRPr lang="en-US" sz="3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063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69093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05641797"/>
              </p:ext>
            </p:extLst>
          </p:nvPr>
        </p:nvGraphicFramePr>
        <p:xfrm>
          <a:off x="859699" y="1219200"/>
          <a:ext cx="7827101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77" name="VISIO" r:id="rId5" imgW="3700440" imgH="2487600" progId="Visio.Drawing.6">
                  <p:embed/>
                </p:oleObj>
              </mc:Choice>
              <mc:Fallback>
                <p:oleObj name="VISIO" r:id="rId5" imgW="3700440" imgH="24876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699" y="1219200"/>
                        <a:ext cx="7827101" cy="502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66800" y="177225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+mj-lt"/>
              </a:rPr>
              <a:t>Наборно-ассоциативный кэш с N секциями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043030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956" name="Rectangle 4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914400" y="1219200"/>
            <a:ext cx="43434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sz="1800" b="1" dirty="0">
                <a:latin typeface="Courier New" pitchFamily="49" charset="0"/>
              </a:rPr>
              <a:t># MIPS </a:t>
            </a:r>
            <a:r>
              <a:rPr lang="ru-RU" sz="1800" b="1" dirty="0" smtClean="0">
                <a:latin typeface="Courier New" pitchFamily="49" charset="0"/>
              </a:rPr>
              <a:t>код</a:t>
            </a:r>
            <a:endParaRPr lang="en-US" sz="1800" b="1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800" b="1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	</a:t>
            </a:r>
            <a:r>
              <a:rPr lang="en-US" sz="1800" dirty="0" err="1">
                <a:latin typeface="Courier New" pitchFamily="49" charset="0"/>
              </a:rPr>
              <a:t>addi</a:t>
            </a:r>
            <a:r>
              <a:rPr lang="en-US" sz="1800" dirty="0">
                <a:latin typeface="Courier New" pitchFamily="49" charset="0"/>
              </a:rPr>
              <a:t> $t0, $0, 5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loop: 	</a:t>
            </a:r>
            <a:r>
              <a:rPr lang="en-US" sz="1800" dirty="0" err="1">
                <a:latin typeface="Courier New" pitchFamily="49" charset="0"/>
              </a:rPr>
              <a:t>beq</a:t>
            </a:r>
            <a:r>
              <a:rPr lang="en-US" sz="1800" dirty="0">
                <a:latin typeface="Courier New" pitchFamily="49" charset="0"/>
              </a:rPr>
              <a:t>  $t0, $0, done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 	</a:t>
            </a:r>
            <a:r>
              <a:rPr lang="en-US" sz="1800" dirty="0" err="1">
                <a:latin typeface="Courier New" pitchFamily="49" charset="0"/>
              </a:rPr>
              <a:t>lw</a:t>
            </a:r>
            <a:r>
              <a:rPr lang="en-US" sz="1800" dirty="0">
                <a:latin typeface="Courier New" pitchFamily="49" charset="0"/>
              </a:rPr>
              <a:t>   $t1, 0x4($0)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 	</a:t>
            </a:r>
            <a:r>
              <a:rPr lang="en-US" sz="1800" dirty="0" err="1">
                <a:latin typeface="Courier New" pitchFamily="49" charset="0"/>
              </a:rPr>
              <a:t>lw</a:t>
            </a:r>
            <a:r>
              <a:rPr lang="en-US" sz="1800" dirty="0">
                <a:latin typeface="Courier New" pitchFamily="49" charset="0"/>
              </a:rPr>
              <a:t>   $t2, 0x24($0)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 	</a:t>
            </a:r>
            <a:r>
              <a:rPr lang="en-US" sz="1800" dirty="0" err="1">
                <a:latin typeface="Courier New" pitchFamily="49" charset="0"/>
              </a:rPr>
              <a:t>addi</a:t>
            </a:r>
            <a:r>
              <a:rPr lang="en-US" sz="1800" dirty="0">
                <a:latin typeface="Courier New" pitchFamily="49" charset="0"/>
              </a:rPr>
              <a:t> $t0, $t0, -1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 	j    loop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done:</a:t>
            </a:r>
          </a:p>
          <a:p>
            <a:pPr>
              <a:buFontTx/>
              <a:buNone/>
            </a:pPr>
            <a:endParaRPr lang="en-US" sz="1800" dirty="0">
              <a:latin typeface="Courier New" pitchFamily="49" charset="0"/>
            </a:endParaRPr>
          </a:p>
        </p:txBody>
      </p:sp>
      <p:graphicFrame>
        <p:nvGraphicFramePr>
          <p:cNvPr id="1405959" name="Object 7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641395440"/>
              </p:ext>
            </p:extLst>
          </p:nvPr>
        </p:nvGraphicFramePr>
        <p:xfrm>
          <a:off x="1752600" y="4038600"/>
          <a:ext cx="6400800" cy="207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738" name="VISIO" r:id="rId9" imgW="2571840" imgH="834840" progId="Visio.Drawing.6">
                  <p:embed/>
                </p:oleObj>
              </mc:Choice>
              <mc:Fallback>
                <p:oleObj name="VISIO" r:id="rId9" imgW="2571840" imgH="8348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038600"/>
                        <a:ext cx="6400800" cy="207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5954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05957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5960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800600" y="2057400"/>
            <a:ext cx="3505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Процент промахов 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= ?</a:t>
            </a:r>
            <a:endParaRPr lang="en-US" sz="2400" b="1" dirty="0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Производительность наборно-ассоциативного кэша </a:t>
            </a:r>
            <a:r>
              <a:rPr lang="ru-RU" sz="2800" dirty="0">
                <a:solidFill>
                  <a:schemeClr val="bg1"/>
                </a:solidFill>
                <a:latin typeface="+mj-lt"/>
              </a:rPr>
              <a:t>с N </a:t>
            </a: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секциями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23030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Благодарности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914400" y="1066800"/>
            <a:ext cx="80010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100" b="1" dirty="0" smtClean="0"/>
              <a:t>Перевод данных слайдов на русский язык был выполнен командой сотрудников университетов и компаний из России, Украины, США в составе: </a:t>
            </a:r>
          </a:p>
          <a:p>
            <a:r>
              <a:rPr lang="ru-RU" sz="1600" dirty="0"/>
              <a:t>Александр </a:t>
            </a:r>
            <a:r>
              <a:rPr lang="ru-RU" sz="1600" dirty="0" smtClean="0"/>
              <a:t>Барабанов - доцент </a:t>
            </a:r>
            <a:r>
              <a:rPr lang="ru-RU" sz="1600" dirty="0"/>
              <a:t>кафедры компьютерной инженерии </a:t>
            </a:r>
            <a:r>
              <a:rPr lang="ru-RU" sz="1600" dirty="0" smtClean="0"/>
              <a:t>факультета </a:t>
            </a:r>
            <a:r>
              <a:rPr lang="ru-RU" sz="1600" dirty="0"/>
              <a:t>радиофизики, электроники и компьютерных систем </a:t>
            </a:r>
            <a:r>
              <a:rPr lang="ru-RU" sz="1600" dirty="0" smtClean="0"/>
              <a:t>Киевского </a:t>
            </a:r>
            <a:r>
              <a:rPr lang="ru-RU" sz="1600" dirty="0"/>
              <a:t>национального университета имени Тараса </a:t>
            </a:r>
            <a:r>
              <a:rPr lang="ru-RU" sz="1600" dirty="0" smtClean="0"/>
              <a:t>Шевченко, кандидат физ.-мат. наук, Киев, Украина; </a:t>
            </a:r>
          </a:p>
          <a:p>
            <a:r>
              <a:rPr lang="ru-RU" sz="1600" dirty="0"/>
              <a:t>Антон </a:t>
            </a:r>
            <a:r>
              <a:rPr lang="ru-RU" sz="1600" dirty="0" err="1"/>
              <a:t>Брюзгин</a:t>
            </a:r>
            <a:r>
              <a:rPr lang="ru-RU" sz="1600" dirty="0"/>
              <a:t> - начальник отдела АО «</a:t>
            </a:r>
            <a:r>
              <a:rPr lang="ru-RU" sz="1600" dirty="0" err="1"/>
              <a:t>Вибро</a:t>
            </a:r>
            <a:r>
              <a:rPr lang="ru-RU" sz="1600" dirty="0"/>
              <a:t>-прибор», Санкт-Петербург, Россия.</a:t>
            </a:r>
          </a:p>
          <a:p>
            <a:r>
              <a:rPr lang="ru-RU" sz="1600" dirty="0"/>
              <a:t>Евгений Короткий - доцент кафедры конструирования электронно-вычислительной аппаратуры факультета электроники Национального технического университета Украины «Киевский Политехнический Институт», руководитель открытой лаборатории электроники </a:t>
            </a:r>
            <a:r>
              <a:rPr lang="ru-RU" sz="1600" dirty="0" err="1"/>
              <a:t>Lampa</a:t>
            </a:r>
            <a:r>
              <a:rPr lang="ru-RU" sz="1600" dirty="0"/>
              <a:t>, кандидат технических наук, Киев, Украина;</a:t>
            </a:r>
          </a:p>
          <a:p>
            <a:r>
              <a:rPr lang="ru-RU" sz="1600" dirty="0" smtClean="0"/>
              <a:t>Евгения </a:t>
            </a:r>
            <a:r>
              <a:rPr lang="ru-RU" sz="1600" dirty="0"/>
              <a:t>Литвинова – заместитель декана факультета компьютерной инженерии и управления, доктор технических наук, профессор кафедры автоматизации проектирования вычислительной техники Харьковского национального университета радиоэлектроники, Харьков, </a:t>
            </a:r>
            <a:r>
              <a:rPr lang="ru-RU" sz="1600" dirty="0" smtClean="0"/>
              <a:t>Украина;</a:t>
            </a:r>
            <a:endParaRPr lang="ru-RU" sz="1600" dirty="0"/>
          </a:p>
          <a:p>
            <a:r>
              <a:rPr lang="ru-RU" sz="1600" dirty="0" smtClean="0"/>
              <a:t>Юрий </a:t>
            </a:r>
            <a:r>
              <a:rPr lang="ru-RU" sz="1600" dirty="0" err="1"/>
              <a:t>Панчул</a:t>
            </a:r>
            <a:r>
              <a:rPr lang="ru-RU" sz="1600" dirty="0"/>
              <a:t> - старший инженер </a:t>
            </a:r>
            <a:r>
              <a:rPr lang="ru-RU" sz="1600" dirty="0" smtClean="0"/>
              <a:t>по разработке </a:t>
            </a:r>
            <a:r>
              <a:rPr lang="ru-RU" sz="1600" dirty="0"/>
              <a:t>и верификации </a:t>
            </a:r>
            <a:r>
              <a:rPr lang="ru-RU" sz="1600" dirty="0" smtClean="0"/>
              <a:t>блоков микропроцессорного </a:t>
            </a:r>
            <a:r>
              <a:rPr lang="ru-RU" sz="1600" dirty="0"/>
              <a:t>ядра в команде </a:t>
            </a:r>
            <a:r>
              <a:rPr lang="ru-RU" sz="1600" dirty="0" smtClean="0"/>
              <a:t>MIPS I6400</a:t>
            </a:r>
            <a:r>
              <a:rPr lang="ru-RU" sz="1600" dirty="0"/>
              <a:t>, </a:t>
            </a:r>
            <a:r>
              <a:rPr lang="ru-RU" sz="1600" dirty="0" err="1"/>
              <a:t>Imagination</a:t>
            </a:r>
            <a:r>
              <a:rPr lang="ru-RU" sz="1600" dirty="0"/>
              <a:t> </a:t>
            </a:r>
            <a:r>
              <a:rPr lang="ru-RU" sz="1600" dirty="0" err="1"/>
              <a:t>Technologies</a:t>
            </a:r>
            <a:r>
              <a:rPr lang="ru-RU" sz="1600" dirty="0"/>
              <a:t>, отделение </a:t>
            </a:r>
            <a:r>
              <a:rPr lang="ru-RU" sz="1600" dirty="0" smtClean="0"/>
              <a:t>в Санта-Кларе</a:t>
            </a:r>
            <a:r>
              <a:rPr lang="ru-RU" sz="1600" dirty="0"/>
              <a:t>, </a:t>
            </a:r>
            <a:r>
              <a:rPr lang="ru-RU" sz="1600" dirty="0" smtClean="0"/>
              <a:t>Калифорния, США;</a:t>
            </a:r>
          </a:p>
          <a:p>
            <a:r>
              <a:rPr lang="ru-RU" sz="1600" dirty="0"/>
              <a:t>Дмитрий Рожко - инженер-программист АО «</a:t>
            </a:r>
            <a:r>
              <a:rPr lang="ru-RU" sz="1600" dirty="0" err="1"/>
              <a:t>Вибро</a:t>
            </a:r>
            <a:r>
              <a:rPr lang="ru-RU" sz="1600" dirty="0"/>
              <a:t>-прибор», магистр Санкт-Петербургского государственного автономного университета аэрокосмического приборостроения (ГУАП), Санкт-Петербург, </a:t>
            </a:r>
            <a:r>
              <a:rPr lang="ru-RU" sz="1600" dirty="0" smtClean="0"/>
              <a:t>Россия;</a:t>
            </a:r>
            <a:endParaRPr lang="ru-RU" sz="1600" dirty="0"/>
          </a:p>
          <a:p>
            <a:r>
              <a:rPr lang="ru-RU" sz="1600" dirty="0"/>
              <a:t>Владимир </a:t>
            </a:r>
            <a:r>
              <a:rPr lang="ru-RU" sz="1600" dirty="0" err="1"/>
              <a:t>Хаханов</a:t>
            </a:r>
            <a:r>
              <a:rPr lang="ru-RU" sz="1600" dirty="0"/>
              <a:t> – декан факультета компьютерной инженерии и управления, проректор по научной работе, доктор технических наук, профессор кафедры автоматизации проектирования вычислительной техники Харьковского национального университета </a:t>
            </a:r>
            <a:r>
              <a:rPr lang="ru-RU" sz="1600" dirty="0" smtClean="0"/>
              <a:t>радиоэлектроники, </a:t>
            </a:r>
            <a:r>
              <a:rPr lang="ru-RU" sz="1600" dirty="0"/>
              <a:t>Харьков, </a:t>
            </a:r>
            <a:r>
              <a:rPr lang="ru-RU" sz="1600" dirty="0" smtClean="0"/>
              <a:t>Украина;</a:t>
            </a:r>
            <a:endParaRPr lang="ru-RU" sz="1600" dirty="0"/>
          </a:p>
          <a:p>
            <a:r>
              <a:rPr lang="ru-RU" sz="1600" dirty="0" smtClean="0"/>
              <a:t>Светлана </a:t>
            </a:r>
            <a:r>
              <a:rPr lang="ru-RU" sz="1600" dirty="0"/>
              <a:t>Чумаченко – заведующая кафедрой автоматизации проектирования вычислительной техники Харьковского национального университета радиоэлектроники, доктор технических наук, </a:t>
            </a:r>
            <a:r>
              <a:rPr lang="ru-RU" sz="1600" dirty="0" smtClean="0"/>
              <a:t>профессор, Харьков, Украина.</a:t>
            </a:r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73752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956" name="Rectangle 4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914400" y="1219200"/>
            <a:ext cx="43434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sz="1800" b="1" dirty="0">
                <a:latin typeface="Courier New" pitchFamily="49" charset="0"/>
              </a:rPr>
              <a:t># MIPS </a:t>
            </a:r>
            <a:r>
              <a:rPr lang="ru-RU" sz="1800" b="1" dirty="0" smtClean="0">
                <a:latin typeface="Courier New" pitchFamily="49" charset="0"/>
              </a:rPr>
              <a:t>код</a:t>
            </a:r>
            <a:endParaRPr lang="en-US" sz="1800" b="1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800" b="1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	</a:t>
            </a:r>
            <a:r>
              <a:rPr lang="en-US" sz="1800" dirty="0" err="1">
                <a:latin typeface="Courier New" pitchFamily="49" charset="0"/>
              </a:rPr>
              <a:t>addi</a:t>
            </a:r>
            <a:r>
              <a:rPr lang="en-US" sz="1800" dirty="0">
                <a:latin typeface="Courier New" pitchFamily="49" charset="0"/>
              </a:rPr>
              <a:t> $t0, $0, 5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loop: 	</a:t>
            </a:r>
            <a:r>
              <a:rPr lang="en-US" sz="1800" dirty="0" err="1">
                <a:latin typeface="Courier New" pitchFamily="49" charset="0"/>
              </a:rPr>
              <a:t>beq</a:t>
            </a:r>
            <a:r>
              <a:rPr lang="en-US" sz="1800" dirty="0">
                <a:latin typeface="Courier New" pitchFamily="49" charset="0"/>
              </a:rPr>
              <a:t>  $t0, $0, done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 	</a:t>
            </a:r>
            <a:r>
              <a:rPr lang="en-US" sz="1800" dirty="0" err="1">
                <a:latin typeface="Courier New" pitchFamily="49" charset="0"/>
              </a:rPr>
              <a:t>lw</a:t>
            </a:r>
            <a:r>
              <a:rPr lang="en-US" sz="1800" dirty="0">
                <a:latin typeface="Courier New" pitchFamily="49" charset="0"/>
              </a:rPr>
              <a:t>   $t1, 0x4($0)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 	</a:t>
            </a:r>
            <a:r>
              <a:rPr lang="en-US" sz="1800" dirty="0" err="1">
                <a:latin typeface="Courier New" pitchFamily="49" charset="0"/>
              </a:rPr>
              <a:t>lw</a:t>
            </a:r>
            <a:r>
              <a:rPr lang="en-US" sz="1800" dirty="0">
                <a:latin typeface="Courier New" pitchFamily="49" charset="0"/>
              </a:rPr>
              <a:t>   $t2, 0x24($0)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 	</a:t>
            </a:r>
            <a:r>
              <a:rPr lang="en-US" sz="1800" dirty="0" err="1">
                <a:latin typeface="Courier New" pitchFamily="49" charset="0"/>
              </a:rPr>
              <a:t>addi</a:t>
            </a:r>
            <a:r>
              <a:rPr lang="en-US" sz="1800" dirty="0">
                <a:latin typeface="Courier New" pitchFamily="49" charset="0"/>
              </a:rPr>
              <a:t> $t0, $t0, -1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 	j    loop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done:</a:t>
            </a:r>
          </a:p>
          <a:p>
            <a:pPr>
              <a:buFontTx/>
              <a:buNone/>
            </a:pPr>
            <a:endParaRPr lang="en-US" sz="1800" dirty="0">
              <a:latin typeface="Courier New" pitchFamily="49" charset="0"/>
            </a:endParaRPr>
          </a:p>
        </p:txBody>
      </p:sp>
      <p:graphicFrame>
        <p:nvGraphicFramePr>
          <p:cNvPr id="1405959" name="Object 7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60675817"/>
              </p:ext>
            </p:extLst>
          </p:nvPr>
        </p:nvGraphicFramePr>
        <p:xfrm>
          <a:off x="1752600" y="4038600"/>
          <a:ext cx="6400800" cy="207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021" name="VISIO" r:id="rId9" imgW="2571840" imgH="834840" progId="Visio.Drawing.6">
                  <p:embed/>
                </p:oleObj>
              </mc:Choice>
              <mc:Fallback>
                <p:oleObj name="VISIO" r:id="rId9" imgW="2571840" imgH="8348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038600"/>
                        <a:ext cx="6400800" cy="207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5954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05957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5960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800600" y="2057400"/>
            <a:ext cx="4191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Процент промахов 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= 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2/10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		      = 20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%</a:t>
            </a:r>
            <a:endParaRPr lang="ru-RU" sz="2400" b="1" dirty="0" smtClean="0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  <a:p>
            <a:pPr>
              <a:spcBef>
                <a:spcPct val="20000"/>
              </a:spcBef>
            </a:pP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Ассоциативность уменьшает количество промахов </a:t>
            </a: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из-за конфликтов</a:t>
            </a:r>
            <a:endParaRPr lang="en-US" sz="2400" b="1" dirty="0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400" b="1" dirty="0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chemeClr val="bg1"/>
                </a:solidFill>
              </a:rPr>
              <a:t>Производительность наборно-ассоциативного кэша с N секциями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7670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1141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51315951"/>
              </p:ext>
            </p:extLst>
          </p:nvPr>
        </p:nvGraphicFramePr>
        <p:xfrm>
          <a:off x="838200" y="2828306"/>
          <a:ext cx="8305800" cy="494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047" name="VISIO" r:id="rId6" imgW="5155920" imgH="302040" progId="Visio.Drawing.6">
                  <p:embed/>
                </p:oleObj>
              </mc:Choice>
              <mc:Fallback>
                <p:oleObj name="VISIO" r:id="rId6" imgW="5155920" imgH="3020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828306"/>
                        <a:ext cx="8305800" cy="4942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1142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47800" y="3810000"/>
            <a:ext cx="7391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Уменьшает количество конфликтов из-за промахов</a:t>
            </a:r>
            <a:endParaRPr lang="en-US" sz="2400" b="1" dirty="0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Построение крайне затратное</a:t>
            </a:r>
            <a:endParaRPr lang="en-US" sz="2400" b="1" dirty="0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Полностью ассоциативный кэш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89418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65" name="Rectangle 5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914400" y="914400"/>
            <a:ext cx="7696200" cy="4953000"/>
          </a:xfrm>
          <a:noFill/>
          <a:ln/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размера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строки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строки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4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= 8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Прямое отображение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на набор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строк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8/4 =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72171" name="Object 11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403978373"/>
              </p:ext>
            </p:extLst>
          </p:nvPr>
        </p:nvGraphicFramePr>
        <p:xfrm>
          <a:off x="1219200" y="3352800"/>
          <a:ext cx="754380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070" name="VISIO" r:id="rId6" imgW="4500720" imgH="1908720" progId="Visio.Drawing.6">
                  <p:embed/>
                </p:oleObj>
              </mc:Choice>
              <mc:Fallback>
                <p:oleObj name="VISIO" r:id="rId6" imgW="4500720" imgH="19087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352800"/>
                        <a:ext cx="7543800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Пространственная локальность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?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286686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13124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37382297"/>
              </p:ext>
            </p:extLst>
          </p:nvPr>
        </p:nvGraphicFramePr>
        <p:xfrm>
          <a:off x="1219200" y="2971800"/>
          <a:ext cx="754380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093" name="VISIO" r:id="rId6" imgW="4500720" imgH="1908720" progId="Visio.Drawing.6">
                  <p:embed/>
                </p:oleObj>
              </mc:Choice>
              <mc:Fallback>
                <p:oleObj name="VISIO" r:id="rId6" imgW="4500720" imgH="19087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971800"/>
                        <a:ext cx="7543800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13125" name="Picture 5" descr="CacheBlockSize"/>
          <p:cNvPicPr>
            <a:picLocks noGrp="1" noChangeAspect="1" noChangeArrowheads="1"/>
          </p:cNvPicPr>
          <p:nvPr>
            <p:ph sz="half" idx="4294967295"/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219200"/>
            <a:ext cx="5105400" cy="159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43000" y="68759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+mj-lt"/>
              </a:rPr>
              <a:t>Кэш с б</a:t>
            </a:r>
            <a:r>
              <a:rPr lang="el-GR" sz="4000" dirty="0" smtClean="0">
                <a:solidFill>
                  <a:schemeClr val="bg1"/>
                </a:solidFill>
                <a:latin typeface="+mj-lt"/>
              </a:rPr>
              <a:t>ό</a:t>
            </a:r>
            <a:r>
              <a:rPr lang="ru-RU" sz="4000" dirty="0" err="1" smtClean="0">
                <a:solidFill>
                  <a:schemeClr val="bg1"/>
                </a:solidFill>
                <a:latin typeface="+mj-lt"/>
              </a:rPr>
              <a:t>льшим</a:t>
            </a:r>
            <a:r>
              <a:rPr lang="ru-RU" sz="4000" dirty="0" smtClean="0">
                <a:solidFill>
                  <a:schemeClr val="bg1"/>
                </a:solidFill>
                <a:latin typeface="+mj-lt"/>
              </a:rPr>
              <a:t> размером строки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27474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099" name="Rectangle 3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1066800" y="1066800"/>
            <a:ext cx="3810000" cy="5181600"/>
          </a:xfrm>
        </p:spPr>
        <p:txBody>
          <a:bodyPr/>
          <a:lstStyle/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		</a:t>
            </a:r>
            <a:r>
              <a:rPr lang="en-US" sz="1800" dirty="0" err="1">
                <a:latin typeface="Courier New" pitchFamily="49" charset="0"/>
              </a:rPr>
              <a:t>addi</a:t>
            </a:r>
            <a:r>
              <a:rPr lang="en-US" sz="1800" dirty="0">
                <a:latin typeface="Courier New" pitchFamily="49" charset="0"/>
              </a:rPr>
              <a:t> $t0, $0, 5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loop:	</a:t>
            </a:r>
            <a:r>
              <a:rPr lang="en-US" sz="1800" dirty="0" err="1">
                <a:latin typeface="Courier New" pitchFamily="49" charset="0"/>
              </a:rPr>
              <a:t>beq</a:t>
            </a:r>
            <a:r>
              <a:rPr lang="en-US" sz="1800" dirty="0">
                <a:latin typeface="Courier New" pitchFamily="49" charset="0"/>
              </a:rPr>
              <a:t>  $t0, $0, done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	</a:t>
            </a:r>
            <a:r>
              <a:rPr lang="en-US" sz="1800" dirty="0" err="1">
                <a:latin typeface="Courier New" pitchFamily="49" charset="0"/>
              </a:rPr>
              <a:t>lw</a:t>
            </a:r>
            <a:r>
              <a:rPr lang="en-US" sz="1800" dirty="0">
                <a:latin typeface="Courier New" pitchFamily="49" charset="0"/>
              </a:rPr>
              <a:t>   $t1, 0x4($0)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	</a:t>
            </a:r>
            <a:r>
              <a:rPr lang="en-US" sz="1800" dirty="0" err="1">
                <a:latin typeface="Courier New" pitchFamily="49" charset="0"/>
              </a:rPr>
              <a:t>lw</a:t>
            </a:r>
            <a:r>
              <a:rPr lang="en-US" sz="1800" dirty="0">
                <a:latin typeface="Courier New" pitchFamily="49" charset="0"/>
              </a:rPr>
              <a:t>   $t2, 0xC($0)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	</a:t>
            </a:r>
            <a:r>
              <a:rPr lang="en-US" sz="1800" dirty="0" err="1">
                <a:latin typeface="Courier New" pitchFamily="49" charset="0"/>
              </a:rPr>
              <a:t>lw</a:t>
            </a:r>
            <a:r>
              <a:rPr lang="en-US" sz="1800" dirty="0">
                <a:latin typeface="Courier New" pitchFamily="49" charset="0"/>
              </a:rPr>
              <a:t>   $t3, 0x8($0)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	</a:t>
            </a:r>
            <a:r>
              <a:rPr lang="en-US" sz="1800" dirty="0" err="1">
                <a:latin typeface="Courier New" pitchFamily="49" charset="0"/>
              </a:rPr>
              <a:t>addi</a:t>
            </a:r>
            <a:r>
              <a:rPr lang="en-US" sz="1800" dirty="0">
                <a:latin typeface="Courier New" pitchFamily="49" charset="0"/>
              </a:rPr>
              <a:t> $t0, $t0, -1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	j    loop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done:</a:t>
            </a:r>
          </a:p>
          <a:p>
            <a:pPr>
              <a:buFontTx/>
              <a:buNone/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1412102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24400" y="1371600"/>
            <a:ext cx="3316877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Процент промахов 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= ?</a:t>
            </a:r>
            <a:endParaRPr lang="en-US" sz="2400" b="1" dirty="0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16258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Производительность кэша прямого отображения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93667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099" name="Rectangle 3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1066800" y="1066800"/>
            <a:ext cx="3810000" cy="5181600"/>
          </a:xfrm>
        </p:spPr>
        <p:txBody>
          <a:bodyPr/>
          <a:lstStyle/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		</a:t>
            </a:r>
            <a:r>
              <a:rPr lang="en-US" sz="1800" dirty="0" err="1">
                <a:latin typeface="Courier New" pitchFamily="49" charset="0"/>
              </a:rPr>
              <a:t>addi</a:t>
            </a:r>
            <a:r>
              <a:rPr lang="en-US" sz="1800" dirty="0">
                <a:latin typeface="Courier New" pitchFamily="49" charset="0"/>
              </a:rPr>
              <a:t> $t0, $0, 5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loop:	</a:t>
            </a:r>
            <a:r>
              <a:rPr lang="en-US" sz="1800" dirty="0" err="1">
                <a:latin typeface="Courier New" pitchFamily="49" charset="0"/>
              </a:rPr>
              <a:t>beq</a:t>
            </a:r>
            <a:r>
              <a:rPr lang="en-US" sz="1800" dirty="0">
                <a:latin typeface="Courier New" pitchFamily="49" charset="0"/>
              </a:rPr>
              <a:t>  $t0, $0, done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	</a:t>
            </a:r>
            <a:r>
              <a:rPr lang="en-US" sz="1800" dirty="0" err="1">
                <a:latin typeface="Courier New" pitchFamily="49" charset="0"/>
              </a:rPr>
              <a:t>lw</a:t>
            </a:r>
            <a:r>
              <a:rPr lang="en-US" sz="1800" dirty="0">
                <a:latin typeface="Courier New" pitchFamily="49" charset="0"/>
              </a:rPr>
              <a:t>   $t1, 0x4($0)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	</a:t>
            </a:r>
            <a:r>
              <a:rPr lang="en-US" sz="1800" dirty="0" err="1">
                <a:latin typeface="Courier New" pitchFamily="49" charset="0"/>
              </a:rPr>
              <a:t>lw</a:t>
            </a:r>
            <a:r>
              <a:rPr lang="en-US" sz="1800" dirty="0">
                <a:latin typeface="Courier New" pitchFamily="49" charset="0"/>
              </a:rPr>
              <a:t>   $t2, 0xC($0)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	</a:t>
            </a:r>
            <a:r>
              <a:rPr lang="en-US" sz="1800" dirty="0" err="1">
                <a:latin typeface="Courier New" pitchFamily="49" charset="0"/>
              </a:rPr>
              <a:t>lw</a:t>
            </a:r>
            <a:r>
              <a:rPr lang="en-US" sz="1800" dirty="0">
                <a:latin typeface="Courier New" pitchFamily="49" charset="0"/>
              </a:rPr>
              <a:t>   $t3, 0x8($0)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	</a:t>
            </a:r>
            <a:r>
              <a:rPr lang="en-US" sz="1800" dirty="0" err="1">
                <a:latin typeface="Courier New" pitchFamily="49" charset="0"/>
              </a:rPr>
              <a:t>addi</a:t>
            </a:r>
            <a:r>
              <a:rPr lang="en-US" sz="1800" dirty="0">
                <a:latin typeface="Courier New" pitchFamily="49" charset="0"/>
              </a:rPr>
              <a:t> $t0, $t0, -1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	j    loop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done:</a:t>
            </a:r>
          </a:p>
          <a:p>
            <a:pPr>
              <a:buFontTx/>
              <a:buNone/>
            </a:pPr>
            <a:endParaRPr lang="en-US" sz="1800" dirty="0">
              <a:latin typeface="Courier New" pitchFamily="49" charset="0"/>
            </a:endParaRPr>
          </a:p>
        </p:txBody>
      </p:sp>
      <p:graphicFrame>
        <p:nvGraphicFramePr>
          <p:cNvPr id="1412101" name="Object 5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53374726"/>
              </p:ext>
            </p:extLst>
          </p:nvPr>
        </p:nvGraphicFramePr>
        <p:xfrm>
          <a:off x="1600200" y="3603625"/>
          <a:ext cx="6858000" cy="287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762" name="VISIO" r:id="rId7" imgW="4557600" imgH="1908720" progId="Visio.Drawing.6">
                  <p:embed/>
                </p:oleObj>
              </mc:Choice>
              <mc:Fallback>
                <p:oleObj name="VISIO" r:id="rId7" imgW="4557600" imgH="19087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603625"/>
                        <a:ext cx="6858000" cy="287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2102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724400" y="1371600"/>
            <a:ext cx="4267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Процент промахов 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= 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1/15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		      = 6.67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%</a:t>
            </a:r>
            <a:endParaRPr lang="ru-RU" sz="2400" b="1" dirty="0" smtClean="0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  <a:p>
            <a:pPr>
              <a:spcBef>
                <a:spcPct val="20000"/>
              </a:spcBef>
            </a:pP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Строки с б</a:t>
            </a:r>
            <a:r>
              <a:rPr lang="el-GR" sz="2400" b="1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ό</a:t>
            </a:r>
            <a:r>
              <a:rPr lang="ru-RU" sz="2400" b="1" dirty="0" err="1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льшим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 размером уменьшают </a:t>
            </a: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обязательные 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промахи </a:t>
            </a: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с помощью 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пространственной </a:t>
            </a: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локальности</a:t>
            </a:r>
            <a:endParaRPr lang="en-US" sz="2400" b="1" dirty="0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  <a:p>
            <a:pPr>
              <a:spcBef>
                <a:spcPct val="20000"/>
              </a:spcBef>
            </a:pPr>
            <a:endParaRPr lang="en-US" sz="2400" b="1" dirty="0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16258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Производительность кэша прямого отображения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74478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238" name="Rectangle 6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914400" y="1066800"/>
            <a:ext cx="5943600" cy="4953000"/>
          </a:xfrm>
          <a:noFill/>
          <a:ln/>
        </p:spPr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Ёмкость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строки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строк в кэш-памяти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строк в наборе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наборов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graphicFrame>
        <p:nvGraphicFramePr>
          <p:cNvPr id="1375279" name="Group 47"/>
          <p:cNvGraphicFramePr>
            <a:graphicFrameLocks noGrp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67679152"/>
              </p:ext>
            </p:extLst>
          </p:nvPr>
        </p:nvGraphicFramePr>
        <p:xfrm>
          <a:off x="990600" y="3352800"/>
          <a:ext cx="7924800" cy="2545080"/>
        </p:xfrm>
        <a:graphic>
          <a:graphicData uri="http://schemas.openxmlformats.org/drawingml/2006/table">
            <a:tbl>
              <a:tblPr/>
              <a:tblGrid>
                <a:gridCol w="3124200"/>
                <a:gridCol w="2514600"/>
                <a:gridCol w="2286000"/>
              </a:tblGrid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Способ организации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Количество секций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</a:t>
                      </a: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Количество наборов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</a:t>
                      </a: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 = B/N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Прямого отображения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Наборно-ассоциативный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&lt; 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&lt; 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/ </a:t>
                      </a: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Полностью ассоциативный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75234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75236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75237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+mj-lt"/>
              </a:rPr>
              <a:t>Резюме организации кэш-памяти 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30786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603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341437"/>
            <a:ext cx="8229600" cy="4525963"/>
          </a:xfrm>
        </p:spPr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Кэш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слишком мал, чтобы вместить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сразу все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данные, представляющие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кэш заполнен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получает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к данным X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вытесняет данные Y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Промахи из-за недостаточной ёмкости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возникают,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снова будут необходимы данные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такие данные Y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чтобы свести к минимуму вероятность необходимости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них снова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</a:t>
            </a: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редко используемых </a:t>
            </a:r>
            <a:r>
              <a:rPr lang="ru-RU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данных (англ. </a:t>
            </a:r>
            <a:r>
              <a:rPr lang="en-US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Least 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recently </a:t>
            </a:r>
            <a:r>
              <a:rPr lang="en-US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ru-RU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LRU</a:t>
            </a:r>
            <a:r>
              <a:rPr lang="ru-RU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вытеснение той строки, которая дольше всего не использовалась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11566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Промахи из-за недостаточной ёмкости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5788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491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219200"/>
            <a:ext cx="7772400" cy="4525963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Неизбежные</a:t>
            </a:r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первом доступе к данным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Из-за недостаточной ёмкости: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кэш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слишком мал, чтобы вместить сразу все данные, представляющие интерес</a:t>
            </a:r>
          </a:p>
          <a:p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Из-за конфликтов: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отображаются в один и тот же набор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кэша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6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Цена промахов: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необходимое для извлечения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более низкого уровня иерархии</a:t>
            </a:r>
            <a:endParaRPr lang="ru-RU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Типы промахов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3312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16200" name="Object 8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21618823"/>
              </p:ext>
            </p:extLst>
          </p:nvPr>
        </p:nvGraphicFramePr>
        <p:xfrm>
          <a:off x="1371600" y="2474912"/>
          <a:ext cx="6400800" cy="400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190" name="VISIO" r:id="rId9" imgW="3209040" imgH="2005920" progId="Visio.Drawing.6">
                  <p:embed/>
                </p:oleObj>
              </mc:Choice>
              <mc:Fallback>
                <p:oleObj name="VISIO" r:id="rId9" imgW="3209040" imgH="20059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474912"/>
                        <a:ext cx="6400800" cy="4002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6194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16196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16197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16198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14400" y="1143000"/>
            <a:ext cx="4572000" cy="137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# MIPS </a:t>
            </a:r>
            <a:r>
              <a:rPr lang="ru-RU" sz="2000" b="1" dirty="0" smtClean="0">
                <a:solidFill>
                  <a:schemeClr val="accent1"/>
                </a:solidFill>
                <a:latin typeface="Courier New" pitchFamily="49" charset="0"/>
              </a:rPr>
              <a:t>код</a:t>
            </a:r>
            <a:endParaRPr lang="en-US" sz="2000" b="1" dirty="0">
              <a:solidFill>
                <a:schemeClr val="accent1"/>
              </a:solidFill>
              <a:latin typeface="Courier New" pitchFamily="49" charset="0"/>
            </a:endParaRP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 err="1">
                <a:latin typeface="Courier New" pitchFamily="49" charset="0"/>
              </a:rPr>
              <a:t>lw</a:t>
            </a:r>
            <a:r>
              <a:rPr lang="en-US" sz="1600" dirty="0">
                <a:latin typeface="Courier New" pitchFamily="49" charset="0"/>
              </a:rPr>
              <a:t> $t0, 0x04($0)</a:t>
            </a:r>
          </a:p>
          <a:p>
            <a:r>
              <a:rPr lang="en-US" sz="1600" dirty="0" err="1">
                <a:latin typeface="Courier New" pitchFamily="49" charset="0"/>
              </a:rPr>
              <a:t>lw</a:t>
            </a:r>
            <a:r>
              <a:rPr lang="en-US" sz="1600" dirty="0">
                <a:latin typeface="Courier New" pitchFamily="49" charset="0"/>
              </a:rPr>
              <a:t> $t1, 0x24($0)</a:t>
            </a:r>
          </a:p>
          <a:p>
            <a:r>
              <a:rPr lang="en-US" sz="1600" dirty="0" err="1">
                <a:latin typeface="Courier New" pitchFamily="49" charset="0"/>
              </a:rPr>
              <a:t>lw</a:t>
            </a:r>
            <a:r>
              <a:rPr lang="en-US" sz="1600" dirty="0">
                <a:latin typeface="Courier New" pitchFamily="49" charset="0"/>
              </a:rPr>
              <a:t> $t2, 0x54($0)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Замещение 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LRU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656473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Глава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8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:: </a:t>
            </a:r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Темы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914400" y="1371600"/>
            <a:ext cx="6553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Введение</a:t>
            </a:r>
            <a:endParaRPr lang="en-US" dirty="0" smtClean="0"/>
          </a:p>
          <a:p>
            <a:r>
              <a:rPr lang="ru-RU" b="1" dirty="0" smtClean="0"/>
              <a:t>Анализ производительности</a:t>
            </a:r>
          </a:p>
          <a:p>
            <a:pPr marL="361950" indent="0">
              <a:buNone/>
            </a:pPr>
            <a:r>
              <a:rPr lang="ru-RU" b="1" dirty="0" smtClean="0"/>
              <a:t>систем памяти</a:t>
            </a:r>
            <a:endParaRPr lang="en-US" b="1" dirty="0" smtClean="0"/>
          </a:p>
          <a:p>
            <a:r>
              <a:rPr lang="ru-RU" b="1" dirty="0" smtClean="0"/>
              <a:t>Кэш-память</a:t>
            </a:r>
            <a:endParaRPr lang="en-US" b="1" dirty="0" smtClean="0"/>
          </a:p>
          <a:p>
            <a:r>
              <a:rPr lang="ru-RU" b="1" dirty="0" smtClean="0"/>
              <a:t>Виртуальная память</a:t>
            </a:r>
            <a:endParaRPr lang="en-US" b="1" dirty="0" smtClean="0"/>
          </a:p>
          <a:p>
            <a:r>
              <a:rPr lang="ru-RU" b="1" dirty="0" smtClean="0"/>
              <a:t>Ввод-вывод</a:t>
            </a:r>
            <a:r>
              <a:rPr lang="ru-RU" b="1" dirty="0"/>
              <a:t>, </a:t>
            </a:r>
            <a:r>
              <a:rPr lang="ru-RU" b="1" dirty="0" smtClean="0"/>
              <a:t>отображённый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в память</a:t>
            </a:r>
          </a:p>
          <a:p>
            <a:r>
              <a:rPr lang="ru-RU" b="1" dirty="0" smtClean="0"/>
              <a:t>Резюме</a:t>
            </a:r>
            <a:endParaRPr lang="en-US" dirty="0" smtClean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522" y="1066800"/>
            <a:ext cx="1763878" cy="481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82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16200" name="Object 8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13197107"/>
              </p:ext>
            </p:extLst>
          </p:nvPr>
        </p:nvGraphicFramePr>
        <p:xfrm>
          <a:off x="1371600" y="2474912"/>
          <a:ext cx="6400800" cy="400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786" name="VISIO" r:id="rId9" imgW="3209040" imgH="2005920" progId="Visio.Drawing.6">
                  <p:embed/>
                </p:oleObj>
              </mc:Choice>
              <mc:Fallback>
                <p:oleObj name="VISIO" r:id="rId9" imgW="3209040" imgH="20059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474912"/>
                        <a:ext cx="6400800" cy="4002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6194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16196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16197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16198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14400" y="1143000"/>
            <a:ext cx="4572000" cy="137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# MIPS </a:t>
            </a:r>
            <a:r>
              <a:rPr lang="ru-RU" sz="2000" b="1" dirty="0" smtClean="0">
                <a:solidFill>
                  <a:schemeClr val="accent1"/>
                </a:solidFill>
                <a:latin typeface="Courier New" pitchFamily="49" charset="0"/>
              </a:rPr>
              <a:t>код</a:t>
            </a:r>
            <a:endParaRPr lang="en-US" sz="2000" b="1" dirty="0">
              <a:solidFill>
                <a:schemeClr val="accent1"/>
              </a:solidFill>
              <a:latin typeface="Courier New" pitchFamily="49" charset="0"/>
            </a:endParaRP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 err="1">
                <a:latin typeface="Courier New" pitchFamily="49" charset="0"/>
              </a:rPr>
              <a:t>lw</a:t>
            </a:r>
            <a:r>
              <a:rPr lang="en-US" sz="1600" dirty="0">
                <a:latin typeface="Courier New" pitchFamily="49" charset="0"/>
              </a:rPr>
              <a:t> $t0, 0x04($0)</a:t>
            </a:r>
          </a:p>
          <a:p>
            <a:r>
              <a:rPr lang="en-US" sz="1600" dirty="0" err="1">
                <a:latin typeface="Courier New" pitchFamily="49" charset="0"/>
              </a:rPr>
              <a:t>lw</a:t>
            </a:r>
            <a:r>
              <a:rPr lang="en-US" sz="1600" dirty="0">
                <a:latin typeface="Courier New" pitchFamily="49" charset="0"/>
              </a:rPr>
              <a:t> $t1, 0x24($0)</a:t>
            </a:r>
          </a:p>
          <a:p>
            <a:r>
              <a:rPr lang="en-US" sz="1600" dirty="0" err="1">
                <a:latin typeface="Courier New" pitchFamily="49" charset="0"/>
              </a:rPr>
              <a:t>lw</a:t>
            </a:r>
            <a:r>
              <a:rPr lang="en-US" sz="1600" dirty="0">
                <a:latin typeface="Courier New" pitchFamily="49" charset="0"/>
              </a:rPr>
              <a:t> $t2, 0x54($0)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Замещение </a:t>
            </a:r>
            <a:r>
              <a:rPr lang="en-US" sz="4400" dirty="0">
                <a:solidFill>
                  <a:schemeClr val="bg1"/>
                </a:solidFill>
              </a:rPr>
              <a:t>LRU</a:t>
            </a:r>
          </a:p>
        </p:txBody>
      </p:sp>
    </p:spTree>
    <p:extLst>
      <p:ext uri="{BB962C8B-B14F-4D97-AF65-F5344CB8AC3E}">
        <p14:creationId xmlns:p14="http://schemas.microsoft.com/office/powerpoint/2010/main" val="25993251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287" name="Rectangle 7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990600" y="1295400"/>
            <a:ext cx="8153400" cy="4953000"/>
          </a:xfrm>
          <a:noFill/>
          <a:ln/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данные хранить в кэш-памяти</a:t>
            </a:r>
            <a:r>
              <a:rPr lang="en-US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Недавно использованные данные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временная локальность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Рядом лежащие данные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пространственная локальность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найти данные</a:t>
            </a:r>
            <a:r>
              <a:rPr lang="en-US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Набор определяется адресом данных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 внутри строки также определяется адресом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ассоциативном кэше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могут находиться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нескольких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секций</a:t>
            </a:r>
          </a:p>
          <a:p>
            <a:pPr marL="355600" lvl="1" indent="-3556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данные заместить</a:t>
            </a:r>
            <a:r>
              <a:rPr lang="en-US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Замещать те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секции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 в наборе, которые дольше не использовались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728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7728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7728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Резюме кэш-памяти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391750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3652" name="Picture 4"/>
          <p:cNvPicPr>
            <a:picLocks noGrp="1" noChangeAspect="1" noChangeArrowheads="1"/>
          </p:cNvPicPr>
          <p:nvPr>
            <p:ph type="body" idx="4294967295"/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122362"/>
            <a:ext cx="6324600" cy="5049838"/>
          </a:xfrm>
          <a:noFill/>
          <a:ln/>
        </p:spPr>
      </p:pic>
      <p:sp>
        <p:nvSpPr>
          <p:cNvPr id="156365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381500" y="1046162"/>
            <a:ext cx="4724400" cy="276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Больший размер кэша уменьшает количество промахов из-за недостаточной ёмкости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Б</a:t>
            </a:r>
            <a:r>
              <a:rPr lang="el-GR" sz="24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ό</a:t>
            </a:r>
            <a:r>
              <a:rPr lang="ru-RU" sz="2400" b="1" dirty="0" err="1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льшая</a:t>
            </a: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ассоциативность уменьшает количество промахов из-за конфликтов</a:t>
            </a:r>
            <a:endParaRPr lang="en-US" sz="2400" b="1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563654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19200" y="6248400"/>
            <a:ext cx="617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200" b="1" dirty="0">
                <a:latin typeface="Times New Roman" pitchFamily="18" charset="0"/>
                <a:cs typeface="Arial" charset="0"/>
              </a:rPr>
              <a:t>Adapted from Patterson &amp; Hennessy, </a:t>
            </a:r>
            <a:r>
              <a:rPr lang="en-US" sz="1200" b="1" i="1" dirty="0">
                <a:latin typeface="Times New Roman" pitchFamily="18" charset="0"/>
                <a:cs typeface="Arial" charset="0"/>
              </a:rPr>
              <a:t>Computer Architecture: A Quantitative </a:t>
            </a:r>
            <a:r>
              <a:rPr lang="en-US" sz="1200" b="1" i="1" dirty="0" smtClean="0">
                <a:latin typeface="Times New Roman" pitchFamily="18" charset="0"/>
                <a:cs typeface="Arial" charset="0"/>
              </a:rPr>
              <a:t>Approach, </a:t>
            </a:r>
            <a:r>
              <a:rPr lang="en-US" sz="1200" b="1" dirty="0" smtClean="0">
                <a:latin typeface="Times New Roman" pitchFamily="18" charset="0"/>
                <a:cs typeface="Arial" charset="0"/>
              </a:rPr>
              <a:t>2011</a:t>
            </a:r>
            <a:endParaRPr lang="en-US" sz="1200" b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+mj-lt"/>
              </a:rPr>
              <a:t>Динамика процента промахов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9039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5700" name="Picture 4"/>
          <p:cNvPicPr>
            <a:picLocks noGrp="1" noChangeAspect="1" noChangeArrowheads="1"/>
          </p:cNvPicPr>
          <p:nvPr>
            <p:ph type="body" idx="4294967295"/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219200"/>
            <a:ext cx="7010400" cy="3886200"/>
          </a:xfrm>
          <a:noFill/>
          <a:ln/>
        </p:spPr>
      </p:pic>
      <p:sp>
        <p:nvSpPr>
          <p:cNvPr id="1565701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66800" y="5105400"/>
            <a:ext cx="7162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Б</a:t>
            </a:r>
            <a:r>
              <a:rPr lang="el-GR" sz="20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ό</a:t>
            </a:r>
            <a:r>
              <a:rPr lang="ru-RU" sz="2000" b="1" dirty="0" err="1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льшие</a:t>
            </a: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размеры строк </a:t>
            </a:r>
            <a:r>
              <a:rPr lang="ru-RU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уменьшают </a:t>
            </a: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количество обязательных промахов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Б</a:t>
            </a:r>
            <a:r>
              <a:rPr lang="el-GR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ό</a:t>
            </a:r>
            <a:r>
              <a:rPr lang="ru-RU" sz="2000" b="1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льшие</a:t>
            </a:r>
            <a:r>
              <a:rPr lang="ru-RU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размеры </a:t>
            </a: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строк </a:t>
            </a:r>
            <a:r>
              <a:rPr lang="ru-RU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увеличивают </a:t>
            </a: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количество промахов из-за конфликтов</a:t>
            </a:r>
            <a:endParaRPr lang="en-US" sz="2000" b="1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68759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+mj-lt"/>
              </a:rPr>
              <a:t>Динамика процента промахов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5539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747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2954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Кэши большего размера имеют меньший процент промахов, но более длительное время доступа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Спроецируйте идею иерархии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памяти на несколько уровней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кэшей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L1):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маленький и быстрый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KB, 1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ровень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(L2):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больший и медленный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256 KB, 2-6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циклов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современных компьютеров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меют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кэши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L1, L2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Многоуровневые кэши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0870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8310" name="Object 6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2858167"/>
              </p:ext>
            </p:extLst>
          </p:nvPr>
        </p:nvGraphicFramePr>
        <p:xfrm>
          <a:off x="1676400" y="1295400"/>
          <a:ext cx="5791200" cy="5072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17" name="VISIO" r:id="rId8" imgW="4143146" imgH="3628949" progId="Visio.Drawing.6">
                  <p:embed/>
                </p:oleObj>
              </mc:Choice>
              <mc:Fallback>
                <p:oleObj name="VISIO" r:id="rId8" imgW="4143146" imgH="3628949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295400"/>
                        <a:ext cx="5791200" cy="5072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8306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7830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78309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Intel Pentium III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691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867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295400"/>
            <a:ext cx="8229600" cy="452596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Даёт иллюзию большего размера памяти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Оперативная память (DRAM) выступает в качестве кэша для жесткого диска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Виртуальная память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9323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4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4384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4384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43847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324768" y="4495800"/>
            <a:ext cx="7561263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Физическая память</a:t>
            </a:r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:</a:t>
            </a:r>
            <a:r>
              <a:rPr lang="en-US" sz="2400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>
                <a:latin typeface="Times New Roman" pitchFamily="18" charset="0"/>
                <a:cs typeface="Arial" charset="0"/>
              </a:rPr>
              <a:t>DRAM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(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оперативная память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)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Виртуальная память</a:t>
            </a:r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:</a:t>
            </a:r>
            <a:r>
              <a:rPr lang="en-US" sz="2400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жёсткий диск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400" dirty="0" smtClean="0">
                <a:latin typeface="Times New Roman" pitchFamily="18" charset="0"/>
                <a:cs typeface="Arial" charset="0"/>
              </a:rPr>
              <a:t>медленная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большая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дешёвая</a:t>
            </a:r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Иерархия памяти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198523"/>
              </p:ext>
            </p:extLst>
          </p:nvPr>
        </p:nvGraphicFramePr>
        <p:xfrm>
          <a:off x="1023937" y="1295400"/>
          <a:ext cx="7853363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41" name="VISIO" r:id="rId8" imgW="4752720" imgH="1752120" progId="Visio.Drawing.6">
                  <p:embed/>
                </p:oleObj>
              </mc:Choice>
              <mc:Fallback>
                <p:oleObj name="VISIO" r:id="rId8" imgW="4752720" imgH="1752120" progId="Visio.Drawing.6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937" y="1295400"/>
                        <a:ext cx="7853363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6891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4871" name="Object 7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97313503"/>
              </p:ext>
            </p:extLst>
          </p:nvPr>
        </p:nvGraphicFramePr>
        <p:xfrm>
          <a:off x="1524000" y="1073331"/>
          <a:ext cx="6523038" cy="445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263" name="VISIO" r:id="rId9" imgW="6543720" imgH="4466520" progId="Visio.Drawing.6">
                  <p:embed/>
                </p:oleObj>
              </mc:Choice>
              <mc:Fallback>
                <p:oleObj name="VISIO" r:id="rId9" imgW="6543720" imgH="44665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073331"/>
                        <a:ext cx="6523038" cy="4454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4866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4486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44869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44870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24000" y="5751873"/>
            <a:ext cx="6858000" cy="37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	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Поиск правильного положения занимает миллисекунды 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Жёсткий диск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098826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63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33994" y="1143000"/>
            <a:ext cx="7905206" cy="48768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Виртуальные адреса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используют виртуальные адреса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Всё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виртуальное адресное пространство хранится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жёстком диске</a:t>
            </a:r>
          </a:p>
          <a:p>
            <a:pPr lvl="1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Подмножество виртуальных адресов данных хранится в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DRAM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ЦП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транслирует виртуальные адреса в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адреса</a:t>
            </a:r>
            <a:r>
              <a:rPr lang="en-US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(DRAM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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адреса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Данные, не помещающиеся в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DRAM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выгружаются на жёсткий диск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Зашита памяти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программа имеет своё виртуальное адресное пространство, отображаемое в физическое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Две программы могут использовать тот же виртуальный адрес для различных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</a:p>
          <a:p>
            <a:pPr lvl="1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не должны знать, как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работают другие программы</a:t>
            </a:r>
          </a:p>
          <a:p>
            <a:pPr lvl="1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программа (или вирус) не может повредить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память, используемую другой программой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Виртуальная память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4849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57837" name="Object 13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02511538"/>
              </p:ext>
            </p:extLst>
          </p:nvPr>
        </p:nvGraphicFramePr>
        <p:xfrm>
          <a:off x="1219200" y="2971800"/>
          <a:ext cx="7772400" cy="290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61" name="VISIO" r:id="rId8" imgW="2217960" imgH="829800" progId="Visio.Drawing.6">
                  <p:embed/>
                </p:oleObj>
              </mc:Choice>
              <mc:Fallback>
                <p:oleObj name="VISIO" r:id="rId8" imgW="2217960" imgH="8298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971800"/>
                        <a:ext cx="7772400" cy="2909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782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5782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57832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12192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800" dirty="0" smtClean="0">
                <a:latin typeface="Times New Roman" pitchFamily="18" charset="0"/>
                <a:cs typeface="Arial" charset="0"/>
              </a:rPr>
              <a:t>Производительность компьютера зависит от</a:t>
            </a:r>
            <a:r>
              <a:rPr lang="en-US" sz="2800" dirty="0" smtClean="0">
                <a:latin typeface="Times New Roman" pitchFamily="18" charset="0"/>
                <a:cs typeface="Arial" charset="0"/>
              </a:rPr>
              <a:t>:</a:t>
            </a:r>
            <a:endParaRPr lang="en-US" sz="28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ru-RU" sz="2600" dirty="0" smtClean="0">
                <a:latin typeface="Times New Roman" pitchFamily="18" charset="0"/>
                <a:cs typeface="Arial" charset="0"/>
              </a:rPr>
              <a:t>Производительности процессора</a:t>
            </a:r>
            <a:endParaRPr lang="en-US" sz="26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ru-RU" sz="2600" dirty="0" smtClean="0">
                <a:latin typeface="Times New Roman" pitchFamily="18" charset="0"/>
                <a:cs typeface="Arial" charset="0"/>
              </a:rPr>
              <a:t>Производительности подсистемы памяти</a:t>
            </a:r>
            <a:endParaRPr lang="en-US" sz="26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			  </a:t>
            </a:r>
            <a:r>
              <a:rPr lang="en-US" sz="3200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 </a:t>
            </a:r>
            <a:r>
              <a:rPr lang="ru-RU" sz="3200" b="1" dirty="0" smtClean="0">
                <a:solidFill>
                  <a:srgbClr val="1D40EF"/>
                </a:solidFill>
                <a:latin typeface="Times New Roman" pitchFamily="18" charset="0"/>
                <a:cs typeface="Arial" charset="0"/>
              </a:rPr>
              <a:t>Интерфейс памяти</a:t>
            </a:r>
            <a:endParaRPr lang="en-US" sz="3200" b="1" dirty="0">
              <a:solidFill>
                <a:srgbClr val="1D40E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Введение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675405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8966" name="Group 6"/>
          <p:cNvGraphicFramePr>
            <a:graphicFrameLocks noGrp="1"/>
          </p:cNvGraphicFramePr>
          <p:nvPr>
            <p:ph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50039838"/>
              </p:ext>
            </p:extLst>
          </p:nvPr>
        </p:nvGraphicFramePr>
        <p:xfrm>
          <a:off x="1524000" y="1219200"/>
          <a:ext cx="7086600" cy="3931920"/>
        </p:xfrm>
        <a:graphic>
          <a:graphicData uri="http://schemas.openxmlformats.org/drawingml/2006/table">
            <a:tbl>
              <a:tblPr/>
              <a:tblGrid>
                <a:gridCol w="3426488"/>
                <a:gridCol w="3660112"/>
              </a:tblGrid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Кэш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Виртуальная память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Строка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Страница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Размер строки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Размер страницы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Смещение относительно начала строки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Смещение относительно начала страницы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Промах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Страничная ошибка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Тег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Номер виртуальной страницы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4896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4896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4896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48989" name="Rectangle 2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24000" y="5280343"/>
            <a:ext cx="7086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800" b="1" dirty="0" smtClean="0">
                <a:latin typeface="Times New Roman" pitchFamily="18" charset="0"/>
                <a:cs typeface="Arial" charset="0"/>
              </a:rPr>
              <a:t>Физическая </a:t>
            </a:r>
            <a:r>
              <a:rPr lang="ru-RU" sz="2800" b="1" dirty="0">
                <a:latin typeface="Times New Roman" pitchFamily="18" charset="0"/>
                <a:cs typeface="Arial" charset="0"/>
              </a:rPr>
              <a:t>память выступает в </a:t>
            </a:r>
            <a:r>
              <a:rPr lang="ru-RU" sz="2800" b="1" dirty="0" smtClean="0">
                <a:latin typeface="Times New Roman" pitchFamily="18" charset="0"/>
                <a:cs typeface="Arial" charset="0"/>
              </a:rPr>
              <a:t>качестве кэша виртуальной </a:t>
            </a:r>
            <a:r>
              <a:rPr lang="ru-RU" sz="2800" b="1" dirty="0">
                <a:latin typeface="Times New Roman" pitchFamily="18" charset="0"/>
                <a:cs typeface="Arial" charset="0"/>
              </a:rPr>
              <a:t>памяти</a:t>
            </a:r>
            <a:endParaRPr lang="en-US" sz="2800" b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183715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Аналогия между виртуальной памятью и кэшем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8753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918" name="Rectangle 6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914400" y="1219200"/>
            <a:ext cx="8168640" cy="4525963"/>
          </a:xfrm>
          <a:noFill/>
          <a:ln/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страницы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памяти, переносимое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жесткого диска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DRAM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Трансляция адреса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физического адреса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виртуальному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страниц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поиска, используемая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трансляции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виртуальных адресов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691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4691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4691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58240" y="99428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+mj-lt"/>
              </a:rPr>
              <a:t>Терминология </a:t>
            </a:r>
            <a:r>
              <a:rPr lang="ru-RU" sz="4000" dirty="0">
                <a:solidFill>
                  <a:schemeClr val="bg1"/>
                </a:solidFill>
                <a:latin typeface="+mj-lt"/>
              </a:rPr>
              <a:t>в</a:t>
            </a:r>
            <a:r>
              <a:rPr lang="ru-RU" sz="4000" dirty="0" smtClean="0">
                <a:solidFill>
                  <a:schemeClr val="bg1"/>
                </a:solidFill>
                <a:latin typeface="+mj-lt"/>
              </a:rPr>
              <a:t>иртуальной памяти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48361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7942" name="Picture 6" descr="Fig8_20"/>
          <p:cNvPicPr>
            <a:picLocks noGrp="1" noChangeAspect="1" noChangeArrowheads="1"/>
          </p:cNvPicPr>
          <p:nvPr>
            <p:ph idx="4294967295"/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388337"/>
            <a:ext cx="7772400" cy="3395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4793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4794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47941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47943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43000" y="5029199"/>
            <a:ext cx="7772400" cy="76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Большинство доступов осуществляется в физическую память</a:t>
            </a:r>
            <a:endParaRPr lang="en-US" sz="2000" b="1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ru-RU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Но программы имеют большую ё</a:t>
            </a: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мкость </a:t>
            </a:r>
            <a:r>
              <a:rPr lang="ru-RU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виртуальной памяти</a:t>
            </a:r>
            <a:endParaRPr lang="en-US" sz="2000" b="1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+mj-lt"/>
              </a:rPr>
              <a:t>Виртуальные и физические адреса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26094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9989" name="Picture 5" descr="Fig8_22"/>
          <p:cNvPicPr>
            <a:picLocks noGrp="1" noChangeAspect="1" noChangeArrowheads="1"/>
          </p:cNvPicPr>
          <p:nvPr>
            <p:ph idx="4294967295"/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600200"/>
            <a:ext cx="5178425" cy="3663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4998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77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4998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Трансляция адреса</a:t>
            </a:r>
            <a:endParaRPr lang="en-US" sz="4400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05510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014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14400" y="1295400"/>
            <a:ext cx="7772400" cy="472440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</a:t>
            </a:r>
            <a:r>
              <a:rPr lang="en-US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виртуальной памяти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байт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физической памяти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128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байт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страницы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байт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51010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5101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5101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Пример виртуальной памяти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648374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062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14400" y="1066800"/>
            <a:ext cx="8077200" cy="47244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</a:t>
            </a:r>
            <a:r>
              <a:rPr lang="en-US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виртуальной памяти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r>
              <a:rPr lang="en-US" sz="2000" b="1" baseline="30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байт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физической памяти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128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r>
              <a:rPr lang="en-US" sz="2000" b="1" baseline="30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байт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страницы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КБ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r>
              <a:rPr lang="en-US" sz="2000" b="1" baseline="30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байт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  <a:r>
              <a:rPr lang="en-US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Виртуальный адрес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бит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Физический адрес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бит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Смещение относительно начала страницы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бит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Номеров виртуальных страниц (англ.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virtual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number, VPN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(VPN = 19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бит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Номеров физических страниц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(англ.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number,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PPN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(PPN = 15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бит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8106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8106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Пример виртуальной памяти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01153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2038" name="Picture 6" descr="Fig8_2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1143000"/>
            <a:ext cx="7777162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2039" name="Rectangle 7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990600" y="1524000"/>
            <a:ext cx="4267200" cy="1219200"/>
          </a:xfrm>
          <a:noFill/>
          <a:ln/>
        </p:spPr>
        <p:txBody>
          <a:bodyPr>
            <a:normAutofit fontScale="85000" lnSpcReduction="20000"/>
          </a:bodyPr>
          <a:lstStyle/>
          <a:p>
            <a:r>
              <a:rPr lang="en-US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19-</a:t>
            </a:r>
            <a:r>
              <a:rPr lang="ru-RU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битный номер виртуальной страницы</a:t>
            </a:r>
            <a:endParaRPr lang="en-US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15-</a:t>
            </a:r>
            <a:r>
              <a:rPr lang="ru-RU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битный номер физической страницы</a:t>
            </a:r>
            <a:endParaRPr lang="en-US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52034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52036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52037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Пример виртуальной памяти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34081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05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5306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5306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453062" name="Picture 6" descr="Fig8_2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7777162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Пример виртуальной памяти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53063" name="Rectangle 7"/>
          <p:cNvSpPr>
            <a:spLocks noGrp="1" noChangeArrowheads="1"/>
          </p:cNvSpPr>
          <p:nvPr>
            <p:ph idx="4294967295"/>
            <p:custDataLst>
              <p:tags r:id="rId5"/>
            </p:custDataLst>
          </p:nvPr>
        </p:nvSpPr>
        <p:spPr>
          <a:xfrm>
            <a:off x="990600" y="914400"/>
            <a:ext cx="4267200" cy="12192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физический адрес виртуального адреса 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0x247C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24259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8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5408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5408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454086" name="Picture 6" descr="Fig8_2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7777162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Пример виртуальной памяти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454087" name="Rectangle 7"/>
          <p:cNvSpPr>
            <a:spLocks noGrp="1" noChangeArrowheads="1"/>
          </p:cNvSpPr>
          <p:nvPr>
            <p:ph idx="4294967295"/>
            <p:custDataLst>
              <p:tags r:id="rId5"/>
            </p:custDataLst>
          </p:nvPr>
        </p:nvSpPr>
        <p:spPr>
          <a:xfrm>
            <a:off x="990600" y="914400"/>
            <a:ext cx="4267200" cy="28194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sz="1800" dirty="0"/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физический адрес виртуального адреса 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0x247C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1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VPN =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0x2</a:t>
            </a:r>
          </a:p>
          <a:p>
            <a:pPr lvl="1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VPN 0x2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отображается в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PPN</a:t>
            </a:r>
            <a:r>
              <a:rPr lang="en-US" sz="16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0x7FFF</a:t>
            </a:r>
          </a:p>
          <a:p>
            <a:pPr lvl="1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12-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битное смещение от начала страницы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0x47C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Физический адрес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0x7FFF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47C</a:t>
            </a:r>
          </a:p>
        </p:txBody>
      </p:sp>
    </p:spTree>
    <p:extLst>
      <p:ext uri="{BB962C8B-B14F-4D97-AF65-F5344CB8AC3E}">
        <p14:creationId xmlns:p14="http://schemas.microsoft.com/office/powerpoint/2010/main" val="8509548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109" name="Rectangle 5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01337" y="1219200"/>
            <a:ext cx="8229600" cy="4525963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страниц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запись для каждой виртуальной страницы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Запись содержит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Бит достоверности</a:t>
            </a:r>
            <a:r>
              <a:rPr lang="en-US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страница находится в физической памяти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 физической страницы</a:t>
            </a:r>
            <a:r>
              <a:rPr lang="en-US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расположение страницы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5510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5510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Как провести трансляцию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?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70027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667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9366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9366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12192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600" dirty="0">
                <a:latin typeface="Times New Roman" pitchFamily="18" charset="0"/>
                <a:cs typeface="Arial" charset="0"/>
              </a:rPr>
              <a:t>В предыдущих главах, </a:t>
            </a:r>
            <a:r>
              <a:rPr lang="ru-RU" sz="2600" dirty="0" smtClean="0">
                <a:latin typeface="Times New Roman" pitchFamily="18" charset="0"/>
                <a:cs typeface="Arial" charset="0"/>
              </a:rPr>
              <a:t>предполагалось,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Arial" charset="0"/>
              </a:rPr>
              <a:t>что доступ к памяти осуществляется за 1 такт, но это не было верным уже </a:t>
            </a:r>
            <a:r>
              <a:rPr lang="ru-RU" sz="2600" dirty="0">
                <a:latin typeface="Times New Roman" pitchFamily="18" charset="0"/>
                <a:cs typeface="Arial" charset="0"/>
              </a:rPr>
              <a:t>с </a:t>
            </a:r>
            <a:r>
              <a:rPr lang="en-US" sz="2600" dirty="0">
                <a:latin typeface="Times New Roman" pitchFamily="18" charset="0"/>
                <a:cs typeface="Arial" charset="0"/>
              </a:rPr>
              <a:t>1980</a:t>
            </a:r>
            <a:r>
              <a:rPr lang="ru-RU" sz="2600" dirty="0">
                <a:latin typeface="Times New Roman" pitchFamily="18" charset="0"/>
                <a:cs typeface="Arial" charset="0"/>
              </a:rPr>
              <a:t>-х </a:t>
            </a:r>
            <a:r>
              <a:rPr lang="ru-RU" sz="2600" dirty="0" smtClean="0">
                <a:latin typeface="Times New Roman" pitchFamily="18" charset="0"/>
                <a:cs typeface="Arial" charset="0"/>
              </a:rPr>
              <a:t>годов</a:t>
            </a:r>
            <a:endParaRPr lang="en-US" sz="26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95251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j-lt"/>
              </a:rPr>
              <a:t>Разрыв между процессором и памятью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7545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24112"/>
            <a:ext cx="7422286" cy="397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99932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6134" name="Object 6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60447488"/>
              </p:ext>
            </p:extLst>
          </p:nvPr>
        </p:nvGraphicFramePr>
        <p:xfrm>
          <a:off x="2443162" y="990600"/>
          <a:ext cx="4562475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288" name="VISIO" r:id="rId9" imgW="2678760" imgH="3220560" progId="Visio.Drawing.6">
                  <p:embed/>
                </p:oleObj>
              </mc:Choice>
              <mc:Fallback>
                <p:oleObj name="VISIO" r:id="rId9" imgW="2678760" imgH="32205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3162" y="990600"/>
                        <a:ext cx="4562475" cy="548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6130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-4800600" y="2590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56132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56133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56135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90600" y="2895600"/>
            <a:ext cx="23622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	VPN </a:t>
            </a:r>
            <a:r>
              <a:rPr lang="ru-RU" sz="24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является 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индексом </a:t>
            </a:r>
            <a:r>
              <a:rPr lang="ru-RU" sz="24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в 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таблице </a:t>
            </a:r>
            <a:r>
              <a:rPr lang="ru-RU" sz="24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страниц</a:t>
            </a:r>
            <a:endParaRPr lang="en-US" sz="2400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Пример таблицы страниц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122168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9208" name="Object 8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58180799"/>
              </p:ext>
            </p:extLst>
          </p:nvPr>
        </p:nvGraphicFramePr>
        <p:xfrm>
          <a:off x="3810000" y="1143000"/>
          <a:ext cx="4308475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810" name="VISIO" r:id="rId8" imgW="2678760" imgH="3220560" progId="Visio.Drawing.6">
                  <p:embed/>
                </p:oleObj>
              </mc:Choice>
              <mc:Fallback>
                <p:oleObj name="VISIO" r:id="rId8" imgW="2678760" imgH="32205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143000"/>
                        <a:ext cx="4308475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9203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59204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59205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62000" y="1981200"/>
            <a:ext cx="38100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 smtClean="0">
                <a:latin typeface="Times New Roman" pitchFamily="18" charset="0"/>
                <a:cs typeface="Arial" charset="0"/>
              </a:rPr>
              <a:t>	</a:t>
            </a:r>
            <a:r>
              <a:rPr lang="ru-RU" sz="2900" dirty="0">
                <a:latin typeface="Times New Roman" pitchFamily="18" charset="0"/>
                <a:cs typeface="Arial" charset="0"/>
              </a:rPr>
              <a:t>Каков физический адрес виртуального </a:t>
            </a:r>
            <a:r>
              <a:rPr lang="ru-RU" sz="2900" dirty="0" smtClean="0">
                <a:latin typeface="Times New Roman" pitchFamily="18" charset="0"/>
                <a:cs typeface="Arial" charset="0"/>
              </a:rPr>
              <a:t>адреса </a:t>
            </a:r>
            <a:r>
              <a:rPr lang="en-US" sz="2900" b="1" dirty="0" smtClean="0">
                <a:latin typeface="Times New Roman" pitchFamily="18" charset="0"/>
                <a:cs typeface="Arial" charset="0"/>
              </a:rPr>
              <a:t>0x5F20</a:t>
            </a:r>
            <a:r>
              <a:rPr lang="en-US" sz="2900" dirty="0">
                <a:latin typeface="Times New Roman" pitchFamily="18" charset="0"/>
                <a:cs typeface="Arial" charset="0"/>
              </a:rPr>
              <a:t>?</a:t>
            </a:r>
            <a:r>
              <a:rPr lang="en-US" sz="2900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 </a:t>
            </a:r>
            <a:endParaRPr lang="en-US" sz="2400" b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+mj-lt"/>
              </a:rPr>
              <a:t>Первый пример таблицы страниц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749706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9208" name="Object 8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85183256"/>
              </p:ext>
            </p:extLst>
          </p:nvPr>
        </p:nvGraphicFramePr>
        <p:xfrm>
          <a:off x="3810000" y="1143000"/>
          <a:ext cx="4308475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334" name="VISIO" r:id="rId8" imgW="2678760" imgH="3220560" progId="Visio.Drawing.6">
                  <p:embed/>
                </p:oleObj>
              </mc:Choice>
              <mc:Fallback>
                <p:oleObj name="VISIO" r:id="rId8" imgW="2678760" imgH="32205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143000"/>
                        <a:ext cx="4308475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9203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59204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59205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62000" y="1981200"/>
            <a:ext cx="38100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Times New Roman" pitchFamily="18" charset="0"/>
                <a:cs typeface="Arial" charset="0"/>
              </a:rPr>
              <a:t>	</a:t>
            </a:r>
            <a:r>
              <a:rPr lang="ru-RU" sz="2900" dirty="0" smtClean="0">
                <a:latin typeface="Times New Roman" pitchFamily="18" charset="0"/>
                <a:cs typeface="Arial" charset="0"/>
              </a:rPr>
              <a:t>Каков </a:t>
            </a:r>
            <a:r>
              <a:rPr lang="ru-RU" sz="2900" dirty="0">
                <a:latin typeface="Times New Roman" pitchFamily="18" charset="0"/>
                <a:cs typeface="Arial" charset="0"/>
              </a:rPr>
              <a:t>физический адрес виртуального адреса</a:t>
            </a:r>
            <a:r>
              <a:rPr lang="en-US" sz="29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900" b="1" dirty="0">
                <a:latin typeface="Times New Roman" pitchFamily="18" charset="0"/>
                <a:cs typeface="Arial" charset="0"/>
              </a:rPr>
              <a:t>0x5F20</a:t>
            </a:r>
            <a:r>
              <a:rPr lang="en-US" sz="2900" dirty="0">
                <a:latin typeface="Times New Roman" pitchFamily="18" charset="0"/>
                <a:cs typeface="Arial" charset="0"/>
              </a:rPr>
              <a:t>?</a:t>
            </a:r>
            <a:r>
              <a:rPr lang="en-US" sz="2900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Times New Roman" pitchFamily="18" charset="0"/>
                <a:cs typeface="Arial" charset="0"/>
              </a:rPr>
              <a:t>VPN = 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5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400" dirty="0" smtClean="0">
                <a:latin typeface="Times New Roman" pitchFamily="18" charset="0"/>
                <a:cs typeface="Arial" charset="0"/>
              </a:rPr>
              <a:t>Запись с №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>
                <a:latin typeface="Times New Roman" pitchFamily="18" charset="0"/>
                <a:cs typeface="Arial" charset="0"/>
              </a:rPr>
              <a:t>5 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в таблице страниц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VPN </a:t>
            </a:r>
            <a:r>
              <a:rPr lang="en-US" sz="2400" dirty="0">
                <a:latin typeface="Times New Roman" pitchFamily="18" charset="0"/>
                <a:cs typeface="Arial" charset="0"/>
              </a:rPr>
              <a:t>5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=&gt; 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физическая страница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1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400" dirty="0" smtClean="0">
                <a:latin typeface="Times New Roman" pitchFamily="18" charset="0"/>
                <a:cs typeface="Arial" charset="0"/>
              </a:rPr>
              <a:t>Физический адрес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: 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0x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1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F20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Первый пример таблицы страниц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1284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61254" name="Object 6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839874"/>
              </p:ext>
            </p:extLst>
          </p:nvPr>
        </p:nvGraphicFramePr>
        <p:xfrm>
          <a:off x="4191000" y="1020821"/>
          <a:ext cx="4800600" cy="5303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833" name="VISIO" r:id="rId8" imgW="2647440" imgH="2926440" progId="Visio.Drawing.6">
                  <p:embed/>
                </p:oleObj>
              </mc:Choice>
              <mc:Fallback>
                <p:oleObj name="VISIO" r:id="rId8" imgW="2647440" imgH="29264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020821"/>
                        <a:ext cx="4800600" cy="53037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1251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1252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1253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295400" y="1828800"/>
            <a:ext cx="38100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Times New Roman" pitchFamily="18" charset="0"/>
                <a:cs typeface="Arial" charset="0"/>
              </a:rPr>
              <a:t>	</a:t>
            </a:r>
            <a:r>
              <a:rPr lang="ru-RU" sz="2900" dirty="0" smtClean="0">
                <a:latin typeface="Times New Roman" pitchFamily="18" charset="0"/>
                <a:cs typeface="Arial" charset="0"/>
              </a:rPr>
              <a:t>Каков </a:t>
            </a:r>
            <a:r>
              <a:rPr lang="ru-RU" sz="2900" dirty="0">
                <a:latin typeface="Times New Roman" pitchFamily="18" charset="0"/>
                <a:cs typeface="Arial" charset="0"/>
              </a:rPr>
              <a:t>физический адрес виртуального адреса </a:t>
            </a:r>
            <a:r>
              <a:rPr lang="en-US" sz="2900" b="1" dirty="0" smtClean="0">
                <a:latin typeface="Times New Roman" pitchFamily="18" charset="0"/>
                <a:cs typeface="Arial" charset="0"/>
              </a:rPr>
              <a:t>0x73E0</a:t>
            </a:r>
            <a:r>
              <a:rPr lang="en-US" sz="2900" dirty="0">
                <a:latin typeface="Times New Roman" pitchFamily="18" charset="0"/>
                <a:cs typeface="Arial" charset="0"/>
              </a:rPr>
              <a:t>?</a:t>
            </a:r>
            <a:r>
              <a:rPr lang="en-US" sz="2900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+mj-lt"/>
              </a:rPr>
              <a:t>Второй пример таблицы страниц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71020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61254" name="Object 6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53686302"/>
              </p:ext>
            </p:extLst>
          </p:nvPr>
        </p:nvGraphicFramePr>
        <p:xfrm>
          <a:off x="4191000" y="1020821"/>
          <a:ext cx="4800600" cy="5303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385" name="VISIO" r:id="rId8" imgW="2647440" imgH="2926440" progId="Visio.Drawing.6">
                  <p:embed/>
                </p:oleObj>
              </mc:Choice>
              <mc:Fallback>
                <p:oleObj name="VISIO" r:id="rId8" imgW="2647440" imgH="29264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020821"/>
                        <a:ext cx="4800600" cy="53037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1251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1252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1253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295400" y="1828800"/>
            <a:ext cx="38100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Times New Roman" pitchFamily="18" charset="0"/>
                <a:cs typeface="Arial" charset="0"/>
              </a:rPr>
              <a:t>	</a:t>
            </a:r>
            <a:r>
              <a:rPr lang="ru-RU" sz="2900" dirty="0" smtClean="0">
                <a:latin typeface="Times New Roman" pitchFamily="18" charset="0"/>
                <a:cs typeface="Arial" charset="0"/>
              </a:rPr>
              <a:t>Каков </a:t>
            </a:r>
            <a:r>
              <a:rPr lang="ru-RU" sz="2900" dirty="0">
                <a:latin typeface="Times New Roman" pitchFamily="18" charset="0"/>
                <a:cs typeface="Arial" charset="0"/>
              </a:rPr>
              <a:t>физический адрес виртуального адреса </a:t>
            </a:r>
            <a:r>
              <a:rPr lang="en-US" sz="2900" b="1" dirty="0" smtClean="0">
                <a:latin typeface="Times New Roman" pitchFamily="18" charset="0"/>
                <a:cs typeface="Arial" charset="0"/>
              </a:rPr>
              <a:t>0x73E0</a:t>
            </a:r>
            <a:r>
              <a:rPr lang="en-US" sz="2900" dirty="0">
                <a:latin typeface="Times New Roman" pitchFamily="18" charset="0"/>
                <a:cs typeface="Arial" charset="0"/>
              </a:rPr>
              <a:t>?</a:t>
            </a:r>
            <a:r>
              <a:rPr lang="en-US" sz="2900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Times New Roman" pitchFamily="18" charset="0"/>
                <a:cs typeface="Arial" charset="0"/>
              </a:rPr>
              <a:t>VPN = </a:t>
            </a:r>
            <a:r>
              <a:rPr lang="en-US" sz="2400" b="1" dirty="0" smtClean="0">
                <a:latin typeface="Times New Roman" pitchFamily="18" charset="0"/>
                <a:cs typeface="Arial" charset="0"/>
              </a:rPr>
              <a:t>7</a:t>
            </a:r>
            <a:endParaRPr lang="ru-RU" sz="24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400" dirty="0">
                <a:latin typeface="Times New Roman" pitchFamily="18" charset="0"/>
                <a:cs typeface="Arial" charset="0"/>
              </a:rPr>
              <a:t>Запись 7 является 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недостоверной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400" dirty="0">
                <a:latin typeface="Times New Roman" pitchFamily="18" charset="0"/>
                <a:cs typeface="Arial" charset="0"/>
              </a:rPr>
              <a:t>Виртуальная страница должна быть </a:t>
            </a:r>
            <a:r>
              <a:rPr lang="ru-RU" sz="2400" b="1" i="1" dirty="0" smtClean="0">
                <a:latin typeface="Times New Roman" pitchFamily="18" charset="0"/>
                <a:cs typeface="Arial" charset="0"/>
              </a:rPr>
              <a:t>загружена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 в </a:t>
            </a:r>
            <a:r>
              <a:rPr lang="ru-RU" sz="2400" dirty="0">
                <a:latin typeface="Times New Roman" pitchFamily="18" charset="0"/>
                <a:cs typeface="Arial" charset="0"/>
              </a:rPr>
              <a:t>физическую память с диска </a:t>
            </a:r>
            <a:endParaRPr lang="en-US" sz="2400" b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Второй пример таблицы страниц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6329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278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879566" y="12954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страниц большая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правило,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физической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памяти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Загрузка/сохранение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требуют два доступа к оперативной памяти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для трансляции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из таблицы страниц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для доступа к данным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трансляции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Уменьшает производительность памяти 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раза</a:t>
            </a:r>
            <a:endParaRPr lang="ru-RU" b="1" i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мы </a:t>
            </a:r>
            <a:r>
              <a:rPr lang="ru-RU" b="1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станем умнее</a:t>
            </a:r>
            <a:r>
              <a:rPr lang="en-US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227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6227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227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Проблемы таблицы страниц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39066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302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14400" y="1265237"/>
            <a:ext cx="8229600" cy="452596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Небольшой кэш самых последних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трансляций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количества доступов к памяти для большинства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загрузок/сохранений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endParaRPr lang="en-US" dirty="0"/>
          </a:p>
        </p:txBody>
      </p:sp>
      <p:sp>
        <p:nvSpPr>
          <p:cNvPr id="146329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6330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3301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66800" y="106144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Буфер </a:t>
            </a:r>
            <a:r>
              <a:rPr lang="ru-RU" sz="3600" dirty="0">
                <a:solidFill>
                  <a:schemeClr val="bg1"/>
                </a:solidFill>
                <a:latin typeface="+mj-lt"/>
              </a:rPr>
              <a:t>ассоциативной </a:t>
            </a:r>
            <a:r>
              <a:rPr lang="ru-RU" sz="3600" dirty="0" smtClean="0">
                <a:solidFill>
                  <a:schemeClr val="bg1"/>
                </a:solidFill>
                <a:latin typeface="+mj-lt"/>
              </a:rPr>
              <a:t>трансляции </a:t>
            </a: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(TLB)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889659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26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14400" y="12954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к таблице страниц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пространственная локальность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 размер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страницы: идущие друг за другом загрузки/сохранения имеют большую вероятность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доступа 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 той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 странице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TLB</a:t>
            </a:r>
          </a:p>
          <a:p>
            <a:pPr lvl="1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такта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Обычно содержит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16 – 512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записей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Полностью ассоциативный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Обычно процент попадания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99 %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количества доступов к памяти для большинства загрузок/сохранений с 2 до 1</a:t>
            </a:r>
          </a:p>
        </p:txBody>
      </p:sp>
      <p:sp>
        <p:nvSpPr>
          <p:cNvPr id="146432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6432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32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TLB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98544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65350" name="Object 6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14359722"/>
              </p:ext>
            </p:extLst>
          </p:nvPr>
        </p:nvGraphicFramePr>
        <p:xfrm>
          <a:off x="990600" y="1295400"/>
          <a:ext cx="7315200" cy="441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406" name="VISIO" r:id="rId8" imgW="4011120" imgH="2529720" progId="Visio.Drawing.6">
                  <p:embed/>
                </p:oleObj>
              </mc:Choice>
              <mc:Fallback>
                <p:oleObj name="VISIO" r:id="rId8" imgW="4011120" imgH="25297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295400"/>
                        <a:ext cx="7315200" cy="441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5346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6534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5349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Пример 2 – запись 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TLB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003020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374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14400" y="1295400"/>
            <a:ext cx="8153400" cy="4525963"/>
          </a:xfrm>
          <a:noFill/>
          <a:ln/>
        </p:spPr>
        <p:txBody>
          <a:bodyPr>
            <a:normAutofit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Множество процессов 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работают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процесс имеет свою собственную таблицу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процесс может использовать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всё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виртуальное адресное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пространство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может получить доступ только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физической странице, отображённой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таблице страниц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6370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6637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637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Защита памяти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2369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1863" name="Picture 7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828800"/>
            <a:ext cx="2801937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1859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186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1861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1430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  <a:cs typeface="Arial" charset="0"/>
              </a:rPr>
              <a:t>Сделать </a:t>
            </a:r>
            <a:r>
              <a:rPr lang="ru-RU" sz="3200" dirty="0" smtClean="0">
                <a:latin typeface="Times New Roman" pitchFamily="18" charset="0"/>
                <a:cs typeface="Arial" charset="0"/>
              </a:rPr>
              <a:t>подсистему </a:t>
            </a:r>
            <a:r>
              <a:rPr lang="ru-RU" sz="3200" dirty="0">
                <a:latin typeface="Times New Roman" pitchFamily="18" charset="0"/>
                <a:cs typeface="Arial" charset="0"/>
              </a:rPr>
              <a:t>памяти </a:t>
            </a:r>
            <a:r>
              <a:rPr lang="ru-RU" sz="3200" dirty="0" smtClean="0">
                <a:latin typeface="Times New Roman" pitchFamily="18" charset="0"/>
                <a:cs typeface="Arial" charset="0"/>
              </a:rPr>
              <a:t>такой же быстрой, </a:t>
            </a:r>
            <a:r>
              <a:rPr lang="ru-RU" sz="3200" dirty="0">
                <a:latin typeface="Times New Roman" pitchFamily="18" charset="0"/>
                <a:cs typeface="Arial" charset="0"/>
              </a:rPr>
              <a:t>как </a:t>
            </a:r>
            <a:r>
              <a:rPr lang="ru-RU" sz="3200" dirty="0" smtClean="0">
                <a:latin typeface="Times New Roman" pitchFamily="18" charset="0"/>
                <a:cs typeface="Arial" charset="0"/>
              </a:rPr>
              <a:t>процессор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3200" dirty="0" smtClean="0">
                <a:latin typeface="Times New Roman" pitchFamily="18" charset="0"/>
                <a:cs typeface="Arial" charset="0"/>
              </a:rPr>
              <a:t>Использовать иерархию </a:t>
            </a:r>
          </a:p>
          <a:p>
            <a:pPr marL="355600">
              <a:lnSpc>
                <a:spcPct val="90000"/>
              </a:lnSpc>
              <a:spcBef>
                <a:spcPct val="20000"/>
              </a:spcBef>
            </a:pPr>
            <a:r>
              <a:rPr lang="ru-RU" sz="3200" dirty="0" smtClean="0">
                <a:latin typeface="Times New Roman" pitchFamily="18" charset="0"/>
                <a:cs typeface="Arial" charset="0"/>
              </a:rPr>
              <a:t>памяти</a:t>
            </a:r>
            <a:endParaRPr lang="en-US" sz="3200" dirty="0" smtClean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3200" dirty="0" smtClean="0">
                <a:latin typeface="Times New Roman" pitchFamily="18" charset="0"/>
                <a:cs typeface="Arial" charset="0"/>
              </a:rPr>
              <a:t>Идеальная память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:</a:t>
            </a: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ru-RU" sz="2600" dirty="0" smtClean="0">
                <a:latin typeface="Times New Roman" pitchFamily="18" charset="0"/>
                <a:cs typeface="Arial" charset="0"/>
              </a:rPr>
              <a:t>Быстрая</a:t>
            </a:r>
            <a:endParaRPr lang="en-US" sz="26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ru-RU" sz="2600" dirty="0" smtClean="0">
                <a:latin typeface="Times New Roman" pitchFamily="18" charset="0"/>
                <a:cs typeface="Arial" charset="0"/>
              </a:rPr>
              <a:t>Дешёвая (недорогая)</a:t>
            </a:r>
            <a:endParaRPr lang="en-US" sz="26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ru-RU" sz="2600" dirty="0" smtClean="0">
                <a:latin typeface="Times New Roman" pitchFamily="18" charset="0"/>
                <a:cs typeface="Arial" charset="0"/>
              </a:rPr>
              <a:t>Большая (ёмкая)</a:t>
            </a:r>
            <a:endParaRPr lang="en-US" sz="26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Можно </a:t>
            </a:r>
            <a:r>
              <a:rPr lang="ru-RU" sz="2800" b="1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выбрать только два!</a:t>
            </a:r>
            <a:endParaRPr lang="en-US" sz="2800" dirty="0" smtClean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Проблема подсистемы памяти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643440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398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14400" y="1219200"/>
            <a:ext cx="8153400" cy="5029200"/>
          </a:xfrm>
          <a:noFill/>
          <a:ln/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Виртуальная память увеличивает 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пропускную способность</a:t>
            </a:r>
          </a:p>
          <a:p>
            <a:pPr>
              <a:lnSpc>
                <a:spcPct val="12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Подмножество виртуальных страниц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хранится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памяти</a:t>
            </a:r>
          </a:p>
          <a:p>
            <a:pPr>
              <a:lnSpc>
                <a:spcPct val="120000"/>
              </a:lnSpc>
            </a:pP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страниц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отображает виртуальные страницы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трансляция адресов</a:t>
            </a:r>
          </a:p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TLB</a:t>
            </a:r>
            <a:r>
              <a:rPr lang="en-US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 скорость трансляции адресов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различных таблиц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 для различных программ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защиту памяти</a:t>
            </a:r>
            <a:endParaRPr lang="en-US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739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6739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739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Резюме виртуальной памяти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874181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616" name="Rectangle 8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90600" y="1181100"/>
            <a:ext cx="7848600" cy="4953000"/>
          </a:xfrm>
          <a:noFill/>
          <a:ln/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Процессор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получает доступ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устройствам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ввода-вывода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же,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и к памяти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 к клавиатурам, мониторам, принтерам)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Каждому устройству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ввода-вывода присваивается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или более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адресов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этот адрес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обнаруживается, то данные считываются/записываются в устройство ввода-вывода,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не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память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адресного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пространства отводится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устройствам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ввода-вывода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8610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4861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861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71600" y="113287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Ввод-вывод, отображённый в память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541291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06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14400" y="1295400"/>
            <a:ext cx="7772400" cy="4953000"/>
          </a:xfrm>
          <a:noFill/>
          <a:ln/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Дешифратор адреса</a:t>
            </a:r>
            <a:r>
              <a:rPr lang="en-US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Смотрит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для того,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– какое устройство или память связывается с процессором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Регистры ввода-вывода</a:t>
            </a:r>
            <a:r>
              <a:rPr lang="en-US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одержат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записываемые в устройство ввода-вывода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Мультиплексор чтения данных</a:t>
            </a:r>
            <a:r>
              <a:rPr lang="en-US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 выбор между памятью или устройствами ввода-вывода и устанавливает их в качестве источника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данных, передаваемых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процессору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60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3360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360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66800" y="-13513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Аппаратная </a:t>
            </a:r>
            <a:r>
              <a:rPr lang="ru-RU" sz="2800" dirty="0">
                <a:solidFill>
                  <a:schemeClr val="bg1"/>
                </a:solidFill>
                <a:latin typeface="+mj-lt"/>
              </a:rPr>
              <a:t>реализация </a:t>
            </a: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ввода-вывода,  отображённого в память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9005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2582" name="Object 6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75969605"/>
              </p:ext>
            </p:extLst>
          </p:nvPr>
        </p:nvGraphicFramePr>
        <p:xfrm>
          <a:off x="1330325" y="2060575"/>
          <a:ext cx="7432675" cy="274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431" name="VISIO" r:id="rId8" imgW="2370600" imgH="914040" progId="Visio.Drawing.6">
                  <p:embed/>
                </p:oleObj>
              </mc:Choice>
              <mc:Fallback>
                <p:oleObj name="VISIO" r:id="rId8" imgW="2370600" imgH="9140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325" y="2060575"/>
                        <a:ext cx="7432675" cy="274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257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3258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2581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Интерфейс памяти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23093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9638" name="Object 6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03808293"/>
              </p:ext>
            </p:extLst>
          </p:nvPr>
        </p:nvGraphicFramePr>
        <p:xfrm>
          <a:off x="1371600" y="1066800"/>
          <a:ext cx="6705600" cy="484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56" name="VISIO" r:id="rId8" imgW="3072600" imgH="2218680" progId="Visio.Drawing.6">
                  <p:embed/>
                </p:oleObj>
              </mc:Choice>
              <mc:Fallback>
                <p:oleObj name="VISIO" r:id="rId8" imgW="3072600" imgH="22186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066800"/>
                        <a:ext cx="6705600" cy="484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9634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49636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9637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66800" y="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Аппаратная реализация ввода-вывода,  отображённого в память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663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662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43791" y="1219200"/>
            <a:ext cx="8323217" cy="4525963"/>
          </a:xfrm>
          <a:noFill/>
          <a:ln/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Предположим, что устройству ввода</a:t>
            </a:r>
            <a:r>
              <a:rPr lang="ru-RU" dirty="0" smtClean="0"/>
              <a:t>‑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присваивается адрес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0xFFFFFFF4</a:t>
            </a:r>
          </a:p>
          <a:p>
            <a:pPr lvl="1"/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значение </a:t>
            </a:r>
            <a:r>
              <a:rPr lang="en-US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</a:t>
            </a: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устройство ввод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а‑в</a:t>
            </a: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ывода </a:t>
            </a:r>
            <a:r>
              <a:rPr lang="en-US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Прочтите значение из устройства 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ввода‑вывода</a:t>
            </a:r>
            <a:r>
              <a:rPr lang="en-US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поместите его в </a:t>
            </a:r>
            <a:r>
              <a:rPr lang="en-US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$t3</a:t>
            </a:r>
            <a:endParaRPr lang="en-US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065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5066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50661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1524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+mj-lt"/>
              </a:rPr>
              <a:t>Код </a:t>
            </a:r>
            <a:r>
              <a:rPr lang="ru-RU" sz="3200" dirty="0" smtClean="0">
                <a:solidFill>
                  <a:schemeClr val="bg1"/>
                </a:solidFill>
              </a:rPr>
              <a:t>ввода-вывода</a:t>
            </a:r>
            <a:r>
              <a:rPr lang="ru-RU" sz="3200" dirty="0">
                <a:solidFill>
                  <a:schemeClr val="bg1"/>
                </a:solidFill>
              </a:rPr>
              <a:t>, </a:t>
            </a:r>
            <a:r>
              <a:rPr lang="ru-RU" sz="3200" dirty="0" smtClean="0">
                <a:solidFill>
                  <a:schemeClr val="bg1"/>
                </a:solidFill>
              </a:rPr>
              <a:t>отображённого </a:t>
            </a:r>
            <a:r>
              <a:rPr lang="ru-RU" sz="3200" dirty="0">
                <a:solidFill>
                  <a:schemeClr val="bg1"/>
                </a:solidFill>
              </a:rPr>
              <a:t>в память</a:t>
            </a:r>
          </a:p>
        </p:txBody>
      </p:sp>
    </p:spTree>
    <p:extLst>
      <p:ext uri="{BB962C8B-B14F-4D97-AF65-F5344CB8AC3E}">
        <p14:creationId xmlns:p14="http://schemas.microsoft.com/office/powerpoint/2010/main" val="1204885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630" name="Rectangle 6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990600" y="1143000"/>
            <a:ext cx="7772400" cy="4953000"/>
          </a:xfrm>
          <a:noFill/>
          <a:ln/>
        </p:spPr>
        <p:txBody>
          <a:bodyPr/>
          <a:lstStyle/>
          <a:p>
            <a:r>
              <a:rPr lang="ru-RU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значение 42 в устройство ввода-вывода 1 </a:t>
            </a:r>
            <a:r>
              <a:rPr lang="en-US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(0xFFFFFFF4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>
              <a:buFontTx/>
              <a:buNone/>
            </a:pPr>
            <a:r>
              <a:rPr lang="en-US" sz="2000" dirty="0">
                <a:latin typeface="Courier New" pitchFamily="49" charset="0"/>
              </a:rPr>
              <a:t>	</a:t>
            </a:r>
            <a:r>
              <a:rPr lang="en-US" sz="2000" dirty="0" err="1">
                <a:latin typeface="Courier New" pitchFamily="49" charset="0"/>
              </a:rPr>
              <a:t>addi</a:t>
            </a:r>
            <a:r>
              <a:rPr lang="en-US" sz="2000" dirty="0">
                <a:latin typeface="Courier New" pitchFamily="49" charset="0"/>
              </a:rPr>
              <a:t> $t0, $0, 42</a:t>
            </a:r>
          </a:p>
          <a:p>
            <a:pPr lvl="1">
              <a:buFontTx/>
              <a:buNone/>
            </a:pPr>
            <a:r>
              <a:rPr lang="en-US" sz="2000" dirty="0">
                <a:latin typeface="Courier New" pitchFamily="49" charset="0"/>
              </a:rPr>
              <a:t>	</a:t>
            </a:r>
            <a:r>
              <a:rPr lang="en-US" sz="2000" dirty="0" err="1">
                <a:latin typeface="Courier New" pitchFamily="49" charset="0"/>
              </a:rPr>
              <a:t>sw</a:t>
            </a:r>
            <a:r>
              <a:rPr lang="en-US" sz="2000" dirty="0">
                <a:latin typeface="Courier New" pitchFamily="49" charset="0"/>
              </a:rPr>
              <a:t> $t0, 0xFFF4($0)</a:t>
            </a:r>
            <a:endParaRPr lang="en-US" sz="2000" dirty="0">
              <a:solidFill>
                <a:schemeClr val="accent2"/>
              </a:solidFill>
            </a:endParaRPr>
          </a:p>
        </p:txBody>
      </p:sp>
      <p:graphicFrame>
        <p:nvGraphicFramePr>
          <p:cNvPr id="1434633" name="Object 9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63959943"/>
              </p:ext>
            </p:extLst>
          </p:nvPr>
        </p:nvGraphicFramePr>
        <p:xfrm>
          <a:off x="2667000" y="1824038"/>
          <a:ext cx="5943600" cy="429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82" name="VISIO" r:id="rId8" imgW="3072600" imgH="2218680" progId="Visio.Drawing.6">
                  <p:embed/>
                </p:oleObj>
              </mc:Choice>
              <mc:Fallback>
                <p:oleObj name="VISIO" r:id="rId8" imgW="3072600" imgH="22186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824038"/>
                        <a:ext cx="5943600" cy="4294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626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34629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920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43000" y="146776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dirty="0">
                <a:solidFill>
                  <a:prstClr val="white"/>
                </a:solidFill>
              </a:rPr>
              <a:t>Код ввода-вывода, отображённого в память</a:t>
            </a:r>
          </a:p>
        </p:txBody>
      </p:sp>
    </p:spTree>
    <p:extLst>
      <p:ext uri="{BB962C8B-B14F-4D97-AF65-F5344CB8AC3E}">
        <p14:creationId xmlns:p14="http://schemas.microsoft.com/office/powerpoint/2010/main" val="2212116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700" name="Rectangle 4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990600" y="1066800"/>
            <a:ext cx="7543800" cy="4953000"/>
          </a:xfrm>
          <a:noFill/>
          <a:ln/>
        </p:spPr>
        <p:txBody>
          <a:bodyPr/>
          <a:lstStyle/>
          <a:p>
            <a:r>
              <a:rPr lang="ru-RU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Прочтите </a:t>
            </a: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из устройства ввода-вывода </a:t>
            </a:r>
            <a:r>
              <a:rPr lang="ru-RU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и поместите </a:t>
            </a: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в $t3</a:t>
            </a:r>
          </a:p>
          <a:p>
            <a:pPr lvl="1">
              <a:buFontTx/>
              <a:buNone/>
            </a:pPr>
            <a:r>
              <a:rPr lang="en-US" sz="2000" dirty="0">
                <a:latin typeface="Courier New" pitchFamily="49" charset="0"/>
              </a:rPr>
              <a:t>	</a:t>
            </a:r>
            <a:r>
              <a:rPr lang="en-US" sz="2000" dirty="0" err="1">
                <a:latin typeface="Courier New" pitchFamily="49" charset="0"/>
              </a:rPr>
              <a:t>lw</a:t>
            </a:r>
            <a:r>
              <a:rPr lang="en-US" sz="2000" dirty="0">
                <a:latin typeface="Courier New" pitchFamily="49" charset="0"/>
              </a:rPr>
              <a:t> $t3, 0xFFF4($0)</a:t>
            </a:r>
          </a:p>
        </p:txBody>
      </p:sp>
      <p:graphicFrame>
        <p:nvGraphicFramePr>
          <p:cNvPr id="1437704" name="Object 8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945079346"/>
              </p:ext>
            </p:extLst>
          </p:nvPr>
        </p:nvGraphicFramePr>
        <p:xfrm>
          <a:off x="2514600" y="1709738"/>
          <a:ext cx="6172200" cy="446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505" name="VISIO" r:id="rId8" imgW="3072600" imgH="2218680" progId="Visio.Drawing.6">
                  <p:embed/>
                </p:oleObj>
              </mc:Choice>
              <mc:Fallback>
                <p:oleObj name="VISIO" r:id="rId8" imgW="3072600" imgH="22186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709738"/>
                        <a:ext cx="6172200" cy="4460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7698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37702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1524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dirty="0">
                <a:solidFill>
                  <a:prstClr val="white"/>
                </a:solidFill>
              </a:rPr>
              <a:t>Код ввода-вывода, отображённого в память</a:t>
            </a:r>
          </a:p>
        </p:txBody>
      </p:sp>
    </p:spTree>
    <p:extLst>
      <p:ext uri="{BB962C8B-B14F-4D97-AF65-F5344CB8AC3E}">
        <p14:creationId xmlns:p14="http://schemas.microsoft.com/office/powerpoint/2010/main" val="39392900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542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90600" y="1295400"/>
            <a:ext cx="8229600" cy="4525963"/>
          </a:xfrm>
          <a:noFill/>
          <a:ln/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Встроенные подсистемы ввода-вывода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Тостеры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светодиоды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Подсистемы ввода-вывода персональных компьютеров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353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7354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73541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Подсистема ввода-вывода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945295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542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90600" y="1394618"/>
            <a:ext cx="8229600" cy="4525963"/>
          </a:xfrm>
          <a:noFill/>
          <a:ln/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микроконтроллера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PIC32</a:t>
            </a:r>
          </a:p>
          <a:p>
            <a:pPr lvl="1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микроконтроллер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-битный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MIPS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процессор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изкоуровневая периферия включает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2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оследовательные порты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таймеры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аналого-цифровые преобразователи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353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7354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73541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125481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Встроенные подсистемы ввода-вывода</a:t>
            </a:r>
          </a:p>
        </p:txBody>
      </p:sp>
    </p:spTree>
    <p:extLst>
      <p:ext uri="{BB962C8B-B14F-4D97-AF65-F5344CB8AC3E}">
        <p14:creationId xmlns:p14="http://schemas.microsoft.com/office/powerpoint/2010/main" val="1262966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87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5987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5987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Иерархия памяти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9904491"/>
              </p:ext>
            </p:extLst>
          </p:nvPr>
        </p:nvGraphicFramePr>
        <p:xfrm>
          <a:off x="1066800" y="1676400"/>
          <a:ext cx="7852742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786" name="VISIO" r:id="rId7" imgW="4752720" imgH="1752120" progId="Visio.Drawing.6">
                  <p:embed/>
                </p:oleObj>
              </mc:Choice>
              <mc:Fallback>
                <p:oleObj name="VISIO" r:id="rId7" imgW="4752720" imgH="1752120" progId="Visio.Drawing.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66800" y="1676400"/>
                        <a:ext cx="7852742" cy="289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92242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542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90600" y="1394618"/>
            <a:ext cx="8229600" cy="4525963"/>
          </a:xfrm>
          <a:noFill/>
          <a:ln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// C 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код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#include &lt;p3xxxx.h&gt;</a:t>
            </a:r>
          </a:p>
          <a:p>
            <a:pPr marL="0" indent="0">
              <a:buNone/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main(void) {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switches;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TRISD = 0xFF00;      // RD[7:0] outputs 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                 // RD[11:8] inputs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while (1) {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// read &amp; mask switches, RD[11:8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]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switches = (PORTD &gt;&gt; 8) &amp; 0xF;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PORTD = switches;  // display on LEDs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}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147354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7354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Цифровой ввод-вывод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295" y="1066800"/>
            <a:ext cx="2445105" cy="560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153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542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90600" y="1394618"/>
            <a:ext cx="8210006" cy="4525963"/>
          </a:xfrm>
          <a:noFill/>
          <a:ln/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последовательных протоколов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последовательный периферийный интерфейс (англ.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Serial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Peripheral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Interface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</a:p>
          <a:p>
            <a:pPr lvl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универсальный асинхронный приемопередатчик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(англ.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Universal Asynchronous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Receiver/Transmitter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UART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 также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I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C, USB, Ethernet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353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7354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73541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Последовательный ввод-вывод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98500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540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73541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19200" y="191156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+mj-lt"/>
              </a:rPr>
              <a:t>SPI: </a:t>
            </a:r>
            <a:r>
              <a:rPr lang="ru-RU" sz="2800" dirty="0">
                <a:solidFill>
                  <a:schemeClr val="bg1"/>
                </a:solidFill>
                <a:latin typeface="+mj-lt"/>
              </a:rPr>
              <a:t>п</a:t>
            </a: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оследовательный </a:t>
            </a:r>
            <a:r>
              <a:rPr lang="ru-RU" sz="2800" dirty="0">
                <a:solidFill>
                  <a:schemeClr val="bg1"/>
                </a:solidFill>
                <a:latin typeface="+mj-lt"/>
              </a:rPr>
              <a:t>периферийный интерфейс 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786254"/>
            <a:ext cx="6851803" cy="3690746"/>
          </a:xfrm>
          <a:prstGeom prst="rect">
            <a:avLst/>
          </a:prstGeom>
        </p:spPr>
      </p:pic>
      <p:sp>
        <p:nvSpPr>
          <p:cNvPr id="10" name="Rectangle 6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914400" y="1089819"/>
            <a:ext cx="8229600" cy="1577181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Ведущее устройство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(master)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инициирует установку связи с ведомым устройством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slave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генерации импульсов на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пин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SCK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Ведущее устройство посылает данные на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SDO (Serial Data Out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последовательный выход данных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ведомому устройству, начиная со старшего бита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Ведомое устройство может послать данные (на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SDI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ведущему устройству, начиная со старшего бита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560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540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73541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71600" y="224135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UART: 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универсальный асинхронный приемопередатчик 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962401"/>
            <a:ext cx="7772400" cy="1752600"/>
          </a:xfrm>
          <a:prstGeom prst="rect">
            <a:avLst/>
          </a:prstGeom>
        </p:spPr>
      </p:pic>
      <p:sp>
        <p:nvSpPr>
          <p:cNvPr id="7" name="Rectangle 6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990600" y="1080654"/>
            <a:ext cx="8229600" cy="3186546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>
              <a:lnSpc>
                <a:spcPct val="120000"/>
              </a:lnSpc>
            </a:pP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Стартовый бит 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(0), 7-8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бит данных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бит чётности 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опционален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1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более стоповых битов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(1)</a:t>
            </a:r>
          </a:p>
          <a:p>
            <a:pPr lvl="1">
              <a:lnSpc>
                <a:spcPct val="120000"/>
              </a:lnSpc>
            </a:pP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 передачи данных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300, 1200, 2400, 9600, …115200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бод</a:t>
            </a:r>
            <a:endParaRPr lang="en-US" sz="2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Линия простаивает при высоком логическом уровне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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Обычные параметры</a:t>
            </a:r>
            <a:r>
              <a:rPr 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</a:pP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бит данных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 контроля чётности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стоповый бит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9600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бод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338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542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33994" y="1318418"/>
            <a:ext cx="8229600" cy="5082382"/>
          </a:xfrm>
          <a:noFill/>
          <a:ln/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// Create specified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ms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/us of delay using built-in timer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#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include &lt;P32xxxx.h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delaymicros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micros)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if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(micros &gt; 1000) {    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//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avoid timer overflow   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delaymicros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(1000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);    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delaymicros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(micros-1000);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}  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else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if (micros &gt; 6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TMR1 = 0;             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//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reset timer to 0    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T1CONbits.ON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= 1;       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//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turn timer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PR1 = (micros-6)*20;    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//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20 clocks per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microsecond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                       // Function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has overhead of ~6 us    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IFS0bits.T1IF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= 0;    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// clear overflow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flag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while (!IFS0bits.T1IF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);  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// wait until overflow flag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set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}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 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delaymillis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millis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 {</a:t>
            </a:r>
            <a:br>
              <a:rPr lang="en-US" sz="1600" dirty="0">
                <a:latin typeface="Courier New" pitchFamily="49" charset="0"/>
                <a:cs typeface="Courier New" pitchFamily="49" charset="0"/>
              </a:rPr>
            </a:br>
            <a:r>
              <a:rPr lang="en-US" sz="1600" dirty="0">
                <a:latin typeface="Courier New" pitchFamily="49" charset="0"/>
                <a:cs typeface="Courier New" pitchFamily="49" charset="0"/>
              </a:rPr>
              <a:t>  while 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millis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--)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delaymicros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(1000); // repeatedly delay 1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ms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}                                     // until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done</a:t>
            </a:r>
            <a:br>
              <a:rPr lang="en-US" sz="1600" dirty="0">
                <a:latin typeface="Courier New" pitchFamily="49" charset="0"/>
                <a:cs typeface="Courier New" pitchFamily="49" charset="0"/>
              </a:rPr>
            </a:b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7354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7354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Таймеры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804368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542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90600" y="1265237"/>
            <a:ext cx="8229600" cy="4525963"/>
          </a:xfrm>
          <a:noFill/>
          <a:ln/>
        </p:spPr>
        <p:txBody>
          <a:bodyPr>
            <a:normAutofit fontScale="85000" lnSpcReduction="20000"/>
          </a:bodyPr>
          <a:lstStyle/>
          <a:p>
            <a:pPr marL="355600" lvl="1" indent="-355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взаимодействия с внешним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миром</a:t>
            </a:r>
          </a:p>
          <a:p>
            <a:pPr marL="342900" lvl="1" indent="-342900">
              <a:lnSpc>
                <a:spcPct val="110000"/>
              </a:lnSpc>
              <a:buFont typeface="Arial" pitchFamily="34" charset="0"/>
              <a:buChar char="•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Аналоговый ввод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аналого-цифровое преобразование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1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микроконтроллер</a:t>
            </a:r>
          </a:p>
          <a:p>
            <a:pPr lvl="1">
              <a:lnSpc>
                <a:spcPct val="110000"/>
              </a:lnSpc>
            </a:pP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битовое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преобразует входной аналоговый сигнал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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0-2</a:t>
            </a:r>
            <a:r>
              <a:rPr lang="en-US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Аналоговый вывод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lnSpc>
                <a:spcPct val="11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Цифро-аналоговое преобразование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1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Обычно требует внешний чип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AD558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LTC1257)</a:t>
            </a:r>
          </a:p>
          <a:p>
            <a:pPr lvl="2">
              <a:lnSpc>
                <a:spcPct val="110000"/>
              </a:lnSpc>
            </a:pP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битовое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преобразует цифровой сигнал от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0-2</a:t>
            </a:r>
            <a:r>
              <a:rPr lang="en-US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1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Широтно-импульсная модуляция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1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353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33994" y="1066800"/>
            <a:ext cx="7676606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7354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73541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Аналоговый ввод-вывод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07795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53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7354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566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7354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47800" y="1524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+mj-lt"/>
              </a:rPr>
              <a:t>Широтно-импульсная модуляция 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(</a:t>
            </a:r>
            <a:r>
              <a:rPr lang="ru-RU" sz="3200" dirty="0" smtClean="0">
                <a:solidFill>
                  <a:schemeClr val="bg1"/>
                </a:solidFill>
                <a:latin typeface="+mj-lt"/>
              </a:rPr>
              <a:t>ШИМ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)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84674" name="Picture 2" descr="C:\HARRIS\DDCA_2E\Figures_All_6Aug2012\ImageBank-9780123944245\08\f08-47-9780123944245.ep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03656"/>
            <a:ext cx="7696200" cy="140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4675" name="Picture 3" descr="C:\HARRIS\DDCA_2E\Figures_All_6Aug2012\ImageBank-9780123944245\08\f08-48-9780123944245.ep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572000"/>
            <a:ext cx="27940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990600" y="1036637"/>
            <a:ext cx="8229600" cy="4525963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реднее значение пропорционально коэффициенту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заполнения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обавить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фильтр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верхних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частот на выходе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установки среднего значения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499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540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566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73541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7620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71600" y="177662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Другие внешние устройства микроконтроллера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990600" y="1341437"/>
            <a:ext cx="8229600" cy="4525963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Символьный ЖК-дисплей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VGA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Беспроводная связь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Bluetooth</a:t>
            </a:r>
          </a:p>
          <a:p>
            <a:pPr lvl="1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Двигатели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5403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540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566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73541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86394" y="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Подсистема ввода-вывода персональных компьютеров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952500" y="1143000"/>
            <a:ext cx="8191500" cy="5006182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ниверсальная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последовательная шина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(англ.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Universal Serial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Bus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USB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USB 1.0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 выпущен в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1996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году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стандартизация кабелей/программного обеспечения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внешних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Шина связи периферийных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(англ.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Peripheral Component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Interconnect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PCI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)/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PCI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Express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PCIe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Разработана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Intel,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стала широко распространена с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1994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года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битная параллельная шина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для карт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расширения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 звуковые карты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видеокарты и т. д.)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удвоенной скоростью передачи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 (англ.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double-data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memory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DDR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9946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540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566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73541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86394" y="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Подсистема ввода-вывода персональных компьютеров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990600" y="1143000"/>
            <a:ext cx="8229600" cy="5006182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передачей (англ.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Protocol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TCP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межсетевой протокол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(англ.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Internet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Protocol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IP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соединение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Ethernet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-кабель или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Wi-Fi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SATA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интерфейс жесткого диска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Подключение к ПК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датчики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приводы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микроконтроллеры и т. д.)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сбора данных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англ.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Acquisition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DAQs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USB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-подключение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479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87" name="Rectangle 7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14400" y="863600"/>
            <a:ext cx="82296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Используйте локальность для того,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сделать доступ к памяти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быстрым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Временная локальность</a:t>
            </a:r>
            <a:r>
              <a:rPr lang="en-US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Локальность во времени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данные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использовались недавно, то вероятно они скоро понадобятся снова</a:t>
            </a:r>
          </a:p>
          <a:p>
            <a:pPr lvl="1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это использовать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держать недавно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на более высоких уровнях иерархии памяти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Пространственная локальность</a:t>
            </a:r>
            <a:r>
              <a:rPr lang="en-US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Локальность в пространстве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данные использовались недавно,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вероятно скоро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понадобятся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поблизости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это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доступе к данным переносить также близлежащие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на более высокие уровни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иерархии памяти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Локальность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10661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29584</TotalTime>
  <Words>3114</Words>
  <Application>Microsoft Office PowerPoint</Application>
  <PresentationFormat>Экран (4:3)</PresentationFormat>
  <Paragraphs>721</Paragraphs>
  <Slides>89</Slides>
  <Notes>88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89</vt:i4>
      </vt:variant>
    </vt:vector>
  </HeadingPairs>
  <TitlesOfParts>
    <vt:vector size="92" baseType="lpstr">
      <vt:lpstr>Office Theme</vt:lpstr>
      <vt:lpstr>VISIO</vt:lpstr>
      <vt:lpstr>Visio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Harvey Mudd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sharris</dc:creator>
  <cp:lastModifiedBy>Alex</cp:lastModifiedBy>
  <cp:revision>348</cp:revision>
  <dcterms:created xsi:type="dcterms:W3CDTF">2012-08-07T04:56:47Z</dcterms:created>
  <dcterms:modified xsi:type="dcterms:W3CDTF">2016-08-21T07:00:29Z</dcterms:modified>
</cp:coreProperties>
</file>