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4.xml" ContentType="application/vnd.openxmlformats-officedocument.presentationml.notesSlide+xml"/>
  <Override PartName="/ppt/tags/tag63.xml" ContentType="application/vnd.openxmlformats-officedocument.presentationml.tags+xml"/>
  <Override PartName="/ppt/notesSlides/notesSlide3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4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5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5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5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5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6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2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63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64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6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6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69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7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7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7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7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5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76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8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79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8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81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8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83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8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85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86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87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88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89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90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91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92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9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94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95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96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97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98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99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368" r:id="rId3"/>
    <p:sldId id="370" r:id="rId4"/>
    <p:sldId id="3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56" r:id="rId23"/>
    <p:sldId id="277" r:id="rId24"/>
    <p:sldId id="278" r:id="rId25"/>
    <p:sldId id="279" r:id="rId26"/>
    <p:sldId id="280" r:id="rId27"/>
    <p:sldId id="281" r:id="rId28"/>
    <p:sldId id="282" r:id="rId29"/>
    <p:sldId id="358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66" r:id="rId38"/>
    <p:sldId id="291" r:id="rId39"/>
    <p:sldId id="292" r:id="rId40"/>
    <p:sldId id="293" r:id="rId41"/>
    <p:sldId id="359" r:id="rId42"/>
    <p:sldId id="295" r:id="rId43"/>
    <p:sldId id="360" r:id="rId44"/>
    <p:sldId id="298" r:id="rId45"/>
    <p:sldId id="299" r:id="rId46"/>
    <p:sldId id="300" r:id="rId47"/>
    <p:sldId id="301" r:id="rId48"/>
    <p:sldId id="302" r:id="rId49"/>
    <p:sldId id="303" r:id="rId50"/>
    <p:sldId id="361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6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63" r:id="rId84"/>
    <p:sldId id="339" r:id="rId85"/>
    <p:sldId id="340" r:id="rId86"/>
    <p:sldId id="364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65" r:id="rId101"/>
    <p:sldId id="355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4" autoAdjust="0"/>
    <p:restoredTop sz="92298" autoAdjust="0"/>
  </p:normalViewPr>
  <p:slideViewPr>
    <p:cSldViewPr>
      <p:cViewPr>
        <p:scale>
          <a:sx n="80" d="100"/>
          <a:sy n="80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45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0A13E-EC31-4E98-999D-132225AB71A7}" type="slidenum">
              <a:rPr lang="en-US"/>
              <a:pPr/>
              <a:t>11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75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62171-43A6-4884-A9D9-B38F76861C10}" type="slidenum">
              <a:rPr lang="en-US"/>
              <a:pPr/>
              <a:t>101</a:t>
            </a:fld>
            <a:endParaRPr 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84B4A-A12C-4060-8BE7-658470E3060E}" type="slidenum">
              <a:rPr lang="en-US"/>
              <a:pPr/>
              <a:t>12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13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97BC9-FEA8-47EA-B037-7B3CB99BEE6E}" type="slidenum">
              <a:rPr lang="en-US"/>
              <a:pPr/>
              <a:t>14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4519E-3DE2-45FA-86A8-B7016CD6A7FE}" type="slidenum">
              <a:rPr lang="en-US"/>
              <a:pPr/>
              <a:t>15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52E84-640A-48FA-B2F0-6D35A310DE59}" type="slidenum">
              <a:rPr lang="en-US"/>
              <a:pPr/>
              <a:t>16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69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ACB7A-6856-4C6C-B395-975EE3D43E79}" type="slidenum">
              <a:rPr lang="en-US"/>
              <a:pPr/>
              <a:t>17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14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15503-9884-46CC-B00D-22B9BC5D3F97}" type="slidenum">
              <a:rPr lang="en-US"/>
              <a:pPr/>
              <a:t>18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1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A8133-5195-4A64-B8C2-A67E9E3C494B}" type="slidenum">
              <a:rPr lang="en-US"/>
              <a:pPr/>
              <a:t>19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1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9F198-FCDE-45FD-BE14-A5C897F13BC0}" type="slidenum">
              <a:rPr lang="en-US"/>
              <a:pPr/>
              <a:t>20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458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F5F46-A2EB-4EE2-BA14-4D4BF73A5139}" type="slidenum">
              <a:rPr lang="en-US"/>
              <a:pPr/>
              <a:t>21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4C4F4-5942-4C69-9A84-94424F5E1BE1}" type="slidenum">
              <a:rPr lang="en-US"/>
              <a:pPr/>
              <a:t>22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4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4C4F4-5942-4C69-9A84-94424F5E1BE1}" type="slidenum">
              <a:rPr lang="en-US"/>
              <a:pPr/>
              <a:t>23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00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25379-E41C-4A88-8AB6-884E5A8DBFFC}" type="slidenum">
              <a:rPr lang="en-US"/>
              <a:pPr/>
              <a:t>24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90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BD64D-7A28-4C09-AD28-0A2A9F5E855C}" type="slidenum">
              <a:rPr lang="en-US"/>
              <a:pPr/>
              <a:t>25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9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382E3-B6AE-4D9F-9B06-90BBF200EB8D}" type="slidenum">
              <a:rPr lang="en-US"/>
              <a:pPr/>
              <a:t>26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C70EF-051D-402A-AFF5-124EE51B8B05}" type="slidenum">
              <a:rPr lang="en-US"/>
              <a:pPr/>
              <a:t>27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9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1D9AF-1759-4C51-9C78-6948CCEB84AD}" type="slidenum">
              <a:rPr lang="en-US"/>
              <a:pPr/>
              <a:t>28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60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86B35-CBE0-429D-AB08-87527CD85AE5}" type="slidenum">
              <a:rPr lang="en-US"/>
              <a:pPr/>
              <a:t>29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1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86B35-CBE0-429D-AB08-87527CD85AE5}" type="slidenum">
              <a:rPr lang="en-US"/>
              <a:pPr/>
              <a:t>30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458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D3818-C691-4462-91B3-1A84E4E8F0B6}" type="slidenum">
              <a:rPr lang="en-US"/>
              <a:pPr/>
              <a:t>31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3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9BCB5-463B-43A3-8426-04655F46849E}" type="slidenum">
              <a:rPr lang="en-US"/>
              <a:pPr/>
              <a:t>32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8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77750-E0F0-4F51-AE77-6C21D8562040}" type="slidenum">
              <a:rPr lang="en-US"/>
              <a:pPr/>
              <a:t>33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73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69010-F3BB-4668-BEDA-1437D9B3C51A}" type="slidenum">
              <a:rPr lang="en-US"/>
              <a:pPr/>
              <a:t>34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A4CB-4B48-4164-AE41-0C102DFCE321}" type="slidenum">
              <a:rPr lang="en-US"/>
              <a:pPr/>
              <a:t>35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2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9FB-2417-487A-BF74-4237540605BD}" type="slidenum">
              <a:rPr lang="en-US"/>
              <a:pPr/>
              <a:t>36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7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9FB-2417-487A-BF74-4237540605BD}" type="slidenum">
              <a:rPr lang="en-US"/>
              <a:pPr/>
              <a:t>37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6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AE404-AC6E-4BB2-A1B0-D727B91D93E6}" type="slidenum">
              <a:rPr lang="en-US"/>
              <a:pPr/>
              <a:t>38</a:t>
            </a:fld>
            <a:endParaRPr 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35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CF4E0-26B8-42A5-BD73-2A09CF620B70}" type="slidenum">
              <a:rPr lang="en-US"/>
              <a:pPr/>
              <a:t>39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45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0A32C-35BC-4591-B532-2FC89FF01549}" type="slidenum">
              <a:rPr lang="en-US"/>
              <a:pPr/>
              <a:t>40</a:t>
            </a:fld>
            <a:endParaRPr lang="en-US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5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2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3AB6-2A37-405E-90E9-CB240893B04C}" type="slidenum">
              <a:rPr lang="en-US"/>
              <a:pPr/>
              <a:t>41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57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3AB6-2A37-405E-90E9-CB240893B04C}" type="slidenum">
              <a:rPr lang="en-US"/>
              <a:pPr/>
              <a:t>42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01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D984F-F7A1-4BB7-AC8D-C7877406EE02}" type="slidenum">
              <a:rPr lang="en-US"/>
              <a:pPr/>
              <a:t>43</a:t>
            </a:fld>
            <a:endParaRPr 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4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D984F-F7A1-4BB7-AC8D-C7877406EE02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2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99AD-16E0-4622-A761-67829316BF10}" type="slidenum">
              <a:rPr lang="en-US"/>
              <a:pPr/>
              <a:t>45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832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CB88D-48E1-4C9F-8E6B-B887321DF1BE}" type="slidenum">
              <a:rPr lang="en-US"/>
              <a:pPr/>
              <a:t>46</a:t>
            </a:fld>
            <a:endParaRPr 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49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4713A-7E9A-4C91-8A48-BE39F6996402}" type="slidenum">
              <a:rPr lang="en-US"/>
              <a:pPr/>
              <a:t>47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44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5CA2F-47EA-418F-9EBD-97A4155A41AF}" type="slidenum">
              <a:rPr lang="en-US"/>
              <a:pPr/>
              <a:t>48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8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AF5EA-38D5-463F-AD6E-F016E4A7D6C4}" type="slidenum">
              <a:rPr lang="en-US"/>
              <a:pPr/>
              <a:t>49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29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0D89E-CCED-4853-AC56-E7F03886E2BB}" type="slidenum">
              <a:rPr lang="en-US"/>
              <a:pPr/>
              <a:t>50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338EE-F671-41D4-A503-4C79E389435C}" type="slidenum">
              <a:rPr lang="en-US"/>
              <a:pPr/>
              <a:t>6</a:t>
            </a:fld>
            <a:endParaRPr lang="en-US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3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0D89E-CCED-4853-AC56-E7F03886E2BB}" type="slidenum">
              <a:rPr lang="en-US"/>
              <a:pPr/>
              <a:t>51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5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F57E4-111B-4A79-9711-F08BB682276C}" type="slidenum">
              <a:rPr lang="en-US"/>
              <a:pPr/>
              <a:t>52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0E757-B907-4AF5-A770-2BCD353F0876}" type="slidenum">
              <a:rPr lang="en-US"/>
              <a:pPr/>
              <a:t>53</a:t>
            </a:fld>
            <a:endParaRPr lang="en-US"/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4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EE945-2A13-42D4-8649-AE2459320D7B}" type="slidenum">
              <a:rPr lang="en-US"/>
              <a:pPr/>
              <a:t>54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E63B-A642-4B35-9A61-C4859844CC84}" type="slidenum">
              <a:rPr lang="en-US"/>
              <a:pPr/>
              <a:t>55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9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B406A-CF8D-4916-9A38-C02CC9DC8B82}" type="slidenum">
              <a:rPr lang="en-US"/>
              <a:pPr/>
              <a:t>56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88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8667F-A05F-48B6-B3B2-A84846051A6E}" type="slidenum">
              <a:rPr lang="en-US"/>
              <a:pPr/>
              <a:t>57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20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966C1-FD39-4003-B7A3-2F26DDF3498C}" type="slidenum">
              <a:rPr lang="en-US"/>
              <a:pPr/>
              <a:t>58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31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7E8EB-194F-4C85-9510-F4F182F8A923}" type="slidenum">
              <a:rPr lang="en-US"/>
              <a:pPr/>
              <a:t>59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6EF90-3E99-43F2-9967-5F868BB1AA65}" type="slidenum">
              <a:rPr lang="en-US"/>
              <a:pPr/>
              <a:t>60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1498A-41AD-42FB-8C1C-248BA32E06E0}" type="slidenum">
              <a:rPr lang="en-US"/>
              <a:pPr/>
              <a:t>7</a:t>
            </a:fld>
            <a:endParaRPr 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3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E8D55-B231-4F82-B1B3-291EF4402AA5}" type="slidenum">
              <a:rPr lang="en-US"/>
              <a:pPr/>
              <a:t>61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30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39405-2F39-4078-960F-13ABD8BC6BBA}" type="slidenum">
              <a:rPr lang="en-US"/>
              <a:pPr/>
              <a:t>62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0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DFE8A-59B2-404B-9C54-ABC234F7C21A}" type="slidenum">
              <a:rPr lang="en-US"/>
              <a:pPr/>
              <a:t>63</a:t>
            </a:fld>
            <a:endParaRPr 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44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6B225-9BA0-4D81-A673-25BAA900EFB3}" type="slidenum">
              <a:rPr lang="en-US"/>
              <a:pPr/>
              <a:t>64</a:t>
            </a:fld>
            <a:endParaRPr 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23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A17D2-8124-4E02-9AB8-6E3B46DD299A}" type="slidenum">
              <a:rPr lang="en-US"/>
              <a:pPr/>
              <a:t>65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704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B5CE3-F338-4CE5-80A6-E610D201E598}" type="slidenum">
              <a:rPr lang="en-US"/>
              <a:pPr/>
              <a:t>66</a:t>
            </a:fld>
            <a:endParaRPr 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43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02E6C-21CC-49D8-85D6-83599E5670AF}" type="slidenum">
              <a:rPr lang="en-US"/>
              <a:pPr/>
              <a:t>67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4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02E6C-21CC-49D8-85D6-83599E5670AF}" type="slidenum">
              <a:rPr lang="en-US"/>
              <a:pPr/>
              <a:t>68</a:t>
            </a:fld>
            <a:endParaRPr 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7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EE5B8-3213-4D7F-82B5-4AD46421790A}" type="slidenum">
              <a:rPr lang="en-US"/>
              <a:pPr/>
              <a:t>69</a:t>
            </a:fld>
            <a:endParaRPr lang="en-US"/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82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137F3-3757-4E0E-9FBA-19E0766179D6}" type="slidenum">
              <a:rPr lang="en-US"/>
              <a:pPr/>
              <a:t>70</a:t>
            </a:fld>
            <a:endParaRPr 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718FF-AF39-48F7-B750-786A551C3749}" type="slidenum">
              <a:rPr lang="en-US"/>
              <a:pPr/>
              <a:t>8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91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3EE72-9E01-4B50-9708-723A79C0A277}" type="slidenum">
              <a:rPr lang="en-US"/>
              <a:pPr/>
              <a:t>71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79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3777-7DFA-44EC-9609-B6BFC825C739}" type="slidenum">
              <a:rPr lang="en-US"/>
              <a:pPr/>
              <a:t>72</a:t>
            </a:fld>
            <a:endParaRPr lang="en-US"/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713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BFE4F-8561-448B-915C-4E5FC6C9C108}" type="slidenum">
              <a:rPr lang="en-US"/>
              <a:pPr/>
              <a:t>73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87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A63FA-4A2B-45B4-B397-105B885D876B}" type="slidenum">
              <a:rPr lang="en-US"/>
              <a:pPr/>
              <a:t>74</a:t>
            </a:fld>
            <a:endParaRPr 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9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315AE-C12C-42FD-8E59-7B2ACF03AFB8}" type="slidenum">
              <a:rPr lang="en-US"/>
              <a:pPr/>
              <a:t>75</a:t>
            </a:fld>
            <a:endParaRPr lang="en-US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489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81F28-0BDC-4D50-B348-C50F71506836}" type="slidenum">
              <a:rPr lang="en-US"/>
              <a:pPr/>
              <a:t>76</a:t>
            </a:fld>
            <a:endParaRPr 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917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7ED7E-2EA9-4B3C-9F39-A8E9AFB3D200}" type="slidenum">
              <a:rPr lang="en-US"/>
              <a:pPr/>
              <a:t>77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2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9D5FA-B6D3-43D4-8DB1-C8D77CE930CF}" type="slidenum">
              <a:rPr lang="en-US"/>
              <a:pPr/>
              <a:t>78</a:t>
            </a:fld>
            <a:endParaRPr 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31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784FA-4DD1-41D4-A90A-6937309F07FB}" type="slidenum">
              <a:rPr lang="en-US"/>
              <a:pPr/>
              <a:t>79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05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0A9C3-B713-47A7-B7E7-DD4097FA3ECB}" type="slidenum">
              <a:rPr lang="en-US"/>
              <a:pPr/>
              <a:t>80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1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E8FEB-9610-4353-91E1-389CFA465293}" type="slidenum">
              <a:rPr lang="en-US"/>
              <a:pPr/>
              <a:t>9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12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113BD-61BE-4C1F-8A4C-D8B3BE4390B3}" type="slidenum">
              <a:rPr lang="en-US"/>
              <a:pPr/>
              <a:t>81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39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601C5-5610-4FDE-8125-40A5E2156B1D}" type="slidenum">
              <a:rPr lang="en-US"/>
              <a:pPr/>
              <a:t>82</a:t>
            </a:fld>
            <a:endParaRPr 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48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005AE-C597-4445-9E85-F0ED7A0C76F1}" type="slidenum">
              <a:rPr lang="en-US"/>
              <a:pPr/>
              <a:t>83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24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005AE-C597-4445-9E85-F0ED7A0C76F1}" type="slidenum">
              <a:rPr lang="en-US"/>
              <a:pPr/>
              <a:t>84</a:t>
            </a:fld>
            <a:endParaRPr 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96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F6704-BE68-4F83-859F-46AFB63E3AE7}" type="slidenum">
              <a:rPr lang="en-US"/>
              <a:pPr/>
              <a:t>85</a:t>
            </a:fld>
            <a:endParaRPr lang="en-US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69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4889B-35FD-490B-8158-8EC3EDE8E386}" type="slidenum">
              <a:rPr lang="en-US"/>
              <a:pPr/>
              <a:t>86</a:t>
            </a:fld>
            <a:endParaRPr 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32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4889B-35FD-490B-8158-8EC3EDE8E386}" type="slidenum">
              <a:rPr lang="en-US"/>
              <a:pPr/>
              <a:t>87</a:t>
            </a:fld>
            <a:endParaRPr 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668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E4182-C7B3-4535-944D-C2A14EFC6F22}" type="slidenum">
              <a:rPr lang="en-US"/>
              <a:pPr/>
              <a:t>88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061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925A9-A169-48A9-9DC1-FCDF87C9028D}" type="slidenum">
              <a:rPr lang="en-US"/>
              <a:pPr/>
              <a:t>89</a:t>
            </a:fld>
            <a:endParaRPr lang="en-US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10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C0CD6-59ED-4C52-B97E-038A0BB5CA1C}" type="slidenum">
              <a:rPr lang="en-US"/>
              <a:pPr/>
              <a:t>90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71EAE-9A32-47E3-B7E2-2AC940931EA8}" type="slidenum">
              <a:rPr lang="en-US"/>
              <a:pPr/>
              <a:t>10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891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87190-899B-4EE7-962C-D711EB0F34E5}" type="slidenum">
              <a:rPr lang="en-US"/>
              <a:pPr/>
              <a:t>91</a:t>
            </a:fld>
            <a:endParaRPr lang="en-US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20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61C4C-0C8B-40D1-916D-005C2252EB8B}" type="slidenum">
              <a:rPr lang="en-US"/>
              <a:pPr/>
              <a:t>92</a:t>
            </a:fld>
            <a:endParaRPr lang="en-US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10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60BE5-F6AC-4694-9B80-074544A4EE49}" type="slidenum">
              <a:rPr lang="en-US"/>
              <a:pPr/>
              <a:t>93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078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E4A05-ACAA-4EDE-858B-3582F38803B5}" type="slidenum">
              <a:rPr lang="en-US"/>
              <a:pPr/>
              <a:t>94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29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2017A-8B53-46AD-BAFE-552B098EF027}" type="slidenum">
              <a:rPr lang="en-US"/>
              <a:pPr/>
              <a:t>95</a:t>
            </a:fld>
            <a:endParaRPr 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973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FA9A2-97C6-4734-B8BB-7FBEF9A520F2}" type="slidenum">
              <a:rPr lang="en-US"/>
              <a:pPr/>
              <a:t>96</a:t>
            </a:fld>
            <a:endParaRPr lang="en-US"/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7276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82D40-482A-465C-8204-6CADB7A178FA}" type="slidenum">
              <a:rPr lang="en-US"/>
              <a:pPr/>
              <a:t>97</a:t>
            </a:fld>
            <a:endParaRPr lang="en-US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716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7ABEC-4739-4952-B805-9E7C626D4E63}" type="slidenum">
              <a:rPr lang="en-US"/>
              <a:pPr/>
              <a:t>98</a:t>
            </a:fld>
            <a:endParaRPr 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213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E7814-AC97-43F0-A06C-4C12976A6BD7}" type="slidenum">
              <a:rPr lang="en-US"/>
              <a:pPr/>
              <a:t>99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123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E7814-AC97-43F0-A06C-4C12976A6BD7}" type="slidenum">
              <a:rPr lang="en-US"/>
              <a:pPr/>
              <a:t>100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713594" y="3135802"/>
            <a:ext cx="619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Цифровые функциональные узлы</a:t>
            </a:r>
            <a:endParaRPr lang="en-US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5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5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713594" y="3135802"/>
            <a:ext cx="619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Цифровые функциональные узлы</a:t>
            </a:r>
            <a:endParaRPr lang="en-US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w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63.emf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notesSlide" Target="../notesSlides/notesSlide99.xml"/><Relationship Id="rId5" Type="http://schemas.openxmlformats.org/officeDocument/2006/relationships/tags" Target="../tags/tag2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notesSlide" Target="../notesSlides/notesSlide1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9.wmf"/><Relationship Id="rId2" Type="http://schemas.openxmlformats.org/officeDocument/2006/relationships/tags" Target="../tags/tag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wmf"/><Relationship Id="rId2" Type="http://schemas.openxmlformats.org/officeDocument/2006/relationships/tags" Target="../tags/tag3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1.wmf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2.wm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4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4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46.xml"/><Relationship Id="rId7" Type="http://schemas.openxmlformats.org/officeDocument/2006/relationships/oleObject" Target="../embeddings/oleObject13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4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48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56.xml"/><Relationship Id="rId7" Type="http://schemas.openxmlformats.org/officeDocument/2006/relationships/oleObject" Target="../embeddings/oleObject15.bin"/><Relationship Id="rId2" Type="http://schemas.openxmlformats.org/officeDocument/2006/relationships/tags" Target="../tags/tag55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wmf"/><Relationship Id="rId4" Type="http://schemas.openxmlformats.org/officeDocument/2006/relationships/tags" Target="../tags/tag57.xml"/><Relationship Id="rId9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61.xml"/><Relationship Id="rId7" Type="http://schemas.openxmlformats.org/officeDocument/2006/relationships/oleObject" Target="../embeddings/oleObject17.bin"/><Relationship Id="rId2" Type="http://schemas.openxmlformats.org/officeDocument/2006/relationships/tags" Target="../tags/tag60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71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0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85.xml"/><Relationship Id="rId7" Type="http://schemas.openxmlformats.org/officeDocument/2006/relationships/oleObject" Target="../embeddings/oleObject19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8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87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9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90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94.xml"/><Relationship Id="rId7" Type="http://schemas.openxmlformats.org/officeDocument/2006/relationships/oleObject" Target="../embeddings/oleObject22.bin"/><Relationship Id="rId2" Type="http://schemas.openxmlformats.org/officeDocument/2006/relationships/tags" Target="../tags/tag93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99.xml"/><Relationship Id="rId7" Type="http://schemas.openxmlformats.org/officeDocument/2006/relationships/oleObject" Target="../embeddings/oleObject23.bin"/><Relationship Id="rId2" Type="http://schemas.openxmlformats.org/officeDocument/2006/relationships/tags" Target="../tags/tag98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112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tags" Target="../tags/tag118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21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3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oleObject" Target="../embeddings/oleObject28.bin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32.wmf"/><Relationship Id="rId2" Type="http://schemas.openxmlformats.org/officeDocument/2006/relationships/tags" Target="../tags/tag12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28.xml"/><Relationship Id="rId11" Type="http://schemas.openxmlformats.org/officeDocument/2006/relationships/oleObject" Target="../embeddings/oleObject27.bin"/><Relationship Id="rId5" Type="http://schemas.openxmlformats.org/officeDocument/2006/relationships/tags" Target="../tags/tag127.xml"/><Relationship Id="rId10" Type="http://schemas.openxmlformats.org/officeDocument/2006/relationships/notesSlide" Target="../notesSlides/notesSlide60.xml"/><Relationship Id="rId4" Type="http://schemas.openxmlformats.org/officeDocument/2006/relationships/tags" Target="../tags/tag1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132.xml"/><Relationship Id="rId7" Type="http://schemas.openxmlformats.org/officeDocument/2006/relationships/notesSlide" Target="../notesSlides/notesSlide61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3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136.xml"/><Relationship Id="rId7" Type="http://schemas.openxmlformats.org/officeDocument/2006/relationships/notesSlide" Target="../notesSlides/notesSlide62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3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140.xml"/><Relationship Id="rId7" Type="http://schemas.openxmlformats.org/officeDocument/2006/relationships/notesSlide" Target="../notesSlides/notesSlide63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wmf"/><Relationship Id="rId5" Type="http://schemas.openxmlformats.org/officeDocument/2006/relationships/tags" Target="../tags/tag142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141.xml"/><Relationship Id="rId9" Type="http://schemas.openxmlformats.org/officeDocument/2006/relationships/image" Target="../media/image3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144.xml"/><Relationship Id="rId7" Type="http://schemas.openxmlformats.org/officeDocument/2006/relationships/notesSlide" Target="../notesSlides/notesSlide64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3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148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6.xml"/><Relationship Id="rId3" Type="http://schemas.openxmlformats.org/officeDocument/2006/relationships/tags" Target="../tags/tag1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32.vml"/><Relationship Id="rId6" Type="http://schemas.openxmlformats.org/officeDocument/2006/relationships/tags" Target="../tags/tag154.xml"/><Relationship Id="rId11" Type="http://schemas.openxmlformats.org/officeDocument/2006/relationships/oleObject" Target="../embeddings/oleObject36.bin"/><Relationship Id="rId5" Type="http://schemas.openxmlformats.org/officeDocument/2006/relationships/tags" Target="../tags/tag153.xml"/><Relationship Id="rId10" Type="http://schemas.openxmlformats.org/officeDocument/2006/relationships/image" Target="../media/image38.emf"/><Relationship Id="rId4" Type="http://schemas.openxmlformats.org/officeDocument/2006/relationships/tags" Target="../tags/tag152.xml"/><Relationship Id="rId9" Type="http://schemas.openxmlformats.org/officeDocument/2006/relationships/oleObject" Target="../embeddings/oleObject3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38.emf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oleObject" Target="../embeddings/oleObject37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33.vml"/><Relationship Id="rId6" Type="http://schemas.openxmlformats.org/officeDocument/2006/relationships/tags" Target="../tags/tag159.xml"/><Relationship Id="rId11" Type="http://schemas.openxmlformats.org/officeDocument/2006/relationships/notesSlide" Target="../notesSlides/notesSlide67.xml"/><Relationship Id="rId5" Type="http://schemas.openxmlformats.org/officeDocument/2006/relationships/tags" Target="../tags/tag158.xml"/><Relationship Id="rId15" Type="http://schemas.openxmlformats.org/officeDocument/2006/relationships/image" Target="../media/image39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oleObject" Target="../embeddings/oleObject3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164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3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w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180.xml"/><Relationship Id="rId7" Type="http://schemas.openxmlformats.org/officeDocument/2006/relationships/notesSlide" Target="../notesSlides/notesSlide73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image" Target="../media/image41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184.xml"/><Relationship Id="rId7" Type="http://schemas.openxmlformats.org/officeDocument/2006/relationships/notesSlide" Target="../notesSlides/notesSlide7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wmf"/><Relationship Id="rId5" Type="http://schemas.openxmlformats.org/officeDocument/2006/relationships/tags" Target="../tags/tag186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185.xml"/><Relationship Id="rId9" Type="http://schemas.openxmlformats.org/officeDocument/2006/relationships/image" Target="../media/image42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188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87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191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3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5.wmf"/><Relationship Id="rId5" Type="http://schemas.openxmlformats.org/officeDocument/2006/relationships/tags" Target="../tags/tag193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192.xml"/><Relationship Id="rId9" Type="http://schemas.openxmlformats.org/officeDocument/2006/relationships/image" Target="../media/image42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7.wmf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oleObject" Target="../embeddings/oleObject47.bin"/><Relationship Id="rId2" Type="http://schemas.openxmlformats.org/officeDocument/2006/relationships/tags" Target="../tags/tag194.xml"/><Relationship Id="rId1" Type="http://schemas.openxmlformats.org/officeDocument/2006/relationships/vmlDrawing" Target="../drawings/vmlDrawing39.vml"/><Relationship Id="rId6" Type="http://schemas.openxmlformats.org/officeDocument/2006/relationships/tags" Target="../tags/tag198.xml"/><Relationship Id="rId11" Type="http://schemas.openxmlformats.org/officeDocument/2006/relationships/image" Target="../media/image46.wmf"/><Relationship Id="rId5" Type="http://schemas.openxmlformats.org/officeDocument/2006/relationships/tags" Target="../tags/tag197.xml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6.bin"/><Relationship Id="rId4" Type="http://schemas.openxmlformats.org/officeDocument/2006/relationships/tags" Target="../tags/tag196.xml"/><Relationship Id="rId9" Type="http://schemas.openxmlformats.org/officeDocument/2006/relationships/notesSlide" Target="../notesSlides/notesSlide77.xml"/><Relationship Id="rId14" Type="http://schemas.openxmlformats.org/officeDocument/2006/relationships/oleObject" Target="../embeddings/oleObject48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40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wmf"/><Relationship Id="rId5" Type="http://schemas.openxmlformats.org/officeDocument/2006/relationships/tags" Target="../tags/tag203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202.xml"/><Relationship Id="rId9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w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image" Target="../media/image51.tiff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208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4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2.wmf"/><Relationship Id="rId5" Type="http://schemas.openxmlformats.org/officeDocument/2006/relationships/tags" Target="../tags/tag210.xml"/><Relationship Id="rId10" Type="http://schemas.openxmlformats.org/officeDocument/2006/relationships/oleObject" Target="../embeddings/oleObject52.bin"/><Relationship Id="rId4" Type="http://schemas.openxmlformats.org/officeDocument/2006/relationships/tags" Target="../tags/tag209.xml"/><Relationship Id="rId9" Type="http://schemas.openxmlformats.org/officeDocument/2006/relationships/image" Target="../media/image49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42.vml"/><Relationship Id="rId6" Type="http://schemas.openxmlformats.org/officeDocument/2006/relationships/tags" Target="../tags/tag215.xml"/><Relationship Id="rId11" Type="http://schemas.openxmlformats.org/officeDocument/2006/relationships/image" Target="../media/image49.emf"/><Relationship Id="rId5" Type="http://schemas.openxmlformats.org/officeDocument/2006/relationships/tags" Target="../tags/tag214.xml"/><Relationship Id="rId10" Type="http://schemas.openxmlformats.org/officeDocument/2006/relationships/oleObject" Target="../embeddings/oleObject53.bin"/><Relationship Id="rId4" Type="http://schemas.openxmlformats.org/officeDocument/2006/relationships/tags" Target="../tags/tag213.xml"/><Relationship Id="rId9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2.xml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43.v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10" Type="http://schemas.openxmlformats.org/officeDocument/2006/relationships/image" Target="../media/image53.emf"/><Relationship Id="rId4" Type="http://schemas.openxmlformats.org/officeDocument/2006/relationships/tags" Target="../tags/tag219.xml"/><Relationship Id="rId9" Type="http://schemas.openxmlformats.org/officeDocument/2006/relationships/oleObject" Target="../embeddings/oleObject5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3.xml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44.v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10" Type="http://schemas.openxmlformats.org/officeDocument/2006/relationships/image" Target="../media/image54.wmf"/><Relationship Id="rId4" Type="http://schemas.openxmlformats.org/officeDocument/2006/relationships/tags" Target="../tags/tag224.xml"/><Relationship Id="rId9" Type="http://schemas.openxmlformats.org/officeDocument/2006/relationships/oleObject" Target="../embeddings/oleObject5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46.wmf"/><Relationship Id="rId2" Type="http://schemas.openxmlformats.org/officeDocument/2006/relationships/tags" Target="../tags/tag227.xml"/><Relationship Id="rId1" Type="http://schemas.openxmlformats.org/officeDocument/2006/relationships/vmlDrawing" Target="../drawings/vmlDrawing45.vml"/><Relationship Id="rId6" Type="http://schemas.openxmlformats.org/officeDocument/2006/relationships/tags" Target="../tags/tag231.xml"/><Relationship Id="rId11" Type="http://schemas.openxmlformats.org/officeDocument/2006/relationships/oleObject" Target="../embeddings/oleObject56.bin"/><Relationship Id="rId5" Type="http://schemas.openxmlformats.org/officeDocument/2006/relationships/tags" Target="../tags/tag230.xml"/><Relationship Id="rId10" Type="http://schemas.openxmlformats.org/officeDocument/2006/relationships/notesSlide" Target="../notesSlides/notesSlide84.xml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notesSlide" Target="../notesSlides/notesSlide85.xml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238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4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image" Target="../media/image55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tags" Target="../tags/tag242.xml"/><Relationship Id="rId7" Type="http://schemas.openxmlformats.org/officeDocument/2006/relationships/oleObject" Target="../embeddings/oleObject58.bin"/><Relationship Id="rId2" Type="http://schemas.openxmlformats.org/officeDocument/2006/relationships/tags" Target="../tags/tag241.xml"/><Relationship Id="rId1" Type="http://schemas.openxmlformats.org/officeDocument/2006/relationships/vmlDrawing" Target="../drawings/vmlDrawing47.vml"/><Relationship Id="rId6" Type="http://schemas.openxmlformats.org/officeDocument/2006/relationships/notesSlide" Target="../notesSlides/notesSlide8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245.xml"/><Relationship Id="rId7" Type="http://schemas.openxmlformats.org/officeDocument/2006/relationships/notesSlide" Target="../notesSlides/notesSlide88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4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9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12.xml"/><Relationship Id="rId7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4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oleObject" Target="../embeddings/oleObject61.bin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image" Target="../media/image58.wmf"/><Relationship Id="rId2" Type="http://schemas.openxmlformats.org/officeDocument/2006/relationships/tags" Target="../tags/tag253.xml"/><Relationship Id="rId1" Type="http://schemas.openxmlformats.org/officeDocument/2006/relationships/vmlDrawing" Target="../drawings/vmlDrawing49.vml"/><Relationship Id="rId6" Type="http://schemas.openxmlformats.org/officeDocument/2006/relationships/tags" Target="../tags/tag257.xml"/><Relationship Id="rId11" Type="http://schemas.openxmlformats.org/officeDocument/2006/relationships/oleObject" Target="../embeddings/oleObject60.bin"/><Relationship Id="rId5" Type="http://schemas.openxmlformats.org/officeDocument/2006/relationships/tags" Target="../tags/tag256.xml"/><Relationship Id="rId10" Type="http://schemas.openxmlformats.org/officeDocument/2006/relationships/notesSlide" Target="../notesSlides/notesSlide91.xml"/><Relationship Id="rId4" Type="http://schemas.openxmlformats.org/officeDocument/2006/relationships/tags" Target="../tags/tag25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tags" Target="../tags/tag261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50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wmf"/><Relationship Id="rId5" Type="http://schemas.openxmlformats.org/officeDocument/2006/relationships/tags" Target="../tags/tag263.xml"/><Relationship Id="rId10" Type="http://schemas.openxmlformats.org/officeDocument/2006/relationships/oleObject" Target="../embeddings/oleObject63.bin"/><Relationship Id="rId4" Type="http://schemas.openxmlformats.org/officeDocument/2006/relationships/tags" Target="../tags/tag262.xml"/><Relationship Id="rId9" Type="http://schemas.openxmlformats.org/officeDocument/2006/relationships/image" Target="../media/image59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notesSlide" Target="../notesSlides/notesSlide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94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notesSlide" Target="../notesSlides/notesSlide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62.png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notesSlide" Target="../notesSlides/notesSlide9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notesSlide" Target="../notesSlides/notesSlide98.xml"/><Relationship Id="rId5" Type="http://schemas.openxmlformats.org/officeDocument/2006/relationships/tags" Target="../tags/tag28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6.xml"/><Relationship Id="rId9" Type="http://schemas.openxmlformats.org/officeDocument/2006/relationships/tags" Target="../tags/tag2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004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3314" y="33528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Дэвид М. Харрис и Сара Л. Харрис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Цифровая схемотехника и архитектура компьютера, второе издание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161891"/>
              </p:ext>
            </p:extLst>
          </p:nvPr>
        </p:nvGraphicFramePr>
        <p:xfrm>
          <a:off x="838200" y="3429000"/>
          <a:ext cx="81534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9" name="VISIO" r:id="rId6" imgW="3135960" imgH="684360" progId="Visio.Drawing.6">
                  <p:embed/>
                </p:oleObj>
              </mc:Choice>
              <mc:Fallback>
                <p:oleObj name="VISIO" r:id="rId6" imgW="3135960" imgH="68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8153400" cy="177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34208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Цепь одноразрядных сумматоров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Перенос проходит через всю цепочку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Недостаток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медленное суммирование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Сумматор с последовательным переносом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244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7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7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76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Покажите, как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сконфигурировать ЛБ  </a:t>
            </a:r>
            <a:r>
              <a:rPr lang="ru-RU" sz="2400" dirty="0" err="1">
                <a:latin typeface="Times New Roman" pitchFamily="18" charset="0"/>
                <a:cs typeface="Arial" charset="0"/>
              </a:rPr>
              <a:t>Cyclone</a:t>
            </a:r>
            <a:r>
              <a:rPr lang="ru-RU" sz="2400" dirty="0">
                <a:latin typeface="Times New Roman" pitchFamily="18" charset="0"/>
                <a:cs typeface="Arial" charset="0"/>
              </a:rPr>
              <a:t> IV  для выполнения следующих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функций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 = ABC + ABC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 = AB</a:t>
            </a:r>
          </a:p>
        </p:txBody>
      </p:sp>
      <p:sp>
        <p:nvSpPr>
          <p:cNvPr id="1007627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09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28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384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352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0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Конфигурация </a:t>
            </a:r>
            <a:r>
              <a:rPr lang="ru-RU" sz="4000" dirty="0" smtClean="0">
                <a:solidFill>
                  <a:schemeClr val="bg1"/>
                </a:solidFill>
              </a:rPr>
              <a:t>ЛБ. </a:t>
            </a:r>
            <a:r>
              <a:rPr lang="ru-RU" sz="4000" dirty="0">
                <a:solidFill>
                  <a:schemeClr val="bg1"/>
                </a:solidFill>
              </a:rPr>
              <a:t>Пример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26" y="2743200"/>
            <a:ext cx="59720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3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990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99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991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средства САПР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(Altera’s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Quartus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Описать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редактора принципиальных схем 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HDL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Выполнить моделирование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Выполнить синтез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его имплементацию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Загрузить конфигурацию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FPGA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Протестировать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FPGA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smtClean="0">
                <a:solidFill>
                  <a:schemeClr val="bg1"/>
                </a:solidFill>
                <a:latin typeface="+mj-lt"/>
              </a:rPr>
              <a:t>Последовательность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проектирования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8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8877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 smtClean="0">
                <a:latin typeface="Times New Roman" pitchFamily="18" charset="0"/>
                <a:cs typeface="Arial" charset="0"/>
              </a:rPr>
              <a:t>Задержка сумматора складывается из задержек разрядов в каждом звене:</a:t>
            </a:r>
            <a:endParaRPr lang="en-US" sz="2800" i="1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	</a:t>
            </a:r>
            <a:r>
              <a:rPr lang="en-US" sz="3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ripple</a:t>
            </a:r>
            <a:r>
              <a:rPr lang="en-US" sz="3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800" b="1" i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Nt</a:t>
            </a:r>
            <a:r>
              <a:rPr lang="en-US" sz="3800" b="1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FA</a:t>
            </a:r>
            <a:endParaRPr lang="en-US" sz="38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	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где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FA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– задержка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одного полного сумматора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Сумматор с последовательным переносом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3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9906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Определить значение переноса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out</a:t>
            </a:r>
            <a:r>
              <a:rPr lang="en-US" sz="2000" dirty="0">
                <a:latin typeface="Times New Roman" pitchFamily="18" charset="0"/>
                <a:cs typeface="Arial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в каждом блоке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разрядного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сумматора, используя сигналы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generate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propagate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1900" b="1" dirty="0" smtClean="0">
                <a:latin typeface="Times New Roman" pitchFamily="18" charset="0"/>
                <a:cs typeface="Arial" charset="0"/>
              </a:rPr>
              <a:t>Некоторые определения</a:t>
            </a:r>
            <a:r>
              <a:rPr lang="en-US" sz="1900" b="1" dirty="0" smtClean="0">
                <a:latin typeface="Times New Roman" pitchFamily="18" charset="0"/>
                <a:cs typeface="Arial" charset="0"/>
              </a:rPr>
              <a:t>:</a:t>
            </a:r>
            <a:endParaRPr lang="en-US" sz="1900" b="1" dirty="0">
              <a:latin typeface="Times New Roman" pitchFamily="18" charset="0"/>
              <a:cs typeface="Arial" charset="0"/>
            </a:endParaRPr>
          </a:p>
          <a:p>
            <a:pPr marL="365125" lvl="1" indent="92075">
              <a:spcBef>
                <a:spcPct val="20000"/>
              </a:spcBef>
              <a:buFontTx/>
              <a:buChar char="–"/>
            </a:pPr>
            <a:r>
              <a:rPr lang="ru-RU" sz="1900" dirty="0" smtClean="0">
                <a:latin typeface="Times New Roman" pitchFamily="18" charset="0"/>
                <a:cs typeface="Arial" charset="0"/>
              </a:rPr>
              <a:t> Разряд </a:t>
            </a:r>
            <a:r>
              <a:rPr lang="en-US" sz="19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19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формирует перенос</a:t>
            </a:r>
            <a:r>
              <a:rPr lang="en-US" sz="19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либо путем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его генерирования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1900" i="1" dirty="0" smtClean="0">
                <a:latin typeface="Times New Roman" pitchFamily="18" charset="0"/>
                <a:cs typeface="Arial" charset="0"/>
              </a:rPr>
              <a:t>generating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) либо путем </a:t>
            </a:r>
            <a:r>
              <a:rPr lang="en-US" sz="19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распространения (</a:t>
            </a:r>
            <a:r>
              <a:rPr lang="en-US" sz="1900" i="1" dirty="0" smtClean="0">
                <a:latin typeface="Times New Roman" pitchFamily="18" charset="0"/>
                <a:cs typeface="Arial" charset="0"/>
              </a:rPr>
              <a:t>propagating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) переноса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со своего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соответствующего входа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на свой выход</a:t>
            </a:r>
            <a:endParaRPr lang="en-US" sz="1900" dirty="0">
              <a:latin typeface="Times New Roman" pitchFamily="18" charset="0"/>
              <a:cs typeface="Arial" charset="0"/>
            </a:endParaRPr>
          </a:p>
          <a:p>
            <a:pPr marL="365125" lvl="1" indent="92075">
              <a:spcBef>
                <a:spcPct val="20000"/>
              </a:spcBef>
              <a:buFontTx/>
              <a:buChar char="–"/>
            </a:pPr>
            <a:r>
              <a:rPr lang="en-US" sz="19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Генерирование </a:t>
            </a:r>
            <a:r>
              <a:rPr lang="en-US" sz="19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1900" i="1" dirty="0" err="1" smtClean="0">
                <a:latin typeface="Times New Roman" pitchFamily="18" charset="0"/>
                <a:cs typeface="Arial" charset="0"/>
              </a:rPr>
              <a:t>G</a:t>
            </a:r>
            <a:r>
              <a:rPr lang="en-US" sz="19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1900" dirty="0">
                <a:latin typeface="Times New Roman" pitchFamily="18" charset="0"/>
                <a:cs typeface="Arial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и распространение </a:t>
            </a:r>
            <a:r>
              <a:rPr lang="en-US" sz="19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19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19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1900" dirty="0">
                <a:latin typeface="Times New Roman" pitchFamily="18" charset="0"/>
                <a:cs typeface="Arial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Arial" charset="0"/>
              </a:rPr>
              <a:t>сигналов для каждого разряда</a:t>
            </a:r>
            <a:r>
              <a:rPr lang="en-US" sz="1900" dirty="0" smtClean="0">
                <a:latin typeface="Times New Roman" pitchFamily="18" charset="0"/>
                <a:cs typeface="Arial" charset="0"/>
              </a:rPr>
              <a:t>:</a:t>
            </a:r>
            <a:endParaRPr lang="en-US" sz="1900" dirty="0">
              <a:latin typeface="Times New Roman" pitchFamily="18" charset="0"/>
              <a:cs typeface="Arial" charset="0"/>
            </a:endParaRPr>
          </a:p>
          <a:p>
            <a:pPr marL="493713" lvl="2" indent="182563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cs typeface="Arial" charset="0"/>
              </a:rPr>
              <a:t>Разряд </a:t>
            </a:r>
            <a:r>
              <a:rPr lang="en-US" sz="18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Arial" charset="0"/>
              </a:rPr>
              <a:t>будет генерировать перенос, если </a:t>
            </a:r>
            <a:r>
              <a:rPr lang="en-US" sz="1800" i="1" dirty="0" smtClean="0">
                <a:latin typeface="Times New Roman" pitchFamily="18" charset="0"/>
                <a:cs typeface="Arial" charset="0"/>
              </a:rPr>
              <a:t>A</a:t>
            </a:r>
            <a:r>
              <a:rPr lang="en-US" sz="18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1800" i="1" dirty="0" smtClean="0">
                <a:latin typeface="Times New Roman" pitchFamily="18" charset="0"/>
                <a:cs typeface="Arial" charset="0"/>
              </a:rPr>
              <a:t>B</a:t>
            </a:r>
            <a:r>
              <a:rPr lang="en-US" sz="18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Arial" charset="0"/>
              </a:rPr>
              <a:t> (оба) равны 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sz="1800" dirty="0">
                <a:latin typeface="Times New Roman" pitchFamily="18" charset="0"/>
                <a:cs typeface="Arial" charset="0"/>
              </a:rPr>
              <a:t>. </a:t>
            </a:r>
          </a:p>
          <a:p>
            <a:pPr marL="742950" lvl="1" indent="-285750"/>
            <a:r>
              <a:rPr lang="en-US" sz="2000" i="1" dirty="0">
                <a:latin typeface="Times New Roman" pitchFamily="18" charset="0"/>
                <a:cs typeface="Arial" charset="0"/>
              </a:rPr>
              <a:t>		</a:t>
            </a:r>
            <a:r>
              <a:rPr lang="en-US" dirty="0">
                <a:latin typeface="Times New Roman" pitchFamily="18" charset="0"/>
                <a:cs typeface="Arial" charset="0"/>
              </a:rPr>
              <a:t>	</a:t>
            </a:r>
            <a:r>
              <a:rPr lang="en-US" sz="30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493713" lvl="2" indent="182563">
              <a:spcBef>
                <a:spcPct val="20000"/>
              </a:spcBef>
              <a:buFontTx/>
              <a:buChar char="•"/>
            </a:pPr>
            <a:r>
              <a:rPr lang="ru-RU" dirty="0">
                <a:latin typeface="Times New Roman" pitchFamily="18" charset="0"/>
                <a:cs typeface="Arial" charset="0"/>
              </a:rPr>
              <a:t>Разряд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dirty="0">
                <a:latin typeface="Times New Roman" pitchFamily="18" charset="0"/>
                <a:cs typeface="Arial" charset="0"/>
              </a:rPr>
              <a:t>будет распространять перенос от соответствующего входа к соответствующему выходу, если </a:t>
            </a:r>
            <a:r>
              <a:rPr lang="en-US" dirty="0">
                <a:latin typeface="Times New Roman" pitchFamily="18" charset="0"/>
                <a:cs typeface="Arial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или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B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dirty="0">
                <a:latin typeface="Times New Roman" pitchFamily="18" charset="0"/>
                <a:cs typeface="Arial" charset="0"/>
              </a:rPr>
              <a:t>равен </a:t>
            </a:r>
            <a:r>
              <a:rPr lang="en-US" dirty="0">
                <a:latin typeface="Times New Roman" pitchFamily="18" charset="0"/>
                <a:cs typeface="Arial" charset="0"/>
              </a:rPr>
              <a:t>1.</a:t>
            </a:r>
          </a:p>
          <a:p>
            <a:pPr marL="12700" lvl="1"/>
            <a:r>
              <a:rPr lang="en-US" sz="2000" i="1" dirty="0">
                <a:latin typeface="Times New Roman" pitchFamily="18" charset="0"/>
                <a:cs typeface="Arial" charset="0"/>
              </a:rPr>
              <a:t>		</a:t>
            </a:r>
            <a:r>
              <a:rPr lang="ru-RU" dirty="0"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A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B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493713" lvl="2" indent="182563">
              <a:spcBef>
                <a:spcPct val="20000"/>
              </a:spcBef>
              <a:buFontTx/>
              <a:buChar char="•"/>
            </a:pPr>
            <a:r>
              <a:rPr lang="ru-RU" dirty="0">
                <a:latin typeface="Times New Roman" pitchFamily="18" charset="0"/>
                <a:cs typeface="Arial" charset="0"/>
              </a:rPr>
              <a:t>Перенос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разряда</a:t>
            </a:r>
            <a:r>
              <a:rPr lang="ru-RU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dirty="0">
                <a:latin typeface="Times New Roman" pitchFamily="18" charset="0"/>
                <a:cs typeface="Arial" charset="0"/>
              </a:rPr>
              <a:t>(C</a:t>
            </a:r>
            <a:r>
              <a:rPr lang="en-US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dirty="0">
                <a:latin typeface="Times New Roman" pitchFamily="18" charset="0"/>
                <a:cs typeface="Arial" charset="0"/>
              </a:rPr>
              <a:t>):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	   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i-1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P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i-1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875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Сумматор с ускоренным групповым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переносом </a:t>
            </a:r>
            <a:r>
              <a:rPr lang="ru-RU" sz="2800" dirty="0">
                <a:solidFill>
                  <a:schemeClr val="bg1"/>
                </a:solidFill>
              </a:rPr>
              <a:t>(СУГП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62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1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Arial" charset="0"/>
              </a:rPr>
              <a:t>Шаг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Вычислить </a:t>
            </a:r>
            <a:r>
              <a:rPr lang="en-US" sz="3200" i="1" dirty="0" err="1" smtClean="0">
                <a:latin typeface="Times New Roman" pitchFamily="18" charset="0"/>
                <a:cs typeface="Arial" charset="0"/>
              </a:rPr>
              <a:t>G</a:t>
            </a:r>
            <a:r>
              <a:rPr lang="en-US" sz="32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32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для всех разрядов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Arial" charset="0"/>
              </a:rPr>
              <a:t>Шаг 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>
                <a:latin typeface="Times New Roman" pitchFamily="18" charset="0"/>
                <a:cs typeface="Arial" charset="0"/>
              </a:rPr>
              <a:t>Вычислить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G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для всех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битовых блоков </a:t>
            </a:r>
            <a:r>
              <a:rPr lang="ru-RU" sz="3200" dirty="0">
                <a:latin typeface="Times New Roman" pitchFamily="18" charset="0"/>
                <a:cs typeface="Arial" charset="0"/>
              </a:rPr>
              <a:t>сумматора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Arial" charset="0"/>
              </a:rPr>
              <a:t>Шаг 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>
                <a:latin typeface="Times New Roman" pitchFamily="18" charset="0"/>
                <a:cs typeface="Arial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еренос </a:t>
            </a:r>
            <a:r>
              <a:rPr lang="en-US" sz="3200" i="1" dirty="0" err="1" smtClean="0">
                <a:latin typeface="Times New Roman" pitchFamily="18" charset="0"/>
                <a:cs typeface="Arial" charset="0"/>
              </a:rPr>
              <a:t>C</a:t>
            </a:r>
            <a:r>
              <a:rPr lang="en-US" sz="3200" i="1" baseline="-25000" dirty="0" err="1" smtClean="0">
                <a:latin typeface="Times New Roman" pitchFamily="18" charset="0"/>
                <a:cs typeface="Arial" charset="0"/>
              </a:rPr>
              <a:t>in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распространяется  через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все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битовые </a:t>
            </a:r>
            <a:r>
              <a:rPr lang="ru-RU" sz="3200" dirty="0">
                <a:latin typeface="Times New Roman" pitchFamily="18" charset="0"/>
                <a:cs typeface="Arial" charset="0"/>
              </a:rPr>
              <a:t>блоки генерации</a:t>
            </a:r>
            <a:r>
              <a:rPr lang="en-US" sz="3200" dirty="0">
                <a:latin typeface="Times New Roman" pitchFamily="18" charset="0"/>
                <a:cs typeface="Arial" charset="0"/>
              </a:rPr>
              <a:t>/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распространения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228600"/>
            <a:ext cx="830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Суммирование </a:t>
            </a:r>
            <a:r>
              <a:rPr lang="ru-RU" sz="2800" dirty="0" smtClean="0">
                <a:solidFill>
                  <a:schemeClr val="bg1"/>
                </a:solidFill>
              </a:rPr>
              <a:t>с ускоренным</a:t>
            </a:r>
            <a:r>
              <a:rPr lang="ru-RU" sz="2800" dirty="0">
                <a:solidFill>
                  <a:schemeClr val="bg1"/>
                </a:solidFill>
              </a:rPr>
              <a:t> групповым</a:t>
            </a:r>
            <a:r>
              <a:rPr lang="ru-RU" sz="2800" dirty="0" smtClean="0">
                <a:solidFill>
                  <a:schemeClr val="bg1"/>
                </a:solidFill>
              </a:rPr>
              <a:t> переносом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3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Arial" charset="0"/>
              </a:rPr>
              <a:t>Пример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4-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разрядные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блоки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G</a:t>
            </a:r>
            <a:r>
              <a:rPr lang="en-US" sz="3200" baseline="-25000" dirty="0" smtClean="0">
                <a:latin typeface="Times New Roman" pitchFamily="18" charset="0"/>
                <a:cs typeface="Arial" charset="0"/>
              </a:rPr>
              <a:t>3:0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Arial" charset="0"/>
              </a:rPr>
              <a:t>3:0</a:t>
            </a:r>
            <a:r>
              <a:rPr lang="en-US" sz="3200" dirty="0">
                <a:latin typeface="Times New Roman" pitchFamily="18" charset="0"/>
                <a:cs typeface="Arial" charset="0"/>
              </a:rPr>
              <a:t>) 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		  </a:t>
            </a:r>
            <a:r>
              <a:rPr lang="en-US" b="1" i="1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i="1" baseline="-25000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    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P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lvl="1">
              <a:spcBef>
                <a:spcPct val="20000"/>
              </a:spcBef>
            </a:pP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Arial" charset="0"/>
              </a:rPr>
              <a:t>В общем случае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,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	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-2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     	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-2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j</a:t>
            </a:r>
            <a:endParaRPr lang="en-US" b="1" i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C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 =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i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i-1</a:t>
            </a:r>
            <a:endParaRPr lang="ru-RU" sz="2800" b="1" i="1" baseline="-25000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ru-RU" sz="28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endParaRPr lang="en-US" sz="28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2647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Сумматор с ускоренным групповым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переносом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08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6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4610828"/>
              </p:ext>
            </p:extLst>
          </p:nvPr>
        </p:nvGraphicFramePr>
        <p:xfrm>
          <a:off x="1752600" y="1143000"/>
          <a:ext cx="55626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" name="VISIO" r:id="rId5" imgW="3914640" imgH="3552480" progId="Visio.Drawing.6">
                  <p:embed/>
                </p:oleObj>
              </mc:Choice>
              <mc:Fallback>
                <p:oleObj name="VISIO" r:id="rId5" imgW="3914640" imgH="3552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5562600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6875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32-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разрядный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</a:t>
            </a:r>
            <a:r>
              <a:rPr lang="ru-RU" sz="2800" dirty="0" smtClean="0">
                <a:solidFill>
                  <a:schemeClr val="bg1"/>
                </a:solidFill>
              </a:rPr>
              <a:t>умматор </a:t>
            </a:r>
            <a:r>
              <a:rPr lang="ru-RU" sz="2800" dirty="0">
                <a:solidFill>
                  <a:schemeClr val="bg1"/>
                </a:solidFill>
              </a:rPr>
              <a:t>с ускоренным групповым </a:t>
            </a:r>
            <a:r>
              <a:rPr lang="ru-RU" sz="2800" dirty="0" smtClean="0">
                <a:solidFill>
                  <a:schemeClr val="bg1"/>
                </a:solidFill>
              </a:rPr>
              <a:t>переносом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4-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разрядными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блоками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25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954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Для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разрядного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умматор </a:t>
            </a:r>
            <a:r>
              <a:rPr lang="ru-RU" sz="2400" dirty="0">
                <a:latin typeface="Times New Roman" pitchFamily="18" charset="0"/>
                <a:cs typeface="Arial" charset="0"/>
              </a:rPr>
              <a:t>с ускоренным групповым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переносом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разрядными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блоками: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CLA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pg_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block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N/k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– 1)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AND_OR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kt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FA</a:t>
            </a:r>
            <a:endParaRPr lang="en-US" sz="32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pg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: 	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генерации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всех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endParaRPr lang="en-US" sz="2000" i="1" baseline="-250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pg_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block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Times New Roman" pitchFamily="18" charset="0"/>
                <a:cs typeface="Arial" charset="0"/>
              </a:rPr>
              <a:t>:	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</a:t>
            </a:r>
            <a:r>
              <a:rPr lang="ru-RU" sz="2000" dirty="0">
                <a:latin typeface="Times New Roman" pitchFamily="18" charset="0"/>
                <a:cs typeface="Arial" charset="0"/>
              </a:rPr>
              <a:t>генерации всех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j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AND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_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OR</a:t>
            </a:r>
            <a:r>
              <a:rPr lang="en-US" sz="2000" dirty="0">
                <a:latin typeface="Times New Roman" pitchFamily="18" charset="0"/>
                <a:cs typeface="Arial" charset="0"/>
              </a:rPr>
              <a:t> :	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тракта вход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in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>
                <a:latin typeface="Times New Roman" pitchFamily="18" charset="0"/>
                <a:cs typeface="Arial" charset="0"/>
              </a:rPr>
              <a:t>- выход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out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из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 элементов И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ИЛИ в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разрядном блоке </a:t>
            </a:r>
            <a:r>
              <a:rPr lang="ru-RU" sz="2000" dirty="0">
                <a:latin typeface="Times New Roman" pitchFamily="18" charset="0"/>
                <a:cs typeface="Arial" charset="0"/>
              </a:rPr>
              <a:t>сумматор с ускоренным групповым переносом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разрядный сумматор с ускоренным групповым переносом практически всегда более быстрый, чем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сумматор с последовательным переносом для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N</a:t>
            </a:r>
            <a:r>
              <a:rPr lang="en-US" sz="2400" dirty="0">
                <a:latin typeface="Times New Roman" pitchFamily="18" charset="0"/>
                <a:cs typeface="Arial" charset="0"/>
              </a:rPr>
              <a:t>  &gt; 16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Задержки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</a:t>
            </a:r>
            <a:r>
              <a:rPr lang="ru-RU" sz="2800" dirty="0" smtClean="0">
                <a:solidFill>
                  <a:schemeClr val="bg1"/>
                </a:solidFill>
              </a:rPr>
              <a:t>умматор </a:t>
            </a:r>
            <a:r>
              <a:rPr lang="ru-RU" sz="2800" dirty="0">
                <a:solidFill>
                  <a:schemeClr val="bg1"/>
                </a:solidFill>
              </a:rPr>
              <a:t>с ускоренным </a:t>
            </a:r>
            <a:r>
              <a:rPr lang="ru-RU" sz="2800" dirty="0" smtClean="0">
                <a:solidFill>
                  <a:schemeClr val="bg1"/>
                </a:solidFill>
              </a:rPr>
              <a:t>групповым переносом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87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297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Вычисляет перенос на входе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C</a:t>
            </a:r>
            <a:r>
              <a:rPr lang="en-US" sz="28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-1</a:t>
            </a:r>
            <a:r>
              <a:rPr lang="en-US" sz="2800" dirty="0">
                <a:latin typeface="Times New Roman" pitchFamily="18" charset="0"/>
                <a:cs typeface="Arial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для каждого разряда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затем вычисляет сумму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:</a:t>
            </a:r>
            <a:endParaRPr lang="en-US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Å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B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Å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  <a:cs typeface="Arial" charset="0"/>
              </a:rPr>
              <a:t>Вычисляет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для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1-, 2-, 4-, 8-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разрядов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блоков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до тех пор, пока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не станут известны все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переносы </a:t>
            </a:r>
            <a:r>
              <a:rPr lang="en-US" sz="2800" i="1" dirty="0" err="1" smtClean="0">
                <a:latin typeface="Times New Roman" pitchFamily="18" charset="0"/>
                <a:cs typeface="Arial" charset="0"/>
              </a:rPr>
              <a:t>G</a:t>
            </a:r>
            <a:r>
              <a:rPr lang="en-US" sz="28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ru-RU" sz="2800" i="1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 (входные переносы всех разрядов) </a:t>
            </a:r>
            <a:endParaRPr lang="en-US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Количество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каскадов 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2800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Arial" charset="0"/>
              </a:rPr>
              <a:t>N</a:t>
            </a:r>
            <a:endParaRPr lang="ru-RU" sz="28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15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Префиксный сумматор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0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69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924800" cy="545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Перенос на входе либо генерируется </a:t>
            </a:r>
            <a:r>
              <a:rPr lang="ru-RU" sz="2400" i="1" dirty="0" smtClean="0">
                <a:latin typeface="Times New Roman" pitchFamily="18" charset="0"/>
                <a:cs typeface="Arial" charset="0"/>
              </a:rPr>
              <a:t>для данного разряда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либо распространяется от предыдущего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.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Разряд -1 соответствует </a:t>
            </a:r>
            <a:r>
              <a:rPr lang="ru-RU" sz="2400" i="1" dirty="0" err="1" smtClean="0">
                <a:latin typeface="Times New Roman" pitchFamily="18" charset="0"/>
                <a:cs typeface="Arial" charset="0"/>
              </a:rPr>
              <a:t>C</a:t>
            </a:r>
            <a:r>
              <a:rPr lang="ru-RU" sz="2400" baseline="-25000" dirty="0" err="1" smtClean="0">
                <a:latin typeface="Times New Roman" pitchFamily="18" charset="0"/>
                <a:cs typeface="Arial" charset="0"/>
              </a:rPr>
              <a:t>in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, тогда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6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in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6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Значение переноса на входе разряда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равно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Arial" charset="0"/>
              </a:rPr>
              <a:t>значению переноса на выходе разряда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i-1</a:t>
            </a:r>
            <a:r>
              <a:rPr lang="en-US" sz="2400" dirty="0">
                <a:latin typeface="Times New Roman" pitchFamily="18" charset="0"/>
                <a:cs typeface="Arial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6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-1:-1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G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-1:-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сигнал генерации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блока разрядов от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-1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до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Выражение для суммы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6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6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Å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B</a:t>
            </a:r>
            <a:r>
              <a:rPr lang="en-US" sz="26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Å</a:t>
            </a:r>
            <a:r>
              <a:rPr lang="en-US" sz="26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G</a:t>
            </a:r>
            <a:r>
              <a:rPr lang="en-US" sz="26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-1:-1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Цель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быстрое вычисление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G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0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1:-1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3:-1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4:-1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5:-1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…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называемых </a:t>
            </a:r>
            <a:r>
              <a:rPr lang="ru-RU" sz="2400" b="1" i="1" dirty="0" smtClean="0">
                <a:latin typeface="Times New Roman" pitchFamily="18" charset="0"/>
                <a:cs typeface="Arial" charset="0"/>
              </a:rPr>
              <a:t>префиксами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)</a:t>
            </a:r>
            <a:endParaRPr lang="en-US" sz="2400" i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baseline="-25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Префиксный </a:t>
            </a:r>
            <a:r>
              <a:rPr lang="ru-RU" sz="3600" dirty="0" smtClean="0">
                <a:solidFill>
                  <a:schemeClr val="bg1"/>
                </a:solidFill>
              </a:rPr>
              <a:t>сумматор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954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Сигналы генерации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и распространения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блока, охватывающего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разряды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i:k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+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i:k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G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-1: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j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-1:j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Более детально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Генерация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блок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генерирует перенос, если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Старшие разряды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генерируют перенос или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Старшие разряды распространяют перенос, сгенерированный в </a:t>
            </a:r>
            <a:r>
              <a:rPr lang="ru-RU" sz="2400" dirty="0">
                <a:latin typeface="Times New Roman" pitchFamily="18" charset="0"/>
                <a:cs typeface="Arial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ладших разрядах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-1: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Распространение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блок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распространяет перенос, если 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таршие </a:t>
            </a:r>
            <a:r>
              <a:rPr lang="ru-RU" sz="2400" dirty="0">
                <a:latin typeface="Times New Roman" pitchFamily="18" charset="0"/>
                <a:cs typeface="Arial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младшие </a:t>
            </a:r>
            <a:r>
              <a:rPr lang="ru-RU" sz="2400" dirty="0">
                <a:latin typeface="Times New Roman" pitchFamily="18" charset="0"/>
                <a:cs typeface="Arial" charset="0"/>
              </a:rPr>
              <a:t>разряды </a:t>
            </a:r>
            <a:r>
              <a:rPr lang="ru-RU" sz="2400" i="1" dirty="0" smtClean="0">
                <a:latin typeface="Times New Roman" pitchFamily="18" charset="0"/>
                <a:cs typeface="Arial" charset="0"/>
              </a:rPr>
              <a:t>распространяют перенос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aseline="-25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Префиксный </a:t>
            </a:r>
            <a:r>
              <a:rPr lang="ru-RU" sz="3600" dirty="0" smtClean="0">
                <a:solidFill>
                  <a:schemeClr val="bg1"/>
                </a:solidFill>
              </a:rPr>
              <a:t> сумматор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3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90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9592896"/>
              </p:ext>
            </p:extLst>
          </p:nvPr>
        </p:nvGraphicFramePr>
        <p:xfrm>
          <a:off x="2057400" y="990600"/>
          <a:ext cx="5638800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9" name="VISIO" r:id="rId6" imgW="4029120" imgH="4003560" progId="Visio.Drawing.6">
                  <p:embed/>
                </p:oleObj>
              </mc:Choice>
              <mc:Fallback>
                <p:oleObj name="VISIO" r:id="rId6" imgW="4029120" imgH="4003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5638800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77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Схема префиксного</a:t>
            </a:r>
            <a:r>
              <a:rPr lang="ru-RU" sz="3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сумматора</a:t>
            </a:r>
            <a:endParaRPr lang="en-US" sz="3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3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808" y="1143000"/>
            <a:ext cx="762879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  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log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N(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pg_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prefix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XOR</a:t>
            </a:r>
            <a:endParaRPr lang="en-US" sz="32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-25000" dirty="0" err="1" smtClean="0">
                <a:latin typeface="Times New Roman" pitchFamily="18" charset="0"/>
                <a:cs typeface="Arial" charset="0"/>
              </a:rPr>
              <a:t>pg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формирования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элементы И или </a:t>
            </a:r>
            <a:r>
              <a:rPr lang="ru-RU" sz="2000" dirty="0" err="1" smtClean="0">
                <a:latin typeface="Times New Roman" pitchFamily="18" charset="0"/>
                <a:cs typeface="Arial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)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b="1" i="1" baseline="-25000" dirty="0" err="1" smtClean="0">
                <a:latin typeface="Times New Roman" pitchFamily="18" charset="0"/>
                <a:cs typeface="Arial" charset="0"/>
              </a:rPr>
              <a:t>pg_</a:t>
            </a:r>
            <a:r>
              <a:rPr lang="en-US" sz="2000" b="1" baseline="-25000" dirty="0" err="1" smtClean="0">
                <a:latin typeface="Times New Roman" pitchFamily="18" charset="0"/>
                <a:cs typeface="Arial" charset="0"/>
              </a:rPr>
              <a:t>prefix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</a:t>
            </a:r>
            <a:r>
              <a:rPr lang="ru-RU" sz="2000" dirty="0">
                <a:latin typeface="Times New Roman" pitchFamily="18" charset="0"/>
                <a:cs typeface="Arial" charset="0"/>
              </a:rPr>
              <a:t>черной префиксной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ячейки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000" dirty="0">
                <a:latin typeface="Times New Roman" pitchFamily="18" charset="0"/>
                <a:cs typeface="Arial" charset="0"/>
              </a:rPr>
              <a:t>элементы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И-ИЛИ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)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808" y="238780"/>
            <a:ext cx="808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Задержка префиксного сумматора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78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Сравнить задержки: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32-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разрядный </a:t>
            </a:r>
            <a:r>
              <a:rPr lang="ru-RU" sz="2000" dirty="0">
                <a:latin typeface="Times New Roman" pitchFamily="18" charset="0"/>
                <a:cs typeface="Arial" charset="0"/>
              </a:rPr>
              <a:t>сумматор с последовательным переносом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ru-RU" sz="2000" dirty="0">
                <a:latin typeface="Times New Roman" pitchFamily="18" charset="0"/>
                <a:cs typeface="Arial" charset="0"/>
              </a:rPr>
              <a:t>сумматор с ускоренным групповым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переносом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 префиксного сумматора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Arial" charset="0"/>
              </a:rPr>
              <a:t>сумматор с ускоренным групповым переносом содержит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4-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разрядные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блоки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2-входового вентиля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000" dirty="0">
                <a:latin typeface="Times New Roman" pitchFamily="18" charset="0"/>
                <a:cs typeface="Arial" charset="0"/>
              </a:rPr>
              <a:t>100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ps</a:t>
            </a:r>
            <a:r>
              <a:rPr lang="en-US" sz="2000" dirty="0">
                <a:latin typeface="Times New Roman" pitchFamily="18" charset="0"/>
                <a:cs typeface="Arial" charset="0"/>
              </a:rPr>
              <a:t>;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задержка полного сумматора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000" dirty="0">
                <a:latin typeface="Times New Roman" pitchFamily="18" charset="0"/>
                <a:cs typeface="Arial" charset="0"/>
              </a:rPr>
              <a:t>300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ps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	</a:t>
            </a:r>
            <a:endParaRPr lang="en-US" sz="20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Сравнение задержек сумматоров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48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990600"/>
            <a:ext cx="8077200" cy="547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  <a:cs typeface="Arial" charset="0"/>
              </a:rPr>
              <a:t>Сравнить задержки: </a:t>
            </a:r>
            <a:r>
              <a:rPr lang="en-US" sz="2000" dirty="0">
                <a:latin typeface="Times New Roman" pitchFamily="18" charset="0"/>
                <a:cs typeface="Arial" charset="0"/>
              </a:rPr>
              <a:t>32-</a:t>
            </a:r>
            <a:r>
              <a:rPr lang="ru-RU" sz="2000" dirty="0">
                <a:latin typeface="Times New Roman" pitchFamily="18" charset="0"/>
                <a:cs typeface="Arial" charset="0"/>
              </a:rPr>
              <a:t>разрядный сумматор с последовательным переносом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ru-RU" sz="2000" dirty="0">
                <a:latin typeface="Times New Roman" pitchFamily="18" charset="0"/>
                <a:cs typeface="Arial" charset="0"/>
              </a:rPr>
              <a:t>сумматор с ускоренным групповым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переносом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>
                <a:latin typeface="Times New Roman" pitchFamily="18" charset="0"/>
                <a:cs typeface="Arial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префиксный сумматор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Arial" charset="0"/>
              </a:rPr>
              <a:t>сумматор с ускоренным групповым переносом содержит </a:t>
            </a:r>
            <a:r>
              <a:rPr lang="en-US" sz="2000" dirty="0">
                <a:latin typeface="Times New Roman" pitchFamily="18" charset="0"/>
                <a:cs typeface="Arial" charset="0"/>
              </a:rPr>
              <a:t>4-</a:t>
            </a:r>
            <a:r>
              <a:rPr lang="ru-RU" sz="2000" dirty="0">
                <a:latin typeface="Times New Roman" pitchFamily="18" charset="0"/>
                <a:cs typeface="Arial" charset="0"/>
              </a:rPr>
              <a:t>разрядные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>
                <a:latin typeface="Times New Roman" pitchFamily="18" charset="0"/>
                <a:cs typeface="Arial" charset="0"/>
              </a:rPr>
              <a:t>блоки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Arial" charset="0"/>
              </a:rPr>
              <a:t>Задержка 2-входового вентиля </a:t>
            </a:r>
            <a:r>
              <a:rPr lang="en-US" sz="2000" dirty="0">
                <a:latin typeface="Times New Roman" pitchFamily="18" charset="0"/>
                <a:cs typeface="Arial" charset="0"/>
              </a:rPr>
              <a:t>= 100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000" dirty="0">
                <a:latin typeface="Times New Roman" pitchFamily="18" charset="0"/>
                <a:cs typeface="Arial" charset="0"/>
              </a:rPr>
              <a:t>; </a:t>
            </a:r>
            <a:r>
              <a:rPr lang="ru-RU" sz="2000" dirty="0">
                <a:latin typeface="Times New Roman" pitchFamily="18" charset="0"/>
                <a:cs typeface="Arial" charset="0"/>
              </a:rPr>
              <a:t>задержка полного сумматора </a:t>
            </a:r>
            <a:r>
              <a:rPr lang="en-US" sz="2000" dirty="0">
                <a:latin typeface="Times New Roman" pitchFamily="18" charset="0"/>
                <a:cs typeface="Arial" charset="0"/>
              </a:rPr>
              <a:t>= 300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8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ripple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	=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Nt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FA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32(300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ps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		=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9.6 ns</a:t>
            </a:r>
            <a:endParaRPr lang="en-US" sz="2000" b="1" i="1" baseline="-25000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		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CLA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	=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pg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pg_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block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+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N/k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– 1)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AND_OR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kt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FA</a:t>
            </a:r>
            <a:endParaRPr lang="en-US" sz="2000" i="1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		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[100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600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+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(7)200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4(300)]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000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		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3.3 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		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PA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	=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pg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N(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Arial" charset="0"/>
              </a:rPr>
              <a:t>pg_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prefix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 smtClean="0">
                <a:latin typeface="Times New Roman" pitchFamily="18" charset="0"/>
                <a:cs typeface="Arial" charset="0"/>
              </a:rPr>
              <a:t>XOR</a:t>
            </a:r>
            <a:endParaRPr lang="en-US" sz="2000" i="1" baseline="-25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		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[100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2000" i="1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32(200)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+ 100]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ps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		=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1.2 ns</a:t>
            </a:r>
            <a:endParaRPr lang="en-US" sz="20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Сравнение задержек сумматоров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7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1045106"/>
              </p:ext>
            </p:extLst>
          </p:nvPr>
        </p:nvGraphicFramePr>
        <p:xfrm>
          <a:off x="1600200" y="1093177"/>
          <a:ext cx="6338888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53" name="VISIO" r:id="rId6" imgW="1942560" imgH="1428840" progId="Visio.Drawing.6">
                  <p:embed/>
                </p:oleObj>
              </mc:Choice>
              <mc:Fallback>
                <p:oleObj name="VISIO" r:id="rId6" imgW="1942560" imgH="142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93177"/>
                        <a:ext cx="6338888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Устройство вычитания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411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6299119"/>
              </p:ext>
            </p:extLst>
          </p:nvPr>
        </p:nvGraphicFramePr>
        <p:xfrm>
          <a:off x="1143000" y="1063869"/>
          <a:ext cx="7772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7" name="VISIO" r:id="rId6" imgW="2836080" imgH="1689480" progId="Visio.Drawing.6">
                  <p:embed/>
                </p:oleObj>
              </mc:Choice>
              <mc:Fallback>
                <p:oleObj name="VISIO" r:id="rId6" imgW="2836080" imgH="168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3869"/>
                        <a:ext cx="77724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Компаратор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Сравнение на равенство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0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4616EC90-A69E-4B91-B120-0ABD8D554FF2}" type="slidenum">
              <a:rPr lang="en-US"/>
              <a:pPr/>
              <a:t>26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2262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4599987"/>
              </p:ext>
            </p:extLst>
          </p:nvPr>
        </p:nvGraphicFramePr>
        <p:xfrm>
          <a:off x="3124200" y="1295400"/>
          <a:ext cx="2401888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0" name="VISIO" r:id="rId6" imgW="591120" imgH="990720" progId="Visio.Drawing.6">
                  <p:embed/>
                </p:oleObj>
              </mc:Choice>
              <mc:Fallback>
                <p:oleObj name="VISIO" r:id="rId6" imgW="591120" imgH="99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2401888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Компаратор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Меньше, чем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793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AE5FBD9F-C462-46D0-BA77-1AC05521CD17}" type="slidenum">
              <a:rPr lang="en-US"/>
              <a:pPr/>
              <a:t>27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2365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5011442"/>
              </p:ext>
            </p:extLst>
          </p:nvPr>
        </p:nvGraphicFramePr>
        <p:xfrm>
          <a:off x="1676400" y="1828800"/>
          <a:ext cx="2968625" cy="31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5" name="VISIO" r:id="rId7" imgW="640440" imgH="707040" progId="Visio.Drawing.6">
                  <p:embed/>
                </p:oleObj>
              </mc:Choice>
              <mc:Fallback>
                <p:oleObj name="VISIO" r:id="rId7" imgW="640440" imgH="707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2968625" cy="313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85" name="Group 37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2554649"/>
              </p:ext>
            </p:extLst>
          </p:nvPr>
        </p:nvGraphicFramePr>
        <p:xfrm>
          <a:off x="5076092" y="1514475"/>
          <a:ext cx="3153508" cy="4286250"/>
        </p:xfrm>
        <a:graphic>
          <a:graphicData uri="http://schemas.openxmlformats.org/drawingml/2006/table">
            <a:tbl>
              <a:tblPr/>
              <a:tblGrid>
                <a:gridCol w="1226364"/>
                <a:gridCol w="1927144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Функция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используется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-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65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Арифметико-логическое устройство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АЛУ</a:t>
            </a:r>
            <a:r>
              <a:rPr lang="en-US" sz="3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10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9FD105D3-C6E7-4DB8-83BA-B5AD48D7B153}" type="slidenum">
              <a:rPr lang="en-US"/>
              <a:pPr/>
              <a:t>28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2570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246184"/>
              </p:ext>
            </p:extLst>
          </p:nvPr>
        </p:nvGraphicFramePr>
        <p:xfrm>
          <a:off x="761999" y="1055076"/>
          <a:ext cx="5096883" cy="534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9" name="VISIO" r:id="rId7" imgW="2663640" imgH="2794320" progId="Visio.Drawing.6">
                  <p:embed/>
                </p:oleObj>
              </mc:Choice>
              <mc:Fallback>
                <p:oleObj name="VISIO" r:id="rId7" imgW="2663640" imgH="2794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1055076"/>
                        <a:ext cx="5096883" cy="5345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33" name="Group 37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2886768"/>
              </p:ext>
            </p:extLst>
          </p:nvPr>
        </p:nvGraphicFramePr>
        <p:xfrm>
          <a:off x="5105400" y="1295400"/>
          <a:ext cx="3048000" cy="4495803"/>
        </p:xfrm>
        <a:graphic>
          <a:graphicData uri="http://schemas.openxmlformats.org/drawingml/2006/table">
            <a:tbl>
              <a:tblPr/>
              <a:tblGrid>
                <a:gridCol w="1184910"/>
                <a:gridCol w="1863090"/>
              </a:tblGrid>
              <a:tr h="4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Функция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используется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-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Схема АЛУ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2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D83AFDEC-D5A3-44D3-BED8-3A1EAB31DF82}" type="slidenum">
              <a:rPr lang="en-US"/>
              <a:pPr/>
              <a:t>29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4515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311700"/>
              </p:ext>
            </p:extLst>
          </p:nvPr>
        </p:nvGraphicFramePr>
        <p:xfrm>
          <a:off x="919162" y="990600"/>
          <a:ext cx="47196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0" name="VISIO" r:id="rId7" imgW="2663640" imgH="2794320" progId="Visio.Drawing.6">
                  <p:embed/>
                </p:oleObj>
              </mc:Choice>
              <mc:Fallback>
                <p:oleObj name="VISIO" r:id="rId7" imgW="2663640" imgH="2794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" y="990600"/>
                        <a:ext cx="47196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51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1219200"/>
            <a:ext cx="472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/>
              <a:t>Сравнение на «Меньше» (</a:t>
            </a:r>
            <a:r>
              <a:rPr lang="en-US" sz="2800" dirty="0" smtClean="0"/>
              <a:t>Set Less Than</a:t>
            </a:r>
            <a:r>
              <a:rPr lang="ru-RU" sz="2800" dirty="0" smtClean="0"/>
              <a:t>,</a:t>
            </a:r>
            <a:r>
              <a:rPr lang="en-US" sz="2800" dirty="0" smtClean="0"/>
              <a:t> SLT</a:t>
            </a:r>
            <a:r>
              <a:rPr lang="ru-RU" sz="2800" dirty="0" smtClean="0"/>
              <a:t>)</a:t>
            </a:r>
            <a:endParaRPr lang="ru-RU" sz="26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Конфигурирование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32-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разрядного АЛУ для операции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SLT: </a:t>
            </a:r>
            <a:endParaRPr lang="ru-RU" sz="26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i="1" dirty="0" smtClean="0">
                <a:latin typeface="Times New Roman" pitchFamily="18" charset="0"/>
                <a:cs typeface="Arial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25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B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32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Сравнение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«Меньше, чем».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629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11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D83AFDEC-D5A3-44D3-BED8-3A1EAB31DF82}" type="slidenum">
              <a:rPr lang="en-US"/>
              <a:pPr/>
              <a:t>30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4515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299132"/>
              </p:ext>
            </p:extLst>
          </p:nvPr>
        </p:nvGraphicFramePr>
        <p:xfrm>
          <a:off x="838200" y="990600"/>
          <a:ext cx="47196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8" name="VISIO" r:id="rId7" imgW="2663640" imgH="2794320" progId="Visio.Drawing.6">
                  <p:embed/>
                </p:oleObj>
              </mc:Choice>
              <mc:Fallback>
                <p:oleObj name="VISIO" r:id="rId7" imgW="2663640" imgH="2794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47196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51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0" y="952500"/>
            <a:ext cx="4953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  <a:cs typeface="Arial" charset="0"/>
              </a:rPr>
              <a:t>Конфигурирование </a:t>
            </a:r>
            <a:r>
              <a:rPr lang="en-US" sz="2600" dirty="0">
                <a:latin typeface="Times New Roman" pitchFamily="18" charset="0"/>
                <a:cs typeface="Arial" charset="0"/>
              </a:rPr>
              <a:t>32-</a:t>
            </a:r>
            <a:r>
              <a:rPr lang="ru-RU" sz="2600" dirty="0">
                <a:latin typeface="Times New Roman" pitchFamily="18" charset="0"/>
                <a:cs typeface="Arial" charset="0"/>
              </a:rPr>
              <a:t>разрядного АЛУ для операции </a:t>
            </a:r>
            <a:r>
              <a:rPr lang="en-US" sz="2600" dirty="0">
                <a:latin typeface="Times New Roman" pitchFamily="18" charset="0"/>
                <a:cs typeface="Arial" charset="0"/>
              </a:rPr>
              <a:t>SLT: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A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25 </a:t>
            </a:r>
            <a:r>
              <a:rPr lang="ru-RU" sz="2600" dirty="0">
                <a:latin typeface="Times New Roman" pitchFamily="18" charset="0"/>
                <a:cs typeface="Arial" charset="0"/>
              </a:rPr>
              <a:t>и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32</a:t>
            </a:r>
          </a:p>
          <a:p>
            <a:pPr marL="936625" lvl="1" indent="-301625">
              <a:spcBef>
                <a:spcPct val="20000"/>
              </a:spcBef>
              <a:buFontTx/>
              <a:buChar char="–"/>
            </a:pPr>
            <a:r>
              <a:rPr lang="en-US" sz="22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&lt; </a:t>
            </a:r>
            <a:r>
              <a:rPr lang="en-US" sz="2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поэтому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Y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должен быть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32-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разрядным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представлением 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(0x00000001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2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936625" lvl="1" indent="-301625">
              <a:spcBef>
                <a:spcPct val="20000"/>
              </a:spcBef>
              <a:buFontTx/>
              <a:buChar char="–"/>
            </a:pPr>
            <a:r>
              <a:rPr lang="en-US" sz="22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2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2:0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111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936625" lvl="2" indent="-301625">
              <a:spcBef>
                <a:spcPct val="20000"/>
              </a:spcBef>
              <a:buFontTx/>
              <a:buChar char="–"/>
            </a:pPr>
            <a:r>
              <a:rPr lang="en-US" sz="2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2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1 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сумматор работает как </a:t>
            </a:r>
            <a:r>
              <a:rPr lang="ru-RU" sz="2200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вычитатель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25 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- 32 = -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7</a:t>
            </a:r>
            <a:endParaRPr lang="en-US" sz="22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936625" lvl="2" indent="-301625"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7 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имеет 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в старшем разряде 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200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200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31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1)</a:t>
            </a:r>
            <a:endParaRPr lang="en-US" sz="22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936625" lvl="2" indent="-301625">
              <a:spcBef>
                <a:spcPct val="20000"/>
              </a:spcBef>
              <a:buFontTx/>
              <a:buChar char="–"/>
            </a:pPr>
            <a:r>
              <a:rPr lang="en-US" sz="22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2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1:0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11 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мультиплексор выбирает </a:t>
            </a:r>
            <a:r>
              <a:rPr lang="en-US" sz="2200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Y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200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200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31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дополнение нулями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 </a:t>
            </a:r>
            <a:r>
              <a:rPr lang="en-US" sz="2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0x00000001</a:t>
            </a:r>
            <a:r>
              <a:rPr lang="en-US" sz="26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.</a:t>
            </a:r>
            <a:endParaRPr lang="en-US" sz="26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Сравнение </a:t>
            </a:r>
            <a:r>
              <a:rPr lang="ru-RU" sz="3600" dirty="0" smtClean="0">
                <a:solidFill>
                  <a:schemeClr val="bg1"/>
                </a:solidFill>
              </a:rPr>
              <a:t>«Меньше, чем». </a:t>
            </a:r>
            <a:r>
              <a:rPr lang="ru-RU" sz="3600" dirty="0" smtClean="0">
                <a:solidFill>
                  <a:schemeClr val="bg1"/>
                </a:solidFill>
              </a:rPr>
              <a:t>Пример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1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E7EE011B-AC2D-4460-83BE-C50325B444AD}" type="slidenum">
              <a:rPr lang="en-US"/>
              <a:pPr/>
              <a:t>31</a:t>
            </a:fld>
            <a:r>
              <a:rPr lang="en-US"/>
              <a:t>&gt;</a:t>
            </a:r>
          </a:p>
          <a:p>
            <a:endParaRPr lang="en-GB"/>
          </a:p>
        </p:txBody>
      </p:sp>
      <p:sp>
        <p:nvSpPr>
          <p:cNvPr id="92774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93885" y="1295400"/>
            <a:ext cx="8021515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Логическое устройство сдвига</a:t>
            </a:r>
            <a:r>
              <a:rPr lang="en-US" sz="2000" b="1" dirty="0" smtClean="0"/>
              <a:t>: </a:t>
            </a:r>
            <a:r>
              <a:rPr lang="ru-RU" sz="2000" dirty="0" smtClean="0"/>
              <a:t>смещает</a:t>
            </a:r>
            <a:r>
              <a:rPr lang="ru-RU" sz="2000" b="1" dirty="0" smtClean="0"/>
              <a:t> </a:t>
            </a:r>
            <a:r>
              <a:rPr lang="ru-RU" sz="2000" dirty="0" smtClean="0"/>
              <a:t>сдвигаемое</a:t>
            </a:r>
            <a:r>
              <a:rPr lang="ru-RU" sz="2000" b="1" dirty="0" smtClean="0"/>
              <a:t> </a:t>
            </a:r>
            <a:r>
              <a:rPr lang="ru-RU" sz="2000" dirty="0" smtClean="0"/>
              <a:t>значение </a:t>
            </a:r>
            <a:r>
              <a:rPr lang="ru-RU" sz="2000" dirty="0" smtClean="0"/>
              <a:t> </a:t>
            </a:r>
            <a:r>
              <a:rPr lang="ru-RU" sz="2000" dirty="0"/>
              <a:t>влево или вправо и заполняет пустые </a:t>
            </a:r>
            <a:r>
              <a:rPr lang="ru-RU" sz="2000" dirty="0" smtClean="0"/>
              <a:t>разряды нулями </a:t>
            </a:r>
            <a:r>
              <a:rPr lang="ru-RU" sz="2000" dirty="0" smtClean="0"/>
              <a:t>«0» </a:t>
            </a:r>
            <a:endParaRPr lang="ru-RU" sz="1800" dirty="0" smtClean="0"/>
          </a:p>
          <a:p>
            <a:pPr marL="407988" indent="0">
              <a:buNone/>
            </a:pPr>
            <a:r>
              <a:rPr lang="ru-RU" sz="1800" dirty="0" smtClean="0"/>
              <a:t>Пример</a:t>
            </a:r>
            <a:r>
              <a:rPr lang="en-US" sz="1800" dirty="0" smtClean="0"/>
              <a:t>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 &gt;&gt; 2 </a:t>
            </a:r>
            <a:r>
              <a:rPr lang="en-US" sz="1800" dirty="0" smtClean="0"/>
              <a:t>=</a:t>
            </a:r>
            <a:endParaRPr lang="en-US" sz="1800" dirty="0" smtClean="0">
              <a:solidFill>
                <a:srgbClr val="FF3300"/>
              </a:solidFill>
            </a:endParaRPr>
          </a:p>
          <a:p>
            <a:pPr marL="407988" lvl="1" indent="0">
              <a:buNone/>
            </a:pPr>
            <a:r>
              <a:rPr lang="ru-RU" sz="1800" dirty="0"/>
              <a:t>Пример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11</a:t>
            </a:r>
            <a:r>
              <a:rPr lang="en-US" sz="1800" dirty="0" smtClean="0">
                <a:solidFill>
                  <a:srgbClr val="FF3300"/>
                </a:solidFill>
              </a:rPr>
              <a:t>0</a:t>
            </a:r>
            <a:r>
              <a:rPr lang="en-US" sz="1800" dirty="0" smtClean="0">
                <a:solidFill>
                  <a:schemeClr val="accent1"/>
                </a:solidFill>
              </a:rPr>
              <a:t>01</a:t>
            </a:r>
            <a:r>
              <a:rPr lang="en-US" sz="1800" dirty="0" smtClean="0"/>
              <a:t> &lt;&lt; 2 =</a:t>
            </a:r>
          </a:p>
          <a:p>
            <a:endParaRPr lang="en-US" sz="2000" dirty="0"/>
          </a:p>
          <a:p>
            <a:r>
              <a:rPr lang="ru-RU" sz="2000" b="1" dirty="0"/>
              <a:t>Арифметическое </a:t>
            </a:r>
            <a:r>
              <a:rPr lang="ru-RU" sz="2000" b="1" dirty="0" smtClean="0"/>
              <a:t>устройство сдвига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при сдвиге влево работает</a:t>
            </a:r>
            <a:r>
              <a:rPr lang="en-US" sz="2000" dirty="0" smtClean="0"/>
              <a:t> </a:t>
            </a:r>
            <a:r>
              <a:rPr lang="ru-RU" sz="2000" dirty="0" smtClean="0"/>
              <a:t>так же, как и логическое, а при сдвиге вправо заполняет пустые </a:t>
            </a:r>
            <a:r>
              <a:rPr lang="ru-RU" sz="2000" dirty="0"/>
              <a:t>разряды значением </a:t>
            </a:r>
            <a:r>
              <a:rPr lang="ru-RU" sz="2000" dirty="0" smtClean="0"/>
              <a:t>старшего бита (</a:t>
            </a:r>
            <a:r>
              <a:rPr lang="en-US" sz="2000" dirty="0" smtClean="0"/>
              <a:t>most </a:t>
            </a:r>
            <a:r>
              <a:rPr lang="en-US" sz="2000" dirty="0"/>
              <a:t>significant </a:t>
            </a:r>
            <a:r>
              <a:rPr lang="en-US" sz="2000" dirty="0" smtClean="0"/>
              <a:t>bit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msb</a:t>
            </a:r>
            <a:r>
              <a:rPr lang="en-US" sz="2000" dirty="0"/>
              <a:t>).</a:t>
            </a:r>
          </a:p>
          <a:p>
            <a:pPr marL="457200" lvl="1" indent="0">
              <a:buNone/>
            </a:pPr>
            <a:r>
              <a:rPr lang="ru-RU" sz="1800" dirty="0"/>
              <a:t>Пример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chemeClr val="accent2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01</a:t>
            </a:r>
            <a:r>
              <a:rPr lang="en-US" sz="1800" dirty="0"/>
              <a:t> &gt;&gt;&gt; 2 =</a:t>
            </a:r>
            <a:endParaRPr lang="en-US" sz="1800" dirty="0">
              <a:solidFill>
                <a:srgbClr val="FF3300"/>
              </a:solidFill>
            </a:endParaRPr>
          </a:p>
          <a:p>
            <a:pPr marL="457200" lvl="1" indent="0">
              <a:buNone/>
            </a:pPr>
            <a:r>
              <a:rPr lang="ru-RU" sz="1800" dirty="0"/>
              <a:t>Пример </a:t>
            </a:r>
            <a:r>
              <a:rPr lang="en-US" sz="1800" dirty="0" smtClean="0"/>
              <a:t>: </a:t>
            </a:r>
            <a:r>
              <a:rPr lang="en-US" sz="1800" dirty="0">
                <a:solidFill>
                  <a:schemeClr val="accent2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01</a:t>
            </a:r>
            <a:r>
              <a:rPr lang="en-US" sz="1800" dirty="0"/>
              <a:t> &lt;&lt;&lt; 2 =</a:t>
            </a:r>
          </a:p>
          <a:p>
            <a:endParaRPr lang="en-US" sz="2000" dirty="0"/>
          </a:p>
          <a:p>
            <a:r>
              <a:rPr lang="ru-RU" sz="2000" b="1" dirty="0" smtClean="0"/>
              <a:t>Циклический сдвиг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сдвигает биты по кругу, </a:t>
            </a:r>
            <a:r>
              <a:rPr lang="ru-RU" sz="2000" dirty="0"/>
              <a:t>таким образом, что уходящий бит появляется на месте появившегося свободного </a:t>
            </a:r>
            <a:r>
              <a:rPr lang="ru-RU" sz="2000" dirty="0" smtClean="0"/>
              <a:t>разряда на </a:t>
            </a:r>
            <a:r>
              <a:rPr lang="ru-RU" sz="2000" dirty="0"/>
              <a:t>другом конце </a:t>
            </a:r>
            <a:r>
              <a:rPr lang="ru-RU" sz="2000" dirty="0" smtClean="0"/>
              <a:t>числа </a:t>
            </a:r>
          </a:p>
          <a:p>
            <a:pPr marL="457200" indent="0">
              <a:buNone/>
            </a:pPr>
            <a:r>
              <a:rPr lang="ru-RU" sz="1800" dirty="0"/>
              <a:t>Пример </a:t>
            </a:r>
            <a:r>
              <a:rPr lang="en-US" sz="1800" dirty="0" smtClean="0"/>
              <a:t>: </a:t>
            </a:r>
            <a:r>
              <a:rPr lang="en-US" sz="1800" dirty="0">
                <a:solidFill>
                  <a:schemeClr val="accent2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rgbClr val="00CC99"/>
                </a:solidFill>
              </a:rPr>
              <a:t>01</a:t>
            </a:r>
            <a:r>
              <a:rPr lang="en-US" sz="1800" dirty="0"/>
              <a:t> ROR 2 =</a:t>
            </a:r>
            <a:endParaRPr lang="en-US" sz="1800" dirty="0">
              <a:solidFill>
                <a:srgbClr val="FF3300"/>
              </a:solidFill>
            </a:endParaRPr>
          </a:p>
          <a:p>
            <a:pPr marL="457200" lvl="1" indent="0">
              <a:buNone/>
            </a:pPr>
            <a:r>
              <a:rPr lang="ru-RU" sz="1800" dirty="0"/>
              <a:t>Пример </a:t>
            </a:r>
            <a:r>
              <a:rPr lang="en-US" sz="1800" dirty="0" smtClean="0"/>
              <a:t>: </a:t>
            </a:r>
            <a:r>
              <a:rPr lang="en-US" sz="1800" dirty="0">
                <a:solidFill>
                  <a:srgbClr val="00CC99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01</a:t>
            </a:r>
            <a:r>
              <a:rPr lang="en-US" sz="1800" dirty="0"/>
              <a:t> ROL 2 =</a:t>
            </a:r>
            <a:endParaRPr lang="en-US" sz="1800" dirty="0">
              <a:solidFill>
                <a:srgbClr val="00CC99"/>
              </a:solidFill>
            </a:endParaRPr>
          </a:p>
        </p:txBody>
      </p:sp>
      <p:sp>
        <p:nvSpPr>
          <p:cNvPr id="9277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Устройство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сдвига </a:t>
            </a:r>
            <a:r>
              <a:rPr lang="en-US" sz="4000" dirty="0" smtClean="0">
                <a:solidFill>
                  <a:schemeClr val="bg1"/>
                </a:solidFill>
              </a:rPr>
              <a:t>(Shifter)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705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43708" y="1295400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/>
              <a:t>Логическое устройство </a:t>
            </a:r>
            <a:r>
              <a:rPr lang="ru-RU" sz="2400" b="1" dirty="0" smtClean="0"/>
              <a:t>сдвига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Ex: </a:t>
            </a:r>
            <a:r>
              <a:rPr lang="en-US" sz="2400" dirty="0" smtClean="0">
                <a:solidFill>
                  <a:schemeClr val="accent1"/>
                </a:solidFill>
              </a:rPr>
              <a:t>11</a:t>
            </a:r>
            <a:r>
              <a:rPr lang="en-US" sz="2400" dirty="0" smtClean="0">
                <a:solidFill>
                  <a:srgbClr val="FF3300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01</a:t>
            </a:r>
            <a:r>
              <a:rPr lang="en-US" sz="2400" dirty="0" smtClean="0"/>
              <a:t> &gt;&gt; 2 = 00</a:t>
            </a:r>
            <a:r>
              <a:rPr lang="en-US" sz="2400" dirty="0" smtClean="0">
                <a:solidFill>
                  <a:schemeClr val="accent1"/>
                </a:solidFill>
              </a:rPr>
              <a:t>11</a:t>
            </a:r>
            <a:r>
              <a:rPr lang="en-US" sz="2400" dirty="0" smtClean="0">
                <a:solidFill>
                  <a:srgbClr val="FF3300"/>
                </a:solidFill>
              </a:rPr>
              <a:t>0</a:t>
            </a:r>
          </a:p>
          <a:p>
            <a:pPr lvl="1"/>
            <a:r>
              <a:rPr lang="en-US" sz="2400" dirty="0" smtClean="0"/>
              <a:t>Ex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1"/>
                </a:solidFill>
              </a:rPr>
              <a:t>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01</a:t>
            </a:r>
            <a:r>
              <a:rPr lang="en-US" sz="2400" dirty="0"/>
              <a:t> &lt;&lt; 2 = </a:t>
            </a:r>
            <a:r>
              <a:rPr lang="en-US" sz="2400" dirty="0" smtClean="0">
                <a:solidFill>
                  <a:srgbClr val="FF3300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01</a:t>
            </a:r>
            <a:r>
              <a:rPr lang="en-US" sz="2400" dirty="0" smtClean="0"/>
              <a:t>00</a:t>
            </a:r>
            <a:endParaRPr lang="en-US" sz="2400" dirty="0"/>
          </a:p>
          <a:p>
            <a:r>
              <a:rPr lang="ru-RU" sz="2400" b="1" dirty="0"/>
              <a:t>Арифметическое устройство </a:t>
            </a:r>
            <a:r>
              <a:rPr lang="ru-RU" sz="2400" b="1" dirty="0" smtClean="0"/>
              <a:t>сдвига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1"/>
            <a:r>
              <a:rPr lang="en-US" sz="2400" dirty="0"/>
              <a:t>Ex: </a:t>
            </a:r>
            <a:r>
              <a:rPr lang="en-US" sz="2400" dirty="0">
                <a:solidFill>
                  <a:schemeClr val="accent1"/>
                </a:solidFill>
              </a:rPr>
              <a:t>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01</a:t>
            </a:r>
            <a:r>
              <a:rPr lang="en-US" sz="2400" dirty="0"/>
              <a:t> &gt;&gt;&gt; 2 = </a:t>
            </a:r>
            <a:r>
              <a:rPr lang="en-US" sz="2400" b="1" dirty="0"/>
              <a:t>11</a:t>
            </a:r>
            <a:r>
              <a:rPr lang="en-US" sz="2400" dirty="0">
                <a:solidFill>
                  <a:schemeClr val="accent1"/>
                </a:solidFill>
              </a:rPr>
              <a:t>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</a:p>
          <a:p>
            <a:pPr lvl="1"/>
            <a:r>
              <a:rPr lang="en-US" sz="2400" dirty="0"/>
              <a:t>Ex: </a:t>
            </a:r>
            <a:r>
              <a:rPr lang="en-US" sz="2400" dirty="0">
                <a:solidFill>
                  <a:schemeClr val="accent1"/>
                </a:solidFill>
              </a:rPr>
              <a:t>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01</a:t>
            </a:r>
            <a:r>
              <a:rPr lang="en-US" sz="2400" dirty="0"/>
              <a:t> &lt;&lt;&lt; 2 = </a:t>
            </a:r>
            <a:r>
              <a:rPr lang="en-US" sz="2400" dirty="0" smtClean="0">
                <a:solidFill>
                  <a:schemeClr val="accent1"/>
                </a:solidFill>
              </a:rPr>
              <a:t>00</a:t>
            </a:r>
            <a:r>
              <a:rPr lang="en-US" sz="2400" dirty="0" smtClean="0">
                <a:solidFill>
                  <a:srgbClr val="FF3300"/>
                </a:solidFill>
              </a:rPr>
              <a:t>1</a:t>
            </a:r>
            <a:r>
              <a:rPr lang="en-US" sz="2400" dirty="0" smtClean="0"/>
              <a:t>00</a:t>
            </a:r>
            <a:endParaRPr lang="en-US" sz="2400" dirty="0"/>
          </a:p>
          <a:p>
            <a:r>
              <a:rPr lang="ru-RU" sz="2400" b="1" dirty="0"/>
              <a:t>Циклическое устройство </a:t>
            </a:r>
            <a:r>
              <a:rPr lang="ru-RU" sz="2400" b="1" dirty="0" smtClean="0"/>
              <a:t>сдвига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1"/>
            <a:r>
              <a:rPr lang="en-US" sz="2400" dirty="0"/>
              <a:t>Ex: </a:t>
            </a:r>
            <a:r>
              <a:rPr lang="en-US" sz="2400" dirty="0">
                <a:solidFill>
                  <a:schemeClr val="accent1"/>
                </a:solidFill>
              </a:rPr>
              <a:t>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  <a:r>
              <a:rPr lang="en-US" sz="2400" dirty="0"/>
              <a:t>01 ROR 2 = 01</a:t>
            </a:r>
            <a:r>
              <a:rPr lang="en-US" sz="2400" dirty="0">
                <a:solidFill>
                  <a:schemeClr val="accent1"/>
                </a:solidFill>
              </a:rPr>
              <a:t>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</a:p>
          <a:p>
            <a:pPr lvl="1"/>
            <a:r>
              <a:rPr lang="en-US" sz="2400" dirty="0"/>
              <a:t>Ex: 11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01</a:t>
            </a:r>
            <a:r>
              <a:rPr lang="en-US" sz="2400" dirty="0"/>
              <a:t> ROL 2 = </a:t>
            </a:r>
            <a:r>
              <a:rPr lang="en-US" sz="2400" dirty="0">
                <a:solidFill>
                  <a:srgbClr val="FF3300"/>
                </a:solidFill>
              </a:rPr>
              <a:t>0</a:t>
            </a:r>
            <a:r>
              <a:rPr lang="en-US" sz="2400" dirty="0">
                <a:solidFill>
                  <a:schemeClr val="accent1"/>
                </a:solidFill>
              </a:rPr>
              <a:t>01</a:t>
            </a:r>
            <a:r>
              <a:rPr lang="en-US" sz="2400" dirty="0"/>
              <a:t>11</a:t>
            </a:r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Устройства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сдвига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5379155"/>
              </p:ext>
            </p:extLst>
          </p:nvPr>
        </p:nvGraphicFramePr>
        <p:xfrm>
          <a:off x="1447800" y="2133600"/>
          <a:ext cx="38100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0" name="VISIO" r:id="rId7" imgW="1046880" imgH="515160" progId="Visio.Drawing.6">
                  <p:embed/>
                </p:oleObj>
              </mc:Choice>
              <mc:Fallback>
                <p:oleObj name="VISIO" r:id="rId7" imgW="1046880" imgH="515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3810000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033983"/>
              </p:ext>
            </p:extLst>
          </p:nvPr>
        </p:nvGraphicFramePr>
        <p:xfrm>
          <a:off x="5334000" y="1181100"/>
          <a:ext cx="27654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1" name="VISIO" r:id="rId9" imgW="1354320" imgH="2536560" progId="Visio.Drawing.6">
                  <p:embed/>
                </p:oleObj>
              </mc:Choice>
              <mc:Fallback>
                <p:oleObj name="VISIO" r:id="rId9" imgW="1354320" imgH="2536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81100"/>
                        <a:ext cx="276542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77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Схема устройства сдвига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891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394618"/>
            <a:ext cx="8229600" cy="4525963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 &lt;&lt; </a:t>
            </a:r>
            <a:r>
              <a:rPr lang="en-US" b="1" i="1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</a:p>
          <a:p>
            <a:pPr lvl="1"/>
            <a:r>
              <a:rPr lang="ru-RU" sz="2600" b="1" dirty="0" smtClean="0"/>
              <a:t>Пример</a:t>
            </a:r>
            <a:r>
              <a:rPr lang="en-US" sz="2600" b="1" dirty="0" smtClean="0"/>
              <a:t>:</a:t>
            </a:r>
            <a:r>
              <a:rPr lang="en-US" sz="2600" dirty="0" smtClean="0"/>
              <a:t> </a:t>
            </a:r>
            <a:r>
              <a:rPr lang="en-US" sz="2600" dirty="0"/>
              <a:t>00001 &lt;&lt; 2  = 00100  (1 </a:t>
            </a:r>
            <a:r>
              <a:rPr lang="en-US" sz="2600" dirty="0">
                <a:cs typeface="Times New Roman" pitchFamily="18" charset="0"/>
              </a:rPr>
              <a:t>×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4)</a:t>
            </a:r>
          </a:p>
          <a:p>
            <a:pPr lvl="1"/>
            <a:r>
              <a:rPr lang="ru-RU" sz="2600" b="1" dirty="0"/>
              <a:t>Пример </a:t>
            </a:r>
            <a:r>
              <a:rPr lang="en-US" sz="2600" b="1" dirty="0" smtClean="0"/>
              <a:t>: </a:t>
            </a:r>
            <a:r>
              <a:rPr lang="en-US" sz="2600" dirty="0"/>
              <a:t>11101 &lt;&lt; 2  = 10100  (-3 </a:t>
            </a:r>
            <a:r>
              <a:rPr lang="en-US" sz="2600" dirty="0">
                <a:cs typeface="Times New Roman" pitchFamily="18" charset="0"/>
              </a:rPr>
              <a:t>×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-12</a:t>
            </a:r>
            <a:r>
              <a:rPr lang="en-US" sz="2600" dirty="0" smtClean="0">
                <a:cs typeface="Times New Roman" pitchFamily="18" charset="0"/>
              </a:rPr>
              <a:t>)</a:t>
            </a:r>
            <a:endParaRPr lang="en-US" sz="2600" dirty="0"/>
          </a:p>
          <a:p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 &gt;&gt;&gt; </a:t>
            </a:r>
            <a:r>
              <a:rPr lang="en-US" b="1" i="1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÷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</a:p>
          <a:p>
            <a:pPr lvl="1"/>
            <a:r>
              <a:rPr lang="ru-RU" sz="2600" b="1" dirty="0"/>
              <a:t>Пример </a:t>
            </a:r>
            <a:r>
              <a:rPr lang="en-US" sz="2600" b="1" dirty="0" smtClean="0"/>
              <a:t>:</a:t>
            </a:r>
            <a:r>
              <a:rPr lang="en-US" sz="2600" dirty="0" smtClean="0"/>
              <a:t> </a:t>
            </a:r>
            <a:r>
              <a:rPr lang="en-US" sz="2600" dirty="0"/>
              <a:t>01000 &gt;&gt;&gt; 2 = 00010  (8 </a:t>
            </a:r>
            <a:r>
              <a:rPr lang="en-US" sz="2600" dirty="0">
                <a:cs typeface="Times New Roman" pitchFamily="18" charset="0"/>
              </a:rPr>
              <a:t>÷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2)</a:t>
            </a:r>
            <a:endParaRPr lang="en-US" sz="2600" dirty="0"/>
          </a:p>
          <a:p>
            <a:pPr lvl="1"/>
            <a:r>
              <a:rPr lang="ru-RU" sz="2600" b="1" dirty="0"/>
              <a:t>Пример </a:t>
            </a:r>
            <a:r>
              <a:rPr lang="en-US" sz="2600" b="1" dirty="0" smtClean="0"/>
              <a:t>:</a:t>
            </a:r>
            <a:r>
              <a:rPr lang="en-US" sz="2600" dirty="0" smtClean="0"/>
              <a:t> </a:t>
            </a:r>
            <a:r>
              <a:rPr lang="en-US" sz="2600" dirty="0"/>
              <a:t>10000 &gt;&gt;&gt; 2 = 11100  (-16 </a:t>
            </a:r>
            <a:r>
              <a:rPr lang="en-US" sz="2600" dirty="0">
                <a:cs typeface="Times New Roman" pitchFamily="18" charset="0"/>
              </a:rPr>
              <a:t>÷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-4)</a:t>
            </a:r>
          </a:p>
        </p:txBody>
      </p:sp>
      <p:sp>
        <p:nvSpPr>
          <p:cNvPr id="947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Устройство сдвига как умножитель и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делитель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20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14400"/>
            <a:ext cx="8001000" cy="5322277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Частичное произведение, </a:t>
            </a:r>
            <a:r>
              <a:rPr lang="ru-RU" sz="2600" dirty="0" smtClean="0"/>
              <a:t>формируемое путем умножения текущего разряда множителя на все разряды множимого </a:t>
            </a:r>
          </a:p>
          <a:p>
            <a:r>
              <a:rPr lang="ru-RU" sz="2600" b="1" dirty="0" smtClean="0"/>
              <a:t>Сдвинутые </a:t>
            </a:r>
            <a:r>
              <a:rPr lang="ru-RU" sz="2600" b="1" dirty="0"/>
              <a:t>частичные </a:t>
            </a:r>
            <a:r>
              <a:rPr lang="ru-RU" sz="2600" b="1" dirty="0" smtClean="0"/>
              <a:t>произведения, </a:t>
            </a:r>
            <a:r>
              <a:rPr lang="ru-RU" sz="2600" dirty="0" smtClean="0"/>
              <a:t>суммированные </a:t>
            </a:r>
            <a:r>
              <a:rPr lang="ru-RU" sz="2600" dirty="0"/>
              <a:t>для формирования </a:t>
            </a:r>
            <a:r>
              <a:rPr lang="ru-RU" sz="2600" dirty="0" smtClean="0"/>
              <a:t>результата</a:t>
            </a:r>
            <a:endParaRPr lang="en-US" sz="2600" dirty="0">
              <a:solidFill>
                <a:schemeClr val="accent2"/>
              </a:solidFill>
            </a:endParaRPr>
          </a:p>
        </p:txBody>
      </p:sp>
      <p:graphicFrame>
        <p:nvGraphicFramePr>
          <p:cNvPr id="94618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86030925"/>
              </p:ext>
            </p:extLst>
          </p:nvPr>
        </p:nvGraphicFramePr>
        <p:xfrm>
          <a:off x="1828800" y="2590800"/>
          <a:ext cx="544656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5" name="VISIO" r:id="rId7" imgW="2223360" imgH="1461600" progId="Visio.Drawing.6">
                  <p:embed/>
                </p:oleObj>
              </mc:Choice>
              <mc:Fallback>
                <p:oleObj name="VISIO" r:id="rId7" imgW="2223360" imgH="14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446565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Устройство умножения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70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Умножитель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 x 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911991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6" y="1066801"/>
            <a:ext cx="9290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37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Делитель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 x 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4274838" cy="542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23" y="1066799"/>
            <a:ext cx="3148477" cy="24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5923" y="3124200"/>
            <a:ext cx="3148477" cy="35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Arial" charset="0"/>
              </a:rPr>
              <a:t>A/B = Q + R/B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Алгоритм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Arial" charset="0"/>
              </a:rPr>
              <a:t>R</a:t>
            </a:r>
            <a:r>
              <a:rPr lang="en-US" sz="2400" dirty="0" smtClean="0">
                <a:latin typeface="Courier (W1)" pitchFamily="49" charset="0"/>
                <a:cs typeface="Arial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= 0</a:t>
            </a:r>
          </a:p>
          <a:p>
            <a:r>
              <a:rPr lang="en-US" sz="2400" dirty="0" smtClean="0">
                <a:latin typeface="Times New Roman" pitchFamily="18" charset="0"/>
                <a:cs typeface="Arial" charset="0"/>
              </a:rPr>
              <a:t>for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N-1 to 0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R = {R</a:t>
            </a:r>
            <a:r>
              <a:rPr lang="en-US" sz="2400" dirty="0" smtClean="0">
                <a:latin typeface="Courier (W1)" pitchFamily="49" charset="0"/>
                <a:cs typeface="Arial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&lt;&lt; 1. A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}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D = R - B</a:t>
            </a:r>
          </a:p>
          <a:p>
            <a:r>
              <a:rPr lang="en-US" sz="2400" dirty="0" smtClean="0">
                <a:latin typeface="Times New Roman" pitchFamily="18" charset="0"/>
                <a:cs typeface="Arial" charset="0"/>
              </a:rPr>
              <a:t>  if D &lt; 0, Q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=0, R</a:t>
            </a:r>
            <a:r>
              <a:rPr lang="en-US" sz="2400" dirty="0" smtClean="0">
                <a:latin typeface="Courier (W1)" pitchFamily="49" charset="0"/>
                <a:cs typeface="Arial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=R</a:t>
            </a:r>
          </a:p>
          <a:p>
            <a:r>
              <a:rPr lang="en-US" sz="2400" dirty="0" smtClean="0">
                <a:latin typeface="Times New Roman" pitchFamily="18" charset="0"/>
                <a:cs typeface="Arial" charset="0"/>
              </a:rPr>
              <a:t>  else        Q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=1, </a:t>
            </a:r>
            <a:r>
              <a:rPr lang="en-US" sz="2400" dirty="0">
                <a:latin typeface="Times New Roman" pitchFamily="18" charset="0"/>
                <a:cs typeface="Arial" charset="0"/>
              </a:rPr>
              <a:t>R</a:t>
            </a:r>
            <a:r>
              <a:rPr lang="en-US" sz="2400" dirty="0" smtClean="0">
                <a:latin typeface="Courier (W1)" pitchFamily="49" charset="0"/>
                <a:cs typeface="Arial" charset="0"/>
              </a:rPr>
              <a:t>’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=D</a:t>
            </a:r>
          </a:p>
          <a:p>
            <a:r>
              <a:rPr lang="en-US" sz="2400" dirty="0">
                <a:latin typeface="Times New Roman" pitchFamily="18" charset="0"/>
                <a:cs typeface="Arial" charset="0"/>
              </a:rPr>
              <a:t>R</a:t>
            </a:r>
            <a:r>
              <a:rPr lang="en-US" sz="2400" dirty="0">
                <a:latin typeface="Courier (W1)" pitchFamily="49" charset="0"/>
                <a:cs typeface="Arial" charset="0"/>
              </a:rPr>
              <a:t>’</a:t>
            </a:r>
            <a:r>
              <a:rPr lang="en-US" sz="2400" dirty="0">
                <a:latin typeface="Times New Roman" pitchFamily="18" charset="0"/>
                <a:cs typeface="Arial" charset="0"/>
              </a:rPr>
              <a:t>=R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73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6269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  <a:cs typeface="Arial" charset="0"/>
              </a:rPr>
              <a:t>Числа можно представить с помощью двоичного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представления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>
                <a:latin typeface="Times New Roman" pitchFamily="18" charset="0"/>
                <a:cs typeface="Arial" charset="0"/>
              </a:rPr>
              <a:t>Положительные </a:t>
            </a:r>
            <a:r>
              <a:rPr lang="ru-RU" sz="2600" b="1" dirty="0" smtClean="0">
                <a:latin typeface="Times New Roman" pitchFamily="18" charset="0"/>
                <a:cs typeface="Arial" charset="0"/>
              </a:rPr>
              <a:t>числа</a:t>
            </a:r>
            <a:endParaRPr lang="en-US" sz="2600" b="1" dirty="0" smtClean="0">
              <a:latin typeface="Times New Roman" pitchFamily="18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 err="1" smtClean="0">
                <a:latin typeface="Times New Roman" pitchFamily="18" charset="0"/>
                <a:cs typeface="Arial" charset="0"/>
              </a:rPr>
              <a:t>Беззнаковое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двоичное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 smtClean="0">
                <a:latin typeface="Times New Roman" pitchFamily="18" charset="0"/>
                <a:cs typeface="Arial" charset="0"/>
              </a:rPr>
              <a:t>Отрицательные числа</a:t>
            </a:r>
            <a:endParaRPr lang="en-US" sz="2600" b="1" dirty="0" smtClean="0">
              <a:latin typeface="Times New Roman" pitchFamily="18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  <a:cs typeface="Arial" charset="0"/>
              </a:rPr>
              <a:t>Дополнительный код </a:t>
            </a:r>
            <a:endParaRPr lang="ru-RU" sz="2600" dirty="0" smtClean="0">
              <a:latin typeface="Times New Roman" pitchFamily="18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  <a:cs typeface="Arial" charset="0"/>
              </a:rPr>
              <a:t>Прямой код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А как же дробные числа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?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Системы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счисления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04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2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Две основных способа представления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Fixed-point: </a:t>
            </a:r>
            <a:r>
              <a:rPr lang="ru-RU" sz="2600" dirty="0">
                <a:latin typeface="Times New Roman" pitchFamily="18" charset="0"/>
                <a:cs typeface="Arial" charset="0"/>
              </a:rPr>
              <a:t>двоичное число с фиксированной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точкой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Floating-point: </a:t>
            </a:r>
            <a:r>
              <a:rPr lang="ru-RU" sz="2600" dirty="0">
                <a:latin typeface="Times New Roman" pitchFamily="18" charset="0"/>
                <a:cs typeface="Arial" charset="0"/>
              </a:rPr>
              <a:t>двоичное число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с плавающей точкой – двоичная точка «плавает» между значащими цифрами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Дробные числа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71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5 ::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Темы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Введение</a:t>
            </a:r>
            <a:endParaRPr lang="en-US" dirty="0" smtClean="0"/>
          </a:p>
          <a:p>
            <a:r>
              <a:rPr lang="ru-RU" b="1" dirty="0"/>
              <a:t>Арифметические </a:t>
            </a:r>
            <a:r>
              <a:rPr lang="ru-RU" b="1" dirty="0" smtClean="0"/>
              <a:t>схемы</a:t>
            </a:r>
          </a:p>
          <a:p>
            <a:r>
              <a:rPr lang="ru-RU" b="1" dirty="0"/>
              <a:t>Представление чисел </a:t>
            </a:r>
            <a:endParaRPr lang="ru-RU" b="1" dirty="0" smtClean="0"/>
          </a:p>
          <a:p>
            <a:r>
              <a:rPr lang="ru-RU" b="1" dirty="0" err="1" smtClean="0"/>
              <a:t>Последовательностные</a:t>
            </a:r>
            <a:r>
              <a:rPr lang="ru-RU" b="1" dirty="0" smtClean="0"/>
              <a:t> функциональные блоки</a:t>
            </a:r>
            <a:endParaRPr lang="en-US" b="1" dirty="0" smtClean="0"/>
          </a:p>
          <a:p>
            <a:r>
              <a:rPr lang="ru-RU" b="1" dirty="0" smtClean="0"/>
              <a:t>Матрицы памяти</a:t>
            </a:r>
            <a:endParaRPr lang="en-US" b="1" dirty="0" smtClean="0"/>
          </a:p>
          <a:p>
            <a:r>
              <a:rPr lang="ru-RU" b="1" dirty="0" smtClean="0"/>
              <a:t>Матрицы логических </a:t>
            </a:r>
            <a:br>
              <a:rPr lang="ru-RU" b="1" dirty="0" smtClean="0"/>
            </a:br>
            <a:r>
              <a:rPr lang="ru-RU" b="1" dirty="0" smtClean="0"/>
              <a:t>элементов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743200" y="2209800"/>
          <a:ext cx="640080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4" name="VISIO" r:id="rId7" imgW="1389960" imgH="487800" progId="Visio.Drawing.6">
                  <p:embed/>
                </p:oleObj>
              </mc:Choice>
              <mc:Fallback>
                <p:oleObj name="VISIO" r:id="rId7" imgW="1389960" imgH="48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6400800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3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6.75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содержит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4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разряда целой части </a:t>
            </a:r>
            <a:r>
              <a:rPr lang="ru-RU" sz="3200" dirty="0">
                <a:latin typeface="Times New Roman" pitchFamily="18" charset="0"/>
                <a:cs typeface="Arial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4 </a:t>
            </a:r>
            <a:r>
              <a:rPr lang="ru-RU" sz="3200" dirty="0">
                <a:latin typeface="Times New Roman" pitchFamily="18" charset="0"/>
                <a:cs typeface="Arial" charset="0"/>
              </a:rPr>
              <a:t>разряда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дробной </a:t>
            </a:r>
            <a:r>
              <a:rPr lang="ru-RU" sz="3200" dirty="0">
                <a:latin typeface="Times New Roman" pitchFamily="18" charset="0"/>
                <a:cs typeface="Arial" charset="0"/>
              </a:rPr>
              <a:t>части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В </a:t>
            </a:r>
            <a:r>
              <a:rPr lang="ru-RU" sz="2600" dirty="0">
                <a:latin typeface="Times New Roman" pitchFamily="18" charset="0"/>
                <a:cs typeface="Arial" charset="0"/>
              </a:rPr>
              <a:t>определенном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месте </a:t>
            </a:r>
            <a:r>
              <a:rPr lang="ru-RU" sz="2600" dirty="0">
                <a:latin typeface="Times New Roman" pitchFamily="18" charset="0"/>
                <a:cs typeface="Arial" charset="0"/>
              </a:rPr>
              <a:t>подразумевается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наличие двоичной точки</a:t>
            </a:r>
            <a:endParaRPr lang="ru-RU" sz="2600" dirty="0" smtClean="0">
              <a:latin typeface="Times New Roman" pitchFamily="18" charset="0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  <a:cs typeface="Arial" charset="0"/>
              </a:rPr>
              <a:t>Количество разрядов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целой </a:t>
            </a:r>
            <a:r>
              <a:rPr lang="ru-RU" sz="2600" dirty="0">
                <a:latin typeface="Times New Roman" pitchFamily="18" charset="0"/>
                <a:cs typeface="Arial" charset="0"/>
              </a:rPr>
              <a:t>и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дробной части должно </a:t>
            </a:r>
            <a:r>
              <a:rPr lang="ru-RU" sz="2600" dirty="0">
                <a:latin typeface="Times New Roman" pitchFamily="18" charset="0"/>
                <a:cs typeface="Arial" charset="0"/>
              </a:rPr>
              <a:t>быть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определено заранее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>
                <a:solidFill>
                  <a:schemeClr val="bg1"/>
                </a:solidFill>
                <a:latin typeface="+mj-lt"/>
              </a:rPr>
              <a:t>Числа с фиксированной точкой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4943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6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Представить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7.5</a:t>
            </a:r>
            <a:r>
              <a:rPr lang="en-US" sz="3200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используя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4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целых бита и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4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дробных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.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	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Пример числа с фиксированной точкой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4589" y="850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45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6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  <a:cs typeface="Arial" charset="0"/>
              </a:rPr>
              <a:t>Представить </a:t>
            </a:r>
            <a:r>
              <a:rPr lang="en-US" sz="3200" dirty="0">
                <a:latin typeface="Times New Roman" pitchFamily="18" charset="0"/>
                <a:cs typeface="Arial" charset="0"/>
              </a:rPr>
              <a:t>7.5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10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ru-RU" sz="3200" dirty="0">
                <a:latin typeface="Times New Roman" pitchFamily="18" charset="0"/>
                <a:cs typeface="Arial" charset="0"/>
              </a:rPr>
              <a:t>используя </a:t>
            </a:r>
            <a:r>
              <a:rPr lang="en-US" sz="3200" dirty="0">
                <a:latin typeface="Times New Roman" pitchFamily="18" charset="0"/>
                <a:cs typeface="Arial" charset="0"/>
              </a:rPr>
              <a:t>4 </a:t>
            </a:r>
            <a:r>
              <a:rPr lang="ru-RU" sz="3200" dirty="0">
                <a:latin typeface="Times New Roman" pitchFamily="18" charset="0"/>
                <a:cs typeface="Arial" charset="0"/>
              </a:rPr>
              <a:t>целых бита и </a:t>
            </a:r>
            <a:r>
              <a:rPr lang="en-US" sz="3200" dirty="0">
                <a:latin typeface="Times New Roman" pitchFamily="18" charset="0"/>
                <a:cs typeface="Arial" charset="0"/>
              </a:rPr>
              <a:t>4 </a:t>
            </a:r>
            <a:r>
              <a:rPr lang="ru-RU" sz="3200" dirty="0">
                <a:latin typeface="Times New Roman" pitchFamily="18" charset="0"/>
                <a:cs typeface="Arial" charset="0"/>
              </a:rPr>
              <a:t>дробных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.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	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01111000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Пример числа с фиксированной </a:t>
            </a:r>
            <a:r>
              <a:rPr lang="ru-RU" sz="3400" dirty="0" smtClean="0">
                <a:solidFill>
                  <a:schemeClr val="bg1"/>
                </a:solidFill>
              </a:rPr>
              <a:t>точкой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9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5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Arial" charset="0"/>
              </a:rPr>
              <a:t>Представление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:</a:t>
            </a:r>
            <a:endParaRPr lang="en-US" sz="26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Прямой код (знак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/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величина)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Times New Roman" pitchFamily="18" charset="0"/>
                <a:cs typeface="Arial" charset="0"/>
              </a:rPr>
              <a:t>Дополнительный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код (д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ополнение </a:t>
            </a:r>
            <a:r>
              <a:rPr lang="ru-RU" sz="2200" dirty="0">
                <a:latin typeface="Times New Roman" pitchFamily="18" charset="0"/>
                <a:cs typeface="Arial" charset="0"/>
              </a:rPr>
              <a:t>до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основания системы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счисления)</a:t>
            </a:r>
            <a:endParaRPr lang="en-US" sz="22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Arial" charset="0"/>
              </a:rPr>
              <a:t>Пример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Представить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-7.5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используя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4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целых и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4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дробных бита 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Прямой код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Дополнительный код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+mj-lt"/>
              </a:rPr>
              <a:t>Знаковые числа с фиксированной точкой 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60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5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>
                <a:latin typeface="Times New Roman" pitchFamily="18" charset="0"/>
                <a:cs typeface="Arial" charset="0"/>
              </a:rPr>
              <a:t>Представление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>
                <a:latin typeface="Times New Roman" pitchFamily="18" charset="0"/>
                <a:cs typeface="Arial" charset="0"/>
              </a:rPr>
              <a:t>Прямой код (знак</a:t>
            </a:r>
            <a:r>
              <a:rPr lang="en-US" sz="2200" dirty="0">
                <a:latin typeface="Times New Roman" pitchFamily="18" charset="0"/>
                <a:cs typeface="Arial" charset="0"/>
              </a:rPr>
              <a:t>/</a:t>
            </a:r>
            <a:r>
              <a:rPr lang="ru-RU" sz="2200" dirty="0">
                <a:latin typeface="Times New Roman" pitchFamily="18" charset="0"/>
                <a:cs typeface="Arial" charset="0"/>
              </a:rPr>
              <a:t>величина)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>
                <a:latin typeface="Times New Roman" pitchFamily="18" charset="0"/>
                <a:cs typeface="Arial" charset="0"/>
              </a:rPr>
              <a:t>Дополнительный код (дополнение до основания системы счисления)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Arial" charset="0"/>
              </a:rPr>
              <a:t>Пример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: </a:t>
            </a:r>
            <a:r>
              <a:rPr lang="ru-RU" sz="2600" dirty="0">
                <a:latin typeface="Times New Roman" pitchFamily="18" charset="0"/>
                <a:cs typeface="Arial" charset="0"/>
              </a:rPr>
              <a:t>Представить </a:t>
            </a:r>
            <a:r>
              <a:rPr lang="en-US" sz="2600" dirty="0">
                <a:latin typeface="Times New Roman" pitchFamily="18" charset="0"/>
                <a:cs typeface="Arial" charset="0"/>
              </a:rPr>
              <a:t>-7.5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10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>
                <a:latin typeface="Times New Roman" pitchFamily="18" charset="0"/>
                <a:cs typeface="Arial" charset="0"/>
              </a:rPr>
              <a:t>используя </a:t>
            </a:r>
            <a:r>
              <a:rPr lang="en-US" sz="2600" dirty="0">
                <a:latin typeface="Times New Roman" pitchFamily="18" charset="0"/>
                <a:cs typeface="Arial" charset="0"/>
              </a:rPr>
              <a:t>4 </a:t>
            </a:r>
            <a:r>
              <a:rPr lang="ru-RU" sz="2600" dirty="0">
                <a:latin typeface="Times New Roman" pitchFamily="18" charset="0"/>
                <a:cs typeface="Arial" charset="0"/>
              </a:rPr>
              <a:t>целых и </a:t>
            </a:r>
            <a:r>
              <a:rPr lang="en-US" sz="2600" dirty="0">
                <a:latin typeface="Times New Roman" pitchFamily="18" charset="0"/>
                <a:cs typeface="Arial" charset="0"/>
              </a:rPr>
              <a:t>4 </a:t>
            </a:r>
            <a:r>
              <a:rPr lang="ru-RU" sz="2600" dirty="0">
                <a:latin typeface="Times New Roman" pitchFamily="18" charset="0"/>
                <a:cs typeface="Arial" charset="0"/>
              </a:rPr>
              <a:t>дробных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бита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Прямой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000" dirty="0">
                <a:latin typeface="Times New Roman" pitchFamily="18" charset="0"/>
                <a:cs typeface="Arial" charset="0"/>
              </a:rPr>
              <a:t>1111000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Дополнительный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sz="2000" dirty="0">
                <a:latin typeface="Times New Roman" pitchFamily="18" charset="0"/>
                <a:cs typeface="Arial" charset="0"/>
              </a:rPr>
              <a:t>. +7.5:		01111000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Инвертировать значения разрядов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10000111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sz="2000" dirty="0">
                <a:latin typeface="Times New Roman" pitchFamily="18" charset="0"/>
                <a:cs typeface="Arial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Добавить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к младшему разряду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r>
              <a:rPr lang="ru-RU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+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            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1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                      	            </a:t>
            </a:r>
            <a:r>
              <a:rPr lang="ru-RU" sz="2000" dirty="0">
                <a:latin typeface="Times New Roman" pitchFamily="18" charset="0"/>
                <a:cs typeface="Arial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	       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10001000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3562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791200" y="579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</a:rPr>
              <a:t>Знаковые числа с фиксированной точкой 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7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Двоичная точка «плавает</a:t>
            </a:r>
            <a:r>
              <a:rPr lang="ru-RU" sz="2600" dirty="0">
                <a:latin typeface="Times New Roman" pitchFamily="18" charset="0"/>
                <a:cs typeface="Arial" charset="0"/>
              </a:rPr>
              <a:t>» между значащими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цифрами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  <a:cs typeface="Arial" charset="0"/>
              </a:rPr>
              <a:t>Подобно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десятичному представлению в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экспоненциальном представлении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Например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записать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273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в </a:t>
            </a:r>
            <a:r>
              <a:rPr lang="ru-RU" sz="2400" dirty="0">
                <a:latin typeface="Times New Roman" pitchFamily="18" charset="0"/>
                <a:cs typeface="Arial" charset="0"/>
              </a:rPr>
              <a:t>экспоненциальном представлении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		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273 = 2.73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400" b="1" baseline="30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В общем виде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число записывается в </a:t>
            </a:r>
            <a:r>
              <a:rPr lang="ru-RU" sz="2400" dirty="0">
                <a:latin typeface="Times New Roman" pitchFamily="18" charset="0"/>
                <a:cs typeface="Arial" charset="0"/>
              </a:rPr>
              <a:t>экспоненциальном представлении как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	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=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мантисса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 =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основание показательной функции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=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порядок (экспонента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)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Например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>
                <a:latin typeface="Times New Roman" pitchFamily="18" charset="0"/>
                <a:cs typeface="Arial" charset="0"/>
              </a:rPr>
              <a:t>M = 2.73, B = 10, and E = 2</a:t>
            </a:r>
            <a:endParaRPr lang="en-US" sz="1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с плавающей </a:t>
            </a:r>
            <a:r>
              <a:rPr lang="ru-RU" sz="4400" dirty="0">
                <a:solidFill>
                  <a:schemeClr val="bg1"/>
                </a:solidFill>
              </a:rPr>
              <a:t>точкой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26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6424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1191646"/>
              </p:ext>
            </p:extLst>
          </p:nvPr>
        </p:nvGraphicFramePr>
        <p:xfrm>
          <a:off x="1037492" y="1447800"/>
          <a:ext cx="7772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7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492" y="1447800"/>
                        <a:ext cx="77724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Пример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представить число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228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используя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32-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битное представление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 плавающей точкой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2238375" indent="-15875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Рассмотрим 3 версии – последняя версия </a:t>
            </a:r>
            <a:r>
              <a:rPr lang="ru-RU" sz="2000" dirty="0">
                <a:latin typeface="Times New Roman" pitchFamily="18" charset="0"/>
                <a:cs typeface="Arial" charset="0"/>
              </a:rPr>
              <a:t>называется </a:t>
            </a:r>
            <a:r>
              <a:rPr lang="en-US" sz="2000" dirty="0">
                <a:latin typeface="Times New Roman" pitchFamily="18" charset="0"/>
                <a:cs typeface="Arial" charset="0"/>
              </a:rPr>
              <a:t>IEEE 754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floating-point </a:t>
            </a:r>
            <a:r>
              <a:rPr lang="en-US" sz="2000" dirty="0">
                <a:latin typeface="Times New Roman" pitchFamily="18" charset="0"/>
                <a:cs typeface="Arial" charset="0"/>
              </a:rPr>
              <a:t>standard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Числа с плавающей точкой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1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744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8369857"/>
              </p:ext>
            </p:extLst>
          </p:nvPr>
        </p:nvGraphicFramePr>
        <p:xfrm>
          <a:off x="990600" y="5194300"/>
          <a:ext cx="7696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2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94300"/>
                        <a:ext cx="7696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74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906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Преобразовать десятичное в двоичное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не меняйте местами шаги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 &amp; 2!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	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228</a:t>
            </a:r>
            <a:r>
              <a:rPr lang="en-US" sz="20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11100100</a:t>
            </a:r>
            <a:r>
              <a:rPr lang="en-US" sz="20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Записать число в двоичной системе и </a:t>
            </a:r>
            <a:r>
              <a:rPr lang="ru-RU" sz="2400" dirty="0">
                <a:latin typeface="Times New Roman" pitchFamily="18" charset="0"/>
                <a:cs typeface="Arial" charset="0"/>
              </a:rPr>
              <a:t>экспоненциальном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представлении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	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11100100</a:t>
            </a:r>
            <a:r>
              <a:rPr lang="en-US" sz="20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= 1.11001</a:t>
            </a:r>
            <a:r>
              <a:rPr lang="en-US" sz="20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2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457200" indent="-457200">
              <a:lnSpc>
                <a:spcPts val="248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Заполнить </a:t>
            </a:r>
            <a:r>
              <a:rPr lang="ru-RU" sz="2400" dirty="0">
                <a:latin typeface="Times New Roman" pitchFamily="18" charset="0"/>
                <a:cs typeface="Arial" charset="0"/>
              </a:rPr>
              <a:t>каждое поле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32-битное числа </a:t>
            </a:r>
            <a:r>
              <a:rPr lang="ru-RU" sz="2400" dirty="0">
                <a:latin typeface="Times New Roman" pitchFamily="18" charset="0"/>
                <a:cs typeface="Arial" charset="0"/>
              </a:rPr>
              <a:t>с плавающей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точкой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1780"/>
              </a:lnSpc>
              <a:spcBef>
                <a:spcPts val="6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Знак – положительный, знаковый бит –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000" dirty="0">
                <a:latin typeface="Times New Roman" pitchFamily="18" charset="0"/>
                <a:cs typeface="Arial" charset="0"/>
              </a:rPr>
              <a:t>0)</a:t>
            </a:r>
          </a:p>
          <a:p>
            <a:pPr marL="742950" lvl="1" indent="-285750">
              <a:lnSpc>
                <a:spcPts val="1800"/>
              </a:lnSpc>
              <a:spcBef>
                <a:spcPts val="600"/>
              </a:spcBef>
              <a:buFontTx/>
              <a:buChar char="–"/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8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разрядов порядка представляют значение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7</a:t>
            </a:r>
          </a:p>
          <a:p>
            <a:pPr marL="742950" lvl="1" indent="-285750">
              <a:lnSpc>
                <a:spcPts val="1800"/>
              </a:lnSpc>
              <a:spcBef>
                <a:spcPts val="6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Остальные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23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разряда – мантисса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Представление </a:t>
            </a:r>
            <a:r>
              <a:rPr lang="ru-RU" sz="3600" dirty="0">
                <a:solidFill>
                  <a:schemeClr val="bg1"/>
                </a:solidFill>
              </a:rPr>
              <a:t>с плавающей </a:t>
            </a:r>
            <a:r>
              <a:rPr lang="ru-RU" sz="3600" dirty="0" smtClean="0">
                <a:solidFill>
                  <a:schemeClr val="bg1"/>
                </a:solidFill>
              </a:rPr>
              <a:t>точкой.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61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1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3623348"/>
              </p:ext>
            </p:extLst>
          </p:nvPr>
        </p:nvGraphicFramePr>
        <p:xfrm>
          <a:off x="838200" y="4724400"/>
          <a:ext cx="8077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6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8077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87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Первый разряд мантиссы – всегда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228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10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11100100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11001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dirty="0">
                <a:latin typeface="Times New Roman" pitchFamily="18" charset="0"/>
                <a:cs typeface="Arial" charset="0"/>
              </a:rPr>
              <a:t> 2</a:t>
            </a:r>
            <a:r>
              <a:rPr lang="en-US" sz="2000" baseline="30000" dirty="0">
                <a:latin typeface="Times New Roman" pitchFamily="18" charset="0"/>
                <a:cs typeface="Arial" charset="0"/>
              </a:rPr>
              <a:t>7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Следовательно, </a:t>
            </a:r>
            <a:r>
              <a:rPr lang="ru-RU" sz="2400" dirty="0">
                <a:latin typeface="Times New Roman" pitchFamily="18" charset="0"/>
                <a:cs typeface="Arial" charset="0"/>
              </a:rPr>
              <a:t>нет необходимости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хранить его: </a:t>
            </a:r>
            <a:r>
              <a:rPr lang="ru-RU" sz="2400" i="1" dirty="0" smtClean="0">
                <a:latin typeface="Times New Roman" pitchFamily="18" charset="0"/>
                <a:cs typeface="Arial" charset="0"/>
              </a:rPr>
              <a:t>неявная ведущая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1</a:t>
            </a:r>
            <a:endParaRPr lang="en-US" sz="24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cs typeface="Arial" charset="0"/>
              </a:rPr>
              <a:t>Хранить только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дробные разряды мантиссы в </a:t>
            </a:r>
            <a:r>
              <a:rPr lang="ru-RU" sz="2400" dirty="0">
                <a:latin typeface="Times New Roman" pitchFamily="18" charset="0"/>
                <a:cs typeface="Arial" charset="0"/>
              </a:rPr>
              <a:t>23-разрядном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поле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Представление с плавающей </a:t>
            </a:r>
            <a:r>
              <a:rPr lang="ru-RU" sz="3600" dirty="0" smtClean="0">
                <a:solidFill>
                  <a:schemeClr val="bg1"/>
                </a:solidFill>
              </a:rPr>
              <a:t>точкой.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40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73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5747003"/>
              </p:ext>
            </p:extLst>
          </p:nvPr>
        </p:nvGraphicFramePr>
        <p:xfrm>
          <a:off x="990600" y="3924028"/>
          <a:ext cx="7924800" cy="169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90" name="VISIO" r:id="rId7" imgW="2761560" imgH="590400" progId="Visio.Drawing.6">
                  <p:embed/>
                </p:oleObj>
              </mc:Choice>
              <mc:Fallback>
                <p:oleObj name="VISIO" r:id="rId7" imgW="2761560" imgH="59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24028"/>
                        <a:ext cx="7924800" cy="169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97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400" i="1" dirty="0" smtClean="0">
                <a:latin typeface="Times New Roman" pitchFamily="18" charset="0"/>
                <a:cs typeface="Arial" charset="0"/>
              </a:rPr>
              <a:t>Смещенный порядок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смещение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400" dirty="0">
                <a:latin typeface="Times New Roman" pitchFamily="18" charset="0"/>
                <a:cs typeface="Arial" charset="0"/>
              </a:rPr>
              <a:t>127 (01111111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) 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Смещенный порядок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=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смещение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+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порядок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Порядок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7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хранится как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cs typeface="Arial" charset="0"/>
              </a:rPr>
              <a:t>			127 + 7 = 134 = 0x10000110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32-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разрядное (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IEEE 754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представление с плавающей точкой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числа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228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10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	   </a:t>
            </a:r>
            <a:r>
              <a:rPr lang="ru-RU" sz="2800" dirty="0" smtClean="0">
                <a:latin typeface="Times New Roman" pitchFamily="18" charset="0"/>
                <a:cs typeface="Arial" charset="0"/>
              </a:rPr>
              <a:t>в 16-ричном коде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0x43640000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Представление с плавающей </a:t>
            </a:r>
            <a:r>
              <a:rPr lang="ru-RU" sz="3600" dirty="0" smtClean="0">
                <a:solidFill>
                  <a:schemeClr val="bg1"/>
                </a:solidFill>
              </a:rPr>
              <a:t>точкой.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970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7543800" cy="4953000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 smtClean="0"/>
              <a:t>Цифровые функциональные блоки</a:t>
            </a:r>
            <a:r>
              <a:rPr lang="en-US" sz="3300" b="1" dirty="0" smtClean="0"/>
              <a:t>:</a:t>
            </a:r>
            <a:endParaRPr lang="en-US" sz="3300" b="1" dirty="0"/>
          </a:p>
          <a:p>
            <a:pPr lvl="1"/>
            <a:r>
              <a:rPr lang="ru-RU" dirty="0" smtClean="0"/>
              <a:t>Логические элементы, мультиплексоры, декодеры, регистры, схемы арифметики, счетчики, матрицы памяти и матрицы логических элементов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3300" b="1" dirty="0" smtClean="0"/>
              <a:t>Функциональные блоки демонстрируют </a:t>
            </a:r>
            <a:r>
              <a:rPr lang="ru-RU" sz="3300" b="1" dirty="0"/>
              <a:t> </a:t>
            </a:r>
            <a:r>
              <a:rPr lang="ru-RU" sz="3300" b="1" dirty="0" smtClean="0"/>
              <a:t>принципы иерархичности</a:t>
            </a:r>
            <a:r>
              <a:rPr lang="ru-RU" sz="3300" b="1" dirty="0" smtClean="0"/>
              <a:t>, модульности </a:t>
            </a:r>
            <a:r>
              <a:rPr lang="ru-RU" sz="3300" b="1" dirty="0" smtClean="0"/>
              <a:t>и </a:t>
            </a:r>
            <a:r>
              <a:rPr lang="ru-RU" sz="3300" b="1" dirty="0" smtClean="0"/>
              <a:t>регулярности </a:t>
            </a:r>
            <a:r>
              <a:rPr lang="ru-RU" sz="3300" b="1" dirty="0" smtClean="0"/>
              <a:t>проектируемых систем </a:t>
            </a:r>
          </a:p>
          <a:p>
            <a:pPr lvl="1"/>
            <a:r>
              <a:rPr lang="ru-RU" dirty="0" smtClean="0"/>
              <a:t>Иерархия </a:t>
            </a:r>
            <a:r>
              <a:rPr lang="ru-RU" dirty="0"/>
              <a:t>более простых </a:t>
            </a:r>
            <a:r>
              <a:rPr lang="ru-RU" dirty="0" smtClean="0"/>
              <a:t>компонентов</a:t>
            </a:r>
          </a:p>
          <a:p>
            <a:pPr lvl="1"/>
            <a:r>
              <a:rPr lang="ru-RU" dirty="0" smtClean="0"/>
              <a:t>Строго определенные </a:t>
            </a:r>
            <a:r>
              <a:rPr lang="ru-RU" dirty="0"/>
              <a:t>интерфейсы и </a:t>
            </a:r>
            <a:r>
              <a:rPr lang="ru-RU" dirty="0" smtClean="0"/>
              <a:t>функции</a:t>
            </a:r>
          </a:p>
          <a:p>
            <a:pPr lvl="1"/>
            <a:r>
              <a:rPr lang="ru-RU" dirty="0"/>
              <a:t>Регулярная структура легко </a:t>
            </a:r>
            <a:r>
              <a:rPr lang="ru-RU" dirty="0" smtClean="0"/>
              <a:t>масштабируется в системы различных размеров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3300" b="1" dirty="0" smtClean="0"/>
              <a:t>Подобные функциональные </a:t>
            </a:r>
            <a:r>
              <a:rPr lang="ru-RU" sz="3300" b="1" dirty="0"/>
              <a:t>блоки будут использованы в главе 7 для проектирования </a:t>
            </a:r>
            <a:r>
              <a:rPr lang="ru-RU" sz="3300" b="1" dirty="0" smtClean="0"/>
              <a:t>микропроцессора</a:t>
            </a:r>
            <a:endParaRPr lang="ru-RU" sz="3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5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9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Записать число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-58.25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 плавающей точкой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(IEEE 754)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Представление с плавающей </a:t>
            </a:r>
            <a:r>
              <a:rPr lang="ru-RU" sz="3000" dirty="0" smtClean="0">
                <a:solidFill>
                  <a:schemeClr val="bg1"/>
                </a:solidFill>
              </a:rPr>
              <a:t>точкой.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Пример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2497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71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344643"/>
              </p:ext>
            </p:extLst>
          </p:nvPr>
        </p:nvGraphicFramePr>
        <p:xfrm>
          <a:off x="1181100" y="4572000"/>
          <a:ext cx="7315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9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572000"/>
                        <a:ext cx="7315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97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97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Записать число </a:t>
            </a:r>
            <a:r>
              <a:rPr lang="en-US" sz="2400" dirty="0">
                <a:latin typeface="Times New Roman" pitchFamily="18" charset="0"/>
                <a:cs typeface="Arial" charset="0"/>
              </a:rPr>
              <a:t>-58.25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10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latin typeface="Times New Roman" pitchFamily="18" charset="0"/>
                <a:cs typeface="Arial" charset="0"/>
              </a:rPr>
              <a:t>с плавающей точкой </a:t>
            </a:r>
            <a:r>
              <a:rPr lang="en-US" sz="2400" dirty="0">
                <a:latin typeface="Times New Roman" pitchFamily="18" charset="0"/>
                <a:cs typeface="Arial" charset="0"/>
              </a:rPr>
              <a:t>(IEEE 754)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Times New Roman" pitchFamily="18" charset="0"/>
                <a:cs typeface="Arial" charset="0"/>
              </a:rPr>
              <a:t>	58.25</a:t>
            </a:r>
            <a:r>
              <a:rPr lang="en-US" sz="1800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1800" dirty="0">
                <a:latin typeface="Times New Roman" pitchFamily="18" charset="0"/>
                <a:cs typeface="Arial" charset="0"/>
              </a:rPr>
              <a:t>= </a:t>
            </a: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111010.01</a:t>
            </a:r>
            <a:r>
              <a:rPr lang="en-US" sz="1800" b="1" baseline="-25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endParaRPr lang="en-US" sz="18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Записать в двоичной системе и </a:t>
            </a:r>
            <a:r>
              <a:rPr lang="ru-RU" sz="2000" dirty="0">
                <a:latin typeface="Times New Roman" pitchFamily="18" charset="0"/>
                <a:cs typeface="Arial" charset="0"/>
              </a:rPr>
              <a:t> экспоненциальном представлении: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1.1101001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2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5</a:t>
            </a:r>
            <a:endParaRPr lang="en-US" sz="20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Заполнить поля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lvl="1" algn="just"/>
            <a:r>
              <a:rPr lang="en-US" sz="180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Arial" charset="0"/>
              </a:rPr>
              <a:t>Знаковый разряд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1800" dirty="0">
                <a:latin typeface="Times New Roman" pitchFamily="18" charset="0"/>
                <a:cs typeface="Arial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Arial" charset="0"/>
              </a:rPr>
              <a:t>отрицательный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)</a:t>
            </a:r>
            <a:endParaRPr lang="en-US" sz="1800" dirty="0">
              <a:latin typeface="Times New Roman" pitchFamily="18" charset="0"/>
              <a:cs typeface="Arial" charset="0"/>
            </a:endParaRPr>
          </a:p>
          <a:p>
            <a:pPr lvl="1" algn="just"/>
            <a:r>
              <a:rPr lang="en-US" sz="18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8 </a:t>
            </a:r>
            <a:r>
              <a:rPr lang="ru-RU" sz="1800" b="1" dirty="0" smtClean="0">
                <a:latin typeface="Times New Roman" pitchFamily="18" charset="0"/>
                <a:cs typeface="Arial" charset="0"/>
              </a:rPr>
              <a:t>разрядов порядка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1800" dirty="0">
                <a:latin typeface="Times New Roman" pitchFamily="18" charset="0"/>
                <a:cs typeface="Arial" charset="0"/>
              </a:rPr>
              <a:t>(127 + 5) = 132 =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10000100</a:t>
            </a:r>
            <a:r>
              <a:rPr lang="en-US" sz="1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23 </a:t>
            </a:r>
            <a:r>
              <a:rPr lang="ru-RU" sz="1800" b="1" dirty="0" smtClean="0">
                <a:latin typeface="Times New Roman" pitchFamily="18" charset="0"/>
                <a:cs typeface="Arial" charset="0"/>
              </a:rPr>
              <a:t>разряда мантиссы</a:t>
            </a:r>
            <a:r>
              <a:rPr lang="en-US" sz="18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110 1001 0000 0000 0000 </a:t>
            </a: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0000</a:t>
            </a:r>
            <a:endParaRPr lang="ru-RU" sz="18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/>
            <a:endParaRPr lang="ru-RU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/>
            <a:endParaRPr lang="ru-RU" sz="18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/>
            <a:endParaRPr lang="ru-RU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/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en-US" sz="800" dirty="0">
              <a:latin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		</a:t>
            </a:r>
            <a:r>
              <a:rPr lang="ru-RU" sz="2000" dirty="0">
                <a:latin typeface="Times New Roman" pitchFamily="18" charset="0"/>
                <a:cs typeface="Arial" charset="0"/>
              </a:rPr>
              <a:t> в 16-ричном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коде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0xC2690000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Представление с плавающей точкой.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Пример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9575" name="Group 87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4896727"/>
              </p:ext>
            </p:extLst>
          </p:nvPr>
        </p:nvGraphicFramePr>
        <p:xfrm>
          <a:off x="1157654" y="1828800"/>
          <a:ext cx="7534275" cy="2878139"/>
        </p:xfrm>
        <a:graphic>
          <a:graphicData uri="http://schemas.openxmlformats.org/drawingml/2006/table">
            <a:tbl>
              <a:tblPr/>
              <a:tblGrid>
                <a:gridCol w="1128346"/>
                <a:gridCol w="914400"/>
                <a:gridCol w="1447800"/>
                <a:gridCol w="4043729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Знак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Порядок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Мантисса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00000000000000000000000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∞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00000000000000000000000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00000000000000000000000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нуль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94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Плавающая точка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Особые случаи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571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05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Arial" charset="0"/>
              </a:rPr>
              <a:t>Одинарная точность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:</a:t>
            </a:r>
            <a:endParaRPr lang="en-US" sz="26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32-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разрядное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1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знаковый разряд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8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разрядов порядка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23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разряда мантиссы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Смещение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600" dirty="0">
                <a:latin typeface="Times New Roman" pitchFamily="18" charset="0"/>
                <a:cs typeface="Arial" charset="0"/>
              </a:rPr>
              <a:t>127</a:t>
            </a: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Arial" charset="0"/>
              </a:rPr>
              <a:t>Двойная точность</a:t>
            </a:r>
            <a:r>
              <a:rPr lang="en-US" sz="2600" b="1" dirty="0" smtClean="0">
                <a:latin typeface="Times New Roman" pitchFamily="18" charset="0"/>
                <a:cs typeface="Arial" charset="0"/>
              </a:rPr>
              <a:t>:</a:t>
            </a:r>
            <a:endParaRPr lang="en-US" sz="26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64-</a:t>
            </a:r>
            <a:r>
              <a:rPr lang="ru-RU" sz="2600" dirty="0">
                <a:latin typeface="Times New Roman" pitchFamily="18" charset="0"/>
                <a:cs typeface="Arial" charset="0"/>
              </a:rPr>
              <a:t> разрядное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1 </a:t>
            </a:r>
            <a:r>
              <a:rPr lang="ru-RU" sz="2600" dirty="0">
                <a:latin typeface="Times New Roman" pitchFamily="18" charset="0"/>
                <a:cs typeface="Arial" charset="0"/>
              </a:rPr>
              <a:t>знаковый разряд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Times New Roman" pitchFamily="18" charset="0"/>
                <a:cs typeface="Arial" charset="0"/>
              </a:rPr>
              <a:t>11 </a:t>
            </a:r>
            <a:r>
              <a:rPr lang="ru-RU" sz="2600" dirty="0">
                <a:latin typeface="Times New Roman" pitchFamily="18" charset="0"/>
                <a:cs typeface="Arial" charset="0"/>
              </a:rPr>
              <a:t>разрядов порядка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Times New Roman" pitchFamily="18" charset="0"/>
                <a:cs typeface="Arial" charset="0"/>
              </a:rPr>
              <a:t>52 </a:t>
            </a:r>
            <a:r>
              <a:rPr lang="ru-RU" sz="2600" dirty="0">
                <a:latin typeface="Times New Roman" pitchFamily="18" charset="0"/>
                <a:cs typeface="Arial" charset="0"/>
              </a:rPr>
              <a:t>разряда мантиссы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Смещение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600" dirty="0">
                <a:latin typeface="Times New Roman" pitchFamily="18" charset="0"/>
                <a:cs typeface="Arial" charset="0"/>
              </a:rPr>
              <a:t>1023</a:t>
            </a:r>
          </a:p>
          <a:p>
            <a:pPr marL="342900" indent="-342900"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Плавающая точка: точность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91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1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8077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258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Переполнение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число слишком большое для представления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ts val="258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Потеря точности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400" dirty="0">
                <a:latin typeface="Times New Roman" pitchFamily="18" charset="0"/>
                <a:cs typeface="Arial" charset="0"/>
              </a:rPr>
              <a:t>число слишком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маленькое для представления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ts val="258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Режимы округления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258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Вниз – к меньшему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258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Вверх – к большему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258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К нулю (к меньшему по модулю)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258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К ближайшему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ts val="258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Пример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округлить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1.100101 </a:t>
            </a:r>
            <a:r>
              <a:rPr lang="en-US" sz="2400" dirty="0">
                <a:latin typeface="Times New Roman" pitchFamily="18" charset="0"/>
                <a:cs typeface="Arial" charset="0"/>
              </a:rPr>
              <a:t>(1.578125)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 числу с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дробными разрядами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228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Вниз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000" dirty="0">
                <a:latin typeface="Times New Roman" pitchFamily="18" charset="0"/>
                <a:cs typeface="Arial" charset="0"/>
              </a:rPr>
              <a:t>		1.100</a:t>
            </a:r>
          </a:p>
          <a:p>
            <a:pPr marL="742950" lvl="1" indent="-285750">
              <a:lnSpc>
                <a:spcPts val="228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Вверх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000" dirty="0">
                <a:latin typeface="Times New Roman" pitchFamily="18" charset="0"/>
                <a:cs typeface="Arial" charset="0"/>
              </a:rPr>
              <a:t>		1.101</a:t>
            </a:r>
          </a:p>
          <a:p>
            <a:pPr marL="742950" lvl="1" indent="-285750">
              <a:lnSpc>
                <a:spcPts val="2280"/>
              </a:lnSpc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  <a:cs typeface="Arial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нулю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dirty="0">
                <a:latin typeface="Times New Roman" pitchFamily="18" charset="0"/>
                <a:cs typeface="Arial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1.100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ts val="2280"/>
              </a:lnSpc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  <a:cs typeface="Arial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ближайшему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dirty="0">
                <a:latin typeface="Times New Roman" pitchFamily="18" charset="0"/>
                <a:cs typeface="Arial" charset="0"/>
              </a:rPr>
              <a:t>	1.101 (1.625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ближе к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1.578125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чем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1.5)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ts val="258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Плавающая точка: </a:t>
            </a:r>
            <a:r>
              <a:rPr lang="ru-RU" sz="4400" dirty="0" smtClean="0">
                <a:solidFill>
                  <a:schemeClr val="bg1"/>
                </a:solidFill>
              </a:rPr>
              <a:t>округление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4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25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Выделить порядок числа и мантиссу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Присоединить ведущую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 мантиссе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Сравнить порядки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Выполнить сдвиг меньшей </a:t>
            </a:r>
            <a:r>
              <a:rPr lang="ru-RU" sz="2400" dirty="0">
                <a:latin typeface="Times New Roman" pitchFamily="18" charset="0"/>
                <a:cs typeface="Arial" charset="0"/>
              </a:rPr>
              <a:t>мантиссы при необходимости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Сложить мантиссы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Нормализовать мантиссы </a:t>
            </a:r>
            <a:r>
              <a:rPr lang="ru-RU" sz="2400" dirty="0">
                <a:latin typeface="Times New Roman" pitchFamily="18" charset="0"/>
                <a:cs typeface="Arial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подобрать порядки при </a:t>
            </a:r>
            <a:r>
              <a:rPr lang="ru-RU" sz="2400" dirty="0">
                <a:latin typeface="Times New Roman" pitchFamily="18" charset="0"/>
                <a:cs typeface="Arial" charset="0"/>
              </a:rPr>
              <a:t>необходимости 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Округлить результат 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Выполнить сборку порядка </a:t>
            </a:r>
            <a:r>
              <a:rPr lang="ru-RU" sz="2400" dirty="0">
                <a:latin typeface="Times New Roman" pitchFamily="18" charset="0"/>
                <a:cs typeface="Arial" charset="0"/>
              </a:rPr>
              <a:t>и мантиссы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обратно </a:t>
            </a:r>
            <a:r>
              <a:rPr lang="ru-RU" sz="2400" dirty="0">
                <a:latin typeface="Times New Roman" pitchFamily="18" charset="0"/>
                <a:cs typeface="Arial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формат с плавающей точкой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Плавающая точка</a:t>
            </a:r>
            <a:r>
              <a:rPr lang="ru-RU" sz="4000">
                <a:solidFill>
                  <a:schemeClr val="bg1"/>
                </a:solidFill>
              </a:rPr>
              <a:t>: </a:t>
            </a:r>
            <a:r>
              <a:rPr lang="ru-RU" sz="4000" smtClean="0">
                <a:solidFill>
                  <a:schemeClr val="bg1"/>
                </a:solidFill>
                <a:latin typeface="+mj-lt"/>
              </a:rPr>
              <a:t>Суммирование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58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Сложить числа с плавающей точкой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0x3FC00000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0x40500000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875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Суммирование с плавающей точкой. Пример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69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17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9348923"/>
              </p:ext>
            </p:extLst>
          </p:nvPr>
        </p:nvGraphicFramePr>
        <p:xfrm>
          <a:off x="2128837" y="1752600"/>
          <a:ext cx="48863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1" name="VISIO" r:id="rId7" imgW="2761560" imgH="911160" progId="Visio.Drawing.6">
                  <p:embed/>
                </p:oleObj>
              </mc:Choice>
              <mc:Fallback>
                <p:oleObj name="VISIO" r:id="rId7" imgW="2761560" imgH="911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7" y="1752600"/>
                        <a:ext cx="48863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17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17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1.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Извлечь порядок и мантиссу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Для первого числа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(N1): 	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S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0, E = 127, F = .1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Для второго числа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(N2</a:t>
            </a:r>
            <a:r>
              <a:rPr lang="en-US" sz="2400" dirty="0">
                <a:latin typeface="Times New Roman" pitchFamily="18" charset="0"/>
                <a:cs typeface="Arial" charset="0"/>
              </a:rPr>
              <a:t>): 	S = 0, E = 128, F = .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101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2.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Присоединить ведущую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к мантиссе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N1:	1.1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N2:	1.101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Суммирование с плавающей точкой. Пример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0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3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3.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Сравнить порядки</a:t>
            </a:r>
            <a:endParaRPr lang="en-US" sz="2400" b="1" dirty="0" smtClean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	127 – 128 = -1,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поэтому сдвиг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N1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вправо на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4.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Сдвиг меньшей мантиссы при необходимости 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	shift N1’s mantissa: 1.1 &gt;&gt; 1 = 0.11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 2</a:t>
            </a:r>
            <a:r>
              <a:rPr lang="en-US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5.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Сложить мантиссы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		0.11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	   	        +</a:t>
            </a:r>
            <a:r>
              <a:rPr lang="en-US" sz="2400" dirty="0">
                <a:latin typeface="Times New Roman" pitchFamily="18" charset="0"/>
                <a:cs typeface="Arial" charset="0"/>
              </a:rPr>
              <a:t>	1.101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		          10.011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383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2860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Суммирование с плавающей точкой. Пример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7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8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0736681"/>
              </p:ext>
            </p:extLst>
          </p:nvPr>
        </p:nvGraphicFramePr>
        <p:xfrm>
          <a:off x="1143000" y="5029200"/>
          <a:ext cx="747712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6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29200"/>
                        <a:ext cx="7477125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48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6.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Нормализовать мантиссы и подобрать порядки при необходимости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10.011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1.0011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33400" indent="-533400">
              <a:spcBef>
                <a:spcPct val="20000"/>
              </a:spcBef>
            </a:pPr>
            <a:endParaRPr lang="en-US" sz="1000" baseline="30000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7.	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Округлить результат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нет необходимости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уложились в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23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разряда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</a:pPr>
            <a:endParaRPr lang="en-US" sz="10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 smtClean="0">
                <a:latin typeface="Times New Roman" pitchFamily="18" charset="0"/>
                <a:cs typeface="Arial" charset="0"/>
              </a:rPr>
              <a:t>8.	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Выполнить сборку 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порядка и мантиссы обратно 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в формат с плавающей точкой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S = 0, E = 2 + 127 = 129 = 10000001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, F = 001100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..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    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in </a:t>
            </a:r>
            <a:r>
              <a:rPr lang="en-US" sz="2000" dirty="0">
                <a:latin typeface="Times New Roman" pitchFamily="18" charset="0"/>
                <a:cs typeface="Arial" charset="0"/>
              </a:rPr>
              <a:t>hexadecimal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0x40980000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Суммирование с плавающей точкой. Пример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0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7511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863927"/>
              </p:ext>
            </p:extLst>
          </p:nvPr>
        </p:nvGraphicFramePr>
        <p:xfrm>
          <a:off x="2091531" y="1090246"/>
          <a:ext cx="496093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3" name="VISIO" r:id="rId6" imgW="2510280" imgH="2660400" progId="Visio.Drawing.6">
                  <p:embed/>
                </p:oleObj>
              </mc:Choice>
              <mc:Fallback>
                <p:oleObj name="VISIO" r:id="rId6" imgW="2510280" imgH="266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531" y="1090246"/>
                        <a:ext cx="4960938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75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Одноразрядный сумматор.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56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587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98668"/>
              </p:ext>
            </p:extLst>
          </p:nvPr>
        </p:nvGraphicFramePr>
        <p:xfrm>
          <a:off x="2438400" y="3808412"/>
          <a:ext cx="4697413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9" name="VISIO" r:id="rId8" imgW="2080800" imgH="1216440" progId="Visio.Drawing.6">
                  <p:embed/>
                </p:oleObj>
              </mc:Choice>
              <mc:Fallback>
                <p:oleObj name="VISIO" r:id="rId8" imgW="2080800" imgH="121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08412"/>
                        <a:ext cx="4697413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58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5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58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9906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Инкремент на каждом переднем фронте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>
                <a:latin typeface="Times New Roman" pitchFamily="18" charset="0"/>
                <a:cs typeface="Arial" charset="0"/>
              </a:rPr>
              <a:t>Используется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в цикле для перебора всех чисел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Например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000, 001, 010, 011, 100, 101, 110, 111, 000, 001…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В примере использованы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Отображение цифровых часов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Программный счетчик: </a:t>
            </a:r>
            <a:r>
              <a:rPr lang="ru-RU" sz="2000" dirty="0">
                <a:latin typeface="Times New Roman" pitchFamily="18" charset="0"/>
                <a:cs typeface="Arial" charset="0"/>
              </a:rPr>
              <a:t>отслеживает выполнение текущей команды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Счетчики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63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690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441198"/>
              </p:ext>
            </p:extLst>
          </p:nvPr>
        </p:nvGraphicFramePr>
        <p:xfrm>
          <a:off x="1981200" y="4567238"/>
          <a:ext cx="1360488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66" name="VISIO" r:id="rId11" imgW="612360" imgH="720360" progId="Visio.Drawing.6">
                  <p:embed/>
                </p:oleObj>
              </mc:Choice>
              <mc:Fallback>
                <p:oleObj name="VISIO" r:id="rId11" imgW="612360" imgH="720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67238"/>
                        <a:ext cx="1360488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7352323"/>
              </p:ext>
            </p:extLst>
          </p:nvPr>
        </p:nvGraphicFramePr>
        <p:xfrm>
          <a:off x="3499338" y="4298950"/>
          <a:ext cx="525780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67" name="VISIO" r:id="rId13" imgW="1914480" imgH="743040" progId="Visio.Drawing.6">
                  <p:embed/>
                </p:oleObj>
              </mc:Choice>
              <mc:Fallback>
                <p:oleObj name="VISIO" r:id="rId13" imgW="1914480" imgH="743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338" y="4298950"/>
                        <a:ext cx="525780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68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69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690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382018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1D40EF"/>
                </a:solidFill>
              </a:rPr>
              <a:t>Реализация</a:t>
            </a:r>
            <a:endParaRPr lang="en-US" sz="2800" b="1" dirty="0">
              <a:solidFill>
                <a:srgbClr val="1D40EF"/>
              </a:solidFill>
            </a:endParaRPr>
          </a:p>
        </p:txBody>
      </p:sp>
      <p:sp>
        <p:nvSpPr>
          <p:cNvPr id="97690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Вдвигается новый бит по </a:t>
            </a:r>
            <a:r>
              <a:rPr lang="ru-RU" sz="2600" dirty="0">
                <a:latin typeface="Times New Roman" pitchFamily="18" charset="0"/>
                <a:cs typeface="Arial" charset="0"/>
              </a:rPr>
              <a:t>переднему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фронту тактового сигнала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Выдвигается бит </a:t>
            </a:r>
            <a:r>
              <a:rPr lang="ru-RU" sz="2600" dirty="0">
                <a:latin typeface="Times New Roman" pitchFamily="18" charset="0"/>
                <a:cs typeface="Arial" charset="0"/>
              </a:rPr>
              <a:t>по переднему фронту тактового сигнала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2600" i="1" dirty="0" smtClean="0">
                <a:latin typeface="Times New Roman" pitchFamily="18" charset="0"/>
                <a:cs typeface="Arial" charset="0"/>
              </a:rPr>
              <a:t>Последовательно-параллельный </a:t>
            </a:r>
            <a:r>
              <a:rPr lang="ru-RU" sz="2600" i="1" dirty="0" smtClean="0">
                <a:latin typeface="Times New Roman" pitchFamily="18" charset="0"/>
                <a:cs typeface="Arial" charset="0"/>
              </a:rPr>
              <a:t>преобразователь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преобразует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последовательный вход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(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S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in</a:t>
            </a:r>
            <a:r>
              <a:rPr lang="en-US" sz="2600" dirty="0">
                <a:latin typeface="Times New Roman" pitchFamily="18" charset="0"/>
                <a:cs typeface="Arial" charset="0"/>
              </a:rPr>
              <a:t>)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в параллельный выход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Q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0:</a:t>
            </a:r>
            <a:r>
              <a:rPr lang="en-US" sz="2600" i="1" baseline="-25000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600" baseline="-25000" dirty="0" smtClean="0">
                <a:latin typeface="Times New Roman" pitchFamily="18" charset="0"/>
                <a:cs typeface="Arial" charset="0"/>
              </a:rPr>
              <a:t>-1</a:t>
            </a:r>
            <a:r>
              <a:rPr lang="en-US" sz="26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Сдвигающий регистр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9200" y="382018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1D40EF"/>
                </a:solidFill>
              </a:rPr>
              <a:t>Обозначение</a:t>
            </a:r>
            <a:endParaRPr lang="en-US" sz="2800" b="1" dirty="0">
              <a:solidFill>
                <a:srgbClr val="1D40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1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2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6211203"/>
              </p:ext>
            </p:extLst>
          </p:nvPr>
        </p:nvGraphicFramePr>
        <p:xfrm>
          <a:off x="1295400" y="3810000"/>
          <a:ext cx="73152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8" name="VISIO" r:id="rId8" imgW="3257640" imgH="1000080" progId="Visio.Drawing.6">
                  <p:embed/>
                </p:oleObj>
              </mc:Choice>
              <mc:Fallback>
                <p:oleObj name="VISIO" r:id="rId8" imgW="3257640" imgH="1000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0000"/>
                        <a:ext cx="73152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79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79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792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Когда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Load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1,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работает как обычный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разрядный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регистр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Когда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Load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0,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работает как регистр сдвига 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Может работать как последовательно-параллельный преобразователь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(S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in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  <a:sym typeface="Symbol"/>
              </a:rPr>
              <a:t>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Q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0: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-1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или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Arial" charset="0"/>
              </a:rPr>
              <a:t>параллельно-последовательный преобразователь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0:</a:t>
            </a:r>
            <a:r>
              <a:rPr lang="en-US" sz="2400" i="1" baseline="-25000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baseline="-25000" dirty="0" smtClean="0">
                <a:latin typeface="Times New Roman" pitchFamily="18" charset="0"/>
                <a:cs typeface="Arial" charset="0"/>
              </a:rPr>
              <a:t>-1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  <a:sym typeface="Symbol"/>
              </a:rPr>
              <a:t>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  <a:cs typeface="Arial" charset="0"/>
              </a:rPr>
              <a:t>out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Сдвигающий </a:t>
            </a:r>
            <a:r>
              <a:rPr lang="ru-RU" sz="3000" dirty="0" smtClean="0">
                <a:solidFill>
                  <a:schemeClr val="bg1"/>
                </a:solidFill>
              </a:rPr>
              <a:t>р</a:t>
            </a:r>
            <a:r>
              <a:rPr lang="ru-RU" sz="3000" dirty="0" smtClean="0">
                <a:solidFill>
                  <a:schemeClr val="bg1"/>
                </a:solidFill>
              </a:rPr>
              <a:t>егистр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с 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параллельной загрузкой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195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894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489830"/>
              </p:ext>
            </p:extLst>
          </p:nvPr>
        </p:nvGraphicFramePr>
        <p:xfrm>
          <a:off x="1752600" y="3808412"/>
          <a:ext cx="396240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1" name="VISIO" r:id="rId8" imgW="1212480" imgH="926640" progId="Visio.Drawing.6">
                  <p:embed/>
                </p:oleObj>
              </mc:Choice>
              <mc:Fallback>
                <p:oleObj name="VISIO" r:id="rId8" imgW="1212480" imgH="926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08412"/>
                        <a:ext cx="3962400" cy="289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89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89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895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989012"/>
            <a:ext cx="80772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1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  <a:cs typeface="Arial" charset="0"/>
              </a:rPr>
              <a:t>Эффективно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хранят </a:t>
            </a:r>
            <a:r>
              <a:rPr lang="ru-RU" sz="2000" dirty="0">
                <a:latin typeface="Times New Roman" pitchFamily="18" charset="0"/>
                <a:cs typeface="Arial" charset="0"/>
              </a:rPr>
              <a:t>большие объемы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данных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ts val="1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Arial" charset="0"/>
              </a:rPr>
              <a:t>3 основных типа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</a:p>
          <a:p>
            <a:pPr marL="742950" lvl="1" indent="-285750">
              <a:spcBef>
                <a:spcPts val="100"/>
              </a:spcBef>
              <a:buFontTx/>
              <a:buChar char="–"/>
            </a:pPr>
            <a:r>
              <a:rPr lang="ru-RU" dirty="0">
                <a:latin typeface="Times New Roman" pitchFamily="18" charset="0"/>
                <a:cs typeface="Arial" charset="0"/>
              </a:rPr>
              <a:t>Динамическое оперативное запоминающее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устройство (ОЗУ)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(DRAM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ts val="100"/>
              </a:spcBef>
              <a:buFontTx/>
              <a:buChar char="–"/>
            </a:pPr>
            <a:r>
              <a:rPr lang="ru-RU" dirty="0">
                <a:latin typeface="Times New Roman" pitchFamily="18" charset="0"/>
                <a:cs typeface="Arial" charset="0"/>
              </a:rPr>
              <a:t>Статическое оперативное запоминающее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устройство (ОЗУ)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(SRAM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ts val="100"/>
              </a:spcBef>
              <a:buFontTx/>
              <a:buChar char="–"/>
            </a:pPr>
            <a:r>
              <a:rPr lang="ru-RU" dirty="0" smtClean="0">
                <a:latin typeface="Times New Roman" pitchFamily="18" charset="0"/>
                <a:cs typeface="Arial" charset="0"/>
              </a:rPr>
              <a:t>Постоянное </a:t>
            </a:r>
            <a:r>
              <a:rPr lang="ru-RU" dirty="0">
                <a:latin typeface="Times New Roman" pitchFamily="18" charset="0"/>
                <a:cs typeface="Arial" charset="0"/>
              </a:rPr>
              <a:t>запоминающее устройство (ПЗУ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), память только </a:t>
            </a:r>
            <a:r>
              <a:rPr lang="ru-RU" dirty="0">
                <a:latin typeface="Times New Roman" pitchFamily="18" charset="0"/>
                <a:cs typeface="Arial" charset="0"/>
              </a:rPr>
              <a:t>для чтения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(ROM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ts val="100"/>
              </a:spcBef>
              <a:buFontTx/>
              <a:buChar char="•"/>
            </a:pPr>
            <a:r>
              <a:rPr lang="en-US" sz="2000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разрядное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значение данных считывается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записывается по уникальному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разрядному адресу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Матрицы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636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997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7666943"/>
              </p:ext>
            </p:extLst>
          </p:nvPr>
        </p:nvGraphicFramePr>
        <p:xfrm>
          <a:off x="6477000" y="1676400"/>
          <a:ext cx="24384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8" name="VISIO" r:id="rId8" imgW="1212480" imgH="926640" progId="Visio.Drawing.6">
                  <p:embed/>
                </p:oleObj>
              </mc:Choice>
              <mc:Fallback>
                <p:oleObj name="VISIO" r:id="rId8" imgW="1212480" imgH="926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6400"/>
                        <a:ext cx="2438400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9979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12969568"/>
              </p:ext>
            </p:extLst>
          </p:nvPr>
        </p:nvGraphicFramePr>
        <p:xfrm>
          <a:off x="1600200" y="4114800"/>
          <a:ext cx="525780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9" name="VISIO" r:id="rId10" imgW="2552400" imgH="1246680" progId="Visio.Drawing.6">
                  <p:embed/>
                </p:oleObj>
              </mc:Choice>
              <mc:Fallback>
                <p:oleObj name="VISIO" r:id="rId10" imgW="2552400" imgH="124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525780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997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2-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мерная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матрица битовых ячеек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Каждая битовая ячейка хранит 1 бит</a:t>
            </a:r>
            <a:endParaRPr lang="en-US" sz="24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адресных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битов и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битов данных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000" i="1" baseline="30000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строк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и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столбцов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Глубина (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Depth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>
                <a:latin typeface="Times New Roman" pitchFamily="18" charset="0"/>
                <a:cs typeface="Arial" charset="0"/>
              </a:rPr>
              <a:t>количество строк (количество слов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Ширина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(Width):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число </a:t>
            </a:r>
            <a:r>
              <a:rPr lang="ru-RU" sz="2000" dirty="0">
                <a:latin typeface="Times New Roman" pitchFamily="18" charset="0"/>
                <a:cs typeface="Arial" charset="0"/>
              </a:rPr>
              <a:t>столбцов (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размер, длина </a:t>
            </a:r>
            <a:r>
              <a:rPr lang="ru-RU" sz="2000" dirty="0">
                <a:latin typeface="Times New Roman" pitchFamily="18" charset="0"/>
                <a:cs typeface="Arial" charset="0"/>
              </a:rPr>
              <a:t>слова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)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Размер матрица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depth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× width = 2</a:t>
            </a:r>
            <a:r>
              <a:rPr lang="en-US" sz="2000" i="1" baseline="30000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Arial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9970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Матрицы </a:t>
            </a:r>
            <a:r>
              <a:rPr lang="ru-RU" sz="4400" dirty="0" smtClean="0">
                <a:solidFill>
                  <a:schemeClr val="bg1"/>
                </a:solidFill>
              </a:rPr>
              <a:t>памяти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7383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896838"/>
              </p:ext>
            </p:extLst>
          </p:nvPr>
        </p:nvGraphicFramePr>
        <p:xfrm>
          <a:off x="1600200" y="3276600"/>
          <a:ext cx="5943600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9" name="VISIO" r:id="rId8" imgW="2552400" imgH="1246680" progId="Visio.Drawing.6">
                  <p:embed/>
                </p:oleObj>
              </mc:Choice>
              <mc:Fallback>
                <p:oleObj name="VISIO" r:id="rId8" imgW="2552400" imgH="124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76600"/>
                        <a:ext cx="5943600" cy="277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738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3-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битовая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матрица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Количество слов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>
                <a:latin typeface="Times New Roman" pitchFamily="18" charset="0"/>
                <a:cs typeface="Arial" charset="0"/>
              </a:rPr>
              <a:t>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Длина слова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3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бита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Например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3-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битовое слово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хранится по адресу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73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738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Пример матрицы памяти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3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099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8552989"/>
              </p:ext>
            </p:extLst>
          </p:nvPr>
        </p:nvGraphicFramePr>
        <p:xfrm>
          <a:off x="2209800" y="1371600"/>
          <a:ext cx="4122738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3" name="VISIO" r:id="rId7" imgW="1389600" imgH="1063080" progId="Visio.Drawing.6">
                  <p:embed/>
                </p:oleObj>
              </mc:Choice>
              <mc:Fallback>
                <p:oleObj name="VISIO" r:id="rId7" imgW="1389600" imgH="106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0"/>
                        <a:ext cx="4122738" cy="301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0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0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Матрицы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4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957749"/>
              </p:ext>
            </p:extLst>
          </p:nvPr>
        </p:nvGraphicFramePr>
        <p:xfrm>
          <a:off x="2794793" y="1168523"/>
          <a:ext cx="340201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62" name="Visio" r:id="rId9" imgW="1164946" imgH="620573" progId="Visio.Drawing.11">
                  <p:embed/>
                </p:oleObj>
              </mc:Choice>
              <mc:Fallback>
                <p:oleObj name="Visio" r:id="rId9" imgW="1164946" imgH="6205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793" y="1168523"/>
                        <a:ext cx="340201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5707984"/>
              </p:ext>
            </p:extLst>
          </p:nvPr>
        </p:nvGraphicFramePr>
        <p:xfrm>
          <a:off x="1905000" y="3489325"/>
          <a:ext cx="57150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63" name="Visio" r:id="rId11" imgW="3077870" imgH="1506322" progId="Visio.Drawing.11">
                  <p:embed/>
                </p:oleObj>
              </mc:Choice>
              <mc:Fallback>
                <p:oleObj name="Visio" r:id="rId11" imgW="3077870" imgH="15063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89325"/>
                        <a:ext cx="5715000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2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20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91400" y="3413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Запоминающие элементы м</a:t>
            </a:r>
            <a:r>
              <a:rPr lang="ru-RU" sz="3200" dirty="0" smtClean="0">
                <a:solidFill>
                  <a:schemeClr val="bg1"/>
                </a:solidFill>
              </a:rPr>
              <a:t>атрицы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памяти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372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2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517620"/>
              </p:ext>
            </p:extLst>
          </p:nvPr>
        </p:nvGraphicFramePr>
        <p:xfrm>
          <a:off x="2794793" y="1168523"/>
          <a:ext cx="340201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32" name="Visio" r:id="rId12" imgW="1164946" imgH="620573" progId="Visio.Drawing.11">
                  <p:embed/>
                </p:oleObj>
              </mc:Choice>
              <mc:Fallback>
                <p:oleObj name="Visio" r:id="rId12" imgW="1164946" imgH="6205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793" y="1168523"/>
                        <a:ext cx="3402013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202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85090267"/>
              </p:ext>
            </p:extLst>
          </p:nvPr>
        </p:nvGraphicFramePr>
        <p:xfrm>
          <a:off x="1905000" y="3489325"/>
          <a:ext cx="57150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33" name="Visio" r:id="rId14" imgW="3077870" imgH="1506322" progId="Visio.Drawing.11">
                  <p:embed/>
                </p:oleObj>
              </mc:Choice>
              <mc:Fallback>
                <p:oleObj name="Visio" r:id="rId14" imgW="3077870" imgH="15063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89325"/>
                        <a:ext cx="5715000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2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202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3429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98202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8200" y="4648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8202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34131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98202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91400" y="46323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Запоминающие элементы матрицы памяти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4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7932455"/>
              </p:ext>
            </p:extLst>
          </p:nvPr>
        </p:nvGraphicFramePr>
        <p:xfrm>
          <a:off x="1219200" y="3054005"/>
          <a:ext cx="6553200" cy="3499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7" name="VISIO" r:id="rId8" imgW="4036320" imgH="2255400" progId="Visio.Drawing.6">
                  <p:embed/>
                </p:oleObj>
              </mc:Choice>
              <mc:Fallback>
                <p:oleObj name="VISIO" r:id="rId8" imgW="4036320" imgH="2255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54005"/>
                        <a:ext cx="6553200" cy="3499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4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Линия </a:t>
            </a: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выборки 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слов (</a:t>
            </a:r>
            <a:r>
              <a:rPr lang="en-US" sz="2600" b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worldline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</a:t>
            </a:r>
            <a:endParaRPr lang="en-US" sz="26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 smtClean="0">
                <a:latin typeface="Times New Roman" pitchFamily="18" charset="0"/>
                <a:cs typeface="Arial" charset="0"/>
              </a:rPr>
              <a:t>формирует сигнал разрешения для выбора строки</a:t>
            </a:r>
            <a:endParaRPr lang="en-US" sz="1800" dirty="0" smtClean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 smtClean="0">
                <a:latin typeface="Times New Roman" pitchFamily="18" charset="0"/>
                <a:cs typeface="Arial" charset="0"/>
              </a:rPr>
              <a:t>в матрице </a:t>
            </a:r>
            <a:r>
              <a:rPr lang="ru-RU" dirty="0">
                <a:latin typeface="Times New Roman" pitchFamily="18" charset="0"/>
                <a:cs typeface="Arial" charset="0"/>
              </a:rPr>
              <a:t>памяти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только одна строка может читаться/записываться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  <a:cs typeface="Arial" charset="0"/>
              </a:rPr>
              <a:t>соответствует уникальному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адресу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  <a:cs typeface="Arial" charset="0"/>
              </a:rPr>
              <a:t>только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одна линия </a:t>
            </a:r>
            <a:r>
              <a:rPr lang="ru-RU" dirty="0">
                <a:latin typeface="Times New Roman" pitchFamily="18" charset="0"/>
                <a:cs typeface="Arial" charset="0"/>
              </a:rPr>
              <a:t>выборки слов может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быть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активна</a:t>
            </a:r>
            <a:endParaRPr 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830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304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Матрица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05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43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3397575"/>
              </p:ext>
            </p:extLst>
          </p:nvPr>
        </p:nvGraphicFramePr>
        <p:xfrm>
          <a:off x="2091531" y="1066800"/>
          <a:ext cx="496093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7" name="VISIO" r:id="rId6" imgW="2510280" imgH="2660400" progId="Visio.Drawing.6">
                  <p:embed/>
                </p:oleObj>
              </mc:Choice>
              <mc:Fallback>
                <p:oleObj name="VISIO" r:id="rId6" imgW="2510280" imgH="266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531" y="1066800"/>
                        <a:ext cx="4960938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3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Одноразрядный </a:t>
            </a:r>
            <a:r>
              <a:rPr lang="ru-RU" sz="4400" dirty="0" smtClean="0">
                <a:solidFill>
                  <a:schemeClr val="bg1"/>
                </a:solidFill>
              </a:rPr>
              <a:t>сумматор</a:t>
            </a:r>
            <a:r>
              <a:rPr lang="ru-RU" sz="4400" dirty="0">
                <a:solidFill>
                  <a:schemeClr val="bg1"/>
                </a:solidFill>
              </a:rPr>
              <a:t>. </a:t>
            </a:r>
            <a:r>
              <a:rPr lang="ru-RU" sz="4400" dirty="0" smtClean="0">
                <a:solidFill>
                  <a:schemeClr val="bg1"/>
                </a:solidFill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5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  <a:cs typeface="Arial" charset="0"/>
              </a:rPr>
              <a:t>с произвольным доступом</a:t>
            </a:r>
            <a:r>
              <a:rPr lang="ru-RU" sz="3200" dirty="0" smtClean="0"/>
              <a:t>,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оперативная память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(RAM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, ОЗУ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):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энергозависимая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volatile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Память только для чтения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(ROM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ПЗУ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энергонезависимая (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nonvolatile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Типы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7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9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943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Энергозависимая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содержимое памяти теряется при отключении электропитания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Быстрые чтение и запись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2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Основная память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компьютере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(DRAM)</a:t>
            </a:r>
          </a:p>
          <a:p>
            <a:pPr marL="342900" indent="-342900">
              <a:spcBef>
                <a:spcPts val="200"/>
              </a:spcBef>
            </a:pP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200"/>
              </a:spcBef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Исторически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сложилось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память с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произвольным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доступом»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ней доступ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 любому слову данных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чтения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записи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осуществляется всегда за одно и то же время (в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отличие от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памяти с последовательным доступом, такой, например, как магнитная лента) </a:t>
            </a:r>
          </a:p>
          <a:p>
            <a:pPr marL="342900" indent="-342900">
              <a:spcBef>
                <a:spcPts val="200"/>
              </a:spcBef>
            </a:pP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RAM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, ОЗУ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оперативная память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1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14400"/>
            <a:ext cx="807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Энергонезависимая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содержимое памяти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сохраняется при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отключении электропитания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Чтение быстрое, но запись невозможна или медленная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Флэш память в видеокамерах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флэш-накопителях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5875" lvl="1" algn="just">
              <a:spcBef>
                <a:spcPct val="20000"/>
              </a:spcBef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Исторически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сложилось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название «память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только для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чтения,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информация в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нее могла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быть записана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ее производства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или путем пережигания плавких перемычек. После того, как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память была сконфигурирована, она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могла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записана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снова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Теперь это уже не так. 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ROM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, ПЗУ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Память только для чтения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95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04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04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DRAM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динамическое ОЗУ -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Dynamic </a:t>
            </a:r>
            <a:r>
              <a:rPr lang="en-US" sz="3200" dirty="0">
                <a:latin typeface="Times New Roman" pitchFamily="18" charset="0"/>
                <a:cs typeface="Arial" charset="0"/>
              </a:rPr>
              <a:t>random access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memory)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SRAM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Статическое ОЗУ -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Static </a:t>
            </a:r>
            <a:r>
              <a:rPr lang="en-US" sz="3200" dirty="0">
                <a:latin typeface="Times New Roman" pitchFamily="18" charset="0"/>
                <a:cs typeface="Arial" charset="0"/>
              </a:rPr>
              <a:t>random access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memory)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Отличаются способом хранения данных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DRAM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использует конденсатор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SRAM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использует инверторы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перекрёстными обратными связями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Типы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10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03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6162675" y="1600200"/>
          <a:ext cx="2981325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49" name="VISIO" r:id="rId8" imgW="1047750" imgH="1381125" progId="Visio.Drawing.6">
                  <p:embed/>
                </p:oleObj>
              </mc:Choice>
              <mc:Fallback>
                <p:oleObj name="VISIO" r:id="rId8" imgW="1047750" imgH="13811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1600200"/>
                        <a:ext cx="2981325" cy="392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510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Изобрел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DRAM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в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1966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IBM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Многие были </a:t>
            </a:r>
            <a:r>
              <a:rPr lang="ru-RU" sz="3200" dirty="0">
                <a:latin typeface="Times New Roman" pitchFamily="18" charset="0"/>
                <a:cs typeface="Arial" charset="0"/>
              </a:rPr>
              <a:t>настроены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скептически к работоспособности его  идеи</a:t>
            </a:r>
            <a:endParaRPr lang="ru-RU" sz="32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  <a:cs typeface="Arial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 середины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1970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-х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DRAM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используется практически </a:t>
            </a:r>
            <a:r>
              <a:rPr lang="ru-RU" sz="3200" dirty="0">
                <a:latin typeface="Times New Roman" pitchFamily="18" charset="0"/>
                <a:cs typeface="Arial" charset="0"/>
              </a:rPr>
              <a:t>во всех компьютерах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Роберт </a:t>
            </a:r>
            <a:r>
              <a:rPr lang="ru-RU" sz="4400" dirty="0" err="1">
                <a:solidFill>
                  <a:schemeClr val="bg1"/>
                </a:solidFill>
                <a:latin typeface="+mj-lt"/>
              </a:rPr>
              <a:t>Деннард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1932 -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85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509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947406"/>
              </p:ext>
            </p:extLst>
          </p:nvPr>
        </p:nvGraphicFramePr>
        <p:xfrm>
          <a:off x="1219200" y="3851031"/>
          <a:ext cx="309721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4" name="Visio" r:id="rId8" imgW="1292047" imgH="620573" progId="Visio.Drawing.11">
                  <p:embed/>
                </p:oleObj>
              </mc:Choice>
              <mc:Fallback>
                <p:oleObj name="Visio" r:id="rId8" imgW="1292047" imgH="6205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51031"/>
                        <a:ext cx="309721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509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9354257"/>
              </p:ext>
            </p:extLst>
          </p:nvPr>
        </p:nvGraphicFramePr>
        <p:xfrm>
          <a:off x="4545013" y="3784600"/>
          <a:ext cx="33528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5" name="VISIO" r:id="rId10" imgW="1381680" imgH="865080" progId="Visio.Drawing.6">
                  <p:embed/>
                </p:oleObj>
              </mc:Choice>
              <mc:Fallback>
                <p:oleObj name="VISIO" r:id="rId10" imgW="1381680" imgH="865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3784600"/>
                        <a:ext cx="33528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50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Биты данных сохраняются в конденсаторах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i="1" dirty="0">
                <a:latin typeface="Times New Roman" pitchFamily="18" charset="0"/>
                <a:cs typeface="Arial" charset="0"/>
              </a:rPr>
              <a:t>Динамическая, </a:t>
            </a:r>
            <a:r>
              <a:rPr lang="ru-RU" sz="2600" dirty="0">
                <a:latin typeface="Times New Roman" pitchFamily="18" charset="0"/>
                <a:cs typeface="Arial" charset="0"/>
              </a:rPr>
              <a:t>потому что значение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должно быть обновлено </a:t>
            </a:r>
            <a:r>
              <a:rPr lang="ru-RU" sz="2600" dirty="0">
                <a:latin typeface="Times New Roman" pitchFamily="18" charset="0"/>
                <a:cs typeface="Arial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перезаписано)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как периодически, так </a:t>
            </a:r>
            <a:r>
              <a:rPr lang="ru-RU" sz="2600" dirty="0">
                <a:latin typeface="Times New Roman" pitchFamily="18" charset="0"/>
                <a:cs typeface="Arial" charset="0"/>
              </a:rPr>
              <a:t>и после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считывания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>
                <a:latin typeface="Times New Roman" pitchFamily="18" charset="0"/>
                <a:cs typeface="Arial" charset="0"/>
              </a:rPr>
              <a:t>Утечка заряда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конденсатора 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разрушает значение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>
                <a:latin typeface="Times New Roman" pitchFamily="18" charset="0"/>
                <a:cs typeface="Arial" charset="0"/>
              </a:rPr>
              <a:t>Чтение уничтожает сохраненное значение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85090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37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611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1565983"/>
              </p:ext>
            </p:extLst>
          </p:nvPr>
        </p:nvGraphicFramePr>
        <p:xfrm>
          <a:off x="685800" y="1752600"/>
          <a:ext cx="79248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6" name="VISIO" r:id="rId7" imgW="2979720" imgH="993600" progId="Visio.Drawing.6">
                  <p:embed/>
                </p:oleObj>
              </mc:Choice>
              <mc:Fallback>
                <p:oleObj name="VISIO" r:id="rId7" imgW="2979720" imgH="993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7924800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6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61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345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714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2031396"/>
              </p:ext>
            </p:extLst>
          </p:nvPr>
        </p:nvGraphicFramePr>
        <p:xfrm>
          <a:off x="2438400" y="1219200"/>
          <a:ext cx="36576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0" name="Visio" r:id="rId8" imgW="1292047" imgH="620573" progId="Visio.Drawing.11">
                  <p:embed/>
                </p:oleObj>
              </mc:Choice>
              <mc:Fallback>
                <p:oleObj name="Visio" r:id="rId8" imgW="1292047" imgH="6205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3657600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714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18047731"/>
              </p:ext>
            </p:extLst>
          </p:nvPr>
        </p:nvGraphicFramePr>
        <p:xfrm>
          <a:off x="1676400" y="3352800"/>
          <a:ext cx="54864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1" name="VISIO" r:id="rId10" imgW="1876320" imgH="784800" progId="Visio.Drawing.6">
                  <p:embed/>
                </p:oleObj>
              </mc:Choice>
              <mc:Fallback>
                <p:oleObj name="VISIO" r:id="rId10" imgW="1876320" imgH="784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5486400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713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714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112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8162" name="Object 2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8884112"/>
              </p:ext>
            </p:extLst>
          </p:nvPr>
        </p:nvGraphicFramePr>
        <p:xfrm>
          <a:off x="1219200" y="1003300"/>
          <a:ext cx="624840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4" name="VISIO" r:id="rId10" imgW="4036320" imgH="2255400" progId="Visio.Drawing.6">
                  <p:embed/>
                </p:oleObj>
              </mc:Choice>
              <mc:Fallback>
                <p:oleObj name="VISIO" r:id="rId10" imgW="4036320" imgH="2255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03300"/>
                        <a:ext cx="6248400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5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7685493"/>
              </p:ext>
            </p:extLst>
          </p:nvPr>
        </p:nvGraphicFramePr>
        <p:xfrm>
          <a:off x="4114800" y="4648200"/>
          <a:ext cx="35052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5" name="VISIO" r:id="rId12" imgW="2127960" imgH="971640" progId="Visio.Drawing.6">
                  <p:embed/>
                </p:oleObj>
              </mc:Choice>
              <mc:Fallback>
                <p:oleObj name="VISIO" r:id="rId12" imgW="2127960" imgH="971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48200"/>
                        <a:ext cx="350520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7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44323105"/>
              </p:ext>
            </p:extLst>
          </p:nvPr>
        </p:nvGraphicFramePr>
        <p:xfrm>
          <a:off x="1447800" y="4980781"/>
          <a:ext cx="251936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06" name="VISIO" r:id="rId14" imgW="1381680" imgH="865080" progId="Visio.Drawing.6">
                  <p:embed/>
                </p:oleObj>
              </mc:Choice>
              <mc:Fallback>
                <p:oleObj name="VISIO" r:id="rId14" imgW="1381680" imgH="865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80781"/>
                        <a:ext cx="2519363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816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816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458628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DRAM bit cell:</a:t>
            </a:r>
          </a:p>
        </p:txBody>
      </p:sp>
      <p:sp>
        <p:nvSpPr>
          <p:cNvPr id="98816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458628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SRAM bit cell: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Матрицы памяти.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Обзор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26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918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7484428"/>
              </p:ext>
            </p:extLst>
          </p:nvPr>
        </p:nvGraphicFramePr>
        <p:xfrm>
          <a:off x="1295400" y="1752600"/>
          <a:ext cx="3810000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0" name="Visio" r:id="rId8" imgW="2120798" imgH="1734922" progId="Visio.Drawing.11">
                  <p:embed/>
                </p:oleObj>
              </mc:Choice>
              <mc:Fallback>
                <p:oleObj name="Visio" r:id="rId8" imgW="2120798" imgH="17349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3810000" cy="311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19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4240938"/>
              </p:ext>
            </p:extLst>
          </p:nvPr>
        </p:nvGraphicFramePr>
        <p:xfrm>
          <a:off x="5334000" y="1582738"/>
          <a:ext cx="2728912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1" name="VISIO" r:id="rId10" imgW="1249200" imgH="1779480" progId="Visio.Drawing.6">
                  <p:embed/>
                </p:oleObj>
              </mc:Choice>
              <mc:Fallback>
                <p:oleObj name="VISIO" r:id="rId10" imgW="1249200" imgH="177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82738"/>
                        <a:ext cx="2728912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918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891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ПЗУ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ROM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Точечная нотация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03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23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4333038"/>
              </p:ext>
            </p:extLst>
          </p:nvPr>
        </p:nvGraphicFramePr>
        <p:xfrm>
          <a:off x="2057400" y="1066800"/>
          <a:ext cx="496093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2" name="VISIO" r:id="rId6" imgW="2510280" imgH="2660400" progId="Visio.Drawing.6">
                  <p:embed/>
                </p:oleObj>
              </mc:Choice>
              <mc:Fallback>
                <p:oleObj name="VISIO" r:id="rId6" imgW="2510280" imgH="266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6800"/>
                        <a:ext cx="4960938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23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Одноразрядный </a:t>
            </a:r>
            <a:r>
              <a:rPr lang="ru-RU" sz="4400" dirty="0" smtClean="0">
                <a:solidFill>
                  <a:schemeClr val="bg1"/>
                </a:solidFill>
              </a:rPr>
              <a:t>сумматор</a:t>
            </a:r>
            <a:r>
              <a:rPr lang="ru-RU" sz="4400" dirty="0">
                <a:solidFill>
                  <a:schemeClr val="bg1"/>
                </a:solidFill>
              </a:rPr>
              <a:t>. </a:t>
            </a:r>
            <a:r>
              <a:rPr lang="ru-RU" sz="4400" dirty="0" smtClean="0">
                <a:solidFill>
                  <a:schemeClr val="bg1"/>
                </a:solidFill>
              </a:rPr>
              <a:t>3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4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80" name="Rectangle 8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95400"/>
            <a:ext cx="4343400" cy="495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Разрабатывал память </a:t>
            </a:r>
            <a:r>
              <a:rPr lang="ru-RU" sz="2000" dirty="0" smtClean="0"/>
              <a:t>и быстродействующие схемы для </a:t>
            </a:r>
            <a:r>
              <a:rPr lang="ru-RU" sz="2000" dirty="0" err="1" smtClean="0"/>
              <a:t>Toshiba</a:t>
            </a:r>
            <a:r>
              <a:rPr lang="en-US" sz="2000" dirty="0" smtClean="0"/>
              <a:t>, 1971-1994 </a:t>
            </a:r>
            <a:endParaRPr lang="en-US" sz="2000" dirty="0"/>
          </a:p>
          <a:p>
            <a:r>
              <a:rPr lang="ru-RU" sz="2000" dirty="0" smtClean="0"/>
              <a:t>Изобрел флэш-память в процессе </a:t>
            </a:r>
            <a:r>
              <a:rPr lang="ru-RU" sz="2000" dirty="0" smtClean="0"/>
              <a:t>самостоятельной работы</a:t>
            </a:r>
            <a:r>
              <a:rPr lang="ru-RU" sz="2000" dirty="0" smtClean="0"/>
              <a:t>, </a:t>
            </a:r>
            <a:r>
              <a:rPr lang="ru-RU" sz="2000" dirty="0"/>
              <a:t>проводимой </a:t>
            </a:r>
            <a:r>
              <a:rPr lang="ru-RU" sz="2000" dirty="0" smtClean="0"/>
              <a:t>по ночам </a:t>
            </a:r>
            <a:r>
              <a:rPr lang="ru-RU" sz="2000" dirty="0"/>
              <a:t>и в выходные дни в конце </a:t>
            </a:r>
            <a:r>
              <a:rPr lang="en-US" sz="2000" dirty="0" smtClean="0"/>
              <a:t>1970</a:t>
            </a:r>
            <a:r>
              <a:rPr lang="ru-RU" sz="2000" dirty="0" smtClean="0"/>
              <a:t>-х</a:t>
            </a:r>
            <a:endParaRPr lang="en-US" sz="2000" dirty="0"/>
          </a:p>
          <a:p>
            <a:r>
              <a:rPr lang="ru-RU" sz="2000" dirty="0"/>
              <a:t>Процесс стирания памяти напомнил ему о вспышке камеры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ru-RU" sz="2000" dirty="0" err="1"/>
              <a:t>Toshiba</a:t>
            </a:r>
            <a:r>
              <a:rPr lang="ru-RU" sz="2000" dirty="0"/>
              <a:t> медленно </a:t>
            </a:r>
            <a:r>
              <a:rPr lang="ru-RU" sz="2000" dirty="0" err="1" smtClean="0"/>
              <a:t>коммерциализировала</a:t>
            </a:r>
            <a:r>
              <a:rPr lang="ru-RU" sz="2000" dirty="0" smtClean="0"/>
              <a:t> </a:t>
            </a:r>
            <a:r>
              <a:rPr lang="ru-RU" sz="2000" dirty="0"/>
              <a:t>идею; </a:t>
            </a:r>
            <a:r>
              <a:rPr lang="ru-RU" sz="2000" dirty="0" err="1"/>
              <a:t>Intel</a:t>
            </a:r>
            <a:r>
              <a:rPr lang="ru-RU" sz="2000" dirty="0"/>
              <a:t> была первой на рынке в </a:t>
            </a:r>
            <a:r>
              <a:rPr lang="en-US" sz="2000" dirty="0" smtClean="0"/>
              <a:t>1988 </a:t>
            </a:r>
            <a:endParaRPr lang="en-US" sz="2000" dirty="0"/>
          </a:p>
          <a:p>
            <a:r>
              <a:rPr lang="ru-RU" sz="2000" dirty="0"/>
              <a:t>Рынок </a:t>
            </a:r>
            <a:r>
              <a:rPr lang="ru-RU" sz="2000" dirty="0" smtClean="0"/>
              <a:t>флэш-памяти растет на </a:t>
            </a:r>
            <a:r>
              <a:rPr lang="ru-RU" sz="2000" dirty="0"/>
              <a:t>$ 25 млрд в </a:t>
            </a:r>
            <a:r>
              <a:rPr lang="ru-RU" sz="2000" dirty="0" smtClean="0"/>
              <a:t>год</a:t>
            </a:r>
            <a:endParaRPr lang="en-US" sz="2000" dirty="0"/>
          </a:p>
        </p:txBody>
      </p:sp>
      <p:sp>
        <p:nvSpPr>
          <p:cNvPr id="10270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  <a:latin typeface="+mj-lt"/>
              </a:rPr>
              <a:t>Фуджио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+mj-lt"/>
              </a:rPr>
              <a:t>Масуока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1944 -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016000"/>
            <a:ext cx="2971800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0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021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3364407"/>
              </p:ext>
            </p:extLst>
          </p:nvPr>
        </p:nvGraphicFramePr>
        <p:xfrm>
          <a:off x="1225550" y="1947863"/>
          <a:ext cx="3879850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26" name="Visio" r:id="rId8" imgW="2120798" imgH="1734922" progId="Visio.Drawing.11">
                  <p:embed/>
                </p:oleObj>
              </mc:Choice>
              <mc:Fallback>
                <p:oleObj name="Visio" r:id="rId8" imgW="2120798" imgH="17349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947863"/>
                        <a:ext cx="3879850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3936267"/>
              </p:ext>
            </p:extLst>
          </p:nvPr>
        </p:nvGraphicFramePr>
        <p:xfrm>
          <a:off x="5105400" y="1905000"/>
          <a:ext cx="3657600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27" name="VISIO" r:id="rId10" imgW="1199520" imgH="1095120" progId="Visio.Drawing.6">
                  <p:embed/>
                </p:oleObj>
              </mc:Choice>
              <mc:Fallback>
                <p:oleObj name="VISIO" r:id="rId10" imgW="1199520" imgH="109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3657600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02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02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8021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Хранение данных в </a:t>
            </a:r>
            <a:r>
              <a:rPr lang="ru-RU" sz="4400" dirty="0">
                <a:solidFill>
                  <a:schemeClr val="bg1"/>
                </a:solidFill>
              </a:rPr>
              <a:t>ПЗУ </a:t>
            </a:r>
            <a:r>
              <a:rPr lang="ru-RU" sz="4400" dirty="0">
                <a:solidFill>
                  <a:schemeClr val="bg1"/>
                </a:solidFill>
              </a:rPr>
              <a:t>(</a:t>
            </a:r>
            <a:r>
              <a:rPr lang="en-US" sz="4400" dirty="0">
                <a:solidFill>
                  <a:schemeClr val="bg1"/>
                </a:solidFill>
              </a:rPr>
              <a:t>ROM</a:t>
            </a:r>
            <a:r>
              <a:rPr lang="ru-RU" sz="4400" dirty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31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123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7647885"/>
              </p:ext>
            </p:extLst>
          </p:nvPr>
        </p:nvGraphicFramePr>
        <p:xfrm>
          <a:off x="1377950" y="1947863"/>
          <a:ext cx="3879850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17" name="Visio" r:id="rId10" imgW="2120798" imgH="1734922" progId="Visio.Drawing.11">
                  <p:embed/>
                </p:oleObj>
              </mc:Choice>
              <mc:Fallback>
                <p:oleObj name="Visio" r:id="rId10" imgW="2120798" imgH="17349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947863"/>
                        <a:ext cx="3879850" cy="303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12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123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362200"/>
            <a:ext cx="3048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Data</a:t>
            </a:r>
            <a:r>
              <a:rPr lang="en-US" sz="3200" baseline="-25000" dirty="0"/>
              <a:t>2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</a:rPr>
              <a:t>Å</a:t>
            </a:r>
            <a:r>
              <a:rPr lang="en-US" sz="3200" dirty="0"/>
              <a:t> </a:t>
            </a:r>
            <a:r>
              <a:rPr lang="en-US" sz="3200" i="1" dirty="0"/>
              <a:t>A</a:t>
            </a:r>
            <a:r>
              <a:rPr lang="en-US" sz="3200" baseline="-25000" dirty="0"/>
              <a:t>0</a:t>
            </a:r>
          </a:p>
          <a:p>
            <a:pPr>
              <a:spcBef>
                <a:spcPct val="50000"/>
              </a:spcBef>
            </a:pPr>
            <a:r>
              <a:rPr lang="en-US" sz="3200" i="1" dirty="0"/>
              <a:t>Data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dirty="0"/>
              <a:t> + </a:t>
            </a:r>
            <a:r>
              <a:rPr lang="en-US" sz="3200" i="1" dirty="0"/>
              <a:t>A</a:t>
            </a:r>
            <a:r>
              <a:rPr lang="en-US" sz="3200" baseline="-25000" dirty="0"/>
              <a:t>0</a:t>
            </a:r>
          </a:p>
          <a:p>
            <a:pPr>
              <a:spcBef>
                <a:spcPct val="50000"/>
              </a:spcBef>
            </a:pPr>
            <a:r>
              <a:rPr lang="en-US" sz="3200" i="1" dirty="0"/>
              <a:t>Data</a:t>
            </a:r>
            <a:r>
              <a:rPr lang="en-US" sz="3200" baseline="-25000" dirty="0"/>
              <a:t>0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i="1" dirty="0"/>
              <a:t>A</a:t>
            </a:r>
            <a:r>
              <a:rPr lang="en-US" sz="3200" baseline="-25000" dirty="0"/>
              <a:t>0</a:t>
            </a:r>
          </a:p>
        </p:txBody>
      </p:sp>
      <p:sp>
        <p:nvSpPr>
          <p:cNvPr id="99124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25762" y="3219207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4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781800" y="3884613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1242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315200" y="3884613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функции и </a:t>
            </a:r>
            <a:r>
              <a:rPr lang="ru-RU" sz="4400" dirty="0">
                <a:solidFill>
                  <a:schemeClr val="bg1"/>
                </a:solidFill>
              </a:rPr>
              <a:t>ПЗУ </a:t>
            </a:r>
            <a:r>
              <a:rPr lang="ru-RU" sz="4400" dirty="0">
                <a:solidFill>
                  <a:schemeClr val="bg1"/>
                </a:solidFill>
              </a:rPr>
              <a:t>(</a:t>
            </a:r>
            <a:r>
              <a:rPr lang="en-US" sz="4400" dirty="0">
                <a:solidFill>
                  <a:schemeClr val="bg1"/>
                </a:solidFill>
              </a:rPr>
              <a:t>ROM</a:t>
            </a:r>
            <a:r>
              <a:rPr lang="ru-RU" sz="4400" dirty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43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1480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924689"/>
              </p:ext>
            </p:extLst>
          </p:nvPr>
        </p:nvGraphicFramePr>
        <p:xfrm>
          <a:off x="3429000" y="2101850"/>
          <a:ext cx="4495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6" name="VISIO" r:id="rId9" imgW="2192040" imgH="1740240" progId="Visio.Drawing.6">
                  <p:embed/>
                </p:oleObj>
              </mc:Choice>
              <mc:Fallback>
                <p:oleObj name="VISIO" r:id="rId9" imgW="2192040" imgH="1740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01850"/>
                        <a:ext cx="4495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14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14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147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84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Реализовать следующие логические функции,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используя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ПЗУ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B</a:t>
            </a:r>
          </a:p>
        </p:txBody>
      </p:sp>
      <p:sp>
        <p:nvSpPr>
          <p:cNvPr id="10014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622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Логика на основе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ПЗУ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235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84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Реализовать следующие логические функции,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используя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ПЗУ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B</a:t>
            </a:r>
          </a:p>
        </p:txBody>
      </p:sp>
      <p:graphicFrame>
        <p:nvGraphicFramePr>
          <p:cNvPr id="1001480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52309239"/>
              </p:ext>
            </p:extLst>
          </p:nvPr>
        </p:nvGraphicFramePr>
        <p:xfrm>
          <a:off x="3429000" y="2101850"/>
          <a:ext cx="4495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65" name="VISIO" r:id="rId9" imgW="2192040" imgH="1740240" progId="Visio.Drawing.6">
                  <p:embed/>
                </p:oleObj>
              </mc:Choice>
              <mc:Fallback>
                <p:oleObj name="VISIO" r:id="rId9" imgW="2192040" imgH="1740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01850"/>
                        <a:ext cx="4495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14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147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14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622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Пример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ru-RU" sz="4400" dirty="0">
                <a:solidFill>
                  <a:schemeClr val="bg1"/>
                </a:solidFill>
              </a:rPr>
              <a:t>Логика на основе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ROM</a:t>
            </a:r>
          </a:p>
        </p:txBody>
      </p:sp>
    </p:spTree>
    <p:extLst>
      <p:ext uri="{BB962C8B-B14F-4D97-AF65-F5344CB8AC3E}">
        <p14:creationId xmlns:p14="http://schemas.microsoft.com/office/powerpoint/2010/main" val="416057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7051368"/>
              </p:ext>
            </p:extLst>
          </p:nvPr>
        </p:nvGraphicFramePr>
        <p:xfrm>
          <a:off x="1447800" y="1143000"/>
          <a:ext cx="6400800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8" name="VISIO" r:id="rId11" imgW="4036320" imgH="2255400" progId="Visio.Drawing.6">
                  <p:embed/>
                </p:oleObj>
              </mc:Choice>
              <mc:Fallback>
                <p:oleObj name="VISIO" r:id="rId11" imgW="4036320" imgH="2255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6400800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2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32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328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4414897"/>
            <a:ext cx="3048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/>
              <a:t>Data</a:t>
            </a:r>
            <a:r>
              <a:rPr lang="en-US" sz="3200" baseline="-25000" dirty="0"/>
              <a:t>2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</a:rPr>
              <a:t>Å</a:t>
            </a:r>
            <a:r>
              <a:rPr lang="en-US" sz="3200" dirty="0"/>
              <a:t> </a:t>
            </a:r>
            <a:r>
              <a:rPr lang="en-US" sz="3200" i="1" dirty="0"/>
              <a:t>A</a:t>
            </a:r>
            <a:r>
              <a:rPr lang="en-US" sz="3200" baseline="-25000" dirty="0"/>
              <a:t>0</a:t>
            </a:r>
          </a:p>
          <a:p>
            <a:pPr>
              <a:spcBef>
                <a:spcPct val="50000"/>
              </a:spcBef>
            </a:pPr>
            <a:r>
              <a:rPr lang="en-US" sz="3200" i="1" dirty="0"/>
              <a:t>Data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dirty="0"/>
              <a:t> + </a:t>
            </a:r>
            <a:r>
              <a:rPr lang="en-US" sz="3200" i="1" dirty="0"/>
              <a:t>A</a:t>
            </a:r>
            <a:r>
              <a:rPr lang="en-US" sz="3200" baseline="-25000" dirty="0"/>
              <a:t>0</a:t>
            </a:r>
          </a:p>
          <a:p>
            <a:pPr>
              <a:spcBef>
                <a:spcPct val="50000"/>
              </a:spcBef>
            </a:pPr>
            <a:r>
              <a:rPr lang="en-US" sz="3200" i="1" dirty="0"/>
              <a:t>Data</a:t>
            </a:r>
            <a:r>
              <a:rPr lang="en-US" sz="3200" baseline="-25000" dirty="0"/>
              <a:t>0</a:t>
            </a:r>
            <a:r>
              <a:rPr lang="en-US" sz="3200" dirty="0"/>
              <a:t> =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i="1" dirty="0"/>
              <a:t>A</a:t>
            </a:r>
            <a:r>
              <a:rPr lang="en-US" sz="3200" baseline="-25000" dirty="0"/>
              <a:t>0</a:t>
            </a:r>
          </a:p>
        </p:txBody>
      </p:sp>
      <p:sp>
        <p:nvSpPr>
          <p:cNvPr id="99328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33800" y="52261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Логика </a:t>
            </a:r>
            <a:r>
              <a:rPr lang="ru-RU" sz="3200" dirty="0">
                <a:solidFill>
                  <a:schemeClr val="bg1"/>
                </a:solidFill>
              </a:rPr>
              <a:t>на основе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любой матрицы памяти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59881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14800" y="59881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3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43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84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Реализовать следующие логические функции, используя</a:t>
            </a:r>
            <a:r>
              <a:rPr lang="en-US" sz="2400" dirty="0">
                <a:latin typeface="Times New Roman" pitchFamily="18" charset="0"/>
                <a:cs typeface="Arial" charset="0"/>
              </a:rPr>
              <a:t> 2</a:t>
            </a:r>
            <a:r>
              <a:rPr lang="en-US" sz="2400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3-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битовую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матрицу памяти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B</a:t>
            </a:r>
          </a:p>
        </p:txBody>
      </p:sp>
      <p:sp>
        <p:nvSpPr>
          <p:cNvPr id="99431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3622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Логика на основе</a:t>
            </a:r>
            <a:r>
              <a:rPr lang="ru-RU" sz="3600" dirty="0" smtClean="0">
                <a:solidFill>
                  <a:schemeClr val="bg1"/>
                </a:solidFill>
              </a:rPr>
              <a:t> матрицы памяти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9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4312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1206460"/>
              </p:ext>
            </p:extLst>
          </p:nvPr>
        </p:nvGraphicFramePr>
        <p:xfrm>
          <a:off x="2362200" y="2233613"/>
          <a:ext cx="6629400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12" name="VISIO" r:id="rId8" imgW="3992760" imgH="2233800" progId="Visio.Drawing.6">
                  <p:embed/>
                </p:oleObj>
              </mc:Choice>
              <mc:Fallback>
                <p:oleObj name="VISIO" r:id="rId8" imgW="3992760" imgH="223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33613"/>
                        <a:ext cx="6629400" cy="370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43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431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84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Реализовать следующие логические функции, используя</a:t>
            </a:r>
            <a:r>
              <a:rPr lang="en-US" sz="2400" dirty="0">
                <a:latin typeface="Times New Roman" pitchFamily="18" charset="0"/>
                <a:cs typeface="Arial" charset="0"/>
              </a:rPr>
              <a:t> 2</a:t>
            </a:r>
            <a:r>
              <a:rPr lang="en-US" sz="2400" baseline="30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× 3-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битовую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матрицу памяти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B</a:t>
            </a:r>
          </a:p>
        </p:txBody>
      </p:sp>
      <p:sp>
        <p:nvSpPr>
          <p:cNvPr id="99431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3622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Логика на основе</a:t>
            </a:r>
            <a:r>
              <a:rPr lang="ru-RU" sz="3600" dirty="0" smtClean="0">
                <a:solidFill>
                  <a:schemeClr val="bg1"/>
                </a:solidFill>
              </a:rPr>
              <a:t> матрицы памяти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6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7755514"/>
              </p:ext>
            </p:extLst>
          </p:nvPr>
        </p:nvGraphicFramePr>
        <p:xfrm>
          <a:off x="3048000" y="2128838"/>
          <a:ext cx="5181600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6" name="VISIO" r:id="rId7" imgW="2898360" imgH="2431800" progId="Visio.Drawing.6">
                  <p:embed/>
                </p:oleObj>
              </mc:Choice>
              <mc:Fallback>
                <p:oleObj name="VISIO" r:id="rId7" imgW="2898360" imgH="2431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28838"/>
                        <a:ext cx="5181600" cy="434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6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37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906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Таблицы преобразования (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lookup tables</a:t>
            </a:r>
            <a:r>
              <a:rPr lang="ru-RU" sz="2400" i="1" dirty="0" smtClean="0">
                <a:latin typeface="Times New Roman" pitchFamily="18" charset="0"/>
                <a:cs typeface="Arial" charset="0"/>
              </a:rPr>
              <a:t>,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LUTs)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, каждой входной комбинации соответствует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некоторое состояние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выхода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Логика на основе </a:t>
            </a:r>
            <a:r>
              <a:rPr lang="ru-RU" sz="3600" dirty="0" smtClean="0">
                <a:solidFill>
                  <a:schemeClr val="bg1"/>
                </a:solidFill>
              </a:rPr>
              <a:t>матрицы памяти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68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840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106180"/>
              </p:ext>
            </p:extLst>
          </p:nvPr>
        </p:nvGraphicFramePr>
        <p:xfrm>
          <a:off x="2743200" y="3127375"/>
          <a:ext cx="381000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0" name="VISIO" r:id="rId8" imgW="1114560" imgH="931680" progId="Visio.Drawing.6">
                  <p:embed/>
                </p:oleObj>
              </mc:Choice>
              <mc:Fallback>
                <p:oleObj name="VISIO" r:id="rId8" imgW="1114560" imgH="93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27375"/>
                        <a:ext cx="3810000" cy="304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84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84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84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Порт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latin typeface="Times New Roman" pitchFamily="18" charset="0"/>
                <a:cs typeface="Arial" charset="0"/>
              </a:rPr>
              <a:t>пара адрес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данные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3-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портовая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память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порта чтения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A1/RD1, A2/RD2)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 записи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(A3/WD3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WE3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разрешает запись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Регистровый файл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многопортовая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память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Многопортовая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память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679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53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2132244"/>
              </p:ext>
            </p:extLst>
          </p:nvPr>
        </p:nvGraphicFramePr>
        <p:xfrm>
          <a:off x="3657600" y="4395788"/>
          <a:ext cx="27432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7" name="VISIO" r:id="rId7" imgW="1050120" imgH="802080" progId="Visio.Drawing.6">
                  <p:embed/>
                </p:oleObj>
              </mc:Choice>
              <mc:Fallback>
                <p:oleObj name="VISIO" r:id="rId7" imgW="1050120" imgH="802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95788"/>
                        <a:ext cx="2743200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85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Типы распространения переносов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Последовательный</a:t>
            </a: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медленный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Ускоренный групповой</a:t>
            </a: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быстрый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Префиксный</a:t>
            </a: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самый быстрый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Два последних типа используются для многоразрядных сумматоров, но их реализация требует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дополнительных аппаратных затрат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6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Условное 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обозначение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Многоразрядные сумматоры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72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95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446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10 BT" pitchFamily="49" charset="0"/>
              </a:rPr>
              <a:t>// 256 x 3 </a:t>
            </a:r>
            <a:r>
              <a:rPr lang="ru-RU" sz="1800" dirty="0" smtClean="0">
                <a:latin typeface="Courier10 BT" pitchFamily="49" charset="0"/>
              </a:rPr>
              <a:t>модуль памяти с одним портом чтения/записи</a:t>
            </a:r>
            <a:endParaRPr lang="en-US" sz="1800" dirty="0" smtClean="0">
              <a:latin typeface="Courier10 BT" pitchFamily="49" charset="0"/>
            </a:endParaRPr>
          </a:p>
          <a:p>
            <a:r>
              <a:rPr lang="en-US" sz="1800" dirty="0" smtClean="0">
                <a:latin typeface="Courier10 BT" pitchFamily="49" charset="0"/>
              </a:rPr>
              <a:t>module </a:t>
            </a:r>
            <a:r>
              <a:rPr lang="en-US" sz="1800" dirty="0" err="1" smtClean="0">
                <a:latin typeface="Courier10 BT" pitchFamily="49" charset="0"/>
              </a:rPr>
              <a:t>dmem</a:t>
            </a:r>
            <a:r>
              <a:rPr lang="en-US" sz="1800" dirty="0" smtClean="0">
                <a:latin typeface="Courier10 BT" pitchFamily="49" charset="0"/>
              </a:rPr>
              <a:t>(	input  logic       </a:t>
            </a:r>
            <a:r>
              <a:rPr lang="en-US" sz="1800" dirty="0" err="1" smtClean="0">
                <a:latin typeface="Courier10 BT" pitchFamily="49" charset="0"/>
              </a:rPr>
              <a:t>clk</a:t>
            </a:r>
            <a:r>
              <a:rPr lang="en-US" sz="1800" dirty="0" smtClean="0">
                <a:latin typeface="Courier10 BT" pitchFamily="49" charset="0"/>
              </a:rPr>
              <a:t>, we,</a:t>
            </a:r>
          </a:p>
          <a:p>
            <a:r>
              <a:rPr lang="en-US" sz="1800" dirty="0" smtClean="0">
                <a:latin typeface="Courier10 BT" pitchFamily="49" charset="0"/>
              </a:rPr>
              <a:t>            </a:t>
            </a:r>
            <a:r>
              <a:rPr lang="en-US" sz="1800" dirty="0">
                <a:latin typeface="Courier10 BT" pitchFamily="49" charset="0"/>
              </a:rPr>
              <a:t>	input  </a:t>
            </a:r>
            <a:r>
              <a:rPr lang="en-US" sz="1800" dirty="0" smtClean="0">
                <a:latin typeface="Courier10 BT" pitchFamily="49" charset="0"/>
              </a:rPr>
              <a:t>logic[7:0]  a</a:t>
            </a:r>
            <a:endParaRPr lang="en-US" sz="1800" dirty="0">
              <a:latin typeface="Courier10 BT" pitchFamily="49" charset="0"/>
            </a:endParaRPr>
          </a:p>
          <a:p>
            <a:r>
              <a:rPr lang="en-US" sz="1800" dirty="0">
                <a:latin typeface="Courier10 BT" pitchFamily="49" charset="0"/>
              </a:rPr>
              <a:t>		input  </a:t>
            </a:r>
            <a:r>
              <a:rPr lang="en-US" sz="1800" dirty="0" smtClean="0">
                <a:latin typeface="Courier10 BT" pitchFamily="49" charset="0"/>
              </a:rPr>
              <a:t>logic [2:0</a:t>
            </a:r>
            <a:r>
              <a:rPr lang="en-US" sz="1800" dirty="0">
                <a:latin typeface="Courier10 BT" pitchFamily="49" charset="0"/>
              </a:rPr>
              <a:t>] </a:t>
            </a:r>
            <a:r>
              <a:rPr lang="en-US" sz="1800" dirty="0" err="1" smtClean="0">
                <a:latin typeface="Courier10 BT" pitchFamily="49" charset="0"/>
              </a:rPr>
              <a:t>wd</a:t>
            </a:r>
            <a:r>
              <a:rPr lang="en-US" sz="1800" dirty="0">
                <a:latin typeface="Courier10 BT" pitchFamily="49" charset="0"/>
              </a:rPr>
              <a:t>,</a:t>
            </a:r>
          </a:p>
          <a:p>
            <a:r>
              <a:rPr lang="en-US" sz="1800" dirty="0">
                <a:latin typeface="Courier10 BT" pitchFamily="49" charset="0"/>
              </a:rPr>
              <a:t>            	output </a:t>
            </a:r>
            <a:r>
              <a:rPr lang="en-US" sz="1800" dirty="0" smtClean="0">
                <a:latin typeface="Courier10 BT" pitchFamily="49" charset="0"/>
              </a:rPr>
              <a:t>logic [2:0</a:t>
            </a:r>
            <a:r>
              <a:rPr lang="en-US" sz="1800" dirty="0">
                <a:latin typeface="Courier10 BT" pitchFamily="49" charset="0"/>
              </a:rPr>
              <a:t>] </a:t>
            </a:r>
            <a:r>
              <a:rPr lang="en-US" sz="1800" dirty="0" err="1" smtClean="0">
                <a:latin typeface="Courier10 BT" pitchFamily="49" charset="0"/>
              </a:rPr>
              <a:t>rd</a:t>
            </a:r>
            <a:r>
              <a:rPr lang="en-US" sz="1800" dirty="0">
                <a:latin typeface="Courier10 BT" pitchFamily="49" charset="0"/>
              </a:rPr>
              <a:t>);</a:t>
            </a:r>
          </a:p>
          <a:p>
            <a:endParaRPr lang="en-US" sz="1800" dirty="0">
              <a:latin typeface="Courier10 BT" pitchFamily="49" charset="0"/>
            </a:endParaRPr>
          </a:p>
          <a:p>
            <a:r>
              <a:rPr lang="en-US" sz="1800" dirty="0">
                <a:latin typeface="Courier10 BT" pitchFamily="49" charset="0"/>
              </a:rPr>
              <a:t>  </a:t>
            </a:r>
            <a:r>
              <a:rPr lang="en-US" sz="1800" dirty="0" smtClean="0">
                <a:latin typeface="Courier10 BT" pitchFamily="49" charset="0"/>
              </a:rPr>
              <a:t>logic  </a:t>
            </a:r>
            <a:r>
              <a:rPr lang="en-US" sz="1800" dirty="0">
                <a:latin typeface="Courier10 BT" pitchFamily="49" charset="0"/>
              </a:rPr>
              <a:t>[</a:t>
            </a:r>
            <a:r>
              <a:rPr lang="en-US" sz="1800" dirty="0" smtClean="0">
                <a:latin typeface="Courier10 BT" pitchFamily="49" charset="0"/>
              </a:rPr>
              <a:t>2:0] RAM[255:0</a:t>
            </a:r>
            <a:r>
              <a:rPr lang="en-US" sz="1800" dirty="0">
                <a:latin typeface="Courier10 BT" pitchFamily="49" charset="0"/>
              </a:rPr>
              <a:t>];</a:t>
            </a:r>
          </a:p>
          <a:p>
            <a:endParaRPr lang="en-US" sz="1800" dirty="0">
              <a:latin typeface="Courier10 BT" pitchFamily="49" charset="0"/>
            </a:endParaRPr>
          </a:p>
          <a:p>
            <a:r>
              <a:rPr lang="en-US" sz="1800" dirty="0">
                <a:latin typeface="Courier10 BT" pitchFamily="49" charset="0"/>
              </a:rPr>
              <a:t>  assign </a:t>
            </a:r>
            <a:r>
              <a:rPr lang="en-US" sz="1800" dirty="0" err="1">
                <a:latin typeface="Courier10 BT" pitchFamily="49" charset="0"/>
              </a:rPr>
              <a:t>rd</a:t>
            </a:r>
            <a:r>
              <a:rPr lang="en-US" sz="1800" dirty="0">
                <a:latin typeface="Courier10 BT" pitchFamily="49" charset="0"/>
              </a:rPr>
              <a:t> = RAM[a];</a:t>
            </a:r>
          </a:p>
          <a:p>
            <a:endParaRPr lang="en-US" sz="1800" dirty="0">
              <a:latin typeface="Courier10 BT" pitchFamily="49" charset="0"/>
            </a:endParaRPr>
          </a:p>
          <a:p>
            <a:r>
              <a:rPr lang="en-US" sz="1800" dirty="0">
                <a:latin typeface="Courier10 BT" pitchFamily="49" charset="0"/>
              </a:rPr>
              <a:t>  always @(</a:t>
            </a:r>
            <a:r>
              <a:rPr lang="en-US" sz="1800" dirty="0" err="1">
                <a:latin typeface="Courier10 BT" pitchFamily="49" charset="0"/>
              </a:rPr>
              <a:t>posedge</a:t>
            </a:r>
            <a:r>
              <a:rPr lang="en-US" sz="1800" dirty="0">
                <a:latin typeface="Courier10 BT" pitchFamily="49" charset="0"/>
              </a:rPr>
              <a:t> </a:t>
            </a:r>
            <a:r>
              <a:rPr lang="en-US" sz="1800" dirty="0" err="1">
                <a:latin typeface="Courier10 BT" pitchFamily="49" charset="0"/>
              </a:rPr>
              <a:t>clk</a:t>
            </a:r>
            <a:r>
              <a:rPr lang="en-US" sz="1800" dirty="0">
                <a:latin typeface="Courier10 BT" pitchFamily="49" charset="0"/>
              </a:rPr>
              <a:t>)</a:t>
            </a:r>
          </a:p>
          <a:p>
            <a:r>
              <a:rPr lang="en-US" sz="1800" dirty="0">
                <a:latin typeface="Courier10 BT" pitchFamily="49" charset="0"/>
              </a:rPr>
              <a:t>  </a:t>
            </a:r>
            <a:r>
              <a:rPr lang="en-US" sz="1800" dirty="0" smtClean="0">
                <a:latin typeface="Courier10 BT" pitchFamily="49" charset="0"/>
              </a:rPr>
              <a:t>  if </a:t>
            </a:r>
            <a:r>
              <a:rPr lang="en-US" sz="1800" dirty="0">
                <a:latin typeface="Courier10 BT" pitchFamily="49" charset="0"/>
              </a:rPr>
              <a:t>(we)</a:t>
            </a:r>
          </a:p>
          <a:p>
            <a:r>
              <a:rPr lang="en-US" sz="1800" dirty="0">
                <a:latin typeface="Courier10 BT" pitchFamily="49" charset="0"/>
              </a:rPr>
              <a:t>    </a:t>
            </a:r>
            <a:r>
              <a:rPr lang="en-US" sz="1800" dirty="0" smtClean="0">
                <a:latin typeface="Courier10 BT" pitchFamily="49" charset="0"/>
              </a:rPr>
              <a:t>  RAM[a</a:t>
            </a:r>
            <a:r>
              <a:rPr lang="en-US" sz="1800" dirty="0">
                <a:latin typeface="Courier10 BT" pitchFamily="49" charset="0"/>
              </a:rPr>
              <a:t>] &lt;= </a:t>
            </a:r>
            <a:r>
              <a:rPr lang="en-US" sz="1800" dirty="0" err="1">
                <a:latin typeface="Courier10 BT" pitchFamily="49" charset="0"/>
              </a:rPr>
              <a:t>wd</a:t>
            </a:r>
            <a:r>
              <a:rPr lang="en-US" sz="1800" dirty="0">
                <a:latin typeface="Courier10 BT" pitchFamily="49" charset="0"/>
              </a:rPr>
              <a:t>;</a:t>
            </a:r>
          </a:p>
          <a:p>
            <a:r>
              <a:rPr lang="en-US" sz="1800" dirty="0" err="1">
                <a:latin typeface="Courier10 BT" pitchFamily="49" charset="0"/>
              </a:rPr>
              <a:t>endmodule</a:t>
            </a:r>
            <a:endParaRPr lang="en-US" sz="1800" dirty="0">
              <a:latin typeface="Courier10 BT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матрицы памяти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6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06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069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8001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PLAs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ПЛМ,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Programmable </a:t>
            </a:r>
            <a:r>
              <a:rPr lang="en-US" sz="3200" dirty="0">
                <a:latin typeface="Times New Roman" pitchFamily="18" charset="0"/>
                <a:cs typeface="Arial" charset="0"/>
              </a:rPr>
              <a:t>logic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arrays)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 –программируемая </a:t>
            </a:r>
            <a:r>
              <a:rPr lang="ru-RU" sz="3200" dirty="0">
                <a:latin typeface="Times New Roman" pitchFamily="18" charset="0"/>
                <a:cs typeface="Arial" charset="0"/>
              </a:rPr>
              <a:t>логическая матрица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60375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AND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матрица, затем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OR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матрица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460375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  <a:cs typeface="Arial" charset="0"/>
              </a:rPr>
              <a:t>Т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олько комбинационная логика</a:t>
            </a:r>
            <a:endParaRPr lang="en-US" sz="2600" dirty="0" smtClean="0">
              <a:latin typeface="Times New Roman" pitchFamily="18" charset="0"/>
              <a:cs typeface="Arial" charset="0"/>
            </a:endParaRPr>
          </a:p>
          <a:p>
            <a:pPr marL="460375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Фиксированные внутренние соединения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FPGAs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(Field </a:t>
            </a:r>
            <a:r>
              <a:rPr lang="en-US" sz="3200" dirty="0">
                <a:latin typeface="Times New Roman" pitchFamily="18" charset="0"/>
                <a:cs typeface="Arial" charset="0"/>
              </a:rPr>
              <a:t>programmable gate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arrays)</a:t>
            </a:r>
            <a:r>
              <a:rPr lang="ru-RU" sz="3200" dirty="0">
                <a:latin typeface="Times New Roman" pitchFamily="18" charset="0"/>
                <a:cs typeface="Arial" charset="0"/>
              </a:rPr>
              <a:t> – Программируемая пользователем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матрица логических </a:t>
            </a:r>
            <a:r>
              <a:rPr lang="ru-RU" sz="3200" dirty="0">
                <a:latin typeface="Times New Roman" pitchFamily="18" charset="0"/>
                <a:cs typeface="Arial" charset="0"/>
              </a:rPr>
              <a:t>элементов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65125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Массив конфигурируемых логических блоков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CLB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65125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Комбинационная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последовательностная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логика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65125" lvl="1" indent="-285750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Программируемые внутренние соединения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Матрицы логических элементов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5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45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989112"/>
              </p:ext>
            </p:extLst>
          </p:nvPr>
        </p:nvGraphicFramePr>
        <p:xfrm>
          <a:off x="2209800" y="3581400"/>
          <a:ext cx="42672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4" name="VISIO" r:id="rId11" imgW="3675960" imgH="2259720" progId="Visio.Drawing.6">
                  <p:embed/>
                </p:oleObj>
              </mc:Choice>
              <mc:Fallback>
                <p:oleObj name="VISIO" r:id="rId11" imgW="3675960" imgH="225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42672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60" name="Object 12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6519943"/>
              </p:ext>
            </p:extLst>
          </p:nvPr>
        </p:nvGraphicFramePr>
        <p:xfrm>
          <a:off x="2667000" y="1828800"/>
          <a:ext cx="32004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5" name="VISIO" r:id="rId13" imgW="2447280" imgH="1335960" progId="Visio.Drawing.6">
                  <p:embed/>
                </p:oleObj>
              </mc:Choice>
              <mc:Fallback>
                <p:oleObj name="VISIO" r:id="rId13" imgW="2447280" imgH="133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2004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5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X = ABC + ABC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Y = 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45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574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5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05000" y="137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5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33600" y="137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5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276600" y="137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687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Программируемые логические 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матрицы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0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2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1358894"/>
              </p:ext>
            </p:extLst>
          </p:nvPr>
        </p:nvGraphicFramePr>
        <p:xfrm>
          <a:off x="2286000" y="986562"/>
          <a:ext cx="4191000" cy="229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8" name="VISIO" r:id="rId8" imgW="2447280" imgH="1335960" progId="Visio.Drawing.6">
                  <p:embed/>
                </p:oleObj>
              </mc:Choice>
              <mc:Fallback>
                <p:oleObj name="VISIO" r:id="rId8" imgW="2447280" imgH="133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86562"/>
                        <a:ext cx="4191000" cy="229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5391442"/>
              </p:ext>
            </p:extLst>
          </p:nvPr>
        </p:nvGraphicFramePr>
        <p:xfrm>
          <a:off x="1600200" y="3124200"/>
          <a:ext cx="5289638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9" name="VISIO" r:id="rId10" imgW="3590280" imgH="2270880" progId="Visio.Drawing.6">
                  <p:embed/>
                </p:oleObj>
              </mc:Choice>
              <mc:Fallback>
                <p:oleObj name="VISIO" r:id="rId10" imgW="3590280" imgH="2270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5289638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2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352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PLA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(ПЛМ)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Точечная нотация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252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88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188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888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Состоит из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логических элементов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реализуют логику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IOE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Элементов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ввода/вывода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интерфейс с внешним миром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Programmable interconnection: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программируемые соединения связывают логические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элементы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элементами ввода/вывода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FPGAs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включают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другие блоки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такие как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умножители и память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RAMs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-76200"/>
            <a:ext cx="8229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FPGA: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Программируемая пользователем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матрица логических элементов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9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1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1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Обобщенная структура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FPGA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65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69" y="1247774"/>
            <a:ext cx="4716331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6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2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2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2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Состоят из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Таблиц преобразования (</a:t>
            </a: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LUT</a:t>
            </a: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реализуют комбинационную логику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Триггеров</a:t>
            </a: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реализуют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последовательностную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логику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Мультиплексоров</a:t>
            </a: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соединяют таблицы преобразования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LUT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триггеры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LE: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элементы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16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6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6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65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Altera Cyclone IV 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9" y="1117355"/>
            <a:ext cx="6695477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37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4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147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479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Конфигурируемые логические блоки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sz="3200" dirty="0">
                <a:latin typeface="Times New Roman" pitchFamily="18" charset="0"/>
                <a:cs typeface="Arial" charset="0"/>
              </a:rPr>
              <a:t>CLB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Spartan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имеют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четырехвходовую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LUT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регистровый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выход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комбинационный выход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Altera Cyclone IV 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27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7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07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76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9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76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Times New Roman" pitchFamily="18" charset="0"/>
                <a:cs typeface="Arial" charset="0"/>
              </a:rPr>
              <a:t>Покажите, как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сконфигурировать логические блоки </a:t>
            </a:r>
            <a:r>
              <a:rPr lang="ru-RU" sz="2400" dirty="0" err="1" smtClean="0">
                <a:latin typeface="Times New Roman" pitchFamily="18" charset="0"/>
                <a:cs typeface="Arial" charset="0"/>
              </a:rPr>
              <a:t>Cyclone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latin typeface="Times New Roman" pitchFamily="18" charset="0"/>
                <a:cs typeface="Arial" charset="0"/>
              </a:rPr>
              <a:t>IV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latin typeface="Times New Roman" pitchFamily="18" charset="0"/>
                <a:cs typeface="Arial" charset="0"/>
              </a:rPr>
              <a:t>для выполнения следующих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функций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 = ABC + ABC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 = AB</a:t>
            </a:r>
          </a:p>
        </p:txBody>
      </p:sp>
      <p:sp>
        <p:nvSpPr>
          <p:cNvPr id="1007627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09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28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384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2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3528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30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Конфигурация ЛБ. Пример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128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8537</TotalTime>
  <Words>3153</Words>
  <Application>Microsoft Office PowerPoint</Application>
  <PresentationFormat>Экран (4:3)</PresentationFormat>
  <Paragraphs>825</Paragraphs>
  <Slides>101</Slides>
  <Notes>100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101</vt:i4>
      </vt:variant>
    </vt:vector>
  </HeadingPairs>
  <TitlesOfParts>
    <vt:vector size="104" baseType="lpstr">
      <vt:lpstr>Office Theme</vt:lpstr>
      <vt:lpstr>VISIO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345</cp:revision>
  <dcterms:created xsi:type="dcterms:W3CDTF">2012-08-07T04:56:47Z</dcterms:created>
  <dcterms:modified xsi:type="dcterms:W3CDTF">2016-08-21T08:24:27Z</dcterms:modified>
</cp:coreProperties>
</file>