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1.xml" ContentType="application/vnd.openxmlformats-officedocument.presentationml.notesSlide+xml"/>
  <Override PartName="/ppt/tags/tag48.xml" ContentType="application/vnd.openxmlformats-officedocument.presentationml.tags+xml"/>
  <Override PartName="/ppt/notesSlides/notesSlide22.xml" ContentType="application/vnd.openxmlformats-officedocument.presentationml.notesSlide+xml"/>
  <Override PartName="/ppt/tags/tag49.xml" ContentType="application/vnd.openxmlformats-officedocument.presentationml.tags+xml"/>
  <Override PartName="/ppt/notesSlides/notesSlide2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6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7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9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30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1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2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33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4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35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37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9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40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41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42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43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44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45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46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47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48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49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50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51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52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53.xml" ContentType="application/vnd.openxmlformats-officedocument.presentationml.notesSlide+xml"/>
  <Override PartName="/ppt/tags/tag132.xml" ContentType="application/vnd.openxmlformats-officedocument.presentationml.tags+xml"/>
  <Override PartName="/ppt/notesSlides/notesSlide54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55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56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57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58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59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60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6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62.xml" ContentType="application/vnd.openxmlformats-officedocument.presentationml.notesSlide+xml"/>
  <Override PartName="/ppt/tags/tag156.xml" ContentType="application/vnd.openxmlformats-officedocument.presentationml.tags+xml"/>
  <Override PartName="/ppt/notesSlides/notesSlide63.xml" ContentType="application/vnd.openxmlformats-officedocument.presentationml.notesSlide+xml"/>
  <Override PartName="/ppt/tags/tag157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66.xml" ContentType="application/vnd.openxmlformats-officedocument.presentationml.notesSlide+xml"/>
  <Override PartName="/ppt/tags/tag160.xml" ContentType="application/vnd.openxmlformats-officedocument.presentationml.tags+xml"/>
  <Override PartName="/ppt/notesSlides/notesSlide67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68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69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70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71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72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73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74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75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76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77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78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79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80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81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82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83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84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85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86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87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88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89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90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91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92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93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94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95.xml" ContentType="application/vnd.openxmlformats-officedocument.presentationml.notesSlide+xml"/>
  <Override PartName="/ppt/tags/tag250.xml" ContentType="application/vnd.openxmlformats-officedocument.presentationml.tags+xml"/>
  <Override PartName="/ppt/notesSlides/notesSlide96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97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98.xml" ContentType="application/vnd.openxmlformats-officedocument.presentationml.notesSlide+xml"/>
  <Override PartName="/ppt/tags/tag255.xml" ContentType="application/vnd.openxmlformats-officedocument.presentationml.tags+xml"/>
  <Override PartName="/ppt/notesSlides/notesSlide99.xml" ContentType="application/vnd.openxmlformats-officedocument.presentationml.notesSlide+xml"/>
  <Override PartName="/ppt/tags/tag256.xml" ContentType="application/vnd.openxmlformats-officedocument.presentationml.tags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256" r:id="rId2"/>
    <p:sldId id="257" r:id="rId3"/>
    <p:sldId id="361" r:id="rId4"/>
    <p:sldId id="36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10" r:id="rId57"/>
    <p:sldId id="355" r:id="rId58"/>
    <p:sldId id="312" r:id="rId59"/>
    <p:sldId id="356" r:id="rId60"/>
    <p:sldId id="314" r:id="rId61"/>
    <p:sldId id="357" r:id="rId62"/>
    <p:sldId id="358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59" r:id="rId85"/>
    <p:sldId id="339" r:id="rId86"/>
    <p:sldId id="360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88739" autoAdjust="0"/>
  </p:normalViewPr>
  <p:slideViewPr>
    <p:cSldViewPr>
      <p:cViewPr varScale="1">
        <p:scale>
          <a:sx n="78" d="100"/>
          <a:sy n="78" d="100"/>
        </p:scale>
        <p:origin x="-12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8/23/2016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CBF49D-D58F-40B2-8D65-6660682D97F2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101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6A480A-1991-415C-9DC8-0C9A82E0FC6B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17A317-E611-48B8-864E-A7147738E169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77FF55-6D47-485E-A169-7AA98629BC0F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7079C1-9890-4ABE-84A9-0DF2CD4C7F8A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A1951D-89A3-4897-955C-54C22CCA78F1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23337F-334D-45B3-AFF3-8ECF7A0F1D33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31AEFE-CFFB-4813-BD81-B8BE1CA6C693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F066DD-DC1F-43F8-B977-CEAAB4875E10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8F31FC-A4B5-4841-A68E-31207F3929AD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77A3AC-D42F-4D0B-9EF9-E4E1B354D284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BD8F3F-F50B-4D2D-9088-20983DC5CDB3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30C677-1DE6-4DC4-8C19-8E725DEB7533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30C677-1DE6-4DC4-8C19-8E725DEB7533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4B6929-AEB2-4243-BB89-1696BBFE984D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F139FA-840F-4B42-8A3A-EA6EEE9A30BF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6ED039-A1F1-44BE-8E16-1A39D5826A03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DDCA2D-6F88-4005-BB8D-7858EFEF04F4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1E3FB6-9A85-4B1C-9E09-1A180F2215D9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5088C4-3084-40AD-9F6F-70700F29887E}" type="slidenum">
              <a:rPr lang="en-US" sz="1200">
                <a:latin typeface="Times New Roman" pitchFamily="18" charset="0"/>
              </a:rPr>
              <a:pPr eaLnBrk="1" hangingPunct="1"/>
              <a:t>30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938063-1D29-4B05-9212-3D783BAEE8ED}" type="slidenum">
              <a:rPr lang="en-US" sz="1200">
                <a:latin typeface="Times New Roman" pitchFamily="18" charset="0"/>
              </a:rPr>
              <a:pPr eaLnBrk="1" hangingPunct="1"/>
              <a:t>31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E2413E-CE32-427A-B889-E498A01EF2FC}" type="slidenum">
              <a:rPr lang="en-US" sz="1200">
                <a:latin typeface="Times New Roman" pitchFamily="18" charset="0"/>
              </a:rPr>
              <a:pPr eaLnBrk="1" hangingPunct="1"/>
              <a:t>32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447544-2DD3-4828-8D05-3DC499B78283}" type="slidenum">
              <a:rPr lang="en-US" sz="1200">
                <a:latin typeface="Times New Roman" pitchFamily="18" charset="0"/>
              </a:rPr>
              <a:pPr eaLnBrk="1" hangingPunct="1"/>
              <a:t>33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AA32E3-F1F4-48E7-9A2C-16548E9979D3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5FBCD7-9B6B-4676-B12D-E62F59A95930}" type="slidenum">
              <a:rPr lang="en-US" sz="1200">
                <a:latin typeface="Times New Roman" pitchFamily="18" charset="0"/>
              </a:rPr>
              <a:pPr eaLnBrk="1" hangingPunct="1"/>
              <a:t>35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1435A7-99F8-4630-901C-D04F7ADA3649}" type="slidenum">
              <a:rPr lang="en-US" sz="1200">
                <a:latin typeface="Times New Roman" pitchFamily="18" charset="0"/>
              </a:rPr>
              <a:pPr eaLnBrk="1" hangingPunct="1"/>
              <a:t>36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035135-D519-44EB-8BBC-75CDFE0DE662}" type="slidenum">
              <a:rPr lang="en-US" sz="1200">
                <a:latin typeface="Times New Roman" pitchFamily="18" charset="0"/>
              </a:rPr>
              <a:pPr eaLnBrk="1" hangingPunct="1"/>
              <a:t>37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39334B-667E-4594-8258-137D32A046CA}" type="slidenum">
              <a:rPr lang="en-US" sz="1200">
                <a:latin typeface="Times New Roman" pitchFamily="18" charset="0"/>
              </a:rPr>
              <a:pPr eaLnBrk="1" hangingPunct="1"/>
              <a:t>38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7DC421-5F16-4B9A-A047-0DD1E0316D92}" type="slidenum">
              <a:rPr lang="en-US" sz="1200">
                <a:latin typeface="Times New Roman" pitchFamily="18" charset="0"/>
              </a:rPr>
              <a:pPr eaLnBrk="1" hangingPunct="1"/>
              <a:t>39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635FA3-67BB-4B04-A76B-39A6E620BF9C}" type="slidenum">
              <a:rPr lang="en-US" sz="1200">
                <a:latin typeface="Times New Roman" pitchFamily="18" charset="0"/>
              </a:rPr>
              <a:pPr eaLnBrk="1" hangingPunct="1"/>
              <a:t>40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B557E0-04ED-4DD6-BE7E-549CE9FF4F43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F91A6F-0A81-42D9-BBC6-DD8E71355CC8}" type="slidenum">
              <a:rPr lang="en-US" sz="1200">
                <a:latin typeface="Times New Roman" pitchFamily="18" charset="0"/>
              </a:rPr>
              <a:pPr eaLnBrk="1" hangingPunct="1"/>
              <a:t>41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53544F-2C95-4111-865C-3BBF9FCAE9AF}" type="slidenum">
              <a:rPr lang="en-US" sz="1200">
                <a:latin typeface="Times New Roman" pitchFamily="18" charset="0"/>
              </a:rPr>
              <a:pPr eaLnBrk="1" hangingPunct="1"/>
              <a:t>42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4E06FF-C554-4B41-BA7D-66095FF1D435}" type="slidenum">
              <a:rPr lang="en-US" sz="1200">
                <a:latin typeface="Times New Roman" pitchFamily="18" charset="0"/>
              </a:rPr>
              <a:pPr eaLnBrk="1" hangingPunct="1"/>
              <a:t>43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4E06FF-C554-4B41-BA7D-66095FF1D435}" type="slidenum">
              <a:rPr lang="en-US" sz="1200">
                <a:latin typeface="Times New Roman" pitchFamily="18" charset="0"/>
              </a:rPr>
              <a:pPr eaLnBrk="1" hangingPunct="1"/>
              <a:t>44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2BCF50-A015-4878-A606-9DF40B3DBCFE}" type="slidenum">
              <a:rPr lang="en-US" sz="1200">
                <a:latin typeface="Times New Roman" pitchFamily="18" charset="0"/>
              </a:rPr>
              <a:pPr eaLnBrk="1" hangingPunct="1"/>
              <a:t>45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E3A068-D972-43A1-84DA-2F21E1A7801D}" type="slidenum">
              <a:rPr lang="en-US" sz="1200">
                <a:latin typeface="Times New Roman" pitchFamily="18" charset="0"/>
              </a:rPr>
              <a:pPr eaLnBrk="1" hangingPunct="1"/>
              <a:t>46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67293D-01F8-4DE4-8156-307B27A2DBD1}" type="slidenum">
              <a:rPr lang="en-US" sz="1200">
                <a:latin typeface="Times New Roman" pitchFamily="18" charset="0"/>
              </a:rPr>
              <a:pPr eaLnBrk="1" hangingPunct="1"/>
              <a:t>47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393523-AE5F-4CC2-8C01-8DB325F3D588}" type="slidenum">
              <a:rPr lang="en-US" sz="1200">
                <a:latin typeface="Times New Roman" pitchFamily="18" charset="0"/>
              </a:rPr>
              <a:pPr eaLnBrk="1" hangingPunct="1"/>
              <a:t>48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DDCE0E-3B5F-4D31-9115-C75D58EBF9C3}" type="slidenum">
              <a:rPr lang="en-US" sz="1200">
                <a:latin typeface="Times New Roman" pitchFamily="18" charset="0"/>
              </a:rPr>
              <a:pPr eaLnBrk="1" hangingPunct="1"/>
              <a:t>49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8DB572-2D98-4747-8FB9-A71BF1000741}" type="slidenum">
              <a:rPr lang="en-US" sz="1200">
                <a:latin typeface="Times New Roman" pitchFamily="18" charset="0"/>
              </a:rPr>
              <a:pPr eaLnBrk="1" hangingPunct="1"/>
              <a:t>50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3B0B37-60B7-4955-9467-637411B21646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023A50-BFCC-4310-9FD0-57FA7B27842B}" type="slidenum">
              <a:rPr lang="en-US" sz="1200">
                <a:latin typeface="Times New Roman" pitchFamily="18" charset="0"/>
              </a:rPr>
              <a:pPr eaLnBrk="1" hangingPunct="1"/>
              <a:t>51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210D49-1C52-4C6E-9816-42C6EC609C7F}" type="slidenum">
              <a:rPr lang="en-US" sz="1200">
                <a:latin typeface="Times New Roman" pitchFamily="18" charset="0"/>
              </a:rPr>
              <a:pPr eaLnBrk="1" hangingPunct="1"/>
              <a:t>52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0B6C57-ECBA-4633-8A56-B9E37246B3C4}" type="slidenum">
              <a:rPr lang="en-US" sz="1200">
                <a:latin typeface="Times New Roman" pitchFamily="18" charset="0"/>
              </a:rPr>
              <a:pPr eaLnBrk="1" hangingPunct="1"/>
              <a:t>53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80E4FC-1DE9-40A3-B263-D26044C04868}" type="slidenum">
              <a:rPr lang="en-US" sz="1200">
                <a:latin typeface="Times New Roman" pitchFamily="18" charset="0"/>
              </a:rPr>
              <a:pPr eaLnBrk="1" hangingPunct="1"/>
              <a:t>54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D70FC9-A22A-407D-B969-78AC1F11984F}" type="slidenum">
              <a:rPr lang="en-US" sz="1200">
                <a:latin typeface="Times New Roman" pitchFamily="18" charset="0"/>
              </a:rPr>
              <a:pPr eaLnBrk="1" hangingPunct="1"/>
              <a:t>55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44B878-D8C0-4972-9E07-115C052BC283}" type="slidenum">
              <a:rPr lang="en-US" sz="1200">
                <a:latin typeface="Times New Roman" pitchFamily="18" charset="0"/>
              </a:rPr>
              <a:pPr eaLnBrk="1" hangingPunct="1"/>
              <a:t>56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44B878-D8C0-4972-9E07-115C052BC283}" type="slidenum">
              <a:rPr lang="en-US" sz="1200">
                <a:latin typeface="Times New Roman" pitchFamily="18" charset="0"/>
              </a:rPr>
              <a:pPr eaLnBrk="1" hangingPunct="1"/>
              <a:t>57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03468C-CA1C-4B48-85A9-1B6877AA5843}" type="slidenum">
              <a:rPr lang="en-US" sz="1200">
                <a:latin typeface="Times New Roman" pitchFamily="18" charset="0"/>
              </a:rPr>
              <a:pPr eaLnBrk="1" hangingPunct="1"/>
              <a:t>58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03468C-CA1C-4B48-85A9-1B6877AA5843}" type="slidenum">
              <a:rPr lang="en-US" sz="1200">
                <a:latin typeface="Times New Roman" pitchFamily="18" charset="0"/>
              </a:rPr>
              <a:pPr eaLnBrk="1" hangingPunct="1"/>
              <a:t>59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1CEF1B-20D7-451B-9708-678FAE7257D1}" type="slidenum">
              <a:rPr lang="en-US" sz="1200">
                <a:latin typeface="Times New Roman" pitchFamily="18" charset="0"/>
              </a:rPr>
              <a:pPr eaLnBrk="1" hangingPunct="1"/>
              <a:t>60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A05548-152E-4744-A3EA-B22B905FD732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1CEF1B-20D7-451B-9708-678FAE7257D1}" type="slidenum">
              <a:rPr lang="en-US" sz="1200">
                <a:latin typeface="Times New Roman" pitchFamily="18" charset="0"/>
              </a:rPr>
              <a:pPr eaLnBrk="1" hangingPunct="1"/>
              <a:t>61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FD7DE5-E181-45B2-BC13-47077D38CFD4}" type="slidenum">
              <a:rPr lang="en-US" sz="1200">
                <a:latin typeface="Times New Roman" pitchFamily="18" charset="0"/>
              </a:rPr>
              <a:pPr eaLnBrk="1" hangingPunct="1"/>
              <a:t>62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FD7DE5-E181-45B2-BC13-47077D38CFD4}" type="slidenum">
              <a:rPr lang="en-US" sz="1200">
                <a:latin typeface="Times New Roman" pitchFamily="18" charset="0"/>
              </a:rPr>
              <a:pPr eaLnBrk="1" hangingPunct="1"/>
              <a:t>63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E2C106-5550-49C0-B9AF-0E2635E1E763}" type="slidenum">
              <a:rPr lang="en-US" sz="1200">
                <a:latin typeface="Times New Roman" pitchFamily="18" charset="0"/>
              </a:rPr>
              <a:pPr eaLnBrk="1" hangingPunct="1"/>
              <a:t>64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1A05CD-CDDC-4A64-9050-62428A336E5E}" type="slidenum">
              <a:rPr lang="en-US" sz="1200">
                <a:latin typeface="Times New Roman" pitchFamily="18" charset="0"/>
              </a:rPr>
              <a:pPr eaLnBrk="1" hangingPunct="1"/>
              <a:t>65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944ABB-43BF-41CE-B78E-4069F82E17F6}" type="slidenum">
              <a:rPr lang="en-US" sz="1200">
                <a:latin typeface="Times New Roman" pitchFamily="18" charset="0"/>
              </a:rPr>
              <a:pPr eaLnBrk="1" hangingPunct="1"/>
              <a:t>66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C137A5-8623-4AB4-B21D-6D793B97EA62}" type="slidenum">
              <a:rPr lang="en-US" sz="1200">
                <a:latin typeface="Times New Roman" pitchFamily="18" charset="0"/>
              </a:rPr>
              <a:pPr eaLnBrk="1" hangingPunct="1"/>
              <a:t>67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DAA42D-9E72-45B1-8B1A-E7E8CFA0AABC}" type="slidenum">
              <a:rPr lang="en-US" sz="1200">
                <a:latin typeface="Times New Roman" pitchFamily="18" charset="0"/>
              </a:rPr>
              <a:pPr eaLnBrk="1" hangingPunct="1"/>
              <a:t>68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ABA674-D491-4551-9E89-CFBC0C5E4BD6}" type="slidenum">
              <a:rPr lang="en-US" sz="1200">
                <a:latin typeface="Times New Roman" pitchFamily="18" charset="0"/>
              </a:rPr>
              <a:pPr eaLnBrk="1" hangingPunct="1"/>
              <a:t>69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13E2BE-5D51-45C5-A5EF-A78FC474626B}" type="slidenum">
              <a:rPr lang="en-US" sz="1200">
                <a:latin typeface="Times New Roman" pitchFamily="18" charset="0"/>
              </a:rPr>
              <a:pPr eaLnBrk="1" hangingPunct="1"/>
              <a:t>70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09BFF7-25AE-4F28-9571-4D1575142BE4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EC7D34-458C-4EBB-871D-041F048DB2F0}" type="slidenum">
              <a:rPr lang="en-US" sz="1200">
                <a:latin typeface="Times New Roman" pitchFamily="18" charset="0"/>
              </a:rPr>
              <a:pPr eaLnBrk="1" hangingPunct="1"/>
              <a:t>71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9BD32D-C3B9-4824-9A86-0317BA4011AA}" type="slidenum">
              <a:rPr lang="en-US" sz="1200">
                <a:latin typeface="Times New Roman" pitchFamily="18" charset="0"/>
              </a:rPr>
              <a:pPr eaLnBrk="1" hangingPunct="1"/>
              <a:t>72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935BDC-FA2B-414F-B3D2-A6D8B7AC8E54}" type="slidenum">
              <a:rPr lang="en-US" sz="1200">
                <a:latin typeface="Times New Roman" pitchFamily="18" charset="0"/>
              </a:rPr>
              <a:pPr eaLnBrk="1" hangingPunct="1"/>
              <a:t>73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D6D8F9-6D6D-4E15-96F3-4707350B2089}" type="slidenum">
              <a:rPr lang="en-US" sz="1200">
                <a:latin typeface="Times New Roman" pitchFamily="18" charset="0"/>
              </a:rPr>
              <a:pPr eaLnBrk="1" hangingPunct="1"/>
              <a:t>74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E068FC-6F3C-48FC-BE47-1E7015EE6C30}" type="slidenum">
              <a:rPr lang="en-US" sz="1200">
                <a:latin typeface="Times New Roman" pitchFamily="18" charset="0"/>
              </a:rPr>
              <a:pPr eaLnBrk="1" hangingPunct="1"/>
              <a:t>75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256CB-B654-4454-8520-E1C278F4F4FF}" type="slidenum">
              <a:rPr lang="en-US" sz="1200">
                <a:latin typeface="Times New Roman" pitchFamily="18" charset="0"/>
              </a:rPr>
              <a:pPr eaLnBrk="1" hangingPunct="1"/>
              <a:t>76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D868C7-EB3D-4BD8-BE98-DE15BBB3312C}" type="slidenum">
              <a:rPr lang="en-US" sz="1200">
                <a:latin typeface="Times New Roman" pitchFamily="18" charset="0"/>
              </a:rPr>
              <a:pPr eaLnBrk="1" hangingPunct="1"/>
              <a:t>77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1576B7-6CAC-4A2C-8184-345092644C2F}" type="slidenum">
              <a:rPr lang="en-US" sz="1200">
                <a:latin typeface="Times New Roman" pitchFamily="18" charset="0"/>
              </a:rPr>
              <a:pPr eaLnBrk="1" hangingPunct="1"/>
              <a:t>78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75018A-654D-4038-8D2C-194BC930AB34}" type="slidenum">
              <a:rPr lang="en-US" sz="1200">
                <a:latin typeface="Times New Roman" pitchFamily="18" charset="0"/>
              </a:rPr>
              <a:pPr eaLnBrk="1" hangingPunct="1"/>
              <a:t>79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F8F795-E1DC-4906-9F9A-27660F8590ED}" type="slidenum">
              <a:rPr lang="en-US" sz="1200">
                <a:latin typeface="Times New Roman" pitchFamily="18" charset="0"/>
              </a:rPr>
              <a:pPr eaLnBrk="1" hangingPunct="1"/>
              <a:t>80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21376A-9235-459F-9EEF-E435CD3F2A62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686970-16F1-4FDB-8660-55AAC5791302}" type="slidenum">
              <a:rPr lang="en-US" sz="1200">
                <a:latin typeface="Times New Roman" pitchFamily="18" charset="0"/>
              </a:rPr>
              <a:pPr eaLnBrk="1" hangingPunct="1"/>
              <a:t>81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872AEE-AEC8-460B-BDA8-68C02E8C5CA7}" type="slidenum">
              <a:rPr lang="en-US" sz="1200">
                <a:latin typeface="Times New Roman" pitchFamily="18" charset="0"/>
              </a:rPr>
              <a:pPr eaLnBrk="1" hangingPunct="1"/>
              <a:t>82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65B18B-0E44-461A-9811-85C7AD414D3E}" type="slidenum">
              <a:rPr lang="en-US" sz="1200">
                <a:latin typeface="Times New Roman" pitchFamily="18" charset="0"/>
              </a:rPr>
              <a:pPr eaLnBrk="1" hangingPunct="1"/>
              <a:t>83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65B18B-0E44-461A-9811-85C7AD414D3E}" type="slidenum">
              <a:rPr lang="en-US" sz="1200">
                <a:latin typeface="Times New Roman" pitchFamily="18" charset="0"/>
              </a:rPr>
              <a:pPr eaLnBrk="1" hangingPunct="1"/>
              <a:t>84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FFD030-A0B1-446E-B499-F35380CC3C38}" type="slidenum">
              <a:rPr lang="en-US" sz="1200">
                <a:latin typeface="Times New Roman" pitchFamily="18" charset="0"/>
              </a:rPr>
              <a:pPr eaLnBrk="1" hangingPunct="1"/>
              <a:t>85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FFD030-A0B1-446E-B499-F35380CC3C38}" type="slidenum">
              <a:rPr lang="en-US" sz="1200">
                <a:latin typeface="Times New Roman" pitchFamily="18" charset="0"/>
              </a:rPr>
              <a:pPr eaLnBrk="1" hangingPunct="1"/>
              <a:t>86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54E480-4E67-474A-BF3E-D012FFEEF7B8}" type="slidenum">
              <a:rPr lang="en-US" sz="1200">
                <a:latin typeface="Times New Roman" pitchFamily="18" charset="0"/>
              </a:rPr>
              <a:pPr eaLnBrk="1" hangingPunct="1"/>
              <a:t>87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677964-04FD-4536-A280-4606861E6E71}" type="slidenum">
              <a:rPr lang="en-US" sz="1200">
                <a:latin typeface="Times New Roman" pitchFamily="18" charset="0"/>
              </a:rPr>
              <a:pPr eaLnBrk="1" hangingPunct="1"/>
              <a:t>88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F2023E-AC73-4F97-B898-9F5D904D8792}" type="slidenum">
              <a:rPr lang="en-US" sz="1200">
                <a:latin typeface="Times New Roman" pitchFamily="18" charset="0"/>
              </a:rPr>
              <a:pPr eaLnBrk="1" hangingPunct="1"/>
              <a:t>89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A17657-2CC2-4D50-8495-CA7B1096B098}" type="slidenum">
              <a:rPr lang="en-US" sz="1200">
                <a:latin typeface="Times New Roman" pitchFamily="18" charset="0"/>
              </a:rPr>
              <a:pPr eaLnBrk="1" hangingPunct="1"/>
              <a:t>90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239DFA-09D8-45AE-AF3C-A417B5C075BE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7A05FF-4A23-492C-8145-7162E0DE3366}" type="slidenum">
              <a:rPr lang="en-US" sz="1200">
                <a:latin typeface="Times New Roman" pitchFamily="18" charset="0"/>
              </a:rPr>
              <a:pPr eaLnBrk="1" hangingPunct="1"/>
              <a:t>91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7AC6A7-5EB7-4146-84C7-7625646C11FA}" type="slidenum">
              <a:rPr lang="en-US" sz="1200">
                <a:latin typeface="Times New Roman" pitchFamily="18" charset="0"/>
              </a:rPr>
              <a:pPr eaLnBrk="1" hangingPunct="1"/>
              <a:t>92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657857-3019-42C1-B33D-92B87CE6D8AF}" type="slidenum">
              <a:rPr lang="en-US" sz="1200">
                <a:latin typeface="Times New Roman" pitchFamily="18" charset="0"/>
              </a:rPr>
              <a:pPr eaLnBrk="1" hangingPunct="1"/>
              <a:t>93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6863BD-4217-46FA-BED9-A0DDE58F6A77}" type="slidenum">
              <a:rPr lang="en-US" sz="1200">
                <a:latin typeface="Times New Roman" pitchFamily="18" charset="0"/>
              </a:rPr>
              <a:pPr eaLnBrk="1" hangingPunct="1"/>
              <a:t>94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C8FFBA-F205-41E2-9B9F-64A28369384A}" type="slidenum">
              <a:rPr lang="en-US" sz="1200">
                <a:latin typeface="Times New Roman" pitchFamily="18" charset="0"/>
              </a:rPr>
              <a:pPr eaLnBrk="1" hangingPunct="1"/>
              <a:t>95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2FE142-970F-46F7-998C-E2B1FA9AB1CF}" type="slidenum">
              <a:rPr lang="en-US" sz="1200">
                <a:latin typeface="Times New Roman" pitchFamily="18" charset="0"/>
              </a:rPr>
              <a:pPr eaLnBrk="1" hangingPunct="1"/>
              <a:t>96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1CA65E-DE54-490A-BEF6-3A928E6212C8}" type="slidenum">
              <a:rPr lang="en-US" sz="1200">
                <a:latin typeface="Times New Roman" pitchFamily="18" charset="0"/>
              </a:rPr>
              <a:pPr eaLnBrk="1" hangingPunct="1"/>
              <a:t>97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AFFB50-450D-46D2-A078-F9C1C15BEEBF}" type="slidenum">
              <a:rPr lang="en-US" sz="1200">
                <a:latin typeface="Times New Roman" pitchFamily="18" charset="0"/>
              </a:rPr>
              <a:pPr eaLnBrk="1" hangingPunct="1"/>
              <a:t>98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93B22B-66AB-4904-AA7E-6596F69FC24E}" type="slidenum">
              <a:rPr lang="en-US" sz="1200">
                <a:latin typeface="Times New Roman" pitchFamily="18" charset="0"/>
              </a:rPr>
              <a:pPr eaLnBrk="1" hangingPunct="1"/>
              <a:t>99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6C8278-00C3-4D6E-AEE4-28F911C7987B}" type="slidenum">
              <a:rPr lang="en-US" sz="1200">
                <a:latin typeface="Times New Roman" pitchFamily="18" charset="0"/>
              </a:rPr>
              <a:pPr eaLnBrk="1" hangingPunct="1"/>
              <a:t>100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 НУЛЯ к ЕДНИЦЕ</a:t>
            </a:r>
            <a:endParaRPr lang="ru-RU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Глава 1 </a:t>
            </a:r>
            <a:r>
              <a:rPr lang="ru-RU" sz="1400" baseline="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 НУЛЯ к ЕДНИЦЕ</a:t>
            </a:r>
            <a:endParaRPr lang="ru-RU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Глава 1 </a:t>
            </a:r>
            <a:r>
              <a:rPr lang="ru-RU" sz="1400" baseline="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8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1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wmf"/><Relationship Id="rId5" Type="http://schemas.openxmlformats.org/officeDocument/2006/relationships/tags" Target="../tags/tag33.xml"/><Relationship Id="rId10" Type="http://schemas.openxmlformats.org/officeDocument/2006/relationships/oleObject" Target="../embeddings/oleObject2.bin"/><Relationship Id="rId4" Type="http://schemas.openxmlformats.org/officeDocument/2006/relationships/tags" Target="../tags/tag32.xml"/><Relationship Id="rId9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35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34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wmf"/><Relationship Id="rId5" Type="http://schemas.openxmlformats.org/officeDocument/2006/relationships/tags" Target="../tags/tag37.xml"/><Relationship Id="rId10" Type="http://schemas.openxmlformats.org/officeDocument/2006/relationships/oleObject" Target="../embeddings/oleObject4.bin"/><Relationship Id="rId4" Type="http://schemas.openxmlformats.org/officeDocument/2006/relationships/tags" Target="../tags/tag36.xml"/><Relationship Id="rId9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13" Type="http://schemas.openxmlformats.org/officeDocument/2006/relationships/oleObject" Target="../embeddings/oleObject7.bin"/><Relationship Id="rId3" Type="http://schemas.openxmlformats.org/officeDocument/2006/relationships/tags" Target="../tags/tag6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wmf"/><Relationship Id="rId2" Type="http://schemas.openxmlformats.org/officeDocument/2006/relationships/tags" Target="../tags/tag60.xml"/><Relationship Id="rId1" Type="http://schemas.openxmlformats.org/officeDocument/2006/relationships/vmlDrawing" Target="../drawings/vmlDrawing3.vml"/><Relationship Id="rId6" Type="http://schemas.openxmlformats.org/officeDocument/2006/relationships/tags" Target="../tags/tag64.xml"/><Relationship Id="rId11" Type="http://schemas.openxmlformats.org/officeDocument/2006/relationships/oleObject" Target="../embeddings/oleObject6.bin"/><Relationship Id="rId5" Type="http://schemas.openxmlformats.org/officeDocument/2006/relationships/tags" Target="../tags/tag63.xml"/><Relationship Id="rId10" Type="http://schemas.openxmlformats.org/officeDocument/2006/relationships/image" Target="../media/image14.wmf"/><Relationship Id="rId4" Type="http://schemas.openxmlformats.org/officeDocument/2006/relationships/tags" Target="../tags/tag62.xml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72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71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.wmf"/><Relationship Id="rId5" Type="http://schemas.openxmlformats.org/officeDocument/2006/relationships/tags" Target="../tags/tag74.xml"/><Relationship Id="rId10" Type="http://schemas.openxmlformats.org/officeDocument/2006/relationships/oleObject" Target="../embeddings/oleObject9.bin"/><Relationship Id="rId4" Type="http://schemas.openxmlformats.org/officeDocument/2006/relationships/tags" Target="../tags/tag73.xml"/><Relationship Id="rId9" Type="http://schemas.openxmlformats.org/officeDocument/2006/relationships/image" Target="../media/image1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76.xml"/><Relationship Id="rId7" Type="http://schemas.openxmlformats.org/officeDocument/2006/relationships/notesSlide" Target="../notesSlides/notesSlide34.xml"/><Relationship Id="rId2" Type="http://schemas.openxmlformats.org/officeDocument/2006/relationships/tags" Target="../tags/tag75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wmf"/><Relationship Id="rId5" Type="http://schemas.openxmlformats.org/officeDocument/2006/relationships/tags" Target="../tags/tag78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77.xml"/><Relationship Id="rId9" Type="http://schemas.openxmlformats.org/officeDocument/2006/relationships/image" Target="../media/image1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5.xml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2.wmf"/><Relationship Id="rId2" Type="http://schemas.openxmlformats.org/officeDocument/2006/relationships/tags" Target="../tags/tag79.xml"/><Relationship Id="rId1" Type="http://schemas.openxmlformats.org/officeDocument/2006/relationships/vmlDrawing" Target="../drawings/vmlDrawing6.vml"/><Relationship Id="rId6" Type="http://schemas.openxmlformats.org/officeDocument/2006/relationships/tags" Target="../tags/tag83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82.xml"/><Relationship Id="rId10" Type="http://schemas.openxmlformats.org/officeDocument/2006/relationships/image" Target="../media/image21.wmf"/><Relationship Id="rId4" Type="http://schemas.openxmlformats.org/officeDocument/2006/relationships/tags" Target="../tags/tag81.xml"/><Relationship Id="rId9" Type="http://schemas.openxmlformats.org/officeDocument/2006/relationships/oleObject" Target="../embeddings/oleObject1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tags" Target="../tags/tag89.xml"/><Relationship Id="rId7" Type="http://schemas.openxmlformats.org/officeDocument/2006/relationships/oleObject" Target="../embeddings/oleObject14.bin"/><Relationship Id="rId2" Type="http://schemas.openxmlformats.org/officeDocument/2006/relationships/tags" Target="../tags/tag88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tags" Target="../tags/tag92.xml"/><Relationship Id="rId7" Type="http://schemas.openxmlformats.org/officeDocument/2006/relationships/oleObject" Target="../embeddings/oleObject15.bin"/><Relationship Id="rId2" Type="http://schemas.openxmlformats.org/officeDocument/2006/relationships/tags" Target="../tags/tag91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tags" Target="../tags/tag100.xml"/><Relationship Id="rId7" Type="http://schemas.openxmlformats.org/officeDocument/2006/relationships/oleObject" Target="../embeddings/oleObject16.bin"/><Relationship Id="rId2" Type="http://schemas.openxmlformats.org/officeDocument/2006/relationships/tags" Target="../tags/tag99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4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tags" Target="../tags/tag103.xml"/><Relationship Id="rId7" Type="http://schemas.openxmlformats.org/officeDocument/2006/relationships/oleObject" Target="../embeddings/oleObject17.bin"/><Relationship Id="rId2" Type="http://schemas.openxmlformats.org/officeDocument/2006/relationships/tags" Target="../tags/tag102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tags" Target="../tags/tag117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16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wmf"/><Relationship Id="rId4" Type="http://schemas.openxmlformats.org/officeDocument/2006/relationships/tags" Target="../tags/tag118.xml"/><Relationship Id="rId9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tags" Target="../tags/tag120.xml"/><Relationship Id="rId7" Type="http://schemas.openxmlformats.org/officeDocument/2006/relationships/oleObject" Target="../embeddings/oleObject20.bin"/><Relationship Id="rId2" Type="http://schemas.openxmlformats.org/officeDocument/2006/relationships/tags" Target="../tags/tag119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wmf"/><Relationship Id="rId4" Type="http://schemas.openxmlformats.org/officeDocument/2006/relationships/tags" Target="../tags/tag121.xml"/><Relationship Id="rId9" Type="http://schemas.openxmlformats.org/officeDocument/2006/relationships/oleObject" Target="../embeddings/oleObject2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129.xml"/><Relationship Id="rId7" Type="http://schemas.openxmlformats.org/officeDocument/2006/relationships/notesSlide" Target="../notesSlides/notesSlide53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9" Type="http://schemas.openxmlformats.org/officeDocument/2006/relationships/image" Target="../media/image29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134.xml"/><Relationship Id="rId7" Type="http://schemas.openxmlformats.org/officeDocument/2006/relationships/oleObject" Target="../embeddings/oleObject23.bin"/><Relationship Id="rId2" Type="http://schemas.openxmlformats.org/officeDocument/2006/relationships/tags" Target="../tags/tag133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emf"/><Relationship Id="rId4" Type="http://schemas.openxmlformats.org/officeDocument/2006/relationships/tags" Target="../tags/tag135.xml"/><Relationship Id="rId9" Type="http://schemas.openxmlformats.org/officeDocument/2006/relationships/oleObject" Target="../embeddings/oleObject24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137.xml"/><Relationship Id="rId7" Type="http://schemas.openxmlformats.org/officeDocument/2006/relationships/oleObject" Target="../embeddings/oleObject25.bin"/><Relationship Id="rId2" Type="http://schemas.openxmlformats.org/officeDocument/2006/relationships/tags" Target="../tags/tag136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emf"/><Relationship Id="rId4" Type="http://schemas.openxmlformats.org/officeDocument/2006/relationships/tags" Target="../tags/tag138.xml"/><Relationship Id="rId9" Type="http://schemas.openxmlformats.org/officeDocument/2006/relationships/oleObject" Target="../embeddings/oleObject26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140.xml"/><Relationship Id="rId7" Type="http://schemas.openxmlformats.org/officeDocument/2006/relationships/oleObject" Target="../embeddings/oleObject27.bin"/><Relationship Id="rId2" Type="http://schemas.openxmlformats.org/officeDocument/2006/relationships/tags" Target="../tags/tag139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5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emf"/><Relationship Id="rId4" Type="http://schemas.openxmlformats.org/officeDocument/2006/relationships/tags" Target="../tags/tag141.xml"/><Relationship Id="rId9" Type="http://schemas.openxmlformats.org/officeDocument/2006/relationships/oleObject" Target="../embeddings/oleObject28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143.xml"/><Relationship Id="rId7" Type="http://schemas.openxmlformats.org/officeDocument/2006/relationships/oleObject" Target="../embeddings/oleObject29.bin"/><Relationship Id="rId2" Type="http://schemas.openxmlformats.org/officeDocument/2006/relationships/tags" Target="../tags/tag142.xml"/><Relationship Id="rId1" Type="http://schemas.openxmlformats.org/officeDocument/2006/relationships/vmlDrawing" Target="../drawings/vmlDrawing17.vml"/><Relationship Id="rId6" Type="http://schemas.openxmlformats.org/officeDocument/2006/relationships/notesSlide" Target="../notesSlides/notesSlide5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.emf"/><Relationship Id="rId4" Type="http://schemas.openxmlformats.org/officeDocument/2006/relationships/tags" Target="../tags/tag144.xml"/><Relationship Id="rId9" Type="http://schemas.openxmlformats.org/officeDocument/2006/relationships/oleObject" Target="../embeddings/oleObject3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image" Target="../media/image38.emf"/><Relationship Id="rId2" Type="http://schemas.openxmlformats.org/officeDocument/2006/relationships/tags" Target="../tags/tag14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7" Type="http://schemas.openxmlformats.org/officeDocument/2006/relationships/image" Target="../media/image39.wmf"/><Relationship Id="rId2" Type="http://schemas.openxmlformats.org/officeDocument/2006/relationships/tags" Target="../tags/tag14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2.bin"/><Relationship Id="rId5" Type="http://schemas.openxmlformats.org/officeDocument/2006/relationships/notesSlide" Target="../notesSlides/notesSlide60.xml"/><Relationship Id="rId4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tags" Target="../tags/tag150.xml"/><Relationship Id="rId7" Type="http://schemas.openxmlformats.org/officeDocument/2006/relationships/oleObject" Target="../embeddings/oleObject33.bin"/><Relationship Id="rId2" Type="http://schemas.openxmlformats.org/officeDocument/2006/relationships/tags" Target="../tags/tag149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6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1.emf"/><Relationship Id="rId4" Type="http://schemas.openxmlformats.org/officeDocument/2006/relationships/tags" Target="../tags/tag151.xml"/><Relationship Id="rId9" Type="http://schemas.openxmlformats.org/officeDocument/2006/relationships/oleObject" Target="../embeddings/oleObject34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tags" Target="../tags/tag153.xml"/><Relationship Id="rId7" Type="http://schemas.openxmlformats.org/officeDocument/2006/relationships/notesSlide" Target="../notesSlides/notesSlide62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2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3.wmf"/><Relationship Id="rId5" Type="http://schemas.openxmlformats.org/officeDocument/2006/relationships/tags" Target="../tags/tag155.xml"/><Relationship Id="rId10" Type="http://schemas.openxmlformats.org/officeDocument/2006/relationships/oleObject" Target="../embeddings/oleObject36.bin"/><Relationship Id="rId4" Type="http://schemas.openxmlformats.org/officeDocument/2006/relationships/tags" Target="../tags/tag154.xml"/><Relationship Id="rId9" Type="http://schemas.openxmlformats.org/officeDocument/2006/relationships/image" Target="../media/image42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image" Target="../media/image44.wmf"/><Relationship Id="rId2" Type="http://schemas.openxmlformats.org/officeDocument/2006/relationships/tags" Target="../tags/tag158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7.bin"/><Relationship Id="rId5" Type="http://schemas.openxmlformats.org/officeDocument/2006/relationships/notesSlide" Target="../notesSlides/notesSlide66.xml"/><Relationship Id="rId4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tags" Target="../tags/tag162.xml"/><Relationship Id="rId7" Type="http://schemas.openxmlformats.org/officeDocument/2006/relationships/notesSlide" Target="../notesSlides/notesSlide68.xml"/><Relationship Id="rId2" Type="http://schemas.openxmlformats.org/officeDocument/2006/relationships/tags" Target="../tags/tag161.xml"/><Relationship Id="rId1" Type="http://schemas.openxmlformats.org/officeDocument/2006/relationships/vmlDrawing" Target="../drawings/vmlDrawing23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6.wmf"/><Relationship Id="rId5" Type="http://schemas.openxmlformats.org/officeDocument/2006/relationships/tags" Target="../tags/tag164.xml"/><Relationship Id="rId10" Type="http://schemas.openxmlformats.org/officeDocument/2006/relationships/oleObject" Target="../embeddings/oleObject39.bin"/><Relationship Id="rId4" Type="http://schemas.openxmlformats.org/officeDocument/2006/relationships/tags" Target="../tags/tag163.xml"/><Relationship Id="rId9" Type="http://schemas.openxmlformats.org/officeDocument/2006/relationships/image" Target="../media/image4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6.wmf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oleObject" Target="../embeddings/oleObject41.bin"/><Relationship Id="rId2" Type="http://schemas.openxmlformats.org/officeDocument/2006/relationships/tags" Target="../tags/tag165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69.xml"/><Relationship Id="rId11" Type="http://schemas.openxmlformats.org/officeDocument/2006/relationships/image" Target="../media/image45.wmf"/><Relationship Id="rId5" Type="http://schemas.openxmlformats.org/officeDocument/2006/relationships/tags" Target="../tags/tag168.xml"/><Relationship Id="rId10" Type="http://schemas.openxmlformats.org/officeDocument/2006/relationships/oleObject" Target="../embeddings/oleObject40.bin"/><Relationship Id="rId4" Type="http://schemas.openxmlformats.org/officeDocument/2006/relationships/tags" Target="../tags/tag167.xml"/><Relationship Id="rId9" Type="http://schemas.openxmlformats.org/officeDocument/2006/relationships/notesSlide" Target="../notesSlides/notesSlide6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image" Target="../media/image47.wmf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oleObject" Target="../embeddings/oleObject42.bin"/><Relationship Id="rId2" Type="http://schemas.openxmlformats.org/officeDocument/2006/relationships/tags" Target="../tags/tag171.xml"/><Relationship Id="rId1" Type="http://schemas.openxmlformats.org/officeDocument/2006/relationships/vmlDrawing" Target="../drawings/vmlDrawing25.vml"/><Relationship Id="rId6" Type="http://schemas.openxmlformats.org/officeDocument/2006/relationships/tags" Target="../tags/tag175.xml"/><Relationship Id="rId11" Type="http://schemas.openxmlformats.org/officeDocument/2006/relationships/notesSlide" Target="../notesSlides/notesSlide70.xml"/><Relationship Id="rId5" Type="http://schemas.openxmlformats.org/officeDocument/2006/relationships/tags" Target="../tags/tag17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3.xml"/><Relationship Id="rId9" Type="http://schemas.openxmlformats.org/officeDocument/2006/relationships/tags" Target="../tags/tag178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1.xml"/><Relationship Id="rId13" Type="http://schemas.openxmlformats.org/officeDocument/2006/relationships/oleObject" Target="../embeddings/oleObject45.bin"/><Relationship Id="rId3" Type="http://schemas.openxmlformats.org/officeDocument/2006/relationships/tags" Target="../tags/tag18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9.wmf"/><Relationship Id="rId2" Type="http://schemas.openxmlformats.org/officeDocument/2006/relationships/tags" Target="../tags/tag179.xml"/><Relationship Id="rId1" Type="http://schemas.openxmlformats.org/officeDocument/2006/relationships/vmlDrawing" Target="../drawings/vmlDrawing26.vml"/><Relationship Id="rId6" Type="http://schemas.openxmlformats.org/officeDocument/2006/relationships/tags" Target="../tags/tag183.xml"/><Relationship Id="rId11" Type="http://schemas.openxmlformats.org/officeDocument/2006/relationships/oleObject" Target="../embeddings/oleObject44.bin"/><Relationship Id="rId5" Type="http://schemas.openxmlformats.org/officeDocument/2006/relationships/tags" Target="../tags/tag182.xml"/><Relationship Id="rId10" Type="http://schemas.openxmlformats.org/officeDocument/2006/relationships/image" Target="../media/image48.wmf"/><Relationship Id="rId4" Type="http://schemas.openxmlformats.org/officeDocument/2006/relationships/tags" Target="../tags/tag181.xml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0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tags" Target="../tags/tag185.xml"/><Relationship Id="rId7" Type="http://schemas.openxmlformats.org/officeDocument/2006/relationships/oleObject" Target="../embeddings/oleObject46.bin"/><Relationship Id="rId2" Type="http://schemas.openxmlformats.org/officeDocument/2006/relationships/tags" Target="../tags/tag184.xml"/><Relationship Id="rId1" Type="http://schemas.openxmlformats.org/officeDocument/2006/relationships/vmlDrawing" Target="../drawings/vmlDrawing27.vml"/><Relationship Id="rId6" Type="http://schemas.openxmlformats.org/officeDocument/2006/relationships/notesSlide" Target="../notesSlides/notesSlide7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notesSlide" Target="../notesSlides/notesSlide73.xml"/><Relationship Id="rId4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tags" Target="../tags/tag191.xml"/><Relationship Id="rId7" Type="http://schemas.openxmlformats.org/officeDocument/2006/relationships/oleObject" Target="../embeddings/oleObject47.bin"/><Relationship Id="rId2" Type="http://schemas.openxmlformats.org/officeDocument/2006/relationships/tags" Target="../tags/tag190.xml"/><Relationship Id="rId1" Type="http://schemas.openxmlformats.org/officeDocument/2006/relationships/vmlDrawing" Target="../drawings/vmlDrawing28.vml"/><Relationship Id="rId6" Type="http://schemas.openxmlformats.org/officeDocument/2006/relationships/notesSlide" Target="../notesSlides/notesSlide7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image" Target="../media/image53.png"/><Relationship Id="rId5" Type="http://schemas.openxmlformats.org/officeDocument/2006/relationships/notesSlide" Target="../notesSlides/notesSlide75.xml"/><Relationship Id="rId4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tags" Target="../tags/tag197.xml"/><Relationship Id="rId7" Type="http://schemas.openxmlformats.org/officeDocument/2006/relationships/oleObject" Target="../embeddings/oleObject48.bin"/><Relationship Id="rId2" Type="http://schemas.openxmlformats.org/officeDocument/2006/relationships/tags" Target="../tags/tag196.xml"/><Relationship Id="rId1" Type="http://schemas.openxmlformats.org/officeDocument/2006/relationships/vmlDrawing" Target="../drawings/vmlDrawing29.vml"/><Relationship Id="rId6" Type="http://schemas.openxmlformats.org/officeDocument/2006/relationships/notesSlide" Target="../notesSlides/notesSlide7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8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tags" Target="../tags/tag200.xml"/><Relationship Id="rId7" Type="http://schemas.openxmlformats.org/officeDocument/2006/relationships/oleObject" Target="../embeddings/oleObject49.bin"/><Relationship Id="rId2" Type="http://schemas.openxmlformats.org/officeDocument/2006/relationships/tags" Target="../tags/tag199.xml"/><Relationship Id="rId1" Type="http://schemas.openxmlformats.org/officeDocument/2006/relationships/vmlDrawing" Target="../drawings/vmlDrawing30.vml"/><Relationship Id="rId6" Type="http://schemas.openxmlformats.org/officeDocument/2006/relationships/notesSlide" Target="../notesSlides/notesSlide7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1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tags" Target="../tags/tag203.xml"/><Relationship Id="rId7" Type="http://schemas.openxmlformats.org/officeDocument/2006/relationships/notesSlide" Target="../notesSlides/notesSlide78.xml"/><Relationship Id="rId2" Type="http://schemas.openxmlformats.org/officeDocument/2006/relationships/tags" Target="../tags/tag202.xml"/><Relationship Id="rId1" Type="http://schemas.openxmlformats.org/officeDocument/2006/relationships/vmlDrawing" Target="../drawings/vmlDrawing3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9" Type="http://schemas.openxmlformats.org/officeDocument/2006/relationships/image" Target="../media/image5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image" Target="../media/image57.wmf"/><Relationship Id="rId2" Type="http://schemas.openxmlformats.org/officeDocument/2006/relationships/tags" Target="../tags/tag206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51.bin"/><Relationship Id="rId5" Type="http://schemas.openxmlformats.org/officeDocument/2006/relationships/notesSlide" Target="../notesSlides/notesSlide79.xml"/><Relationship Id="rId4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7" Type="http://schemas.openxmlformats.org/officeDocument/2006/relationships/image" Target="../media/image58.wmf"/><Relationship Id="rId2" Type="http://schemas.openxmlformats.org/officeDocument/2006/relationships/tags" Target="../tags/tag208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52.bin"/><Relationship Id="rId5" Type="http://schemas.openxmlformats.org/officeDocument/2006/relationships/notesSlide" Target="../notesSlides/notesSlide80.xml"/><Relationship Id="rId4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tags" Target="../tags/tag211.xml"/><Relationship Id="rId7" Type="http://schemas.openxmlformats.org/officeDocument/2006/relationships/oleObject" Target="../embeddings/oleObject53.bin"/><Relationship Id="rId2" Type="http://schemas.openxmlformats.org/officeDocument/2006/relationships/tags" Target="../tags/tag210.xml"/><Relationship Id="rId1" Type="http://schemas.openxmlformats.org/officeDocument/2006/relationships/vmlDrawing" Target="../drawings/vmlDrawing34.vml"/><Relationship Id="rId6" Type="http://schemas.openxmlformats.org/officeDocument/2006/relationships/notesSlide" Target="../notesSlides/notesSlide8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tags" Target="../tags/tag214.xml"/><Relationship Id="rId7" Type="http://schemas.openxmlformats.org/officeDocument/2006/relationships/notesSlide" Target="../notesSlides/notesSlide82.xml"/><Relationship Id="rId2" Type="http://schemas.openxmlformats.org/officeDocument/2006/relationships/tags" Target="../tags/tag213.xml"/><Relationship Id="rId1" Type="http://schemas.openxmlformats.org/officeDocument/2006/relationships/vmlDrawing" Target="../drawings/vmlDrawing35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1.wmf"/><Relationship Id="rId5" Type="http://schemas.openxmlformats.org/officeDocument/2006/relationships/tags" Target="../tags/tag216.xml"/><Relationship Id="rId10" Type="http://schemas.openxmlformats.org/officeDocument/2006/relationships/oleObject" Target="../embeddings/oleObject55.bin"/><Relationship Id="rId4" Type="http://schemas.openxmlformats.org/officeDocument/2006/relationships/tags" Target="../tags/tag215.xml"/><Relationship Id="rId9" Type="http://schemas.openxmlformats.org/officeDocument/2006/relationships/image" Target="../media/image60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tags" Target="../tags/tag218.xml"/><Relationship Id="rId7" Type="http://schemas.openxmlformats.org/officeDocument/2006/relationships/notesSlide" Target="../notesSlides/notesSlide83.xml"/><Relationship Id="rId2" Type="http://schemas.openxmlformats.org/officeDocument/2006/relationships/tags" Target="../tags/tag217.xml"/><Relationship Id="rId1" Type="http://schemas.openxmlformats.org/officeDocument/2006/relationships/vmlDrawing" Target="../drawings/vmlDrawing36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1.wmf"/><Relationship Id="rId5" Type="http://schemas.openxmlformats.org/officeDocument/2006/relationships/tags" Target="../tags/tag220.xml"/><Relationship Id="rId10" Type="http://schemas.openxmlformats.org/officeDocument/2006/relationships/oleObject" Target="../embeddings/oleObject57.bin"/><Relationship Id="rId4" Type="http://schemas.openxmlformats.org/officeDocument/2006/relationships/tags" Target="../tags/tag219.xml"/><Relationship Id="rId9" Type="http://schemas.openxmlformats.org/officeDocument/2006/relationships/image" Target="../media/image60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tags" Target="../tags/tag222.xml"/><Relationship Id="rId7" Type="http://schemas.openxmlformats.org/officeDocument/2006/relationships/notesSlide" Target="../notesSlides/notesSlide84.xml"/><Relationship Id="rId2" Type="http://schemas.openxmlformats.org/officeDocument/2006/relationships/tags" Target="../tags/tag221.xml"/><Relationship Id="rId1" Type="http://schemas.openxmlformats.org/officeDocument/2006/relationships/vmlDrawing" Target="../drawings/vmlDrawing37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3.wmf"/><Relationship Id="rId5" Type="http://schemas.openxmlformats.org/officeDocument/2006/relationships/tags" Target="../tags/tag224.xml"/><Relationship Id="rId10" Type="http://schemas.openxmlformats.org/officeDocument/2006/relationships/oleObject" Target="../embeddings/oleObject59.bin"/><Relationship Id="rId4" Type="http://schemas.openxmlformats.org/officeDocument/2006/relationships/tags" Target="../tags/tag223.xml"/><Relationship Id="rId9" Type="http://schemas.openxmlformats.org/officeDocument/2006/relationships/image" Target="../media/image62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tags" Target="../tags/tag226.xml"/><Relationship Id="rId7" Type="http://schemas.openxmlformats.org/officeDocument/2006/relationships/notesSlide" Target="../notesSlides/notesSlide85.xml"/><Relationship Id="rId2" Type="http://schemas.openxmlformats.org/officeDocument/2006/relationships/tags" Target="../tags/tag225.xml"/><Relationship Id="rId1" Type="http://schemas.openxmlformats.org/officeDocument/2006/relationships/vmlDrawing" Target="../drawings/vmlDrawing38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3.wmf"/><Relationship Id="rId5" Type="http://schemas.openxmlformats.org/officeDocument/2006/relationships/tags" Target="../tags/tag228.xml"/><Relationship Id="rId10" Type="http://schemas.openxmlformats.org/officeDocument/2006/relationships/oleObject" Target="../embeddings/oleObject61.bin"/><Relationship Id="rId4" Type="http://schemas.openxmlformats.org/officeDocument/2006/relationships/tags" Target="../tags/tag227.xml"/><Relationship Id="rId9" Type="http://schemas.openxmlformats.org/officeDocument/2006/relationships/image" Target="../media/image62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7" Type="http://schemas.openxmlformats.org/officeDocument/2006/relationships/image" Target="../media/image59.wmf"/><Relationship Id="rId2" Type="http://schemas.openxmlformats.org/officeDocument/2006/relationships/tags" Target="../tags/tag229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62.bin"/><Relationship Id="rId5" Type="http://schemas.openxmlformats.org/officeDocument/2006/relationships/notesSlide" Target="../notesSlides/notesSlide86.xml"/><Relationship Id="rId4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4" Type="http://schemas.openxmlformats.org/officeDocument/2006/relationships/notesSlide" Target="../notesSlides/notesSlide8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7" Type="http://schemas.openxmlformats.org/officeDocument/2006/relationships/image" Target="../media/image64.wmf"/><Relationship Id="rId2" Type="http://schemas.openxmlformats.org/officeDocument/2006/relationships/tags" Target="../tags/tag233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63.bin"/><Relationship Id="rId5" Type="http://schemas.openxmlformats.org/officeDocument/2006/relationships/notesSlide" Target="../notesSlides/notesSlide8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4" Type="http://schemas.openxmlformats.org/officeDocument/2006/relationships/notesSlide" Target="../notesSlides/notesSlide8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238.xml"/><Relationship Id="rId7" Type="http://schemas.openxmlformats.org/officeDocument/2006/relationships/image" Target="../media/image65.wmf"/><Relationship Id="rId2" Type="http://schemas.openxmlformats.org/officeDocument/2006/relationships/tags" Target="../tags/tag23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64.bin"/><Relationship Id="rId5" Type="http://schemas.openxmlformats.org/officeDocument/2006/relationships/notesSlide" Target="../notesSlides/notesSlide90.xml"/><Relationship Id="rId4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7" Type="http://schemas.openxmlformats.org/officeDocument/2006/relationships/image" Target="../media/image66.wmf"/><Relationship Id="rId2" Type="http://schemas.openxmlformats.org/officeDocument/2006/relationships/tags" Target="../tags/tag239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65.bin"/><Relationship Id="rId5" Type="http://schemas.openxmlformats.org/officeDocument/2006/relationships/notesSlide" Target="../notesSlides/notesSlide91.xml"/><Relationship Id="rId4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7" Type="http://schemas.openxmlformats.org/officeDocument/2006/relationships/image" Target="../media/image67.wmf"/><Relationship Id="rId2" Type="http://schemas.openxmlformats.org/officeDocument/2006/relationships/tags" Target="../tags/tag241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66.bin"/><Relationship Id="rId5" Type="http://schemas.openxmlformats.org/officeDocument/2006/relationships/notesSlide" Target="../notesSlides/notesSlide92.xml"/><Relationship Id="rId4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7" Type="http://schemas.openxmlformats.org/officeDocument/2006/relationships/image" Target="../media/image68.wmf"/><Relationship Id="rId2" Type="http://schemas.openxmlformats.org/officeDocument/2006/relationships/tags" Target="../tags/tag243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67.bin"/><Relationship Id="rId5" Type="http://schemas.openxmlformats.org/officeDocument/2006/relationships/notesSlide" Target="../notesSlides/notesSlide93.xml"/><Relationship Id="rId4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image" Target="../media/image69.png"/><Relationship Id="rId5" Type="http://schemas.openxmlformats.org/officeDocument/2006/relationships/notesSlide" Target="../notesSlides/notesSlide94.xml"/><Relationship Id="rId4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5" Type="http://schemas.openxmlformats.org/officeDocument/2006/relationships/image" Target="../media/image70.png"/><Relationship Id="rId4" Type="http://schemas.openxmlformats.org/officeDocument/2006/relationships/notesSlide" Target="../notesSlides/notesSlide9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4" Type="http://schemas.openxmlformats.org/officeDocument/2006/relationships/notesSlide" Target="../notesSlides/notesSlide9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4" Type="http://schemas.openxmlformats.org/officeDocument/2006/relationships/notesSlide" Target="../notesSlides/notesSlide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0"/>
            <a:ext cx="754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/>
              <a:t>Цифровая схемотехника и архитектура  компьютера, второе издание</a:t>
            </a:r>
            <a:endParaRPr lang="ru-RU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Глава 1 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276600"/>
            <a:ext cx="7696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23657" y="3505200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Дэвид М. Харрис и Сара Л. Харрис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175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2500" y="12192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</a:rPr>
              <a:t>Иерархичность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>
                <a:latin typeface="Times New Roman" pitchFamily="18" charset="0"/>
              </a:rPr>
              <a:t>Система разделяется на модули и подмодули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</a:rPr>
              <a:t>Модульность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>
                <a:latin typeface="Times New Roman" pitchFamily="18" charset="0"/>
              </a:rPr>
              <a:t>Каждый модуль имеет четко определенные функции и интерфейсы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</a:rPr>
              <a:t>Регулярность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>
                <a:latin typeface="Times New Roman" pitchFamily="18" charset="0"/>
              </a:rPr>
              <a:t>Поощрение единообразия, что позволяет многократно использовать модули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Три базовых принципа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7640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772400" cy="5257800"/>
          </a:xfrm>
        </p:spPr>
        <p:txBody>
          <a:bodyPr/>
          <a:lstStyle/>
          <a:p>
            <a:pPr eaLnBrk="1" hangingPunct="1"/>
            <a:r>
              <a:rPr lang="ru-RU" smtClean="0"/>
              <a:t>Оцените мощность, потребляемую беспроводным переносным компьютером</a:t>
            </a:r>
          </a:p>
          <a:p>
            <a:pPr lvl="1" eaLnBrk="1" hangingPunct="1"/>
            <a:r>
              <a:rPr lang="ru-RU" i="1" dirty="0" smtClean="0"/>
              <a:t>V</a:t>
            </a:r>
            <a:r>
              <a:rPr lang="ru-RU" i="1" baseline="-25000" dirty="0" smtClean="0"/>
              <a:t>DD</a:t>
            </a:r>
            <a:r>
              <a:rPr lang="ru-RU" smtClean="0"/>
              <a:t> = 1.2 В</a:t>
            </a:r>
          </a:p>
          <a:p>
            <a:pPr lvl="1" eaLnBrk="1" hangingPunct="1"/>
            <a:r>
              <a:rPr lang="ru-RU" i="1" dirty="0" smtClean="0"/>
              <a:t>C</a:t>
            </a:r>
            <a:r>
              <a:rPr lang="ru-RU" smtClean="0"/>
              <a:t> = 20 нФ</a:t>
            </a:r>
            <a:endParaRPr lang="ru-RU" dirty="0" smtClean="0"/>
          </a:p>
          <a:p>
            <a:pPr lvl="1" eaLnBrk="1" hangingPunct="1"/>
            <a:r>
              <a:rPr lang="ru-RU" i="1" dirty="0" smtClean="0"/>
              <a:t>f </a:t>
            </a:r>
            <a:r>
              <a:rPr lang="ru-RU" smtClean="0"/>
              <a:t>= 1 ГГц</a:t>
            </a:r>
          </a:p>
          <a:p>
            <a:pPr lvl="1" eaLnBrk="1" hangingPunct="1"/>
            <a:r>
              <a:rPr lang="ru-RU" i="1" dirty="0" smtClean="0"/>
              <a:t>I</a:t>
            </a:r>
            <a:r>
              <a:rPr lang="ru-RU" i="1" baseline="-25000" dirty="0" smtClean="0"/>
              <a:t>DD</a:t>
            </a:r>
            <a:r>
              <a:rPr lang="ru-RU" smtClean="0"/>
              <a:t> = 20 мА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 оценки энергопотребления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96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772400" cy="5257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mtClean="0"/>
              <a:t>Оцените мощность, потребляемую беспроводным переносным компьютером</a:t>
            </a:r>
          </a:p>
          <a:p>
            <a:pPr lvl="1" eaLnBrk="1" hangingPunct="1"/>
            <a:r>
              <a:rPr lang="ru-RU" i="1" dirty="0" smtClean="0"/>
              <a:t>V</a:t>
            </a:r>
            <a:r>
              <a:rPr lang="ru-RU" i="1" baseline="-25000" dirty="0" smtClean="0"/>
              <a:t>DD</a:t>
            </a:r>
            <a:r>
              <a:rPr lang="ru-RU" smtClean="0"/>
              <a:t> = 1.2 В</a:t>
            </a:r>
          </a:p>
          <a:p>
            <a:pPr lvl="1" eaLnBrk="1" hangingPunct="1"/>
            <a:r>
              <a:rPr lang="ru-RU" i="1" dirty="0" smtClean="0"/>
              <a:t>C</a:t>
            </a:r>
            <a:r>
              <a:rPr lang="ru-RU" smtClean="0"/>
              <a:t> = 20 нФ</a:t>
            </a:r>
            <a:endParaRPr lang="ru-RU" dirty="0" smtClean="0"/>
          </a:p>
          <a:p>
            <a:pPr lvl="1" eaLnBrk="1" hangingPunct="1"/>
            <a:r>
              <a:rPr lang="ru-RU" i="1" dirty="0" smtClean="0"/>
              <a:t>f </a:t>
            </a:r>
            <a:r>
              <a:rPr lang="ru-RU" smtClean="0"/>
              <a:t>= 1 ГГц</a:t>
            </a:r>
          </a:p>
          <a:p>
            <a:pPr lvl="1" eaLnBrk="1" hangingPunct="1"/>
            <a:r>
              <a:rPr lang="ru-RU" i="1" dirty="0" smtClean="0"/>
              <a:t>I</a:t>
            </a:r>
            <a:r>
              <a:rPr lang="ru-RU" i="1" baseline="-25000" dirty="0" smtClean="0"/>
              <a:t>DD</a:t>
            </a:r>
            <a:r>
              <a:rPr lang="ru-RU" smtClean="0"/>
              <a:t> = 20 мА</a:t>
            </a:r>
          </a:p>
          <a:p>
            <a:pPr eaLnBrk="1" hangingPunct="1">
              <a:buFontTx/>
              <a:buNone/>
            </a:pPr>
            <a:endParaRPr lang="ru-RU" sz="1200" dirty="0" smtClean="0"/>
          </a:p>
          <a:p>
            <a:pPr eaLnBrk="1" hangingPunct="1">
              <a:buFontTx/>
              <a:buNone/>
            </a:pPr>
            <a:r>
              <a:rPr lang="ru-RU" i="1" dirty="0" smtClean="0">
                <a:solidFill>
                  <a:schemeClr val="accent2"/>
                </a:solidFill>
              </a:rPr>
              <a:t>P</a:t>
            </a:r>
            <a:r>
              <a:rPr lang="ru-RU" dirty="0" smtClean="0">
                <a:solidFill>
                  <a:schemeClr val="accent2"/>
                </a:solidFill>
              </a:rPr>
              <a:t> = ½</a:t>
            </a:r>
            <a:r>
              <a:rPr lang="ru-RU" i="1" dirty="0" smtClean="0">
                <a:solidFill>
                  <a:schemeClr val="accent2"/>
                </a:solidFill>
              </a:rPr>
              <a:t>CV</a:t>
            </a:r>
            <a:r>
              <a:rPr lang="ru-RU" i="1" baseline="-25000" dirty="0" smtClean="0">
                <a:solidFill>
                  <a:schemeClr val="accent2"/>
                </a:solidFill>
              </a:rPr>
              <a:t>DD</a:t>
            </a:r>
            <a:r>
              <a:rPr lang="ru-RU" baseline="30000" dirty="0" smtClean="0">
                <a:solidFill>
                  <a:schemeClr val="accent2"/>
                </a:solidFill>
              </a:rPr>
              <a:t>2</a:t>
            </a:r>
            <a:r>
              <a:rPr lang="ru-RU" i="1" dirty="0" smtClean="0">
                <a:solidFill>
                  <a:schemeClr val="accent2"/>
                </a:solidFill>
              </a:rPr>
              <a:t>f</a:t>
            </a:r>
            <a:r>
              <a:rPr lang="ru-RU" dirty="0" smtClean="0">
                <a:solidFill>
                  <a:schemeClr val="accent2"/>
                </a:solidFill>
              </a:rPr>
              <a:t>  + I</a:t>
            </a:r>
            <a:r>
              <a:rPr lang="ru-RU" i="1" baseline="-25000" dirty="0" smtClean="0">
                <a:solidFill>
                  <a:schemeClr val="accent2"/>
                </a:solidFill>
              </a:rPr>
              <a:t>DD</a:t>
            </a:r>
            <a:r>
              <a:rPr lang="ru-RU" i="1" dirty="0" smtClean="0">
                <a:solidFill>
                  <a:schemeClr val="accent2"/>
                </a:solidFill>
              </a:rPr>
              <a:t>V</a:t>
            </a:r>
            <a:r>
              <a:rPr lang="ru-RU" i="1" baseline="-25000" dirty="0" smtClean="0">
                <a:solidFill>
                  <a:schemeClr val="accent2"/>
                </a:solidFill>
              </a:rPr>
              <a:t>DD</a:t>
            </a:r>
            <a:endParaRPr lang="ru-RU" i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ru-RU" smtClean="0"/>
              <a:t>    = ½(20 nF)(1.2 V)</a:t>
            </a:r>
            <a:r>
              <a:rPr lang="ru-RU" baseline="30000" dirty="0" smtClean="0"/>
              <a:t>2</a:t>
            </a:r>
            <a:r>
              <a:rPr lang="ru-RU" smtClean="0"/>
              <a:t>(1 GHz)  +   </a:t>
            </a:r>
          </a:p>
          <a:p>
            <a:pPr eaLnBrk="1" hangingPunct="1">
              <a:buFontTx/>
              <a:buNone/>
            </a:pPr>
            <a:r>
              <a:rPr lang="ru-RU" smtClean="0"/>
              <a:t>      (20 mA)(1.2 V)</a:t>
            </a:r>
          </a:p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b="1" dirty="0" smtClean="0">
                <a:solidFill>
                  <a:schemeClr val="accent2"/>
                </a:solidFill>
              </a:rPr>
              <a:t>= 14.4 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 оценки энергопотребления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47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277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4915" y="1219200"/>
            <a:ext cx="348468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</a:rPr>
              <a:t>Иерархичность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b="1" dirty="0">
                <a:latin typeface="Times New Roman" pitchFamily="18" charset="0"/>
              </a:rPr>
              <a:t>Три главные модуля: </a:t>
            </a:r>
            <a:r>
              <a:rPr lang="ru-RU" dirty="0">
                <a:latin typeface="Times New Roman" pitchFamily="18" charset="0"/>
              </a:rPr>
              <a:t>ствол, ударно-спусковой механизм и приклад с цевьем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b="1" dirty="0">
                <a:latin typeface="Times New Roman" pitchFamily="18" charset="0"/>
              </a:rPr>
              <a:t>Подмодули ударно-спускового механизма: </a:t>
            </a:r>
            <a:r>
              <a:rPr lang="ru-RU" dirty="0">
                <a:latin typeface="Times New Roman" pitchFamily="18" charset="0"/>
              </a:rPr>
              <a:t>крючок, курок, кремень и т.д. </a:t>
            </a:r>
          </a:p>
        </p:txBody>
      </p:sp>
      <p:pic>
        <p:nvPicPr>
          <p:cNvPr id="3277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95800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Пример: Кремневое ружье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4299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379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342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</a:rPr>
              <a:t>Модульность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b="1" dirty="0">
                <a:latin typeface="Times New Roman" pitchFamily="18" charset="0"/>
              </a:rPr>
              <a:t>Функции приклада и цевья: </a:t>
            </a:r>
            <a:r>
              <a:rPr lang="ru-RU" dirty="0">
                <a:latin typeface="Times New Roman" pitchFamily="18" charset="0"/>
              </a:rPr>
              <a:t>служить базой для установки ствола и ударно-спускового </a:t>
            </a:r>
            <a:r>
              <a:rPr lang="ru-RU" dirty="0" smtClean="0">
                <a:latin typeface="Times New Roman" pitchFamily="18" charset="0"/>
              </a:rPr>
              <a:t>механизма</a:t>
            </a:r>
            <a:endParaRPr lang="ru-RU" dirty="0"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b="1" dirty="0">
                <a:latin typeface="Times New Roman" pitchFamily="18" charset="0"/>
              </a:rPr>
              <a:t>Интерфейс приклада и цевья: </a:t>
            </a:r>
            <a:r>
              <a:rPr lang="ru-RU" dirty="0">
                <a:latin typeface="Times New Roman" pitchFamily="18" charset="0"/>
              </a:rPr>
              <a:t>длина и расположение посадочных мест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</a:rPr>
              <a:t>Регулярность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>
                <a:latin typeface="Times New Roman" pitchFamily="18" charset="0"/>
              </a:rPr>
              <a:t>Взаимозаменяемые детали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3379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95800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Пример: Кремневое ружье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3724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893885" y="1371600"/>
            <a:ext cx="7488115" cy="4525963"/>
          </a:xfrm>
        </p:spPr>
        <p:txBody>
          <a:bodyPr/>
          <a:lstStyle/>
          <a:p>
            <a:pPr eaLnBrk="1" hangingPunct="1"/>
            <a:r>
              <a:rPr lang="ru-RU" smtClean="0"/>
              <a:t>Большинство физических величин </a:t>
            </a:r>
            <a:r>
              <a:rPr lang="ru-RU" b="1" dirty="0" smtClean="0"/>
              <a:t>непрерывны</a:t>
            </a:r>
          </a:p>
          <a:p>
            <a:pPr lvl="1" eaLnBrk="1" hangingPunct="1"/>
            <a:r>
              <a:rPr lang="ru-RU" smtClean="0"/>
              <a:t>Потенциал проводника</a:t>
            </a:r>
          </a:p>
          <a:p>
            <a:pPr lvl="1" eaLnBrk="1" hangingPunct="1"/>
            <a:r>
              <a:rPr lang="ru-RU" smtClean="0"/>
              <a:t>Частота колебаний</a:t>
            </a:r>
          </a:p>
          <a:p>
            <a:pPr lvl="1" eaLnBrk="1" hangingPunct="1"/>
            <a:r>
              <a:rPr lang="ru-RU" smtClean="0"/>
              <a:t>Положение тела</a:t>
            </a:r>
          </a:p>
          <a:p>
            <a:pPr eaLnBrk="1" hangingPunct="1"/>
            <a:r>
              <a:rPr lang="ru-RU" smtClean="0"/>
              <a:t>Цифровая абстракция рассматривает </a:t>
            </a:r>
            <a:r>
              <a:rPr lang="ru-RU" b="1" dirty="0" smtClean="0"/>
              <a:t>дискретное множество</a:t>
            </a:r>
            <a:r>
              <a:rPr lang="ru-RU" smtClean="0"/>
              <a:t> возможных значений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Цифровая абстракция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26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4724400" cy="4953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000" dirty="0" smtClean="0"/>
              <a:t>Спроектирована Чарльзом Бэббиджем в  1834 – 1871 годах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dirty="0" smtClean="0"/>
              <a:t>Считается первым цифровым компьютером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dirty="0" smtClean="0"/>
              <a:t>Построена из механических шестеренок,  каждая шестеренка представляла дискретную величину (0-9)</a:t>
            </a:r>
          </a:p>
          <a:p>
            <a:pPr eaLnBrk="1" hangingPunct="1">
              <a:lnSpc>
                <a:spcPct val="90000"/>
              </a:lnSpc>
            </a:pPr>
            <a:r>
              <a:rPr lang="ru-RU" sz="3000" dirty="0" smtClean="0"/>
              <a:t>Бэббидж не дожил до окончания работ над машиной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30130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17526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Аналитическая машина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21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b="1" dirty="0" smtClean="0"/>
              <a:t>Два дискретные значения:</a:t>
            </a:r>
          </a:p>
          <a:p>
            <a:pPr lvl="1" eaLnBrk="1" hangingPunct="1"/>
            <a:r>
              <a:rPr lang="ru-RU" dirty="0" smtClean="0"/>
              <a:t>1 и 0</a:t>
            </a:r>
          </a:p>
          <a:p>
            <a:pPr lvl="1" eaLnBrk="1" hangingPunct="1"/>
            <a:r>
              <a:rPr lang="ru-RU" dirty="0" smtClean="0"/>
              <a:t>1, Истина, Большая величина</a:t>
            </a:r>
          </a:p>
          <a:p>
            <a:pPr lvl="1" eaLnBrk="1" hangingPunct="1"/>
            <a:r>
              <a:rPr lang="ru-RU" dirty="0" smtClean="0"/>
              <a:t>0, Ложь, Малая величина</a:t>
            </a:r>
          </a:p>
          <a:p>
            <a:pPr eaLnBrk="1" hangingPunct="1"/>
            <a:r>
              <a:rPr lang="ru-RU" b="1" dirty="0" smtClean="0"/>
              <a:t>1 и 0: </a:t>
            </a:r>
            <a:r>
              <a:rPr lang="ru-RU" dirty="0" smtClean="0"/>
              <a:t>Величина напряжения, угол поворота шестеренки, уровень жидкости и т.д. </a:t>
            </a:r>
          </a:p>
          <a:p>
            <a:pPr eaLnBrk="1" hangingPunct="1"/>
            <a:r>
              <a:rPr lang="ru-RU" dirty="0" smtClean="0"/>
              <a:t>Цифровые схемы используют </a:t>
            </a:r>
            <a:r>
              <a:rPr lang="ru-RU" dirty="0" smtClean="0"/>
              <a:t>значение </a:t>
            </a:r>
            <a:r>
              <a:rPr lang="ru-RU" b="1" dirty="0" smtClean="0"/>
              <a:t>напряжения</a:t>
            </a:r>
            <a:r>
              <a:rPr lang="ru-RU" dirty="0" smtClean="0"/>
              <a:t> </a:t>
            </a:r>
            <a:r>
              <a:rPr lang="ru-RU" dirty="0" smtClean="0"/>
              <a:t>для представления 0 и 1</a:t>
            </a:r>
            <a:endParaRPr lang="ru-RU" i="1" dirty="0" smtClean="0"/>
          </a:p>
          <a:p>
            <a:pPr eaLnBrk="1" hangingPunct="1"/>
            <a:r>
              <a:rPr lang="ru-RU" b="1" i="1" dirty="0" smtClean="0"/>
              <a:t>Бит (Bit):</a:t>
            </a:r>
            <a:r>
              <a:rPr lang="ru-RU" dirty="0" smtClean="0"/>
              <a:t> Двоичная цифра </a:t>
            </a:r>
            <a:r>
              <a:rPr lang="ru-RU" i="1" dirty="0" smtClean="0"/>
              <a:t>(</a:t>
            </a:r>
            <a:r>
              <a:rPr lang="ru-RU" i="1" dirty="0" err="1" smtClean="0"/>
              <a:t>B</a:t>
            </a:r>
            <a:r>
              <a:rPr lang="ru-RU" dirty="0" err="1" smtClean="0"/>
              <a:t>inary</a:t>
            </a:r>
            <a:r>
              <a:rPr lang="ru-RU" dirty="0" smtClean="0"/>
              <a:t> </a:t>
            </a:r>
            <a:r>
              <a:rPr lang="ru-RU" dirty="0" err="1" smtClean="0"/>
              <a:t>dig</a:t>
            </a:r>
            <a:r>
              <a:rPr lang="ru-RU" i="1" dirty="0" err="1" smtClean="0"/>
              <a:t>it</a:t>
            </a:r>
            <a:r>
              <a:rPr lang="ru-RU" i="1" dirty="0" smtClean="0"/>
              <a:t>)</a:t>
            </a:r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21229" y="228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Цифровая дисциплина: Двоичные переменные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74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95400"/>
            <a:ext cx="4953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Родился в семье небогатого ремесленника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Самостоятельно изучал математику и стал преподавателем Королевского колледжа в Ирландии.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Написал  работу </a:t>
            </a:r>
            <a:r>
              <a:rPr lang="ru-RU" sz="2400" i="1" dirty="0">
                <a:latin typeface="Times New Roman" pitchFamily="18" charset="0"/>
              </a:rPr>
              <a:t>Исследование законов мышления</a:t>
            </a:r>
            <a:r>
              <a:rPr lang="ru-RU" sz="2400" dirty="0">
                <a:latin typeface="Times New Roman" pitchFamily="18" charset="0"/>
              </a:rPr>
              <a:t> (1854)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Ввел двоичные переменные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Ввел три основных логических оператора: И, ИЛИ, НЕ (AND, OR, NOT)</a:t>
            </a:r>
          </a:p>
        </p:txBody>
      </p:sp>
      <p:sp>
        <p:nvSpPr>
          <p:cNvPr id="3789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pic>
        <p:nvPicPr>
          <p:cNvPr id="37895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905000"/>
            <a:ext cx="25717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Джордж Буль, 1815-1864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0646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9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1581150" y="1690688"/>
          <a:ext cx="7562850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VISIO" r:id="rId8" imgW="3546348" imgH="1115568" progId="Visio.Drawing.6">
                  <p:embed/>
                </p:oleObj>
              </mc:Choice>
              <mc:Fallback>
                <p:oleObj name="VISIO" r:id="rId8" imgW="3546348" imgH="11155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690688"/>
                        <a:ext cx="7562850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6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</p:nvPr>
        </p:nvGraphicFramePr>
        <p:xfrm>
          <a:off x="1524000" y="4279900"/>
          <a:ext cx="76200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VISIO" r:id="rId10" imgW="3540447" imgH="957001" progId="Visio.Drawing.6">
                  <p:embed/>
                </p:oleObj>
              </mc:Choice>
              <mc:Fallback>
                <p:oleObj name="VISIO" r:id="rId10" imgW="3540447" imgH="95700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79900"/>
                        <a:ext cx="76200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Десятичные числа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1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Двоичные числа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</p:txBody>
      </p:sp>
      <p:sp>
        <p:nvSpPr>
          <p:cNvPr id="3891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Системы счисления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0786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1581150" y="1690688"/>
          <a:ext cx="7562850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VISIO" r:id="rId8" imgW="3546348" imgH="1112520" progId="Visio.Drawing.6">
                  <p:embed/>
                </p:oleObj>
              </mc:Choice>
              <mc:Fallback>
                <p:oleObj name="VISIO" r:id="rId8" imgW="3546348" imgH="1112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690688"/>
                        <a:ext cx="7562850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6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</p:nvPr>
        </p:nvGraphicFramePr>
        <p:xfrm>
          <a:off x="1524000" y="4279900"/>
          <a:ext cx="76200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VISIO" r:id="rId10" imgW="3546348" imgH="955548" progId="Visio.Drawing.6">
                  <p:embed/>
                </p:oleObj>
              </mc:Choice>
              <mc:Fallback>
                <p:oleObj name="VISIO" r:id="rId10" imgW="3546348" imgH="9555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79900"/>
                        <a:ext cx="76200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Десятичные числа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1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Двоичные числа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</p:txBody>
      </p:sp>
      <p:sp>
        <p:nvSpPr>
          <p:cNvPr id="3994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Системы счисления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1217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0</a:t>
            </a:r>
            <a:r>
              <a:rPr lang="ru-RU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1</a:t>
            </a:r>
            <a:r>
              <a:rPr lang="ru-RU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2</a:t>
            </a:r>
            <a:r>
              <a:rPr lang="ru-RU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3</a:t>
            </a:r>
            <a:r>
              <a:rPr lang="ru-RU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4</a:t>
            </a:r>
            <a:r>
              <a:rPr lang="ru-RU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5</a:t>
            </a:r>
            <a:r>
              <a:rPr lang="ru-RU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6</a:t>
            </a:r>
            <a:r>
              <a:rPr lang="ru-RU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7</a:t>
            </a:r>
            <a:r>
              <a:rPr lang="ru-RU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</a:pPr>
            <a:endParaRPr lang="ru-RU" sz="3200" baseline="30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</p:txBody>
      </p:sp>
      <p:sp>
        <p:nvSpPr>
          <p:cNvPr id="4096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096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8</a:t>
            </a:r>
            <a:r>
              <a:rPr lang="ru-RU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9</a:t>
            </a:r>
            <a:r>
              <a:rPr lang="ru-RU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10</a:t>
            </a:r>
            <a:r>
              <a:rPr lang="ru-RU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11</a:t>
            </a:r>
            <a:r>
              <a:rPr lang="ru-RU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12</a:t>
            </a:r>
            <a:r>
              <a:rPr lang="ru-RU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13</a:t>
            </a:r>
            <a:r>
              <a:rPr lang="ru-RU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14</a:t>
            </a:r>
            <a:r>
              <a:rPr lang="ru-RU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15</a:t>
            </a:r>
            <a:r>
              <a:rPr lang="ru-RU" sz="3200" dirty="0">
                <a:latin typeface="Times New Roman" pitchFamily="18" charset="0"/>
              </a:rPr>
              <a:t>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Степени числа 2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2873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625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Цифровая </a:t>
            </a:r>
            <a:r>
              <a:rPr lang="ru-RU" sz="2800" dirty="0" err="1">
                <a:solidFill>
                  <a:schemeClr val="bg1"/>
                </a:solidFill>
              </a:rPr>
              <a:t>схемотехника</a:t>
            </a:r>
            <a:r>
              <a:rPr lang="ru-RU" sz="2800" dirty="0">
                <a:solidFill>
                  <a:schemeClr val="bg1"/>
                </a:solidFill>
              </a:rPr>
              <a:t> и архитектура  компьютера</a:t>
            </a: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716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Эти слайды предназначены </a:t>
            </a:r>
            <a:r>
              <a:rPr lang="ru-RU" dirty="0" smtClean="0"/>
              <a:t>для преподавателей</a:t>
            </a:r>
            <a:r>
              <a:rPr lang="ru-RU" dirty="0"/>
              <a:t>, которые читают </a:t>
            </a:r>
            <a:r>
              <a:rPr lang="ru-RU" dirty="0" smtClean="0"/>
              <a:t>лекции на </a:t>
            </a:r>
            <a:r>
              <a:rPr lang="ru-RU" dirty="0"/>
              <a:t>основе учебника «</a:t>
            </a:r>
            <a:r>
              <a:rPr lang="ru-RU" dirty="0" smtClean="0"/>
              <a:t>Цифровая </a:t>
            </a:r>
            <a:r>
              <a:rPr lang="ru-RU" dirty="0" err="1" smtClean="0"/>
              <a:t>схемотехника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архитектура компьютера</a:t>
            </a:r>
            <a:r>
              <a:rPr lang="ru-RU" dirty="0"/>
              <a:t>» авторов Дэвида Харриса </a:t>
            </a:r>
            <a:r>
              <a:rPr lang="ru-RU" dirty="0" smtClean="0"/>
              <a:t>и Сары </a:t>
            </a:r>
            <a:r>
              <a:rPr lang="ru-RU" dirty="0"/>
              <a:t>Харрис. Бесплатный </a:t>
            </a:r>
            <a:r>
              <a:rPr lang="ru-RU" dirty="0" smtClean="0"/>
              <a:t>русский перевод второго издания этого </a:t>
            </a:r>
            <a:r>
              <a:rPr lang="ru-RU" dirty="0"/>
              <a:t>учебника можно </a:t>
            </a:r>
            <a:r>
              <a:rPr lang="ru-RU" dirty="0" smtClean="0"/>
              <a:t>загрузить с сайта</a:t>
            </a:r>
            <a:r>
              <a:rPr lang="en-US" dirty="0" smtClean="0"/>
              <a:t> </a:t>
            </a:r>
            <a:r>
              <a:rPr lang="ru-RU" dirty="0" smtClean="0"/>
              <a:t>компании </a:t>
            </a:r>
            <a:r>
              <a:rPr lang="en-US" dirty="0" smtClean="0"/>
              <a:t>Imagination Technologies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://community.imgtec.com/downloads/digital-design-and-computer-architecture-russian-edition-second-edition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Процедура регистрации на сайте </a:t>
            </a:r>
            <a:r>
              <a:rPr lang="ru-RU" dirty="0"/>
              <a:t>компании </a:t>
            </a:r>
            <a:r>
              <a:rPr lang="en-US" dirty="0"/>
              <a:t>Imagination Technologies </a:t>
            </a:r>
            <a:r>
              <a:rPr lang="ru-RU" dirty="0" smtClean="0"/>
              <a:t>описана на станице: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http</a:t>
            </a:r>
            <a:r>
              <a:rPr lang="ru-RU" dirty="0"/>
              <a:t>://www.silicon-russia.com/2016/08/04/harris-and-harris-2</a:t>
            </a:r>
            <a:r>
              <a:rPr lang="ru-RU" dirty="0" smtClean="0"/>
              <a:t>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5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0</a:t>
            </a:r>
            <a:r>
              <a:rPr lang="ru-RU" sz="3200" dirty="0">
                <a:latin typeface="Times New Roman" pitchFamily="18" charset="0"/>
              </a:rPr>
              <a:t>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1</a:t>
            </a:r>
            <a:r>
              <a:rPr lang="ru-RU" sz="3200" dirty="0">
                <a:latin typeface="Times New Roman" pitchFamily="18" charset="0"/>
              </a:rPr>
              <a:t> = 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2</a:t>
            </a:r>
            <a:r>
              <a:rPr lang="ru-RU" sz="3200" dirty="0">
                <a:latin typeface="Times New Roman" pitchFamily="18" charset="0"/>
              </a:rPr>
              <a:t> = 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3</a:t>
            </a:r>
            <a:r>
              <a:rPr lang="ru-RU" sz="3200" dirty="0">
                <a:latin typeface="Times New Roman" pitchFamily="18" charset="0"/>
              </a:rPr>
              <a:t> = 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4</a:t>
            </a:r>
            <a:r>
              <a:rPr lang="ru-RU" sz="3200" dirty="0">
                <a:latin typeface="Times New Roman" pitchFamily="18" charset="0"/>
              </a:rPr>
              <a:t> = 16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5</a:t>
            </a:r>
            <a:r>
              <a:rPr lang="ru-RU" sz="3200" dirty="0">
                <a:latin typeface="Times New Roman" pitchFamily="18" charset="0"/>
              </a:rPr>
              <a:t> = 32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6</a:t>
            </a:r>
            <a:r>
              <a:rPr lang="ru-RU" sz="3200" dirty="0">
                <a:latin typeface="Times New Roman" pitchFamily="18" charset="0"/>
              </a:rPr>
              <a:t> = 64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7</a:t>
            </a:r>
            <a:r>
              <a:rPr lang="ru-RU" sz="3200" dirty="0">
                <a:latin typeface="Times New Roman" pitchFamily="18" charset="0"/>
              </a:rPr>
              <a:t> = 128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Желательно запомнить до 2</a:t>
            </a:r>
            <a:r>
              <a:rPr lang="ru-RU" sz="3200" baseline="30000" dirty="0">
                <a:latin typeface="Times New Roman" pitchFamily="18" charset="0"/>
              </a:rPr>
              <a:t>9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</p:txBody>
      </p:sp>
      <p:sp>
        <p:nvSpPr>
          <p:cNvPr id="4198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1991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8 </a:t>
            </a:r>
            <a:r>
              <a:rPr lang="ru-RU" sz="3200" dirty="0">
                <a:latin typeface="Times New Roman" pitchFamily="18" charset="0"/>
              </a:rPr>
              <a:t> = 256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9</a:t>
            </a:r>
            <a:r>
              <a:rPr lang="ru-RU" sz="3200" dirty="0">
                <a:latin typeface="Times New Roman" pitchFamily="18" charset="0"/>
              </a:rPr>
              <a:t>  = 512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10</a:t>
            </a:r>
            <a:r>
              <a:rPr lang="ru-RU" sz="3200" dirty="0">
                <a:latin typeface="Times New Roman" pitchFamily="18" charset="0"/>
              </a:rPr>
              <a:t> = 1024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11</a:t>
            </a:r>
            <a:r>
              <a:rPr lang="ru-RU" sz="3200" dirty="0">
                <a:latin typeface="Times New Roman" pitchFamily="18" charset="0"/>
              </a:rPr>
              <a:t> = 2048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12</a:t>
            </a:r>
            <a:r>
              <a:rPr lang="ru-RU" sz="3200" dirty="0">
                <a:latin typeface="Times New Roman" pitchFamily="18" charset="0"/>
              </a:rPr>
              <a:t> = 4096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13</a:t>
            </a:r>
            <a:r>
              <a:rPr lang="ru-RU" sz="3200" dirty="0">
                <a:latin typeface="Times New Roman" pitchFamily="18" charset="0"/>
              </a:rPr>
              <a:t> = 8192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14</a:t>
            </a:r>
            <a:r>
              <a:rPr lang="ru-RU" sz="3200" dirty="0">
                <a:latin typeface="Times New Roman" pitchFamily="18" charset="0"/>
              </a:rPr>
              <a:t> = 16384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2</a:t>
            </a:r>
            <a:r>
              <a:rPr lang="ru-RU" sz="3200" baseline="30000" dirty="0">
                <a:latin typeface="Times New Roman" pitchFamily="18" charset="0"/>
              </a:rPr>
              <a:t>15</a:t>
            </a:r>
            <a:r>
              <a:rPr lang="ru-RU" sz="3200" dirty="0">
                <a:latin typeface="Times New Roman" pitchFamily="18" charset="0"/>
              </a:rPr>
              <a:t> = 32768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Степени числа 2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2638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Преобразование двоичного числа в десятичное: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>
                <a:latin typeface="Times New Roman" pitchFamily="18" charset="0"/>
              </a:rPr>
              <a:t>Преобразовать 10011</a:t>
            </a:r>
            <a:r>
              <a:rPr lang="ru-RU" baseline="-25000" dirty="0">
                <a:latin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</a:rPr>
              <a:t> в десятичное число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Преобразование десятичного числа в двоичное: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>
                <a:latin typeface="Times New Roman" pitchFamily="18" charset="0"/>
              </a:rPr>
              <a:t>Преобразовать 47</a:t>
            </a:r>
            <a:r>
              <a:rPr lang="ru-RU" baseline="-25000" dirty="0">
                <a:latin typeface="Times New Roman" pitchFamily="18" charset="0"/>
              </a:rPr>
              <a:t>10</a:t>
            </a:r>
            <a:r>
              <a:rPr lang="ru-RU" dirty="0">
                <a:latin typeface="Times New Roman" pitchFamily="18" charset="0"/>
              </a:rPr>
              <a:t> в двоичное число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</p:txBody>
      </p:sp>
      <p:sp>
        <p:nvSpPr>
          <p:cNvPr id="4301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Преобразование системы счисления 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5216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Преобразование десятичного числа в двоичное: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>
                <a:latin typeface="Times New Roman" pitchFamily="18" charset="0"/>
              </a:rPr>
              <a:t>Преобразовать 10011</a:t>
            </a:r>
            <a:r>
              <a:rPr lang="ru-RU" baseline="-25000" dirty="0">
                <a:latin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</a:rPr>
              <a:t> в десятичное число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>
                <a:latin typeface="Times New Roman" pitchFamily="18" charset="0"/>
              </a:rPr>
              <a:t>16×1 + 8×0 + 4×0 + 2×1 + 1×1 = 19</a:t>
            </a:r>
            <a:r>
              <a:rPr lang="ru-RU" baseline="-25000" dirty="0" smtClean="0">
                <a:latin typeface="Times New Roman" pitchFamily="18" charset="0"/>
              </a:rPr>
              <a:t>10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ru-RU" baseline="-25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Преобразование десятичного числа в двоичное: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>
                <a:latin typeface="Times New Roman" pitchFamily="18" charset="0"/>
              </a:rPr>
              <a:t>Преобразовать 47</a:t>
            </a:r>
            <a:r>
              <a:rPr lang="ru-RU" baseline="-25000" dirty="0">
                <a:latin typeface="Times New Roman" pitchFamily="18" charset="0"/>
              </a:rPr>
              <a:t>10</a:t>
            </a:r>
            <a:r>
              <a:rPr lang="ru-RU" dirty="0">
                <a:latin typeface="Times New Roman" pitchFamily="18" charset="0"/>
              </a:rPr>
              <a:t> в двоичное число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>
                <a:latin typeface="Times New Roman" pitchFamily="18" charset="0"/>
              </a:rPr>
              <a:t>32×1 + 16×0 + 4×1 + 2×1 + 1×1 = 101111</a:t>
            </a:r>
            <a:r>
              <a:rPr lang="ru-RU" baseline="-25000" dirty="0">
                <a:latin typeface="Times New Roman" pitchFamily="18" charset="0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</p:txBody>
      </p:sp>
      <p:sp>
        <p:nvSpPr>
          <p:cNvPr id="4403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Преобразование системы счисления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4968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3716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i="1" dirty="0" smtClean="0"/>
              <a:t>N</a:t>
            </a:r>
            <a:r>
              <a:rPr lang="ru-RU" smtClean="0"/>
              <a:t>-разрядное десятичное число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Сколько значений? </a:t>
            </a:r>
            <a:endParaRPr lang="ru-RU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Диапазон?  </a:t>
            </a:r>
            <a:endParaRPr lang="ru-RU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Пример: Трехразрядное десятичное число </a:t>
            </a:r>
          </a:p>
          <a:p>
            <a:pPr lvl="2" eaLnBrk="1" hangingPunct="1">
              <a:lnSpc>
                <a:spcPct val="90000"/>
              </a:lnSpc>
            </a:pPr>
            <a:endParaRPr lang="ru-RU" dirty="0"/>
          </a:p>
          <a:p>
            <a:pPr lvl="2" eaLnBrk="1" hangingPunct="1">
              <a:lnSpc>
                <a:spcPct val="90000"/>
              </a:lnSpc>
            </a:pPr>
            <a:endParaRPr lang="ru-RU" dirty="0" smtClean="0"/>
          </a:p>
          <a:p>
            <a:pPr eaLnBrk="1" hangingPunct="1">
              <a:lnSpc>
                <a:spcPct val="90000"/>
              </a:lnSpc>
            </a:pPr>
            <a:r>
              <a:rPr lang="ru-RU" i="1" dirty="0" smtClean="0"/>
              <a:t>N</a:t>
            </a:r>
            <a:r>
              <a:rPr lang="ru-RU" smtClean="0"/>
              <a:t>-битовое двоичное число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Сколько значений? </a:t>
            </a:r>
            <a:endParaRPr lang="ru-RU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Диапазон:</a:t>
            </a:r>
            <a:endParaRPr lang="ru-RU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Пример: Трехразрядное двоичное число</a:t>
            </a:r>
          </a:p>
          <a:p>
            <a:pPr lvl="2" eaLnBrk="1" hangingPunct="1">
              <a:lnSpc>
                <a:spcPct val="90000"/>
              </a:lnSpc>
            </a:pPr>
            <a:endParaRPr lang="ru-RU" dirty="0" smtClean="0"/>
          </a:p>
          <a:p>
            <a:pPr lvl="2" eaLnBrk="1" hangingPunct="1"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Двойничные числа и их диапазоны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39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i="1" dirty="0" smtClean="0"/>
              <a:t>N</a:t>
            </a:r>
            <a:r>
              <a:rPr lang="ru-RU" smtClean="0"/>
              <a:t>-разрядное десятичное число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Сколько значений? </a:t>
            </a:r>
            <a:r>
              <a:rPr lang="ru-RU" b="1" dirty="0" smtClean="0">
                <a:solidFill>
                  <a:schemeClr val="accent1"/>
                </a:solidFill>
              </a:rPr>
              <a:t>10</a:t>
            </a:r>
            <a:r>
              <a:rPr lang="ru-RU" b="1" i="1" baseline="30000" dirty="0" smtClean="0">
                <a:solidFill>
                  <a:schemeClr val="accent1"/>
                </a:solidFill>
              </a:rPr>
              <a:t>N</a:t>
            </a:r>
            <a:endParaRPr lang="ru-RU" b="1" dirty="0" smtClean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Диапазон?  </a:t>
            </a:r>
            <a:r>
              <a:rPr lang="ru-RU" b="1" dirty="0" smtClean="0">
                <a:solidFill>
                  <a:schemeClr val="accent1"/>
                </a:solidFill>
              </a:rPr>
              <a:t>[0, 10</a:t>
            </a:r>
            <a:r>
              <a:rPr lang="ru-RU" b="1" i="1" baseline="30000" dirty="0" smtClean="0">
                <a:solidFill>
                  <a:schemeClr val="accent1"/>
                </a:solidFill>
              </a:rPr>
              <a:t>N</a:t>
            </a:r>
            <a:r>
              <a:rPr lang="ru-RU" b="1" dirty="0" smtClean="0">
                <a:solidFill>
                  <a:schemeClr val="accent1"/>
                </a:solidFill>
              </a:rPr>
              <a:t> - 1]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Пример: Трехразрядное десятичное число </a:t>
            </a:r>
          </a:p>
          <a:p>
            <a:pPr lvl="2"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</a:rPr>
              <a:t>10</a:t>
            </a:r>
            <a:r>
              <a:rPr lang="ru-RU" b="1" baseline="30000" dirty="0" smtClean="0">
                <a:solidFill>
                  <a:schemeClr val="accent1"/>
                </a:solidFill>
              </a:rPr>
              <a:t>3</a:t>
            </a:r>
            <a:r>
              <a:rPr lang="ru-RU" b="1" dirty="0" smtClean="0">
                <a:solidFill>
                  <a:schemeClr val="accent1"/>
                </a:solidFill>
              </a:rPr>
              <a:t> = 1000 возможных значений</a:t>
            </a:r>
          </a:p>
          <a:p>
            <a:pPr lvl="2"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</a:rPr>
              <a:t>Диапазон: [0, 999]</a:t>
            </a:r>
          </a:p>
          <a:p>
            <a:pPr lvl="2" eaLnBrk="1" hangingPunct="1">
              <a:lnSpc>
                <a:spcPct val="90000"/>
              </a:lnSpc>
            </a:pPr>
            <a:endParaRPr lang="ru-RU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i="1" dirty="0" smtClean="0"/>
              <a:t>N-</a:t>
            </a:r>
            <a:r>
              <a:rPr lang="ru-RU" smtClean="0"/>
              <a:t>битовое двоичное число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Сколько значений? </a:t>
            </a:r>
            <a:r>
              <a:rPr lang="ru-RU" b="1" dirty="0" smtClean="0">
                <a:solidFill>
                  <a:schemeClr val="accent1"/>
                </a:solidFill>
              </a:rPr>
              <a:t>2</a:t>
            </a:r>
            <a:r>
              <a:rPr lang="ru-RU" b="1" i="1" baseline="30000" dirty="0" smtClean="0">
                <a:solidFill>
                  <a:schemeClr val="accent1"/>
                </a:solidFill>
              </a:rPr>
              <a:t>N</a:t>
            </a:r>
            <a:endParaRPr lang="ru-RU" b="1" dirty="0" smtClean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Диапазон: </a:t>
            </a:r>
            <a:r>
              <a:rPr lang="ru-RU" b="1" dirty="0" smtClean="0">
                <a:solidFill>
                  <a:schemeClr val="accent1"/>
                </a:solidFill>
              </a:rPr>
              <a:t>[0, 2</a:t>
            </a:r>
            <a:r>
              <a:rPr lang="ru-RU" b="1" i="1" baseline="30000" dirty="0" smtClean="0">
                <a:solidFill>
                  <a:schemeClr val="accent1"/>
                </a:solidFill>
              </a:rPr>
              <a:t>N</a:t>
            </a:r>
            <a:r>
              <a:rPr lang="ru-RU" b="1" dirty="0" smtClean="0">
                <a:solidFill>
                  <a:schemeClr val="accent1"/>
                </a:solidFill>
              </a:rPr>
              <a:t> - 1]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Пример: Трехразрядное двоичное число</a:t>
            </a:r>
          </a:p>
          <a:p>
            <a:pPr lvl="2"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</a:rPr>
              <a:t>2</a:t>
            </a:r>
            <a:r>
              <a:rPr lang="ru-RU" b="1" baseline="30000" dirty="0" smtClean="0">
                <a:solidFill>
                  <a:schemeClr val="accent1"/>
                </a:solidFill>
              </a:rPr>
              <a:t>3</a:t>
            </a:r>
            <a:r>
              <a:rPr lang="ru-RU" b="1" dirty="0" smtClean="0">
                <a:solidFill>
                  <a:schemeClr val="accent1"/>
                </a:solidFill>
              </a:rPr>
              <a:t> = 8 возможных значений</a:t>
            </a:r>
          </a:p>
          <a:p>
            <a:pPr lvl="2"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accent1"/>
                </a:solidFill>
              </a:rPr>
              <a:t>Диапазон: [0, 7] = [от 000</a:t>
            </a:r>
            <a:r>
              <a:rPr lang="ru-RU" b="1" baseline="-25000" dirty="0" smtClean="0">
                <a:solidFill>
                  <a:schemeClr val="accent1"/>
                </a:solidFill>
              </a:rPr>
              <a:t>2</a:t>
            </a:r>
            <a:r>
              <a:rPr lang="ru-RU" b="1" dirty="0" smtClean="0">
                <a:solidFill>
                  <a:schemeClr val="accent1"/>
                </a:solidFill>
              </a:rPr>
              <a:t> до 111</a:t>
            </a:r>
            <a:r>
              <a:rPr lang="ru-RU" b="1" baseline="-25000" dirty="0" smtClean="0">
                <a:solidFill>
                  <a:schemeClr val="accent1"/>
                </a:solidFill>
              </a:rPr>
              <a:t>2</a:t>
            </a:r>
            <a:r>
              <a:rPr lang="ru-RU" b="1" dirty="0" smtClean="0">
                <a:solidFill>
                  <a:schemeClr val="accent1"/>
                </a:solidFill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Двойничные числа и их диапазоны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68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7306" name="Group 90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10295338"/>
              </p:ext>
            </p:extLst>
          </p:nvPr>
        </p:nvGraphicFramePr>
        <p:xfrm>
          <a:off x="2247900" y="1066800"/>
          <a:ext cx="5715000" cy="5394960"/>
        </p:xfrm>
        <a:graphic>
          <a:graphicData uri="http://schemas.openxmlformats.org/drawingml/2006/table">
            <a:tbl>
              <a:tblPr/>
              <a:tblGrid>
                <a:gridCol w="2362200"/>
                <a:gridCol w="1905000"/>
                <a:gridCol w="14478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Шестнадцатеричная цифра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Десятичный эквивалент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Двоичный  эквивалент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8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Шестнадцатеричные числа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258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4372" name="Group 4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90394703"/>
              </p:ext>
            </p:extLst>
          </p:nvPr>
        </p:nvGraphicFramePr>
        <p:xfrm>
          <a:off x="1524000" y="1066800"/>
          <a:ext cx="6553199" cy="5181600"/>
        </p:xfrm>
        <a:graphic>
          <a:graphicData uri="http://schemas.openxmlformats.org/drawingml/2006/table">
            <a:tbl>
              <a:tblPr/>
              <a:tblGrid>
                <a:gridCol w="2257213"/>
                <a:gridCol w="2038773"/>
                <a:gridCol w="2257213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Шестнадцатеричная цифра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Десятичный эквивалент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Двоичный  эквивалент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0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Шестнадцатеричные числа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9500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8134" name="Rectangle 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33854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Основание 16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Компактная запись двоичных чисел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Шестнадцатеричные числа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144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Преобразование шестнадцатеричных чисел в двоичные: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>
                <a:latin typeface="Times New Roman" pitchFamily="18" charset="0"/>
              </a:rPr>
              <a:t>Преобразовать 4AF</a:t>
            </a:r>
            <a:r>
              <a:rPr lang="ru-RU" baseline="-25000" dirty="0">
                <a:latin typeface="Times New Roman" pitchFamily="18" charset="0"/>
              </a:rPr>
              <a:t>16</a:t>
            </a:r>
            <a:r>
              <a:rPr lang="ru-RU" dirty="0">
                <a:latin typeface="Times New Roman" pitchFamily="18" charset="0"/>
              </a:rPr>
              <a:t> (также записывается 0x4AF) в двоичное число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Преобразование шестнадцатеричных чисел в двоичные: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>
                <a:latin typeface="Times New Roman" pitchFamily="18" charset="0"/>
              </a:rPr>
              <a:t>Преобразовать 0x4AF в десятичное число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</p:txBody>
      </p:sp>
      <p:sp>
        <p:nvSpPr>
          <p:cNvPr id="4915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Преобразование шестнадцатеричных чисел в двоичные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1255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Преобразование шестнадцатеричных чисел в двоичные: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>
                <a:latin typeface="Times New Roman" pitchFamily="18" charset="0"/>
              </a:rPr>
              <a:t>Преобразовать 4AF</a:t>
            </a:r>
            <a:r>
              <a:rPr lang="ru-RU" baseline="-25000" dirty="0">
                <a:latin typeface="Times New Roman" pitchFamily="18" charset="0"/>
              </a:rPr>
              <a:t>16</a:t>
            </a:r>
            <a:r>
              <a:rPr lang="ru-RU" dirty="0">
                <a:latin typeface="Times New Roman" pitchFamily="18" charset="0"/>
              </a:rPr>
              <a:t> (также записывается 0x4AF) в двоичное число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>
                <a:latin typeface="Times New Roman" pitchFamily="18" charset="0"/>
              </a:rPr>
              <a:t>0100 1010 1111</a:t>
            </a:r>
            <a:r>
              <a:rPr lang="ru-RU" baseline="-25000" dirty="0">
                <a:latin typeface="Times New Roman" pitchFamily="18" charset="0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Преобразование шестнадцатеричных чисел в </a:t>
            </a:r>
            <a:r>
              <a:rPr lang="ru-RU" sz="3200" dirty="0" smtClean="0">
                <a:latin typeface="Times New Roman" pitchFamily="18" charset="0"/>
              </a:rPr>
              <a:t>десятичные:</a:t>
            </a:r>
            <a:endParaRPr lang="ru-RU" sz="3200" dirty="0"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>
                <a:latin typeface="Times New Roman" pitchFamily="18" charset="0"/>
              </a:rPr>
              <a:t>Преобразовать </a:t>
            </a:r>
            <a:r>
              <a:rPr lang="ru-RU" dirty="0" smtClean="0">
                <a:latin typeface="Times New Roman" pitchFamily="18" charset="0"/>
              </a:rPr>
              <a:t>4AF</a:t>
            </a:r>
            <a:r>
              <a:rPr lang="en-US" baseline="-25000" dirty="0">
                <a:latin typeface="Times New Roman" pitchFamily="18" charset="0"/>
              </a:rPr>
              <a:t>16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в десятичное число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16</a:t>
            </a:r>
            <a:r>
              <a:rPr lang="en-US" baseline="30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4 + 16</a:t>
            </a:r>
            <a:r>
              <a:rPr lang="en-US" baseline="30000" dirty="0">
                <a:latin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10 + 16</a:t>
            </a:r>
            <a:r>
              <a:rPr lang="en-US" baseline="30000" dirty="0">
                <a:latin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15 = 1199</a:t>
            </a:r>
            <a:r>
              <a:rPr lang="en-US" baseline="-25000" dirty="0">
                <a:latin typeface="Times New Roman" pitchFamily="18" charset="0"/>
              </a:rPr>
              <a:t>10</a:t>
            </a: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</p:txBody>
      </p:sp>
      <p:sp>
        <p:nvSpPr>
          <p:cNvPr id="5018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Преобразование шестнадцатеричных чисел в двоичные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8647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Благодарности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066800"/>
            <a:ext cx="80010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00" b="1" dirty="0" smtClean="0"/>
              <a:t>Перевод данных слайдов на русский язык был выполнен командой сотрудников университетов и компаний из России, Украины, США в составе: </a:t>
            </a:r>
          </a:p>
          <a:p>
            <a:r>
              <a:rPr lang="ru-RU" sz="1600" dirty="0"/>
              <a:t>Александр </a:t>
            </a:r>
            <a:r>
              <a:rPr lang="ru-RU" sz="1600" dirty="0" smtClean="0"/>
              <a:t>Барабанов - доцент </a:t>
            </a:r>
            <a:r>
              <a:rPr lang="ru-RU" sz="1600" dirty="0"/>
              <a:t>кафедры компьютерной инженерии </a:t>
            </a:r>
            <a:r>
              <a:rPr lang="ru-RU" sz="1600" dirty="0" smtClean="0"/>
              <a:t>факультета </a:t>
            </a:r>
            <a:r>
              <a:rPr lang="ru-RU" sz="1600" dirty="0"/>
              <a:t>радиофизики, электроники и компьютерных систем </a:t>
            </a:r>
            <a:r>
              <a:rPr lang="ru-RU" sz="1600" dirty="0" smtClean="0"/>
              <a:t>Киевского </a:t>
            </a:r>
            <a:r>
              <a:rPr lang="ru-RU" sz="1600" dirty="0"/>
              <a:t>национального университета имени Тараса </a:t>
            </a:r>
            <a:r>
              <a:rPr lang="ru-RU" sz="1600" dirty="0" smtClean="0"/>
              <a:t>Шевченко, кандидат физ.-мат. наук, Киев, Украина; </a:t>
            </a:r>
          </a:p>
          <a:p>
            <a:r>
              <a:rPr lang="ru-RU" sz="1600" dirty="0"/>
              <a:t>Антон </a:t>
            </a:r>
            <a:r>
              <a:rPr lang="ru-RU" sz="1600" dirty="0" err="1"/>
              <a:t>Брюзгин</a:t>
            </a:r>
            <a:r>
              <a:rPr lang="ru-RU" sz="1600" dirty="0"/>
              <a:t> - начальник отдела АО «</a:t>
            </a:r>
            <a:r>
              <a:rPr lang="ru-RU" sz="1600" dirty="0" err="1"/>
              <a:t>Вибро</a:t>
            </a:r>
            <a:r>
              <a:rPr lang="ru-RU" sz="1600" dirty="0"/>
              <a:t>-прибор», Санкт-Петербург, Россия.</a:t>
            </a:r>
          </a:p>
          <a:p>
            <a:r>
              <a:rPr lang="ru-RU" sz="1600" dirty="0"/>
              <a:t>Евгений Короткий - доцент кафедры конструирования электронно-вычислительной аппаратуры факультета электроники Национального технического университета Украины «Киевский Политехнический Институт», руководитель открытой лаборатории электроники </a:t>
            </a:r>
            <a:r>
              <a:rPr lang="ru-RU" sz="1600" dirty="0" err="1"/>
              <a:t>Lampa</a:t>
            </a:r>
            <a:r>
              <a:rPr lang="ru-RU" sz="1600" dirty="0"/>
              <a:t>, кандидат технических наук, Киев, Украина;</a:t>
            </a:r>
          </a:p>
          <a:p>
            <a:r>
              <a:rPr lang="ru-RU" sz="1600" dirty="0" smtClean="0"/>
              <a:t>Евгения </a:t>
            </a:r>
            <a:r>
              <a:rPr lang="ru-RU" sz="1600" dirty="0"/>
              <a:t>Литвинова – заместитель декана факультета компьютерной инженерии и управления, доктор технических наук, профессор кафедры автоматизации проектирования вычислительной техники Харьковского национального университета радиоэлектроники, Харьков, </a:t>
            </a:r>
            <a:r>
              <a:rPr lang="ru-RU" sz="1600" dirty="0" smtClean="0"/>
              <a:t>Украина;</a:t>
            </a:r>
            <a:endParaRPr lang="ru-RU" sz="1600" dirty="0"/>
          </a:p>
          <a:p>
            <a:r>
              <a:rPr lang="ru-RU" sz="1600" dirty="0" smtClean="0"/>
              <a:t>Юрий </a:t>
            </a:r>
            <a:r>
              <a:rPr lang="ru-RU" sz="1600" dirty="0" err="1"/>
              <a:t>Панчул</a:t>
            </a:r>
            <a:r>
              <a:rPr lang="ru-RU" sz="1600" dirty="0"/>
              <a:t> - старший инженер </a:t>
            </a:r>
            <a:r>
              <a:rPr lang="ru-RU" sz="1600" dirty="0" smtClean="0"/>
              <a:t>по разработке </a:t>
            </a:r>
            <a:r>
              <a:rPr lang="ru-RU" sz="1600" dirty="0"/>
              <a:t>и верификации </a:t>
            </a:r>
            <a:r>
              <a:rPr lang="ru-RU" sz="1600" dirty="0" smtClean="0"/>
              <a:t>блоков микропроцессорного </a:t>
            </a:r>
            <a:r>
              <a:rPr lang="ru-RU" sz="1600" dirty="0"/>
              <a:t>ядра в команде </a:t>
            </a:r>
            <a:r>
              <a:rPr lang="ru-RU" sz="1600" dirty="0" smtClean="0"/>
              <a:t>MIPS I6400</a:t>
            </a:r>
            <a:r>
              <a:rPr lang="ru-RU" sz="1600" dirty="0"/>
              <a:t>, </a:t>
            </a:r>
            <a:r>
              <a:rPr lang="ru-RU" sz="1600" dirty="0" err="1"/>
              <a:t>Imagination</a:t>
            </a:r>
            <a:r>
              <a:rPr lang="ru-RU" sz="1600" dirty="0"/>
              <a:t> </a:t>
            </a:r>
            <a:r>
              <a:rPr lang="ru-RU" sz="1600" dirty="0" err="1"/>
              <a:t>Technologies</a:t>
            </a:r>
            <a:r>
              <a:rPr lang="ru-RU" sz="1600" dirty="0"/>
              <a:t>, отделение </a:t>
            </a:r>
            <a:r>
              <a:rPr lang="ru-RU" sz="1600" dirty="0" smtClean="0"/>
              <a:t>в Санта-Кларе</a:t>
            </a:r>
            <a:r>
              <a:rPr lang="ru-RU" sz="1600" dirty="0"/>
              <a:t>, </a:t>
            </a:r>
            <a:r>
              <a:rPr lang="ru-RU" sz="1600" dirty="0" smtClean="0"/>
              <a:t>Калифорния, США;</a:t>
            </a:r>
          </a:p>
          <a:p>
            <a:r>
              <a:rPr lang="ru-RU" sz="1600" dirty="0"/>
              <a:t>Дмитрий Рожко - инженер-программист АО «</a:t>
            </a:r>
            <a:r>
              <a:rPr lang="ru-RU" sz="1600" dirty="0" err="1"/>
              <a:t>Вибро</a:t>
            </a:r>
            <a:r>
              <a:rPr lang="ru-RU" sz="1600" dirty="0"/>
              <a:t>-прибор», магистр Санкт-Петербургского государственного автономного университета аэрокосмического приборостроения (ГУАП), Санкт-Петербург, </a:t>
            </a:r>
            <a:r>
              <a:rPr lang="ru-RU" sz="1600" dirty="0" smtClean="0"/>
              <a:t>Россия;</a:t>
            </a:r>
            <a:endParaRPr lang="ru-RU" sz="1600" dirty="0"/>
          </a:p>
          <a:p>
            <a:r>
              <a:rPr lang="ru-RU" sz="1600" dirty="0"/>
              <a:t>Владимир </a:t>
            </a:r>
            <a:r>
              <a:rPr lang="ru-RU" sz="1600" dirty="0" err="1"/>
              <a:t>Хаханов</a:t>
            </a:r>
            <a:r>
              <a:rPr lang="ru-RU" sz="1600" dirty="0"/>
              <a:t> – декан факультета компьютерной инженерии и управления, проректор по научной работе, доктор технических наук, профессор кафедры автоматизации проектирования вычислительной техники Харьковского национального университета </a:t>
            </a:r>
            <a:r>
              <a:rPr lang="ru-RU" sz="1600" dirty="0" smtClean="0"/>
              <a:t>радиоэлектроники, </a:t>
            </a:r>
            <a:r>
              <a:rPr lang="ru-RU" sz="1600" dirty="0"/>
              <a:t>Харьков, </a:t>
            </a:r>
            <a:r>
              <a:rPr lang="ru-RU" sz="1600" dirty="0" smtClean="0"/>
              <a:t>Украина;</a:t>
            </a:r>
            <a:endParaRPr lang="ru-RU" sz="1600" dirty="0"/>
          </a:p>
          <a:p>
            <a:r>
              <a:rPr lang="ru-RU" sz="1600" dirty="0" smtClean="0"/>
              <a:t>Светлана </a:t>
            </a:r>
            <a:r>
              <a:rPr lang="ru-RU" sz="1600" dirty="0"/>
              <a:t>Чумаченко – заведующая кафедрой автоматизации проектирования вычислительной техники Харьковского национального университета радиоэлектроники, доктор технических наук, </a:t>
            </a:r>
            <a:r>
              <a:rPr lang="ru-RU" sz="1600" dirty="0" smtClean="0"/>
              <a:t>профессор, Харьков, Украина.</a:t>
            </a:r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972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4"/>
          <p:cNvSpPr>
            <a:spLocks noGrp="1" noChangeArrowheads="1"/>
          </p:cNvSpPr>
          <p:nvPr>
            <p:ph sz="quarter" idx="4294967295"/>
            <p:custDataLst>
              <p:tags r:id="rId2"/>
            </p:custDataLst>
          </p:nvPr>
        </p:nvSpPr>
        <p:spPr>
          <a:xfrm>
            <a:off x="1066800" y="1143000"/>
            <a:ext cx="8077200" cy="4648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3200" dirty="0" smtClean="0"/>
              <a:t>Биты</a:t>
            </a:r>
          </a:p>
          <a:p>
            <a:pPr eaLnBrk="1" hangingPunct="1"/>
            <a:endParaRPr lang="ru-RU" sz="3200" dirty="0" smtClean="0"/>
          </a:p>
          <a:p>
            <a:pPr eaLnBrk="1" hangingPunct="1"/>
            <a:endParaRPr lang="ru-RU" sz="3200" dirty="0" smtClean="0"/>
          </a:p>
          <a:p>
            <a:pPr eaLnBrk="1" hangingPunct="1"/>
            <a:r>
              <a:rPr lang="ru-RU" sz="3200" dirty="0" smtClean="0"/>
              <a:t>Байты и </a:t>
            </a:r>
            <a:endParaRPr lang="en-US" sz="3200" dirty="0" smtClean="0"/>
          </a:p>
          <a:p>
            <a:pPr eaLnBrk="1" hangingPunct="1"/>
            <a:r>
              <a:rPr lang="ru-RU" sz="3200" dirty="0" smtClean="0"/>
              <a:t>полубайты</a:t>
            </a:r>
            <a:r>
              <a:rPr lang="en-US" sz="3200" dirty="0" smtClean="0"/>
              <a:t> (nibble)</a:t>
            </a:r>
            <a:endParaRPr lang="ru-RU" sz="3200" dirty="0" smtClean="0"/>
          </a:p>
          <a:p>
            <a:pPr eaLnBrk="1" hangingPunct="1"/>
            <a:endParaRPr lang="ru-RU" sz="3200" dirty="0" smtClean="0"/>
          </a:p>
          <a:p>
            <a:pPr eaLnBrk="1" hangingPunct="1"/>
            <a:endParaRPr lang="ru-RU" sz="3200" dirty="0" smtClean="0"/>
          </a:p>
          <a:p>
            <a:pPr eaLnBrk="1" hangingPunct="1"/>
            <a:r>
              <a:rPr lang="ru-RU" sz="3200" dirty="0" smtClean="0"/>
              <a:t>Байты</a:t>
            </a:r>
          </a:p>
        </p:txBody>
      </p:sp>
      <p:graphicFrame>
        <p:nvGraphicFramePr>
          <p:cNvPr id="5120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9775234"/>
              </p:ext>
            </p:extLst>
          </p:nvPr>
        </p:nvGraphicFramePr>
        <p:xfrm>
          <a:off x="5105400" y="2667000"/>
          <a:ext cx="259080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name="VISIO" r:id="rId9" imgW="937260" imgH="638556" progId="Visio.Drawing.6">
                  <p:embed/>
                </p:oleObj>
              </mc:Choice>
              <mc:Fallback>
                <p:oleObj name="VISIO" r:id="rId9" imgW="937260" imgH="6385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667000"/>
                        <a:ext cx="2590800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6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54699092"/>
              </p:ext>
            </p:extLst>
          </p:nvPr>
        </p:nvGraphicFramePr>
        <p:xfrm>
          <a:off x="4343400" y="4572000"/>
          <a:ext cx="365760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" name="VISIO" r:id="rId11" imgW="1301496" imgH="560832" progId="Visio.Drawing.6">
                  <p:embed/>
                </p:oleObj>
              </mc:Choice>
              <mc:Fallback>
                <p:oleObj name="VISIO" r:id="rId11" imgW="1301496" imgH="56083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572000"/>
                        <a:ext cx="3657600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7"/>
          <p:cNvGraphicFramePr>
            <a:graphicFrameLocks noGrp="1" noChangeAspect="1"/>
          </p:cNvGraphicFramePr>
          <p:nvPr>
            <p:ph sz="quarter" idx="4294967295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75637567"/>
              </p:ext>
            </p:extLst>
          </p:nvPr>
        </p:nvGraphicFramePr>
        <p:xfrm>
          <a:off x="4419600" y="1219200"/>
          <a:ext cx="35814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" name="VISIO" r:id="rId13" imgW="1286256" imgH="562356" progId="Visio.Drawing.6">
                  <p:embed/>
                </p:oleObj>
              </mc:Choice>
              <mc:Fallback>
                <p:oleObj name="VISIO" r:id="rId13" imgW="1286256" imgH="5623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19200"/>
                        <a:ext cx="3581400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Биты, байты, полубайты... 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9351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4"/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1066800" y="1143000"/>
            <a:ext cx="8077200" cy="4648200"/>
          </a:xfrm>
        </p:spPr>
        <p:txBody>
          <a:bodyPr/>
          <a:lstStyle/>
          <a:p>
            <a:pPr eaLnBrk="1" hangingPunct="1"/>
            <a:r>
              <a:rPr lang="ru-RU" sz="3200" smtClean="0"/>
              <a:t>2</a:t>
            </a:r>
            <a:r>
              <a:rPr lang="ru-RU" sz="3200" baseline="30000" smtClean="0"/>
              <a:t>10</a:t>
            </a:r>
            <a:r>
              <a:rPr lang="ru-RU" sz="3200" smtClean="0"/>
              <a:t> = 1 кило </a:t>
            </a:r>
            <a:r>
              <a:rPr lang="en-US" sz="3200" smtClean="0"/>
              <a:t>	</a:t>
            </a:r>
            <a:r>
              <a:rPr lang="ru-RU" sz="2000" smtClean="0"/>
              <a:t>≈</a:t>
            </a:r>
            <a:r>
              <a:rPr lang="ru-RU" sz="3200" smtClean="0"/>
              <a:t> 1000  (1024)</a:t>
            </a:r>
          </a:p>
          <a:p>
            <a:pPr eaLnBrk="1" hangingPunct="1"/>
            <a:r>
              <a:rPr lang="ru-RU" sz="3200" smtClean="0"/>
              <a:t>2</a:t>
            </a:r>
            <a:r>
              <a:rPr lang="ru-RU" sz="3200" baseline="30000" smtClean="0"/>
              <a:t>20</a:t>
            </a:r>
            <a:r>
              <a:rPr lang="ru-RU" sz="3200" smtClean="0"/>
              <a:t> = 1 мега </a:t>
            </a:r>
            <a:r>
              <a:rPr lang="en-US" sz="3200" smtClean="0"/>
              <a:t>	</a:t>
            </a:r>
            <a:r>
              <a:rPr lang="ru-RU" sz="2000" smtClean="0"/>
              <a:t>≈</a:t>
            </a:r>
            <a:r>
              <a:rPr lang="ru-RU" sz="3200" smtClean="0"/>
              <a:t> 1 миллион  (1,048,576)</a:t>
            </a:r>
          </a:p>
          <a:p>
            <a:pPr eaLnBrk="1" hangingPunct="1"/>
            <a:r>
              <a:rPr lang="ru-RU" sz="3200" smtClean="0"/>
              <a:t>2</a:t>
            </a:r>
            <a:r>
              <a:rPr lang="ru-RU" sz="3200" baseline="30000" smtClean="0"/>
              <a:t>30</a:t>
            </a:r>
            <a:r>
              <a:rPr lang="ru-RU" sz="3200" smtClean="0"/>
              <a:t> = 1 гига </a:t>
            </a:r>
            <a:r>
              <a:rPr lang="en-US" sz="3200" smtClean="0"/>
              <a:t>	</a:t>
            </a:r>
            <a:r>
              <a:rPr lang="ru-RU" sz="2000" smtClean="0"/>
              <a:t>≈</a:t>
            </a:r>
            <a:r>
              <a:rPr lang="ru-RU" sz="3200" smtClean="0"/>
              <a:t> 1 миллиард (1,073,741,824)</a:t>
            </a:r>
          </a:p>
          <a:p>
            <a:pPr eaLnBrk="1" hangingPunct="1">
              <a:buFontTx/>
              <a:buNone/>
            </a:pPr>
            <a:endParaRPr lang="ru-RU" sz="3200" smtClean="0"/>
          </a:p>
          <a:p>
            <a:pPr eaLnBrk="1" hangingPunct="1"/>
            <a:endParaRPr lang="ru-RU" sz="3200" smtClean="0"/>
          </a:p>
        </p:txBody>
      </p:sp>
      <p:sp>
        <p:nvSpPr>
          <p:cNvPr id="5222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Большие степени 2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1692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4"/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1066800" y="1143000"/>
            <a:ext cx="8077200" cy="4648200"/>
          </a:xfrm>
        </p:spPr>
        <p:txBody>
          <a:bodyPr/>
          <a:lstStyle/>
          <a:p>
            <a:pPr eaLnBrk="1" hangingPunct="1"/>
            <a:r>
              <a:rPr lang="ru-RU" sz="3200" smtClean="0"/>
              <a:t>Чему равно 2</a:t>
            </a:r>
            <a:r>
              <a:rPr lang="ru-RU" sz="3200" baseline="30000" smtClean="0"/>
              <a:t>24</a:t>
            </a:r>
            <a:r>
              <a:rPr lang="ru-RU" sz="3200" smtClean="0"/>
              <a:t>?</a:t>
            </a:r>
          </a:p>
          <a:p>
            <a:pPr eaLnBrk="1" hangingPunct="1">
              <a:buFontTx/>
              <a:buNone/>
            </a:pPr>
            <a:endParaRPr lang="ru-RU" sz="32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ru-RU" sz="3200" smtClean="0">
              <a:solidFill>
                <a:schemeClr val="accent2"/>
              </a:solidFill>
            </a:endParaRPr>
          </a:p>
          <a:p>
            <a:pPr eaLnBrk="1" hangingPunct="1"/>
            <a:r>
              <a:rPr lang="ru-RU" sz="3200" smtClean="0"/>
              <a:t>Сколько значений может представить 32-битовая переменная?</a:t>
            </a:r>
          </a:p>
          <a:p>
            <a:pPr eaLnBrk="1" hangingPunct="1">
              <a:buFontTx/>
              <a:buNone/>
            </a:pPr>
            <a:endParaRPr lang="ru-RU" sz="3200" smtClean="0"/>
          </a:p>
          <a:p>
            <a:pPr eaLnBrk="1" hangingPunct="1">
              <a:buFontTx/>
              <a:buNone/>
            </a:pPr>
            <a:endParaRPr lang="ru-RU" sz="3200" smtClean="0"/>
          </a:p>
        </p:txBody>
      </p:sp>
      <p:sp>
        <p:nvSpPr>
          <p:cNvPr id="5325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Вычисление степеней 2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2232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4"/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1066800" y="1143000"/>
            <a:ext cx="8077200" cy="46482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Чему равно 2</a:t>
            </a:r>
            <a:r>
              <a:rPr lang="ru-RU" sz="3200" baseline="30000" dirty="0" smtClean="0"/>
              <a:t>24</a:t>
            </a:r>
            <a:r>
              <a:rPr lang="ru-RU" sz="3200" dirty="0" smtClean="0"/>
              <a:t>?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ru-RU" sz="3200" dirty="0" smtClean="0"/>
              <a:t>- </a:t>
            </a:r>
            <a:r>
              <a:rPr lang="ru-RU" sz="3200" b="1" dirty="0" smtClean="0">
                <a:solidFill>
                  <a:schemeClr val="accent1"/>
                </a:solidFill>
              </a:rPr>
              <a:t>2</a:t>
            </a:r>
            <a:r>
              <a:rPr lang="ru-RU" sz="3200" b="1" baseline="30000" dirty="0" smtClean="0">
                <a:solidFill>
                  <a:schemeClr val="accent1"/>
                </a:solidFill>
              </a:rPr>
              <a:t>4</a:t>
            </a:r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accent1"/>
                </a:solidFill>
              </a:rPr>
              <a:t>× 2</a:t>
            </a:r>
            <a:r>
              <a:rPr lang="ru-RU" sz="3200" b="1" baseline="30000" dirty="0" smtClean="0">
                <a:solidFill>
                  <a:schemeClr val="accent1"/>
                </a:solidFill>
              </a:rPr>
              <a:t>20</a:t>
            </a:r>
            <a:r>
              <a:rPr lang="ru-RU" sz="3200" b="1" dirty="0" smtClean="0">
                <a:solidFill>
                  <a:schemeClr val="accent1"/>
                </a:solidFill>
              </a:rPr>
              <a:t> ≈ 16 миллионов</a:t>
            </a:r>
          </a:p>
          <a:p>
            <a:pPr eaLnBrk="1" hangingPunct="1">
              <a:buFontTx/>
              <a:buNone/>
            </a:pPr>
            <a:endParaRPr lang="ru-RU" sz="32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ru-RU" sz="3200" dirty="0" smtClean="0"/>
              <a:t>Сколько значений может представить 32-битовая переменная?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ru-RU" dirty="0" smtClean="0"/>
              <a:t>- </a:t>
            </a:r>
            <a:r>
              <a:rPr lang="ru-RU" sz="3200" b="1" dirty="0" smtClean="0">
                <a:solidFill>
                  <a:schemeClr val="accent1"/>
                </a:solidFill>
              </a:rPr>
              <a:t>-2</a:t>
            </a:r>
            <a:r>
              <a:rPr lang="ru-RU" sz="3200" b="1" baseline="30000" dirty="0" smtClean="0">
                <a:solidFill>
                  <a:schemeClr val="accent1"/>
                </a:solidFill>
              </a:rPr>
              <a:t>2</a:t>
            </a:r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accent1"/>
                </a:solidFill>
              </a:rPr>
              <a:t>× 2</a:t>
            </a:r>
            <a:r>
              <a:rPr lang="ru-RU" sz="3200" b="1" baseline="30000" dirty="0" smtClean="0">
                <a:solidFill>
                  <a:schemeClr val="accent1"/>
                </a:solidFill>
              </a:rPr>
              <a:t>30</a:t>
            </a:r>
            <a:r>
              <a:rPr lang="ru-RU" sz="3200" b="1" dirty="0" smtClean="0">
                <a:solidFill>
                  <a:schemeClr val="accent1"/>
                </a:solidFill>
              </a:rPr>
              <a:t> ≈ 4 </a:t>
            </a:r>
            <a:r>
              <a:rPr lang="ru-RU" sz="3200" b="1" dirty="0" smtClean="0">
                <a:solidFill>
                  <a:schemeClr val="accent1"/>
                </a:solidFill>
              </a:rPr>
              <a:t>миллиарда</a:t>
            </a:r>
            <a:endParaRPr lang="ru-RU" sz="3200" b="1" dirty="0" smtClean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</a:pPr>
            <a:endParaRPr lang="ru-RU" sz="3200" dirty="0" smtClean="0"/>
          </a:p>
        </p:txBody>
      </p:sp>
      <p:sp>
        <p:nvSpPr>
          <p:cNvPr id="5427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Вычисление степеней 2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5373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0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4835086"/>
              </p:ext>
            </p:extLst>
          </p:nvPr>
        </p:nvGraphicFramePr>
        <p:xfrm>
          <a:off x="2925763" y="1365250"/>
          <a:ext cx="3246437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VISIO" r:id="rId8" imgW="854964" imgH="527304" progId="Visio.Drawing.6">
                  <p:embed/>
                </p:oleObj>
              </mc:Choice>
              <mc:Fallback>
                <p:oleObj name="VISIO" r:id="rId8" imgW="854964" imgH="52730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365250"/>
                        <a:ext cx="3246437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68496274"/>
              </p:ext>
            </p:extLst>
          </p:nvPr>
        </p:nvGraphicFramePr>
        <p:xfrm>
          <a:off x="3048000" y="3713163"/>
          <a:ext cx="3124200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VISIO" r:id="rId10" imgW="858012" imgH="536448" progId="Visio.Drawing.6">
                  <p:embed/>
                </p:oleObj>
              </mc:Choice>
              <mc:Fallback>
                <p:oleObj name="VISIO" r:id="rId10" imgW="858012" imgH="5364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713163"/>
                        <a:ext cx="3124200" cy="187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Десятичное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Двоичное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</p:txBody>
      </p:sp>
      <p:sp>
        <p:nvSpPr>
          <p:cNvPr id="5530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Сложение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5450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5915475"/>
              </p:ext>
            </p:extLst>
          </p:nvPr>
        </p:nvGraphicFramePr>
        <p:xfrm>
          <a:off x="5486400" y="1439863"/>
          <a:ext cx="213360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" name="VISIO" r:id="rId8" imgW="504444" imgH="286512" progId="Visio.Drawing.6">
                  <p:embed/>
                </p:oleObj>
              </mc:Choice>
              <mc:Fallback>
                <p:oleObj name="VISIO" r:id="rId8" imgW="504444" imgH="2865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439863"/>
                        <a:ext cx="2133600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1052134"/>
              </p:ext>
            </p:extLst>
          </p:nvPr>
        </p:nvGraphicFramePr>
        <p:xfrm>
          <a:off x="5334000" y="3841750"/>
          <a:ext cx="22860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VISIO" r:id="rId10" imgW="504444" imgH="286512" progId="Visio.Drawing.6">
                  <p:embed/>
                </p:oleObj>
              </mc:Choice>
              <mc:Fallback>
                <p:oleObj name="VISIO" r:id="rId10" imgW="504444" imgH="286512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41750"/>
                        <a:ext cx="228600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441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Сложите следующие 4-битовые двоичные числа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Сложите следующие 4-битовые двоичные числа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</p:txBody>
      </p:sp>
      <p:sp>
        <p:nvSpPr>
          <p:cNvPr id="56325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Примеры сложения двоичных чисел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6122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51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0317479"/>
              </p:ext>
            </p:extLst>
          </p:nvPr>
        </p:nvGraphicFramePr>
        <p:xfrm>
          <a:off x="5486401" y="1023938"/>
          <a:ext cx="2133600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" name="VISIO" r:id="rId9" imgW="503605" imgH="590328" progId="Visio.Drawing.6">
                  <p:embed/>
                </p:oleObj>
              </mc:Choice>
              <mc:Fallback>
                <p:oleObj name="VISIO" r:id="rId9" imgW="503605" imgH="59032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1023938"/>
                        <a:ext cx="2133600" cy="240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92701683"/>
              </p:ext>
            </p:extLst>
          </p:nvPr>
        </p:nvGraphicFramePr>
        <p:xfrm>
          <a:off x="5334000" y="3429000"/>
          <a:ext cx="2236787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VISIO" r:id="rId11" imgW="504444" imgH="513588" progId="Visio.Drawing.6">
                  <p:embed/>
                </p:oleObj>
              </mc:Choice>
              <mc:Fallback>
                <p:oleObj name="VISIO" r:id="rId11" imgW="504444" imgH="513588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29000"/>
                        <a:ext cx="2236787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441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Сложите следующие 4-битовые двоичные числа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Сложите следующие 4-битовые двоичные числа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</p:txBody>
      </p:sp>
      <p:sp>
        <p:nvSpPr>
          <p:cNvPr id="5734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7353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7600" y="5638800"/>
            <a:ext cx="289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dirty="0">
                <a:solidFill>
                  <a:srgbClr val="FF3300"/>
                </a:solidFill>
                <a:latin typeface="Times New Roman" pitchFamily="18" charset="0"/>
              </a:rPr>
              <a:t>Переполнение!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Примеры сложения двоичных чисел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4136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837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Цифровые системы работают с </a:t>
            </a:r>
            <a:r>
              <a:rPr lang="ru-RU" sz="3200" b="1" dirty="0">
                <a:latin typeface="Times New Roman" pitchFamily="18" charset="0"/>
              </a:rPr>
              <a:t>фиксированным количеством разрядов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</a:rPr>
              <a:t>Переполнение: когда результат слишком большой, чтобы поместится в доступном количестве разрядов</a:t>
            </a:r>
            <a:endParaRPr lang="ru-RU" sz="16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Вспомните пример сложения 11 + 6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Переполнение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6768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939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Числа в прямом коде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Числа в дополнительном коде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Двоичные числа со знаком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0960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042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Один знаковый бит, </a:t>
            </a:r>
            <a:r>
              <a:rPr lang="ru-RU" sz="2400" i="1" dirty="0">
                <a:latin typeface="Times New Roman" pitchFamily="18" charset="0"/>
              </a:rPr>
              <a:t>N</a:t>
            </a:r>
            <a:r>
              <a:rPr lang="ru-RU" sz="2400" b="1" dirty="0">
                <a:latin typeface="Times New Roman" pitchFamily="18" charset="0"/>
              </a:rPr>
              <a:t>-</a:t>
            </a:r>
            <a:r>
              <a:rPr lang="ru-RU" sz="2400" dirty="0">
                <a:latin typeface="Times New Roman" pitchFamily="18" charset="0"/>
              </a:rPr>
              <a:t>1 битов величины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Знаковый бит является старшим (самым левым) битом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Times New Roman" pitchFamily="18" charset="0"/>
              </a:rPr>
              <a:t>Положительные числа: </a:t>
            </a:r>
            <a:endParaRPr lang="en-US" sz="2400" dirty="0" smtClean="0">
              <a:latin typeface="Times New Roman" pitchFamily="18" charset="0"/>
            </a:endParaRPr>
          </a:p>
          <a:p>
            <a:pPr lvl="1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</a:rPr>
              <a:t>знаковый </a:t>
            </a:r>
            <a:r>
              <a:rPr lang="ru-RU" sz="2400" dirty="0">
                <a:latin typeface="Times New Roman" pitchFamily="18" charset="0"/>
              </a:rPr>
              <a:t>бит = 1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Times New Roman" pitchFamily="18" charset="0"/>
              </a:rPr>
              <a:t>Отрицательные числа: </a:t>
            </a:r>
            <a:endParaRPr lang="en-US" sz="2400" dirty="0" smtClean="0">
              <a:latin typeface="Times New Roman" pitchFamily="18" charset="0"/>
            </a:endParaRPr>
          </a:p>
          <a:p>
            <a:pPr lvl="2"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</a:rPr>
              <a:t>знаковый </a:t>
            </a:r>
            <a:r>
              <a:rPr lang="ru-RU" sz="2400" dirty="0">
                <a:latin typeface="Times New Roman" pitchFamily="18" charset="0"/>
              </a:rPr>
              <a:t>бит = </a:t>
            </a:r>
            <a:r>
              <a:rPr lang="ru-RU" sz="2400" dirty="0" smtClean="0">
                <a:latin typeface="Times New Roman" pitchFamily="18" charset="0"/>
              </a:rPr>
              <a:t>0</a:t>
            </a:r>
          </a:p>
          <a:p>
            <a:pPr lvl="2">
              <a:spcBef>
                <a:spcPct val="20000"/>
              </a:spcBef>
            </a:pPr>
            <a:endParaRPr lang="ru-RU" sz="24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Пример</a:t>
            </a:r>
            <a:r>
              <a:rPr lang="ru-RU" sz="2400" dirty="0">
                <a:latin typeface="Times New Roman" pitchFamily="18" charset="0"/>
              </a:rPr>
              <a:t>,  4-битове представление числа ± 6 в прямом коде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/>
              <a:t>	</a:t>
            </a: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</a:rPr>
              <a:t>+6 =</a:t>
            </a:r>
          </a:p>
          <a:p>
            <a:pPr marL="342900" indent="-342900">
              <a:spcBef>
                <a:spcPct val="20000"/>
              </a:spcBef>
            </a:pPr>
            <a:r>
              <a:rPr lang="ru-RU" dirty="0" smtClean="0"/>
              <a:t>          </a:t>
            </a:r>
            <a:r>
              <a:rPr lang="ru-RU" b="1" dirty="0">
                <a:latin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</a:rPr>
              <a:t>6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Диапазон </a:t>
            </a:r>
            <a:r>
              <a:rPr lang="ru-RU" sz="2400" i="1" dirty="0">
                <a:latin typeface="Times New Roman" pitchFamily="18" charset="0"/>
              </a:rPr>
              <a:t>N</a:t>
            </a:r>
            <a:r>
              <a:rPr lang="ru-RU" sz="2400" dirty="0">
                <a:latin typeface="Times New Roman" pitchFamily="18" charset="0"/>
              </a:rPr>
              <a:t>-битового числа в прямом коде: 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/>
              <a:t>	</a:t>
            </a:r>
          </a:p>
        </p:txBody>
      </p:sp>
      <p:graphicFrame>
        <p:nvGraphicFramePr>
          <p:cNvPr id="60423" name="Object 5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54729627"/>
              </p:ext>
            </p:extLst>
          </p:nvPr>
        </p:nvGraphicFramePr>
        <p:xfrm>
          <a:off x="5454650" y="2590800"/>
          <a:ext cx="353695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Equation" r:id="rId7" imgW="1625600" imgH="685800" progId="Equation.DSMT4">
                  <p:embed/>
                </p:oleObj>
              </mc:Choice>
              <mc:Fallback>
                <p:oleObj name="Equation" r:id="rId7" imgW="1625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2590800"/>
                        <a:ext cx="3536950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Числа в прямом коде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460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b="1" dirty="0" smtClean="0"/>
              <a:t>Микроэлектронная промышленность </a:t>
            </a:r>
          </a:p>
          <a:p>
            <a:pPr eaLnBrk="1" hangingPunct="1"/>
            <a:r>
              <a:rPr lang="ru-RU" b="1" dirty="0" smtClean="0"/>
              <a:t>План игры</a:t>
            </a:r>
            <a:endParaRPr lang="ru-RU" dirty="0" smtClean="0"/>
          </a:p>
          <a:p>
            <a:pPr eaLnBrk="1" hangingPunct="1"/>
            <a:r>
              <a:rPr lang="ru-RU" b="1" dirty="0" smtClean="0"/>
              <a:t>Искусство управления сложностью</a:t>
            </a:r>
            <a:endParaRPr lang="ru-RU" dirty="0" smtClean="0"/>
          </a:p>
          <a:p>
            <a:pPr eaLnBrk="1" hangingPunct="1"/>
            <a:r>
              <a:rPr lang="ru-RU" b="1" dirty="0" smtClean="0"/>
              <a:t>Цифровая абстракция</a:t>
            </a:r>
            <a:endParaRPr lang="ru-RU" dirty="0" smtClean="0"/>
          </a:p>
          <a:p>
            <a:pPr eaLnBrk="1" hangingPunct="1"/>
            <a:r>
              <a:rPr lang="ru-RU" b="1" dirty="0" smtClean="0"/>
              <a:t>Системы счисления</a:t>
            </a:r>
            <a:endParaRPr lang="ru-RU" dirty="0" smtClean="0"/>
          </a:p>
          <a:p>
            <a:pPr eaLnBrk="1" hangingPunct="1"/>
            <a:r>
              <a:rPr lang="ru-RU" b="1" dirty="0" smtClean="0"/>
              <a:t>Логические элементы</a:t>
            </a:r>
            <a:endParaRPr lang="ru-RU" dirty="0" smtClean="0"/>
          </a:p>
          <a:p>
            <a:pPr eaLnBrk="1" hangingPunct="1"/>
            <a:r>
              <a:rPr lang="ru-RU" b="1" dirty="0" smtClean="0"/>
              <a:t>Логические уровни</a:t>
            </a:r>
            <a:endParaRPr lang="ru-RU" dirty="0" smtClean="0"/>
          </a:p>
          <a:p>
            <a:pPr eaLnBrk="1" hangingPunct="1"/>
            <a:r>
              <a:rPr lang="ru-RU" b="1" dirty="0" smtClean="0"/>
              <a:t>КМОП транзисторы</a:t>
            </a:r>
            <a:endParaRPr lang="ru-RU" dirty="0" smtClean="0"/>
          </a:p>
          <a:p>
            <a:pPr eaLnBrk="1" hangingPunct="1"/>
            <a:r>
              <a:rPr lang="ru-RU" b="1" dirty="0" smtClean="0"/>
              <a:t>Энергопотребление</a:t>
            </a:r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Глава1 :: Темы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72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144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Один знаковый бит, </a:t>
            </a:r>
            <a:r>
              <a:rPr lang="ru-RU" sz="2400" i="1" dirty="0">
                <a:latin typeface="Times New Roman" pitchFamily="18" charset="0"/>
              </a:rPr>
              <a:t>N</a:t>
            </a:r>
            <a:r>
              <a:rPr lang="ru-RU" sz="2400" b="1" dirty="0">
                <a:latin typeface="Times New Roman" pitchFamily="18" charset="0"/>
              </a:rPr>
              <a:t>-</a:t>
            </a:r>
            <a:r>
              <a:rPr lang="ru-RU" sz="2400" dirty="0">
                <a:latin typeface="Times New Roman" pitchFamily="18" charset="0"/>
              </a:rPr>
              <a:t>1 битов величины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Знаковый бит является старшим (самым левым) битом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Times New Roman" pitchFamily="18" charset="0"/>
              </a:rPr>
              <a:t>Положительные числа: </a:t>
            </a:r>
            <a:endParaRPr lang="en-US" sz="2400" dirty="0" smtClean="0">
              <a:latin typeface="Times New Roman" pitchFamily="18" charset="0"/>
            </a:endParaRPr>
          </a:p>
          <a:p>
            <a:pPr lvl="2"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</a:rPr>
              <a:t>знаковый </a:t>
            </a:r>
            <a:r>
              <a:rPr lang="ru-RU" sz="2400" dirty="0">
                <a:latin typeface="Times New Roman" pitchFamily="18" charset="0"/>
              </a:rPr>
              <a:t>бит = 1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Times New Roman" pitchFamily="18" charset="0"/>
              </a:rPr>
              <a:t>Отрицательные числа: </a:t>
            </a:r>
            <a:endParaRPr lang="en-US" sz="2400" dirty="0" smtClean="0">
              <a:latin typeface="Times New Roman" pitchFamily="18" charset="0"/>
            </a:endParaRPr>
          </a:p>
          <a:p>
            <a:pPr lvl="1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</a:rPr>
              <a:t>знаковый </a:t>
            </a:r>
            <a:r>
              <a:rPr lang="ru-RU" sz="2400" dirty="0">
                <a:latin typeface="Times New Roman" pitchFamily="18" charset="0"/>
              </a:rPr>
              <a:t>бит = 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Пример,  4-битове представление числа ± 6 в прямом коде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/>
              <a:t>	</a:t>
            </a: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</a:rPr>
              <a:t>+6 =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</a:rPr>
              <a:t>0110</a:t>
            </a:r>
          </a:p>
          <a:p>
            <a:pPr marL="342900" indent="-342900">
              <a:spcBef>
                <a:spcPct val="20000"/>
              </a:spcBef>
            </a:pPr>
            <a:r>
              <a:rPr lang="ru-RU" dirty="0" smtClean="0"/>
              <a:t>          </a:t>
            </a:r>
            <a:r>
              <a:rPr lang="ru-RU" b="1" dirty="0">
                <a:latin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</a:rPr>
              <a:t>6 = 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</a:rPr>
              <a:t>1110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>
                <a:latin typeface="Times New Roman" pitchFamily="18" charset="0"/>
              </a:rPr>
              <a:t>Диапазон </a:t>
            </a:r>
            <a:r>
              <a:rPr lang="ru-RU" sz="2400" i="1" dirty="0">
                <a:latin typeface="Times New Roman" pitchFamily="18" charset="0"/>
              </a:rPr>
              <a:t>N</a:t>
            </a:r>
            <a:r>
              <a:rPr lang="ru-RU" sz="2400" dirty="0">
                <a:latin typeface="Times New Roman" pitchFamily="18" charset="0"/>
              </a:rPr>
              <a:t>-битового числа в прямом коде: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 smtClean="0"/>
              <a:t>		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</a:rPr>
              <a:t>[-(2</a:t>
            </a:r>
            <a:r>
              <a:rPr lang="ru-RU" b="1" baseline="30000" dirty="0">
                <a:solidFill>
                  <a:schemeClr val="accent1"/>
                </a:solidFill>
                <a:latin typeface="Times New Roman" pitchFamily="18" charset="0"/>
              </a:rPr>
              <a:t>N-1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</a:rPr>
              <a:t>-1), 2</a:t>
            </a:r>
            <a:r>
              <a:rPr lang="ru-RU" b="1" baseline="30000" dirty="0">
                <a:solidFill>
                  <a:schemeClr val="accent1"/>
                </a:solidFill>
                <a:latin typeface="Times New Roman" pitchFamily="18" charset="0"/>
              </a:rPr>
              <a:t>N-1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</a:rPr>
              <a:t>-1]</a:t>
            </a:r>
          </a:p>
        </p:txBody>
      </p:sp>
      <p:graphicFrame>
        <p:nvGraphicFramePr>
          <p:cNvPr id="61447" name="Object 5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52657714"/>
              </p:ext>
            </p:extLst>
          </p:nvPr>
        </p:nvGraphicFramePr>
        <p:xfrm>
          <a:off x="5530850" y="2438400"/>
          <a:ext cx="353695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quation" r:id="rId7" imgW="1625600" imgH="685800" progId="Equation.DSMT4">
                  <p:embed/>
                </p:oleObj>
              </mc:Choice>
              <mc:Fallback>
                <p:oleObj name="Equation" r:id="rId7" imgW="1625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2438400"/>
                        <a:ext cx="3536950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Числа в прямом коде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6886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247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Недостатки: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800" dirty="0">
                <a:latin typeface="Times New Roman" pitchFamily="18" charset="0"/>
              </a:rPr>
              <a:t>Стандартный способ сложения не работает, например, -6 + 6: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dirty="0">
                <a:latin typeface="Times New Roman" pitchFamily="18" charset="0"/>
              </a:rPr>
              <a:t>              1110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dirty="0">
                <a:latin typeface="Times New Roman" pitchFamily="18" charset="0"/>
              </a:rPr>
              <a:t>           +0110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dirty="0">
                <a:latin typeface="Times New Roman" pitchFamily="18" charset="0"/>
              </a:rPr>
              <a:t>            10100 </a:t>
            </a:r>
            <a:r>
              <a:rPr lang="ru-RU" sz="3200" dirty="0">
                <a:solidFill>
                  <a:schemeClr val="accent2"/>
                </a:solidFill>
                <a:latin typeface="Times New Roman" pitchFamily="18" charset="0"/>
              </a:rPr>
              <a:t>(не правильно!)</a:t>
            </a:r>
          </a:p>
          <a:p>
            <a:pPr marL="342900" indent="-342900">
              <a:spcBef>
                <a:spcPct val="20000"/>
              </a:spcBef>
            </a:pP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800" dirty="0">
                <a:latin typeface="Times New Roman" pitchFamily="18" charset="0"/>
              </a:rPr>
              <a:t>Два представления числа 0 (± 0):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dirty="0">
                <a:latin typeface="Times New Roman" pitchFamily="18" charset="0"/>
              </a:rPr>
              <a:t>              1000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dirty="0">
                <a:latin typeface="Times New Roman" pitchFamily="18" charset="0"/>
              </a:rPr>
              <a:t>              0000</a:t>
            </a:r>
          </a:p>
          <a:p>
            <a:pPr marL="342900" indent="-342900">
              <a:spcBef>
                <a:spcPct val="20000"/>
              </a:spcBef>
            </a:pPr>
            <a:endParaRPr lang="ru-RU" sz="3200" dirty="0">
              <a:latin typeface="Times New Roman" pitchFamily="18" charset="0"/>
            </a:endParaRPr>
          </a:p>
        </p:txBody>
      </p:sp>
      <p:sp>
        <p:nvSpPr>
          <p:cNvPr id="6247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7526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Числа в прямом коде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8005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349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Не имеет проблем прямого кода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>
                <a:latin typeface="Times New Roman" pitchFamily="18" charset="0"/>
              </a:rPr>
              <a:t>Алгоритм сложения работает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>
                <a:latin typeface="Times New Roman" pitchFamily="18" charset="0"/>
              </a:rPr>
              <a:t>Единственное представление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Числа в дополнительном коде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8206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4805571"/>
              </p:ext>
            </p:extLst>
          </p:nvPr>
        </p:nvGraphicFramePr>
        <p:xfrm>
          <a:off x="2590800" y="1752600"/>
          <a:ext cx="41148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Equation" r:id="rId7" imgW="1536700" imgH="431800" progId="Equation.DSMT4">
                  <p:embed/>
                </p:oleObj>
              </mc:Choice>
              <mc:Fallback>
                <p:oleObj name="Equation" r:id="rId7" imgW="1536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752600"/>
                        <a:ext cx="411480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451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Старший бит имеет вес </a:t>
            </a:r>
            <a:r>
              <a:rPr lang="ru-RU" sz="2800" b="1" dirty="0">
                <a:latin typeface="Times New Roman" pitchFamily="18" charset="0"/>
              </a:rPr>
              <a:t>-</a:t>
            </a:r>
            <a:r>
              <a:rPr lang="ru-RU" sz="2800" dirty="0">
                <a:latin typeface="Times New Roman" pitchFamily="18" charset="0"/>
              </a:rPr>
              <a:t>2</a:t>
            </a:r>
            <a:r>
              <a:rPr lang="ru-RU" sz="2800" i="1" baseline="30000" dirty="0">
                <a:latin typeface="Times New Roman" pitchFamily="18" charset="0"/>
              </a:rPr>
              <a:t>N</a:t>
            </a:r>
            <a:r>
              <a:rPr lang="ru-RU" sz="2800" baseline="30000" dirty="0">
                <a:latin typeface="Times New Roman" pitchFamily="18" charset="0"/>
              </a:rPr>
              <a:t>-1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Наибольшее положительное 4-битовое </a:t>
            </a:r>
            <a:r>
              <a:rPr lang="ru-RU" sz="2800" dirty="0" smtClean="0">
                <a:latin typeface="Times New Roman" pitchFamily="18" charset="0"/>
              </a:rPr>
              <a:t>число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Наибольшее (по модулю) отрицательное 4-битовое число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Старший бит, как и ранее, показывает знак (1 = отрицательное, 0 = положительное)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Диапазон </a:t>
            </a:r>
            <a:r>
              <a:rPr lang="ru-RU" sz="2800" i="1" dirty="0">
                <a:latin typeface="Times New Roman" pitchFamily="18" charset="0"/>
              </a:rPr>
              <a:t>N</a:t>
            </a:r>
            <a:r>
              <a:rPr lang="ru-RU" sz="2800" dirty="0">
                <a:latin typeface="Times New Roman" pitchFamily="18" charset="0"/>
              </a:rPr>
              <a:t>-битового числа в дополнительном коде: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Числа в дополнительном коде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2867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3269392"/>
              </p:ext>
            </p:extLst>
          </p:nvPr>
        </p:nvGraphicFramePr>
        <p:xfrm>
          <a:off x="2590800" y="1752600"/>
          <a:ext cx="41148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Equation" r:id="rId7" imgW="1536700" imgH="431800" progId="Equation.DSMT4">
                  <p:embed/>
                </p:oleObj>
              </mc:Choice>
              <mc:Fallback>
                <p:oleObj name="Equation" r:id="rId7" imgW="1536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752600"/>
                        <a:ext cx="411480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451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Старший бит имеет вес </a:t>
            </a:r>
            <a:r>
              <a:rPr lang="ru-RU" sz="2800" b="1" dirty="0">
                <a:latin typeface="Times New Roman" pitchFamily="18" charset="0"/>
              </a:rPr>
              <a:t>-</a:t>
            </a:r>
            <a:r>
              <a:rPr lang="ru-RU" sz="2800" dirty="0">
                <a:latin typeface="Times New Roman" pitchFamily="18" charset="0"/>
              </a:rPr>
              <a:t>2</a:t>
            </a:r>
            <a:r>
              <a:rPr lang="ru-RU" sz="2800" i="1" baseline="30000" dirty="0">
                <a:latin typeface="Times New Roman" pitchFamily="18" charset="0"/>
              </a:rPr>
              <a:t>N</a:t>
            </a:r>
            <a:r>
              <a:rPr lang="ru-RU" sz="2800" baseline="30000" dirty="0">
                <a:latin typeface="Times New Roman" pitchFamily="18" charset="0"/>
              </a:rPr>
              <a:t>-1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8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Наибольшее положительное 4-битовое число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</a:rPr>
              <a:t>0111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Наибольшее (по модулю) отрицательное 4-битовое число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</a:rPr>
              <a:t>1000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Старший бит, как и ранее, показывает знак (1 = отрицательное, 0 = положительное)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Диапазон </a:t>
            </a:r>
            <a:r>
              <a:rPr lang="ru-RU" sz="2800" i="1" dirty="0">
                <a:latin typeface="Times New Roman" pitchFamily="18" charset="0"/>
              </a:rPr>
              <a:t>N</a:t>
            </a:r>
            <a:r>
              <a:rPr lang="ru-RU" sz="2800" dirty="0">
                <a:latin typeface="Times New Roman" pitchFamily="18" charset="0"/>
              </a:rPr>
              <a:t>-битового числа в дополнительном коде</a:t>
            </a:r>
            <a:r>
              <a:rPr lang="ru-RU" sz="2800" dirty="0" smtClean="0">
                <a:latin typeface="Times New Roman" pitchFamily="18" charset="0"/>
              </a:rPr>
              <a:t>: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</a:rPr>
              <a:t>                        [-(2</a:t>
            </a:r>
            <a:r>
              <a:rPr lang="ru-RU" sz="2800" b="1" baseline="30000" dirty="0" smtClean="0">
                <a:solidFill>
                  <a:schemeClr val="accent1"/>
                </a:solidFill>
                <a:latin typeface="Times New Roman" pitchFamily="18" charset="0"/>
              </a:rPr>
              <a:t>N-1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</a:rPr>
              <a:t>-1), 2</a:t>
            </a:r>
            <a:r>
              <a:rPr lang="ru-RU" sz="2800" b="1" baseline="30000" dirty="0" smtClean="0">
                <a:solidFill>
                  <a:schemeClr val="accent1"/>
                </a:solidFill>
                <a:latin typeface="Times New Roman" pitchFamily="18" charset="0"/>
              </a:rPr>
              <a:t>N-1</a:t>
            </a:r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</a:rPr>
              <a:t>-1]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Числа в дополнительном коде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9606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656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Изменение знака числа, представленного в дополнительном коде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Метод: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ru-RU" sz="2400" dirty="0">
                <a:latin typeface="Times New Roman" pitchFamily="18" charset="0"/>
              </a:rPr>
              <a:t>Инвертировать биты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ru-RU" sz="2400" dirty="0">
                <a:latin typeface="Times New Roman" pitchFamily="18" charset="0"/>
              </a:rPr>
              <a:t>Добавить 1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Пример: Изменить знак  3</a:t>
            </a:r>
            <a:r>
              <a:rPr lang="ru-RU" sz="3200" baseline="-25000" dirty="0">
                <a:latin typeface="Times New Roman" pitchFamily="18" charset="0"/>
              </a:rPr>
              <a:t>10</a:t>
            </a:r>
            <a:r>
              <a:rPr lang="ru-RU" sz="3200" dirty="0">
                <a:latin typeface="Times New Roman" pitchFamily="18" charset="0"/>
              </a:rPr>
              <a:t> = 0011</a:t>
            </a:r>
            <a:r>
              <a:rPr lang="ru-RU" sz="3200" baseline="-25000" dirty="0">
                <a:latin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Операция “Дополнение до двух”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7855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759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Изменение знака числа, представленного в дополнительном коде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Метод: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ru-RU" sz="2400" dirty="0">
                <a:latin typeface="Times New Roman" pitchFamily="18" charset="0"/>
              </a:rPr>
              <a:t>Инвертировать биты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ru-RU" sz="2400" dirty="0">
                <a:latin typeface="Times New Roman" pitchFamily="18" charset="0"/>
              </a:rPr>
              <a:t>Добавить 1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Пример: Изменить знак  3</a:t>
            </a:r>
            <a:r>
              <a:rPr lang="ru-RU" sz="3200" baseline="-25000" dirty="0">
                <a:latin typeface="Times New Roman" pitchFamily="18" charset="0"/>
              </a:rPr>
              <a:t>10</a:t>
            </a:r>
            <a:r>
              <a:rPr lang="ru-RU" sz="3200" dirty="0">
                <a:latin typeface="Times New Roman" pitchFamily="18" charset="0"/>
              </a:rPr>
              <a:t> = 0011</a:t>
            </a:r>
            <a:r>
              <a:rPr lang="ru-RU" sz="3200" baseline="-25000" dirty="0">
                <a:latin typeface="Times New Roman" pitchFamily="18" charset="0"/>
              </a:rPr>
              <a:t>2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1100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+ 1</a:t>
            </a:r>
          </a:p>
          <a:p>
            <a:pPr marL="1371600" lvl="2" indent="-457200">
              <a:spcBef>
                <a:spcPct val="20000"/>
              </a:spcBef>
            </a:pPr>
            <a:r>
              <a:rPr lang="ru-RU" smtClean="0"/>
              <a:t>      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>1101 = -3</a:t>
            </a:r>
            <a:r>
              <a:rPr lang="ru-RU" sz="2400" b="1" baseline="-25000" dirty="0">
                <a:solidFill>
                  <a:schemeClr val="accent2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6759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81200" y="4724400"/>
            <a:ext cx="914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Операция “Дополнение до двух”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345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861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Найти представление в дополнительном коде числа 6</a:t>
            </a:r>
            <a:r>
              <a:rPr lang="ru-RU" sz="3200" baseline="-25000" dirty="0">
                <a:latin typeface="Times New Roman" pitchFamily="18" charset="0"/>
              </a:rPr>
              <a:t>10</a:t>
            </a:r>
            <a:r>
              <a:rPr lang="ru-RU" sz="3200" dirty="0">
                <a:latin typeface="Times New Roman" pitchFamily="18" charset="0"/>
              </a:rPr>
              <a:t> = 0110</a:t>
            </a:r>
            <a:r>
              <a:rPr lang="ru-RU" sz="3200" baseline="-25000" dirty="0">
                <a:latin typeface="Times New Roman" pitchFamily="18" charset="0"/>
              </a:rPr>
              <a:t>2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endParaRPr lang="ru-RU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endParaRPr lang="ru-RU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1371600" lvl="2" indent="-457200">
              <a:spcBef>
                <a:spcPct val="20000"/>
              </a:spcBef>
            </a:pPr>
            <a:r>
              <a:rPr lang="ru-RU" dirty="0" smtClean="0"/>
              <a:t>       </a:t>
            </a:r>
            <a:endParaRPr lang="ru-RU" dirty="0" smtClean="0"/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</a:rPr>
              <a:t>Чему </a:t>
            </a:r>
            <a:r>
              <a:rPr lang="ru-RU" sz="3200" dirty="0">
                <a:latin typeface="Times New Roman" pitchFamily="18" charset="0"/>
              </a:rPr>
              <a:t>равно десятичное представление числа 1001</a:t>
            </a:r>
            <a:r>
              <a:rPr lang="ru-RU" sz="3200" baseline="-25000" dirty="0">
                <a:latin typeface="Times New Roman" pitchFamily="18" charset="0"/>
              </a:rPr>
              <a:t>2</a:t>
            </a:r>
            <a:r>
              <a:rPr lang="ru-RU" sz="3200" dirty="0">
                <a:latin typeface="Times New Roman" pitchFamily="18" charset="0"/>
              </a:rPr>
              <a:t>?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endParaRPr lang="ru-RU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endParaRPr lang="ru-RU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1371600" lvl="2" indent="-457200">
              <a:spcBef>
                <a:spcPct val="20000"/>
              </a:spcBef>
            </a:pPr>
            <a:r>
              <a:rPr lang="ru-RU" dirty="0" smtClean="0"/>
              <a:t>       </a:t>
            </a:r>
            <a:endParaRPr lang="ru-RU" sz="2400" baseline="-25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Примеры вычислений с числами в дополнительном коде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625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963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Найти представление в дополнительном коде 6</a:t>
            </a:r>
            <a:r>
              <a:rPr lang="ru-RU" sz="3200" baseline="-25000" dirty="0">
                <a:latin typeface="Times New Roman" pitchFamily="18" charset="0"/>
              </a:rPr>
              <a:t>10</a:t>
            </a:r>
            <a:r>
              <a:rPr lang="ru-RU" sz="3200" dirty="0">
                <a:latin typeface="Times New Roman" pitchFamily="18" charset="0"/>
              </a:rPr>
              <a:t> = 0110</a:t>
            </a:r>
            <a:r>
              <a:rPr lang="ru-RU" sz="3200" baseline="-25000" dirty="0">
                <a:latin typeface="Times New Roman" pitchFamily="18" charset="0"/>
              </a:rPr>
              <a:t>2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</a:rPr>
              <a:t>1001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</a:rPr>
              <a:t>+ 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1371600" lvl="2" indent="-457200">
              <a:spcBef>
                <a:spcPct val="20000"/>
              </a:spcBef>
            </a:pPr>
            <a:r>
              <a:rPr lang="ru-RU" dirty="0" smtClean="0"/>
              <a:t>      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</a:rPr>
              <a:t>1010 = -6</a:t>
            </a:r>
            <a:r>
              <a:rPr lang="ru-RU" sz="2400" baseline="-25000" dirty="0">
                <a:solidFill>
                  <a:schemeClr val="accent2"/>
                </a:solidFill>
                <a:latin typeface="Times New Roman" pitchFamily="18" charset="0"/>
              </a:rPr>
              <a:t>10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</a:rPr>
              <a:t>Чему </a:t>
            </a:r>
            <a:r>
              <a:rPr lang="ru-RU" sz="3200" dirty="0" smtClean="0">
                <a:latin typeface="Times New Roman" pitchFamily="18" charset="0"/>
              </a:rPr>
              <a:t>равно </a:t>
            </a:r>
            <a:r>
              <a:rPr lang="ru-RU" sz="3200" dirty="0">
                <a:latin typeface="Times New Roman" pitchFamily="18" charset="0"/>
              </a:rPr>
              <a:t>десятичное представление числа </a:t>
            </a:r>
            <a:r>
              <a:rPr lang="ru-RU" sz="3200" dirty="0">
                <a:latin typeface="Times New Roman" pitchFamily="18" charset="0"/>
              </a:rPr>
              <a:t>в дополнительном коде 1001</a:t>
            </a:r>
            <a:r>
              <a:rPr lang="ru-RU" sz="3200" baseline="-25000" dirty="0">
                <a:latin typeface="Times New Roman" pitchFamily="18" charset="0"/>
              </a:rPr>
              <a:t>2</a:t>
            </a:r>
            <a:r>
              <a:rPr lang="ru-RU" sz="3200" dirty="0">
                <a:latin typeface="Times New Roman" pitchFamily="18" charset="0"/>
              </a:rPr>
              <a:t>? 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</a:rPr>
              <a:t>0110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</a:rPr>
              <a:t>+    1</a:t>
            </a:r>
          </a:p>
          <a:p>
            <a:pPr marL="1371600" lvl="2" indent="-457200">
              <a:spcBef>
                <a:spcPct val="20000"/>
              </a:spcBef>
            </a:pPr>
            <a:r>
              <a:rPr lang="ru-RU" dirty="0" smtClean="0"/>
              <a:t>      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</a:rPr>
              <a:t>0111</a:t>
            </a:r>
            <a:r>
              <a:rPr lang="ru-RU" sz="2400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</a:rPr>
              <a:t> = 7</a:t>
            </a:r>
            <a:r>
              <a:rPr lang="ru-RU" sz="2400" baseline="-25000" dirty="0">
                <a:solidFill>
                  <a:schemeClr val="accent2"/>
                </a:solidFill>
                <a:latin typeface="Times New Roman" pitchFamily="18" charset="0"/>
              </a:rPr>
              <a:t>10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</a:rPr>
              <a:t>, следовательно 1001</a:t>
            </a:r>
            <a:r>
              <a:rPr lang="ru-RU" sz="2400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</a:rPr>
              <a:t> = -7</a:t>
            </a:r>
            <a:r>
              <a:rPr lang="ru-RU" sz="2400" baseline="-25000" dirty="0">
                <a:solidFill>
                  <a:schemeClr val="accent2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6963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81200" y="56388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981200" y="26670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Примеры вычислений с числами в дополнительном коде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3667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62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1920887"/>
              </p:ext>
            </p:extLst>
          </p:nvPr>
        </p:nvGraphicFramePr>
        <p:xfrm>
          <a:off x="3000375" y="1676400"/>
          <a:ext cx="233362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8" name="VISIO" r:id="rId7" imgW="550770" imgH="502083" progId="Visio.Drawing.6">
                  <p:embed/>
                </p:oleObj>
              </mc:Choice>
              <mc:Fallback>
                <p:oleObj name="VISIO" r:id="rId7" imgW="550770" imgH="50208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676400"/>
                        <a:ext cx="233362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19388213"/>
              </p:ext>
            </p:extLst>
          </p:nvPr>
        </p:nvGraphicFramePr>
        <p:xfrm>
          <a:off x="2895600" y="4343400"/>
          <a:ext cx="24098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" name="VISIO" r:id="rId9" imgW="550770" imgH="502083" progId="Visio.Drawing.6">
                  <p:embed/>
                </p:oleObj>
              </mc:Choice>
              <mc:Fallback>
                <p:oleObj name="VISIO" r:id="rId9" imgW="550770" imgH="50208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240982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Сложить числа 6 + (-6) с использованием дополнительного кода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ru-RU" sz="28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ru-RU" sz="28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ru-RU" sz="28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Сложить числа </a:t>
            </a:r>
            <a:r>
              <a:rPr lang="ru-RU" sz="2800" b="1" dirty="0">
                <a:latin typeface="Times New Roman" pitchFamily="18" charset="0"/>
              </a:rPr>
              <a:t>-</a:t>
            </a:r>
            <a:r>
              <a:rPr lang="ru-RU" sz="2800" dirty="0">
                <a:latin typeface="Times New Roman" pitchFamily="18" charset="0"/>
              </a:rPr>
              <a:t>2 + 3 с использованием дополнительного кода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Сложение чисел в дополнительном коде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4917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066800"/>
            <a:ext cx="77724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Микропроцессоры кардинально изменили наш мир</a:t>
            </a:r>
          </a:p>
          <a:p>
            <a:pPr lvl="1" eaLnBrk="1" hangingPunct="1"/>
            <a:r>
              <a:rPr lang="ru-RU" sz="2200" dirty="0" smtClean="0"/>
              <a:t>Сотовые телефоны, интернет, достижения в медицинской сфере </a:t>
            </a:r>
          </a:p>
          <a:p>
            <a:pPr eaLnBrk="1" hangingPunct="1"/>
            <a:r>
              <a:rPr lang="ru-RU" sz="2400" dirty="0" smtClean="0"/>
              <a:t>Объем продаж полупроводниковой промышленности вырос с 21  миллиарда долларов в 1985 году до 300 миллиардов долларов в 2011</a:t>
            </a:r>
          </a:p>
        </p:txBody>
      </p:sp>
      <p:pic>
        <p:nvPicPr>
          <p:cNvPr id="26628" name="Picture 1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04" y="3386137"/>
            <a:ext cx="32480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1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42" y="3733800"/>
            <a:ext cx="2720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20558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228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Полупроводниковая микроэлектроника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89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6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746722"/>
              </p:ext>
            </p:extLst>
          </p:nvPr>
        </p:nvGraphicFramePr>
        <p:xfrm>
          <a:off x="3124200" y="1892808"/>
          <a:ext cx="2206752" cy="2005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2" name="VISIO" r:id="rId7" imgW="551688" imgH="501396" progId="Visio.Drawing.6">
                  <p:embed/>
                </p:oleObj>
              </mc:Choice>
              <mc:Fallback>
                <p:oleObj name="VISIO" r:id="rId7" imgW="551688" imgH="501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892808"/>
                        <a:ext cx="2206752" cy="2005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44900859"/>
              </p:ext>
            </p:extLst>
          </p:nvPr>
        </p:nvGraphicFramePr>
        <p:xfrm>
          <a:off x="3276600" y="4572000"/>
          <a:ext cx="2206752" cy="2005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3" name="VISIO" r:id="rId9" imgW="551688" imgH="501396" progId="Visio.Drawing.6">
                  <p:embed/>
                </p:oleObj>
              </mc:Choice>
              <mc:Fallback>
                <p:oleObj name="VISIO" r:id="rId9" imgW="551688" imgH="501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72000"/>
                        <a:ext cx="2206752" cy="2005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Сложить числа 6 + (-6) с использованием дополнительного кода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ru-RU" sz="18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Сложить числа </a:t>
            </a:r>
            <a:r>
              <a:rPr lang="ru-RU" sz="2800" b="1" dirty="0">
                <a:latin typeface="Times New Roman" pitchFamily="18" charset="0"/>
              </a:rPr>
              <a:t>-</a:t>
            </a:r>
            <a:r>
              <a:rPr lang="ru-RU" sz="2800" dirty="0">
                <a:latin typeface="Times New Roman" pitchFamily="18" charset="0"/>
              </a:rPr>
              <a:t>2 + 3 с использованием дополнительного кода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Сложение чисел в дополнительном коде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83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000" smtClean="0"/>
              <a:t>Copyright © 2012  Elsevier</a:t>
            </a:r>
            <a:endParaRPr lang="ru-RU" sz="1000"/>
          </a:p>
        </p:txBody>
      </p:sp>
      <p:sp>
        <p:nvSpPr>
          <p:cNvPr id="7270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271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ru-RU" sz="3000" b="1" dirty="0" smtClean="0">
                <a:latin typeface="Times New Roman" pitchFamily="18" charset="0"/>
              </a:rPr>
              <a:t>Увеличить  количество бит с </a:t>
            </a:r>
            <a:r>
              <a:rPr lang="ru-RU" sz="3000" b="1" i="1" dirty="0">
                <a:latin typeface="Times New Roman" pitchFamily="18" charset="0"/>
              </a:rPr>
              <a:t>N</a:t>
            </a:r>
            <a:r>
              <a:rPr lang="ru-RU" sz="3000" b="1" dirty="0" smtClean="0">
                <a:latin typeface="Times New Roman" pitchFamily="18" charset="0"/>
              </a:rPr>
              <a:t> до </a:t>
            </a:r>
            <a:r>
              <a:rPr lang="ru-RU" sz="3000" b="1" i="1" dirty="0">
                <a:latin typeface="Times New Roman" pitchFamily="18" charset="0"/>
              </a:rPr>
              <a:t>M</a:t>
            </a:r>
            <a:r>
              <a:rPr lang="ru-RU" sz="3000" b="1" dirty="0" smtClean="0">
                <a:latin typeface="Times New Roman" pitchFamily="18" charset="0"/>
              </a:rPr>
              <a:t> (</a:t>
            </a:r>
            <a:r>
              <a:rPr lang="ru-RU" sz="3000" b="1" i="1" dirty="0" smtClean="0">
                <a:latin typeface="Times New Roman" pitchFamily="18" charset="0"/>
              </a:rPr>
              <a:t>M</a:t>
            </a:r>
            <a:r>
              <a:rPr lang="ru-RU" sz="3000" b="1" dirty="0" smtClean="0">
                <a:latin typeface="Times New Roman" pitchFamily="18" charset="0"/>
              </a:rPr>
              <a:t> </a:t>
            </a:r>
            <a:r>
              <a:rPr lang="ru-RU" sz="3000" b="1" dirty="0">
                <a:latin typeface="Times New Roman" pitchFamily="18" charset="0"/>
              </a:rPr>
              <a:t>&gt; </a:t>
            </a:r>
            <a:r>
              <a:rPr lang="ru-RU" sz="3000" b="1" i="1" dirty="0">
                <a:latin typeface="Times New Roman" pitchFamily="18" charset="0"/>
              </a:rPr>
              <a:t>N</a:t>
            </a:r>
            <a:r>
              <a:rPr lang="ru-RU" sz="3000" b="1" dirty="0">
                <a:latin typeface="Times New Roman" pitchFamily="18" charset="0"/>
              </a:rPr>
              <a:t>) 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ru-RU" sz="2600" dirty="0">
                <a:latin typeface="Times New Roman" pitchFamily="18" charset="0"/>
              </a:rPr>
              <a:t>Знаковое расширение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ru-RU" sz="2600" dirty="0">
                <a:latin typeface="Times New Roman" pitchFamily="18" charset="0"/>
              </a:rPr>
              <a:t>Дополнение нулями 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Увеличение количества бит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4192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373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ru-RU" sz="3000" dirty="0">
                <a:latin typeface="Times New Roman" pitchFamily="18" charset="0"/>
              </a:rPr>
              <a:t>Знаковый бит копируется во все новые старшие биты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ru-RU" sz="3000" dirty="0">
                <a:latin typeface="Times New Roman" pitchFamily="18" charset="0"/>
              </a:rPr>
              <a:t>Значение числа не изменяется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ru-RU" dirty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ru-RU" sz="3000" b="1" dirty="0">
                <a:latin typeface="Times New Roman" pitchFamily="18" charset="0"/>
              </a:rPr>
              <a:t>Пример 1: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Times New Roman" pitchFamily="18" charset="0"/>
              </a:rPr>
              <a:t>4-битовое представление 3 =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</a:rPr>
              <a:t>0</a:t>
            </a:r>
            <a:r>
              <a:rPr lang="ru-RU" sz="2400" dirty="0">
                <a:latin typeface="Times New Roman" pitchFamily="18" charset="0"/>
              </a:rPr>
              <a:t>011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Times New Roman" pitchFamily="18" charset="0"/>
              </a:rPr>
              <a:t>8-битовое представление: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</a:rPr>
              <a:t>0000</a:t>
            </a:r>
            <a:r>
              <a:rPr lang="ru-RU" sz="2400" dirty="0">
                <a:latin typeface="Times New Roman" pitchFamily="18" charset="0"/>
              </a:rPr>
              <a:t>0011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ru-RU" sz="3000" b="1" dirty="0">
                <a:latin typeface="Times New Roman" pitchFamily="18" charset="0"/>
              </a:rPr>
              <a:t>Пример 2: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Times New Roman" pitchFamily="18" charset="0"/>
              </a:rPr>
              <a:t>4-битовое представление -5 =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</a:rPr>
              <a:t>011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Times New Roman" pitchFamily="18" charset="0"/>
              </a:rPr>
              <a:t>8-битовое представление: </a:t>
            </a:r>
            <a:r>
              <a:rPr lang="ru-RU" smtClean="0"/>
              <a:t>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</a:rPr>
              <a:t>1111</a:t>
            </a:r>
            <a:r>
              <a:rPr lang="ru-RU" sz="2400" dirty="0" smtClean="0">
                <a:latin typeface="Times New Roman" pitchFamily="18" charset="0"/>
              </a:rPr>
              <a:t>1011</a:t>
            </a:r>
            <a:endParaRPr lang="ru-RU" sz="2400" dirty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Знаковое расширение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0044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475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Times New Roman" pitchFamily="18" charset="0"/>
              </a:rPr>
              <a:t>Все новые старшие биты принимают нулевое значение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Times New Roman" pitchFamily="18" charset="0"/>
              </a:rPr>
              <a:t>Значение отрицательных чисел изменяется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ru-RU" sz="3000" b="1" dirty="0" smtClean="0">
                <a:latin typeface="Times New Roman" pitchFamily="18" charset="0"/>
              </a:rPr>
              <a:t>Пример </a:t>
            </a:r>
            <a:r>
              <a:rPr lang="ru-RU" sz="3000" b="1" dirty="0">
                <a:latin typeface="Times New Roman" pitchFamily="18" charset="0"/>
              </a:rPr>
              <a:t>1: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Times New Roman" pitchFamily="18" charset="0"/>
              </a:rPr>
              <a:t>4-битовая величина =                       0011</a:t>
            </a:r>
            <a:r>
              <a:rPr lang="ru-RU" sz="2400" baseline="-25000" dirty="0" smtClean="0">
                <a:latin typeface="Times New Roman" pitchFamily="18" charset="0"/>
              </a:rPr>
              <a:t>2</a:t>
            </a:r>
            <a:r>
              <a:rPr lang="ru-RU" dirty="0" smtClean="0"/>
              <a:t> </a:t>
            </a:r>
            <a:r>
              <a:rPr lang="ru-RU" sz="2400" dirty="0">
                <a:latin typeface="Times New Roman" pitchFamily="18" charset="0"/>
              </a:rPr>
              <a:t>= 3</a:t>
            </a:r>
            <a:r>
              <a:rPr lang="ru-RU" sz="2400" baseline="-25000" dirty="0">
                <a:latin typeface="Times New Roman" pitchFamily="18" charset="0"/>
              </a:rPr>
              <a:t>10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Times New Roman" pitchFamily="18" charset="0"/>
              </a:rPr>
              <a:t>8-битовая величина после дополнения нулями: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</a:rPr>
              <a:t>0000</a:t>
            </a:r>
            <a:r>
              <a:rPr lang="ru-RU" sz="2400" dirty="0">
                <a:latin typeface="Times New Roman" pitchFamily="18" charset="0"/>
              </a:rPr>
              <a:t>0011 = 3</a:t>
            </a:r>
            <a:r>
              <a:rPr lang="ru-RU" sz="2400" baseline="-25000" dirty="0">
                <a:latin typeface="Times New Roman" pitchFamily="18" charset="0"/>
              </a:rPr>
              <a:t>10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ru-RU" sz="3000" b="1" dirty="0">
                <a:latin typeface="Times New Roman" pitchFamily="18" charset="0"/>
              </a:rPr>
              <a:t>Пример 2: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Times New Roman" pitchFamily="18" charset="0"/>
              </a:rPr>
              <a:t>4-битовая величина =                       1011</a:t>
            </a:r>
            <a:r>
              <a:rPr lang="ru-RU" sz="2400" baseline="-25000" dirty="0">
                <a:latin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</a:rPr>
              <a:t> = -5</a:t>
            </a:r>
            <a:r>
              <a:rPr lang="ru-RU" sz="2400" baseline="-25000" dirty="0">
                <a:latin typeface="Times New Roman" pitchFamily="18" charset="0"/>
              </a:rPr>
              <a:t>10</a:t>
            </a:r>
            <a:endParaRPr lang="ru-RU" sz="2400" dirty="0">
              <a:latin typeface="Times New Roman" pitchFamily="18" charset="0"/>
            </a:endParaRP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Times New Roman" pitchFamily="18" charset="0"/>
              </a:rPr>
              <a:t>8-битовая величина после дополнения нулями: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</a:rPr>
              <a:t>0000</a:t>
            </a:r>
            <a:r>
              <a:rPr lang="ru-RU" sz="2400" dirty="0">
                <a:latin typeface="Times New Roman" pitchFamily="18" charset="0"/>
              </a:rPr>
              <a:t>1011 = 11</a:t>
            </a:r>
            <a:r>
              <a:rPr lang="ru-RU" sz="2400" baseline="-25000" dirty="0">
                <a:latin typeface="Times New Roman" pitchFamily="18" charset="0"/>
              </a:rPr>
              <a:t>10</a:t>
            </a:r>
            <a:endParaRPr lang="ru-RU" sz="2400" dirty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ru-RU" sz="32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Дополнение нулями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8698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2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4839999"/>
              </p:ext>
            </p:extLst>
          </p:nvPr>
        </p:nvGraphicFramePr>
        <p:xfrm>
          <a:off x="609600" y="3845753"/>
          <a:ext cx="8610600" cy="202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VISIO" r:id="rId8" imgW="5744386" imgH="1346412" progId="Visio.Drawing.6">
                  <p:embed/>
                </p:oleObj>
              </mc:Choice>
              <mc:Fallback>
                <p:oleObj name="VISIO" r:id="rId8" imgW="5744386" imgH="13464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45753"/>
                        <a:ext cx="8610600" cy="2020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94" name="Group 102"/>
          <p:cNvGraphicFramePr>
            <a:graphicFrameLocks noGrp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68519483"/>
              </p:ext>
            </p:extLst>
          </p:nvPr>
        </p:nvGraphicFramePr>
        <p:xfrm>
          <a:off x="1143000" y="1219200"/>
          <a:ext cx="7467600" cy="2057399"/>
        </p:xfrm>
        <a:graphic>
          <a:graphicData uri="http://schemas.openxmlformats.org/drawingml/2006/table">
            <a:tbl>
              <a:tblPr/>
              <a:tblGrid>
                <a:gridCol w="3850482"/>
                <a:gridCol w="3617118"/>
              </a:tblGrid>
              <a:tr h="5714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Представление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Диапазон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Числа без знака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[0, 2</a:t>
                      </a:r>
                      <a:r>
                        <a:rPr kumimoji="0" lang="ru-RU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Числа в прямом коде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</a:t>
                      </a:r>
                      <a:r>
                        <a:rPr kumimoji="0" lang="ru-RU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1), 2</a:t>
                      </a:r>
                      <a:r>
                        <a:rPr kumimoji="0" lang="ru-RU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Числа в дополнительном коде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[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ru-RU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2</a:t>
                      </a:r>
                      <a:r>
                        <a:rPr kumimoji="0" lang="ru-RU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kumimoji="0" lang="ru-RU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78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5800" name="Text Box 10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3276600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 smtClean="0"/>
              <a:t>П</a:t>
            </a:r>
            <a:r>
              <a:rPr lang="ru-RU" dirty="0" smtClean="0"/>
              <a:t>ример: </a:t>
            </a:r>
            <a:r>
              <a:rPr lang="ru-RU" dirty="0" smtClean="0"/>
              <a:t>4-битовое представление: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Сравнение способов представления двоичных чисел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515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3716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b="1" dirty="0" smtClean="0"/>
              <a:t>Выполняют логические функции </a:t>
            </a:r>
          </a:p>
          <a:p>
            <a:pPr lvl="1" eaLnBrk="1" hangingPunct="1"/>
            <a:r>
              <a:rPr lang="ru-RU" dirty="0" smtClean="0"/>
              <a:t>Инверсия (НЕ), И (AND), ИЛИ (OR), И-НЕ(NAND), ИЛИ-НЕ(NOR), и т.д.</a:t>
            </a:r>
          </a:p>
          <a:p>
            <a:pPr eaLnBrk="1" hangingPunct="1"/>
            <a:r>
              <a:rPr lang="ru-RU" b="1" dirty="0" smtClean="0"/>
              <a:t>С одним входом </a:t>
            </a:r>
          </a:p>
          <a:p>
            <a:pPr lvl="1" eaLnBrk="1" hangingPunct="1"/>
            <a:r>
              <a:rPr lang="ru-RU" dirty="0" smtClean="0"/>
              <a:t>Элемент НЕ, буфер</a:t>
            </a:r>
          </a:p>
          <a:p>
            <a:pPr eaLnBrk="1" hangingPunct="1"/>
            <a:r>
              <a:rPr lang="ru-RU" b="1" dirty="0" smtClean="0"/>
              <a:t>С двумя входами </a:t>
            </a:r>
          </a:p>
          <a:p>
            <a:pPr lvl="1" eaLnBrk="1" hangingPunct="1"/>
            <a:r>
              <a:rPr lang="ru-RU" dirty="0" smtClean="0"/>
              <a:t>И, ИЛИ, И-НЕ, ИЛИ-НЕ, Исключающее ИЛИ, Исключающее ИЛИ-НЕ</a:t>
            </a:r>
          </a:p>
          <a:p>
            <a:pPr eaLnBrk="1" hangingPunct="1"/>
            <a:r>
              <a:rPr lang="ru-RU" b="1" dirty="0" smtClean="0"/>
              <a:t>С несколькими входами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Логические элементы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63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9874656"/>
              </p:ext>
            </p:extLst>
          </p:nvPr>
        </p:nvGraphicFramePr>
        <p:xfrm>
          <a:off x="1943100" y="1365250"/>
          <a:ext cx="264160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6" name="VISIO" r:id="rId7" imgW="885960" imgH="1228680" progId="Visio.Drawing.6">
                  <p:embed/>
                </p:oleObj>
              </mc:Choice>
              <mc:Fallback>
                <p:oleObj name="VISIO" r:id="rId7" imgW="885960" imgH="122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1365250"/>
                        <a:ext cx="264160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08057419"/>
              </p:ext>
            </p:extLst>
          </p:nvPr>
        </p:nvGraphicFramePr>
        <p:xfrm>
          <a:off x="5316538" y="1447800"/>
          <a:ext cx="2535237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7" name="VISIO" r:id="rId9" imgW="885960" imgH="1228680" progId="Visio.Drawing.6">
                  <p:embed/>
                </p:oleObj>
              </mc:Choice>
              <mc:Fallback>
                <p:oleObj name="VISIO" r:id="rId9" imgW="885960" imgH="122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1447800"/>
                        <a:ext cx="2535237" cy="351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Логические элементы с одним входом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4737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4423294"/>
              </p:ext>
            </p:extLst>
          </p:nvPr>
        </p:nvGraphicFramePr>
        <p:xfrm>
          <a:off x="1943100" y="1365250"/>
          <a:ext cx="264160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6" name="VISIO" r:id="rId7" imgW="885960" imgH="1228680" progId="Visio.Drawing.6">
                  <p:embed/>
                </p:oleObj>
              </mc:Choice>
              <mc:Fallback>
                <p:oleObj name="VISIO" r:id="rId7" imgW="885960" imgH="122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1365250"/>
                        <a:ext cx="264160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46575575"/>
              </p:ext>
            </p:extLst>
          </p:nvPr>
        </p:nvGraphicFramePr>
        <p:xfrm>
          <a:off x="5316538" y="1447800"/>
          <a:ext cx="2535237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7" name="VISIO" r:id="rId9" imgW="885960" imgH="1228680" progId="Visio.Drawing.6">
                  <p:embed/>
                </p:oleObj>
              </mc:Choice>
              <mc:Fallback>
                <p:oleObj name="VISIO" r:id="rId9" imgW="885960" imgH="122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1447800"/>
                        <a:ext cx="2535237" cy="351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Логические элементы с одним входом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7363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2023945"/>
              </p:ext>
            </p:extLst>
          </p:nvPr>
        </p:nvGraphicFramePr>
        <p:xfrm>
          <a:off x="1682750" y="1438275"/>
          <a:ext cx="2301875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2" name="VISIO" r:id="rId7" imgW="885960" imgH="1457280" progId="Visio.Drawing.6">
                  <p:embed/>
                </p:oleObj>
              </mc:Choice>
              <mc:Fallback>
                <p:oleObj name="VISIO" r:id="rId7" imgW="88596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1438275"/>
                        <a:ext cx="2301875" cy="378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38282583"/>
              </p:ext>
            </p:extLst>
          </p:nvPr>
        </p:nvGraphicFramePr>
        <p:xfrm>
          <a:off x="5005388" y="1447800"/>
          <a:ext cx="2332037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3" name="VISIO" r:id="rId9" imgW="885960" imgH="1457280" progId="Visio.Drawing.6">
                  <p:embed/>
                </p:oleObj>
              </mc:Choice>
              <mc:Fallback>
                <p:oleObj name="VISIO" r:id="rId9" imgW="88596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1447800"/>
                        <a:ext cx="2332037" cy="38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Логические элементы с двумя входами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7396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3158048"/>
              </p:ext>
            </p:extLst>
          </p:nvPr>
        </p:nvGraphicFramePr>
        <p:xfrm>
          <a:off x="1682750" y="1438275"/>
          <a:ext cx="2301875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0" name="VISIO" r:id="rId7" imgW="885960" imgH="1457280" progId="Visio.Drawing.6">
                  <p:embed/>
                </p:oleObj>
              </mc:Choice>
              <mc:Fallback>
                <p:oleObj name="VISIO" r:id="rId7" imgW="88596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1438275"/>
                        <a:ext cx="2301875" cy="378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48940321"/>
              </p:ext>
            </p:extLst>
          </p:nvPr>
        </p:nvGraphicFramePr>
        <p:xfrm>
          <a:off x="5005388" y="1447800"/>
          <a:ext cx="2332037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1" name="VISIO" r:id="rId9" imgW="885960" imgH="1457280" progId="Visio.Drawing.6">
                  <p:embed/>
                </p:oleObj>
              </mc:Choice>
              <mc:Fallback>
                <p:oleObj name="VISIO" r:id="rId9" imgW="88596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1447800"/>
                        <a:ext cx="2332037" cy="38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Логические элементы с двумя входами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2346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89037"/>
            <a:ext cx="8229600" cy="4525963"/>
          </a:xfrm>
        </p:spPr>
        <p:txBody>
          <a:bodyPr/>
          <a:lstStyle/>
          <a:p>
            <a:pPr eaLnBrk="1" hangingPunct="1"/>
            <a:r>
              <a:rPr lang="ru-RU" dirty="0" smtClean="0"/>
              <a:t>Цель курса:</a:t>
            </a:r>
          </a:p>
          <a:p>
            <a:pPr lvl="1" eaLnBrk="1" hangingPunct="1"/>
            <a:r>
              <a:rPr lang="ru-RU" dirty="0" smtClean="0"/>
              <a:t>Понять, что происходит внутри корпуса компьютера</a:t>
            </a:r>
          </a:p>
          <a:p>
            <a:pPr lvl="1" eaLnBrk="1" hangingPunct="1"/>
            <a:r>
              <a:rPr lang="ru-RU" dirty="0" smtClean="0"/>
              <a:t>Изучить </a:t>
            </a:r>
            <a:r>
              <a:rPr lang="ru-RU" dirty="0" err="1" smtClean="0"/>
              <a:t>оснвоные</a:t>
            </a:r>
            <a:r>
              <a:rPr lang="ru-RU" dirty="0" smtClean="0"/>
              <a:t> </a:t>
            </a:r>
            <a:r>
              <a:rPr lang="ru-RU" dirty="0" smtClean="0"/>
              <a:t>принципы </a:t>
            </a:r>
            <a:r>
              <a:rPr lang="ru-RU" dirty="0" smtClean="0"/>
              <a:t>цифровой </a:t>
            </a:r>
            <a:r>
              <a:rPr lang="ru-RU" dirty="0" err="1" smtClean="0"/>
              <a:t>схемотехники</a:t>
            </a:r>
            <a:endParaRPr lang="ru-RU" dirty="0" smtClean="0"/>
          </a:p>
          <a:p>
            <a:pPr lvl="1" eaLnBrk="1" hangingPunct="1"/>
            <a:r>
              <a:rPr lang="ru-RU" dirty="0" smtClean="0"/>
              <a:t>Научиться разрабатывать проекты </a:t>
            </a:r>
            <a:r>
              <a:rPr lang="ru-RU" dirty="0" smtClean="0"/>
              <a:t>увеличивающейся </a:t>
            </a:r>
            <a:r>
              <a:rPr lang="ru-RU" dirty="0" smtClean="0"/>
              <a:t>сложности   </a:t>
            </a:r>
          </a:p>
          <a:p>
            <a:pPr lvl="1" eaLnBrk="1" hangingPunct="1"/>
            <a:r>
              <a:rPr lang="ru-RU" dirty="0" smtClean="0"/>
              <a:t>Научиться проектировать микропроцессоры</a:t>
            </a:r>
          </a:p>
          <a:p>
            <a:pPr lvl="1" eaLnBrk="1" hangingPunct="1"/>
            <a:endParaRPr lang="ru-RU" dirty="0" smtClean="0"/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План игры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62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7525615"/>
              </p:ext>
            </p:extLst>
          </p:nvPr>
        </p:nvGraphicFramePr>
        <p:xfrm>
          <a:off x="914400" y="1466850"/>
          <a:ext cx="8001000" cy="325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8" name="VISIO" r:id="rId6" imgW="3580920" imgH="1457280" progId="Visio.Drawing.6">
                  <p:embed/>
                </p:oleObj>
              </mc:Choice>
              <mc:Fallback>
                <p:oleObj name="VISIO" r:id="rId6" imgW="358092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66850"/>
                        <a:ext cx="8001000" cy="325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Прочие логические элементы с двумя входами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9774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0827044"/>
              </p:ext>
            </p:extLst>
          </p:nvPr>
        </p:nvGraphicFramePr>
        <p:xfrm>
          <a:off x="914400" y="1466850"/>
          <a:ext cx="80010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9" name="VISIO" r:id="rId6" imgW="3584448" imgH="1456944" progId="Visio.Drawing.6">
                  <p:embed/>
                </p:oleObj>
              </mc:Choice>
              <mc:Fallback>
                <p:oleObj name="VISIO" r:id="rId6" imgW="3584448" imgH="14569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66850"/>
                        <a:ext cx="8001000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Прочие логические элементы с двумя входами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621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2772920"/>
              </p:ext>
            </p:extLst>
          </p:nvPr>
        </p:nvGraphicFramePr>
        <p:xfrm>
          <a:off x="1531938" y="1219200"/>
          <a:ext cx="2374900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8" name="VISIO" r:id="rId7" imgW="961200" imgH="1914480" progId="Visio.Drawing.6">
                  <p:embed/>
                </p:oleObj>
              </mc:Choice>
              <mc:Fallback>
                <p:oleObj name="VISIO" r:id="rId7" imgW="961200" imgH="191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219200"/>
                        <a:ext cx="2374900" cy="473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99729498"/>
              </p:ext>
            </p:extLst>
          </p:nvPr>
        </p:nvGraphicFramePr>
        <p:xfrm>
          <a:off x="4724400" y="1143000"/>
          <a:ext cx="2484438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9" name="VISIO" r:id="rId9" imgW="961200" imgH="1914480" progId="Visio.Drawing.6">
                  <p:embed/>
                </p:oleObj>
              </mc:Choice>
              <mc:Fallback>
                <p:oleObj name="VISIO" r:id="rId9" imgW="961200" imgH="191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143000"/>
                        <a:ext cx="2484438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Логические элементы с несколькими входами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0051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7714415"/>
              </p:ext>
            </p:extLst>
          </p:nvPr>
        </p:nvGraphicFramePr>
        <p:xfrm>
          <a:off x="1477962" y="1219200"/>
          <a:ext cx="2484438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8" name="VISIO" r:id="rId8" imgW="961644" imgH="1914144" progId="Visio.Drawing.6">
                  <p:embed/>
                </p:oleObj>
              </mc:Choice>
              <mc:Fallback>
                <p:oleObj name="VISIO" r:id="rId8" imgW="961644" imgH="19141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2" y="1219200"/>
                        <a:ext cx="2484438" cy="473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7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77098683"/>
              </p:ext>
            </p:extLst>
          </p:nvPr>
        </p:nvGraphicFramePr>
        <p:xfrm>
          <a:off x="4724400" y="1143000"/>
          <a:ext cx="2484437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9" name="VISIO" r:id="rId10" imgW="961644" imgH="1914144" progId="Visio.Drawing.6">
                  <p:embed/>
                </p:oleObj>
              </mc:Choice>
              <mc:Fallback>
                <p:oleObj name="VISIO" r:id="rId10" imgW="961644" imgH="19141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143000"/>
                        <a:ext cx="2484437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4999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5943600"/>
            <a:ext cx="475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smtClean="0"/>
              <a:t> Многовходовый элемент  XOR: Контроль четности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Логические элементы с несколькими входами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5846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Дискретные уровни напряжения представляют 1 и 0</a:t>
            </a:r>
          </a:p>
          <a:p>
            <a:pPr eaLnBrk="1" hangingPunct="1"/>
            <a:r>
              <a:rPr lang="ru-RU" smtClean="0"/>
              <a:t>Например: </a:t>
            </a:r>
          </a:p>
          <a:p>
            <a:pPr lvl="1" eaLnBrk="1" hangingPunct="1"/>
            <a:r>
              <a:rPr lang="ru-RU" smtClean="0"/>
              <a:t>0 = </a:t>
            </a:r>
            <a:r>
              <a:rPr lang="ru-RU" i="1" dirty="0" smtClean="0"/>
              <a:t>земля</a:t>
            </a:r>
            <a:r>
              <a:rPr lang="ru-RU" smtClean="0"/>
              <a:t> (GND) или 0 В</a:t>
            </a:r>
          </a:p>
          <a:p>
            <a:pPr lvl="1" eaLnBrk="1" hangingPunct="1"/>
            <a:r>
              <a:rPr lang="ru-RU" smtClean="0"/>
              <a:t>1 = </a:t>
            </a:r>
            <a:r>
              <a:rPr lang="ru-RU" i="1" dirty="0" smtClean="0"/>
              <a:t>V</a:t>
            </a:r>
            <a:r>
              <a:rPr lang="ru-RU" i="1" baseline="-25000" dirty="0" smtClean="0"/>
              <a:t>DD</a:t>
            </a:r>
            <a:r>
              <a:rPr lang="ru-RU" smtClean="0"/>
              <a:t> или 5 В</a:t>
            </a:r>
          </a:p>
          <a:p>
            <a:pPr eaLnBrk="1" hangingPunct="1"/>
            <a:r>
              <a:rPr lang="ru-RU" smtClean="0"/>
              <a:t>Как трактовать напряжение 4.99 В?  Это 0 или 1?</a:t>
            </a:r>
          </a:p>
          <a:p>
            <a:pPr eaLnBrk="1" hangingPunct="1"/>
            <a:r>
              <a:rPr lang="ru-RU" smtClean="0"/>
              <a:t>Как трактовать напряжение 3.2 В?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Логические уровни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44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467600" cy="4953000"/>
          </a:xfrm>
        </p:spPr>
        <p:txBody>
          <a:bodyPr/>
          <a:lstStyle/>
          <a:p>
            <a:pPr eaLnBrk="1" hangingPunct="1"/>
            <a:r>
              <a:rPr lang="ru-RU" smtClean="0"/>
              <a:t>Диапазон напряжений для 1 и 0</a:t>
            </a:r>
          </a:p>
          <a:p>
            <a:pPr eaLnBrk="1" hangingPunct="1"/>
            <a:r>
              <a:rPr lang="ru-RU" smtClean="0"/>
              <a:t>Разные диапазоны для входов и выходов обеспечивают работу схем при наличии помех и шумов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Логические уровни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08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Что такое шум?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55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762000" y="1219200"/>
            <a:ext cx="8305800" cy="49530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Любая помеха искажающая сигнал</a:t>
            </a:r>
          </a:p>
          <a:p>
            <a:pPr lvl="1" eaLnBrk="1" hangingPunct="1"/>
            <a:r>
              <a:rPr lang="ru-RU" dirty="0" smtClean="0"/>
              <a:t>Например, сопротивление проводников, помехи источника питания, наводки от соседних проводников и т.д.</a:t>
            </a:r>
          </a:p>
          <a:p>
            <a:pPr eaLnBrk="1" hangingPunct="1"/>
            <a:r>
              <a:rPr lang="ru-RU" sz="2800" b="1" dirty="0" smtClean="0"/>
              <a:t>Пример</a:t>
            </a:r>
            <a:r>
              <a:rPr lang="ru-RU" sz="2800" dirty="0" smtClean="0"/>
              <a:t>: элемент (его выходной каскад) выдает 5 В, но из-за сопротивления длинного проводника на приемник поступает 4.5 В</a:t>
            </a:r>
          </a:p>
        </p:txBody>
      </p:sp>
      <p:graphicFrame>
        <p:nvGraphicFramePr>
          <p:cNvPr id="8909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12474712"/>
              </p:ext>
            </p:extLst>
          </p:nvPr>
        </p:nvGraphicFramePr>
        <p:xfrm>
          <a:off x="1828800" y="4572000"/>
          <a:ext cx="502920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9" name="VISIO" r:id="rId6" imgW="1978401" imgH="705263" progId="Visio.Drawing.6">
                  <p:embed/>
                </p:oleObj>
              </mc:Choice>
              <mc:Fallback>
                <p:oleObj name="VISIO" r:id="rId6" imgW="1978401" imgH="70526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72000"/>
                        <a:ext cx="5029200" cy="17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Что такое шум?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7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467600" cy="4953000"/>
          </a:xfrm>
        </p:spPr>
        <p:txBody>
          <a:bodyPr/>
          <a:lstStyle/>
          <a:p>
            <a:pPr eaLnBrk="1" hangingPunct="1"/>
            <a:r>
              <a:rPr lang="ru-RU" smtClean="0"/>
              <a:t>Если на вход элемента поступают корректные логические значения, на его выходе формируются корректные выходные сигналы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smtClean="0"/>
              <a:t>Для представления дискретных величин используется ограниченный диапазон напряжений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Статическая дисциплина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50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4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9987013"/>
              </p:ext>
            </p:extLst>
          </p:nvPr>
        </p:nvGraphicFramePr>
        <p:xfrm>
          <a:off x="2971800" y="865188"/>
          <a:ext cx="41910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8" name="VISIO" r:id="rId8" imgW="1978401" imgH="517498" progId="Visio.Drawing.6">
                  <p:embed/>
                </p:oleObj>
              </mc:Choice>
              <mc:Fallback>
                <p:oleObj name="VISIO" r:id="rId8" imgW="1978401" imgH="51749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865188"/>
                        <a:ext cx="419100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4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23603042"/>
              </p:ext>
            </p:extLst>
          </p:nvPr>
        </p:nvGraphicFramePr>
        <p:xfrm>
          <a:off x="1066800" y="1839913"/>
          <a:ext cx="8534400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9" name="VISIO" r:id="rId10" imgW="4030077" imgH="1686831" progId="Visio.Drawing.6">
                  <p:embed/>
                </p:oleObj>
              </mc:Choice>
              <mc:Fallback>
                <p:oleObj name="VISIO" r:id="rId10" imgW="4030077" imgH="16868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39913"/>
                        <a:ext cx="8534400" cy="357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114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Логические уровни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9777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Абстракция</a:t>
            </a:r>
          </a:p>
          <a:p>
            <a:pPr eaLnBrk="1" hangingPunct="1"/>
            <a:r>
              <a:rPr lang="ru-RU" smtClean="0"/>
              <a:t>Дисциплина</a:t>
            </a:r>
          </a:p>
          <a:p>
            <a:pPr eaLnBrk="1" hangingPunct="1"/>
            <a:r>
              <a:rPr lang="ru-RU" smtClean="0"/>
              <a:t>Три базовых принципа</a:t>
            </a:r>
          </a:p>
          <a:p>
            <a:pPr lvl="1" eaLnBrk="1" hangingPunct="1"/>
            <a:r>
              <a:rPr lang="ru-RU" smtClean="0"/>
              <a:t>Иерархичность</a:t>
            </a:r>
          </a:p>
          <a:p>
            <a:pPr lvl="1" eaLnBrk="1" hangingPunct="1"/>
            <a:r>
              <a:rPr lang="ru-RU" smtClean="0"/>
              <a:t>Модульность</a:t>
            </a:r>
          </a:p>
          <a:p>
            <a:pPr lvl="1" eaLnBrk="1" hangingPunct="1"/>
            <a:r>
              <a:rPr lang="ru-RU" smtClean="0"/>
              <a:t>Регулярность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Искусство управления сложностью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764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480438"/>
              </p:ext>
            </p:extLst>
          </p:nvPr>
        </p:nvGraphicFramePr>
        <p:xfrm>
          <a:off x="2895600" y="865188"/>
          <a:ext cx="41910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2" name="VISIO" r:id="rId10" imgW="1978401" imgH="517498" progId="Visio.Drawing.6">
                  <p:embed/>
                </p:oleObj>
              </mc:Choice>
              <mc:Fallback>
                <p:oleObj name="VISIO" r:id="rId10" imgW="1978401" imgH="51749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865188"/>
                        <a:ext cx="419100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12889503"/>
              </p:ext>
            </p:extLst>
          </p:nvPr>
        </p:nvGraphicFramePr>
        <p:xfrm>
          <a:off x="990600" y="1839913"/>
          <a:ext cx="8534400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3" name="VISIO" r:id="rId12" imgW="4030077" imgH="1686831" progId="Visio.Drawing.6">
                  <p:embed/>
                </p:oleObj>
              </mc:Choice>
              <mc:Fallback>
                <p:oleObj name="VISIO" r:id="rId12" imgW="4030077" imgH="16868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39913"/>
                        <a:ext cx="8534400" cy="357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216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216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5334000"/>
            <a:ext cx="3276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i="1" dirty="0">
                <a:solidFill>
                  <a:schemeClr val="accent2"/>
                </a:solidFill>
              </a:rPr>
              <a:t>NM</a:t>
            </a:r>
            <a:r>
              <a:rPr lang="ru-RU" i="1" baseline="-25000" dirty="0">
                <a:solidFill>
                  <a:schemeClr val="accent2"/>
                </a:solidFill>
              </a:rPr>
              <a:t>H</a:t>
            </a:r>
            <a:r>
              <a:rPr lang="ru-RU" dirty="0">
                <a:solidFill>
                  <a:schemeClr val="accent2"/>
                </a:solidFill>
              </a:rPr>
              <a:t> = </a:t>
            </a:r>
            <a:r>
              <a:rPr lang="ru-RU" i="1" dirty="0">
                <a:solidFill>
                  <a:schemeClr val="accent2"/>
                </a:solidFill>
              </a:rPr>
              <a:t>V</a:t>
            </a:r>
            <a:r>
              <a:rPr lang="ru-RU" i="1" baseline="-25000" dirty="0">
                <a:solidFill>
                  <a:schemeClr val="accent2"/>
                </a:solidFill>
              </a:rPr>
              <a:t>OH</a:t>
            </a:r>
            <a:r>
              <a:rPr lang="ru-RU" dirty="0">
                <a:solidFill>
                  <a:schemeClr val="accent2"/>
                </a:solidFill>
              </a:rPr>
              <a:t> – </a:t>
            </a:r>
            <a:r>
              <a:rPr lang="ru-RU" i="1" dirty="0">
                <a:solidFill>
                  <a:schemeClr val="accent2"/>
                </a:solidFill>
              </a:rPr>
              <a:t>V</a:t>
            </a:r>
            <a:r>
              <a:rPr lang="ru-RU" i="1" baseline="-25000" dirty="0">
                <a:solidFill>
                  <a:schemeClr val="accent2"/>
                </a:solidFill>
              </a:rPr>
              <a:t>IH</a:t>
            </a:r>
          </a:p>
          <a:p>
            <a:pPr eaLnBrk="1" hangingPunct="1">
              <a:spcBef>
                <a:spcPct val="50000"/>
              </a:spcBef>
            </a:pPr>
            <a:r>
              <a:rPr lang="ru-RU" i="1" dirty="0">
                <a:solidFill>
                  <a:schemeClr val="accent2"/>
                </a:solidFill>
              </a:rPr>
              <a:t>NM</a:t>
            </a:r>
            <a:r>
              <a:rPr lang="ru-RU" i="1" baseline="-25000" dirty="0">
                <a:solidFill>
                  <a:schemeClr val="accent2"/>
                </a:solidFill>
              </a:rPr>
              <a:t>L</a:t>
            </a:r>
            <a:r>
              <a:rPr lang="ru-RU" dirty="0">
                <a:solidFill>
                  <a:schemeClr val="accent2"/>
                </a:solidFill>
              </a:rPr>
              <a:t> =  </a:t>
            </a:r>
            <a:r>
              <a:rPr lang="ru-RU" i="1" dirty="0">
                <a:solidFill>
                  <a:schemeClr val="accent2"/>
                </a:solidFill>
              </a:rPr>
              <a:t>V</a:t>
            </a:r>
            <a:r>
              <a:rPr lang="ru-RU" i="1" baseline="-25000" dirty="0">
                <a:solidFill>
                  <a:schemeClr val="accent2"/>
                </a:solidFill>
              </a:rPr>
              <a:t>IL</a:t>
            </a:r>
            <a:r>
              <a:rPr lang="ru-RU" dirty="0">
                <a:solidFill>
                  <a:schemeClr val="accent2"/>
                </a:solidFill>
              </a:rPr>
              <a:t>  – </a:t>
            </a:r>
            <a:r>
              <a:rPr lang="ru-RU" i="1" dirty="0">
                <a:solidFill>
                  <a:schemeClr val="accent2"/>
                </a:solidFill>
              </a:rPr>
              <a:t>V</a:t>
            </a:r>
            <a:r>
              <a:rPr lang="ru-RU" i="1" baseline="-25000" dirty="0">
                <a:solidFill>
                  <a:schemeClr val="accent2"/>
                </a:solidFill>
              </a:rPr>
              <a:t>OL</a:t>
            </a:r>
          </a:p>
        </p:txBody>
      </p:sp>
      <p:sp>
        <p:nvSpPr>
          <p:cNvPr id="9217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6600" y="5334000"/>
            <a:ext cx="3048000" cy="1219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Допустимые уровни шумов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3556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9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9886822"/>
              </p:ext>
            </p:extLst>
          </p:nvPr>
        </p:nvGraphicFramePr>
        <p:xfrm>
          <a:off x="533400" y="1676400"/>
          <a:ext cx="85344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1" name="VISIO" r:id="rId12" imgW="5458922" imgH="2437891" progId="Visio.Drawing.6">
                  <p:embed/>
                </p:oleObj>
              </mc:Choice>
              <mc:Fallback>
                <p:oleObj name="VISIO" r:id="rId12" imgW="5458922" imgH="243789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85344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319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319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6800" y="1143000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 smtClean="0"/>
              <a:t>Идеальный буфер:                         Реальный буфер:</a:t>
            </a:r>
          </a:p>
        </p:txBody>
      </p:sp>
      <p:sp>
        <p:nvSpPr>
          <p:cNvPr id="9319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5576888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i="1">
                <a:solidFill>
                  <a:schemeClr val="accent2"/>
                </a:solidFill>
              </a:rPr>
              <a:t>NM</a:t>
            </a:r>
            <a:r>
              <a:rPr lang="ru-RU" i="1" baseline="-25000">
                <a:solidFill>
                  <a:schemeClr val="accent2"/>
                </a:solidFill>
              </a:rPr>
              <a:t>H</a:t>
            </a:r>
            <a:r>
              <a:rPr lang="ru-RU">
                <a:solidFill>
                  <a:schemeClr val="accent2"/>
                </a:solidFill>
              </a:rPr>
              <a:t> = </a:t>
            </a:r>
            <a:r>
              <a:rPr lang="ru-RU" i="1">
                <a:solidFill>
                  <a:schemeClr val="accent2"/>
                </a:solidFill>
              </a:rPr>
              <a:t>NM</a:t>
            </a:r>
            <a:r>
              <a:rPr lang="ru-RU" i="1" baseline="-25000">
                <a:solidFill>
                  <a:schemeClr val="accent2"/>
                </a:solidFill>
              </a:rPr>
              <a:t>L</a:t>
            </a:r>
            <a:r>
              <a:rPr lang="ru-RU">
                <a:solidFill>
                  <a:schemeClr val="accent2"/>
                </a:solidFill>
              </a:rPr>
              <a:t> = </a:t>
            </a:r>
            <a:r>
              <a:rPr lang="ru-RU" i="1">
                <a:solidFill>
                  <a:schemeClr val="accent2"/>
                </a:solidFill>
              </a:rPr>
              <a:t>V</a:t>
            </a:r>
            <a:r>
              <a:rPr lang="ru-RU" i="1" baseline="-25000">
                <a:solidFill>
                  <a:schemeClr val="accent2"/>
                </a:solidFill>
              </a:rPr>
              <a:t>DD</a:t>
            </a:r>
            <a:r>
              <a:rPr lang="ru-RU">
                <a:solidFill>
                  <a:schemeClr val="accent2"/>
                </a:solidFill>
              </a:rPr>
              <a:t>/2</a:t>
            </a:r>
            <a:endParaRPr lang="ru-RU" i="1" baseline="-25000">
              <a:solidFill>
                <a:schemeClr val="accent2"/>
              </a:solidFill>
            </a:endParaRPr>
          </a:p>
        </p:txBody>
      </p:sp>
      <p:sp>
        <p:nvSpPr>
          <p:cNvPr id="93194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5562600"/>
            <a:ext cx="3581400" cy="609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00600" y="55626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i="1" dirty="0">
                <a:solidFill>
                  <a:schemeClr val="accent2"/>
                </a:solidFill>
              </a:rPr>
              <a:t>NM</a:t>
            </a:r>
            <a:r>
              <a:rPr lang="ru-RU" i="1" baseline="-25000" dirty="0">
                <a:solidFill>
                  <a:schemeClr val="accent2"/>
                </a:solidFill>
              </a:rPr>
              <a:t>H </a:t>
            </a:r>
            <a:r>
              <a:rPr lang="ru-RU" dirty="0">
                <a:solidFill>
                  <a:schemeClr val="accent2"/>
                </a:solidFill>
              </a:rPr>
              <a:t>, </a:t>
            </a:r>
            <a:r>
              <a:rPr lang="ru-RU" i="1" dirty="0">
                <a:solidFill>
                  <a:schemeClr val="accent2"/>
                </a:solidFill>
              </a:rPr>
              <a:t>NM</a:t>
            </a:r>
            <a:r>
              <a:rPr lang="ru-RU" i="1" baseline="-25000" dirty="0">
                <a:solidFill>
                  <a:schemeClr val="accent2"/>
                </a:solidFill>
              </a:rPr>
              <a:t>L</a:t>
            </a:r>
            <a:r>
              <a:rPr lang="ru-RU" dirty="0">
                <a:solidFill>
                  <a:schemeClr val="accent2"/>
                </a:solidFill>
              </a:rPr>
              <a:t> &lt; </a:t>
            </a:r>
            <a:r>
              <a:rPr lang="ru-RU" i="1" dirty="0">
                <a:solidFill>
                  <a:schemeClr val="accent2"/>
                </a:solidFill>
              </a:rPr>
              <a:t>V</a:t>
            </a:r>
            <a:r>
              <a:rPr lang="ru-RU" i="1" baseline="-25000" dirty="0">
                <a:solidFill>
                  <a:schemeClr val="accent2"/>
                </a:solidFill>
              </a:rPr>
              <a:t>DD</a:t>
            </a:r>
            <a:r>
              <a:rPr lang="ru-RU" dirty="0">
                <a:solidFill>
                  <a:schemeClr val="accent2"/>
                </a:solidFill>
              </a:rPr>
              <a:t>/2</a:t>
            </a:r>
            <a:endParaRPr lang="ru-RU" i="1" baseline="-25000" dirty="0">
              <a:solidFill>
                <a:schemeClr val="accent2"/>
              </a:solidFill>
            </a:endParaRPr>
          </a:p>
        </p:txBody>
      </p:sp>
      <p:sp>
        <p:nvSpPr>
          <p:cNvPr id="9319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00600" y="5548313"/>
            <a:ext cx="3352800" cy="609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Передаточная характеристика на постоянном токе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640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66" name="Object 6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7331186"/>
              </p:ext>
            </p:extLst>
          </p:nvPr>
        </p:nvGraphicFramePr>
        <p:xfrm>
          <a:off x="4038600" y="2286000"/>
          <a:ext cx="4953000" cy="3142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5" name="VISIO" r:id="rId9" imgW="2654955" imgH="1685782" progId="Visio.Drawing.6">
                  <p:embed/>
                </p:oleObj>
              </mc:Choice>
              <mc:Fallback>
                <p:oleObj name="VISIO" r:id="rId9" imgW="2654955" imgH="168578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86000"/>
                        <a:ext cx="4953000" cy="3142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6" name="Object 7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89366942"/>
              </p:ext>
            </p:extLst>
          </p:nvPr>
        </p:nvGraphicFramePr>
        <p:xfrm>
          <a:off x="3352800" y="1203325"/>
          <a:ext cx="20574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6" name="VISIO" r:id="rId11" imgW="772431" imgH="262566" progId="Visio.Drawing.6">
                  <p:embed/>
                </p:oleObj>
              </mc:Choice>
              <mc:Fallback>
                <p:oleObj name="VISIO" r:id="rId11" imgW="772431" imgH="26256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03325"/>
                        <a:ext cx="20574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7" name="Object 9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26847194"/>
              </p:ext>
            </p:extLst>
          </p:nvPr>
        </p:nvGraphicFramePr>
        <p:xfrm>
          <a:off x="762000" y="2380272"/>
          <a:ext cx="36576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7" name="VISIO" r:id="rId13" imgW="2601231" imgH="2294396" progId="Visio.Drawing.6">
                  <p:embed/>
                </p:oleObj>
              </mc:Choice>
              <mc:Fallback>
                <p:oleObj name="VISIO" r:id="rId13" imgW="2601231" imgH="2294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80272"/>
                        <a:ext cx="36576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2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4215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Передаточная характеристика на постоянном токе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1453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8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247466"/>
              </p:ext>
            </p:extLst>
          </p:nvPr>
        </p:nvGraphicFramePr>
        <p:xfrm>
          <a:off x="6970713" y="1447800"/>
          <a:ext cx="2173287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9" r:id="rId7" imgW="1123950" imgH="1971675" progId="">
                  <p:embed/>
                </p:oleObj>
              </mc:Choice>
              <mc:Fallback>
                <p:oleObj r:id="rId7" imgW="1123950" imgH="19716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13" y="1447800"/>
                        <a:ext cx="2173287" cy="381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Rectangle 3"/>
          <p:cNvSpPr>
            <a:spLocks noGrp="1" noChangeArrowheads="1"/>
          </p:cNvSpPr>
          <p:nvPr>
            <p:ph type="body" sz="half" idx="4294967295"/>
            <p:custDataLst>
              <p:tags r:id="rId3"/>
            </p:custDataLst>
          </p:nvPr>
        </p:nvSpPr>
        <p:spPr>
          <a:xfrm>
            <a:off x="914400" y="1219200"/>
            <a:ext cx="6210300" cy="4953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В 1970 и 1980 годы, V</a:t>
            </a:r>
            <a:r>
              <a:rPr lang="ru-RU" baseline="-25000" dirty="0" smtClean="0"/>
              <a:t>DD</a:t>
            </a:r>
            <a:r>
              <a:rPr lang="ru-RU" smtClean="0"/>
              <a:t> = 5 В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В следующие годы V</a:t>
            </a:r>
            <a:r>
              <a:rPr lang="ru-RU" baseline="-25000" dirty="0" smtClean="0"/>
              <a:t>DD</a:t>
            </a:r>
            <a:r>
              <a:rPr lang="ru-RU" smtClean="0"/>
              <a:t> уменьшается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Уменьшается нагрев транзисторов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Уменьшается энергопотребление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3.3 В, 2.5 В, 1.8 В, 1.5 В, 1.2 В, 1.0 В, …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При соединении микросхем с разными напряжениями питания нужно быть очень осторожным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accent2"/>
                </a:solidFill>
              </a:rPr>
              <a:t>Микросхемы работают, пока они содержат волшебный дым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accent2"/>
                </a:solidFill>
              </a:rPr>
              <a:t>Доказательство: </a:t>
            </a:r>
          </a:p>
          <a:p>
            <a:pPr lvl="1" eaLnBrk="1" hangingPunct="1">
              <a:lnSpc>
                <a:spcPct val="90000"/>
              </a:lnSpc>
            </a:pPr>
            <a:r>
              <a:rPr lang="ru-RU" dirty="0" smtClean="0">
                <a:solidFill>
                  <a:schemeClr val="accent2"/>
                </a:solidFill>
              </a:rPr>
              <a:t>Если волшебный дым покидает микросхему, она перестает работать</a:t>
            </a:r>
          </a:p>
        </p:txBody>
      </p:sp>
      <p:sp>
        <p:nvSpPr>
          <p:cNvPr id="9523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Изменение V</a:t>
            </a:r>
            <a:r>
              <a:rPr lang="ru-RU" sz="4400" baseline="-25000" dirty="0" smtClean="0">
                <a:solidFill>
                  <a:schemeClr val="bg1"/>
                </a:solidFill>
                <a:latin typeface="+mj-lt"/>
              </a:rPr>
              <a:t>DD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26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0041" name="Group 57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5434371"/>
              </p:ext>
            </p:extLst>
          </p:nvPr>
        </p:nvGraphicFramePr>
        <p:xfrm>
          <a:off x="990600" y="1524000"/>
          <a:ext cx="7772400" cy="3466149"/>
        </p:xfrm>
        <a:graphic>
          <a:graphicData uri="http://schemas.openxmlformats.org/drawingml/2006/table">
            <a:tbl>
              <a:tblPr/>
              <a:tblGrid>
                <a:gridCol w="1981200"/>
                <a:gridCol w="2057400"/>
                <a:gridCol w="990600"/>
                <a:gridCol w="914400"/>
                <a:gridCol w="914400"/>
                <a:gridCol w="914400"/>
              </a:tblGrid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Логические семейства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ru-RU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ru-RU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ru-RU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ru-RU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ru-RU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</a:rPr>
                        <a:t>OH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(4.75 - 5.25)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КМОП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(4.5 - 6)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LVTTL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 (3 - 3.6)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LVCMOS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 (3 - 3.6)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26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626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Примеры логических семейств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3199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7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1088074"/>
              </p:ext>
            </p:extLst>
          </p:nvPr>
        </p:nvGraphicFramePr>
        <p:xfrm>
          <a:off x="2209800" y="4149951"/>
          <a:ext cx="4419600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2" name="VISIO" r:id="rId7" imgW="1616610" imgH="772431" progId="Visio.Drawing.6">
                  <p:embed/>
                </p:oleObj>
              </mc:Choice>
              <mc:Fallback>
                <p:oleObj name="VISIO" r:id="rId7" imgW="1616610" imgH="7724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149951"/>
                        <a:ext cx="4419600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7286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Логические элементы состоят из транзисторов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 smtClean="0">
                <a:latin typeface="Times New Roman" pitchFamily="18" charset="0"/>
              </a:rPr>
              <a:t>Трехвходовый управляемый напряжением выключатель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dirty="0" smtClean="0">
                <a:latin typeface="Times New Roman" pitchFamily="18" charset="0"/>
              </a:rPr>
              <a:t>Соединение двух входов зависит от напряжения на третьем</a:t>
            </a:r>
            <a:endParaRPr lang="ru-RU" sz="2400" dirty="0"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dirty="0" smtClean="0">
                <a:latin typeface="Times New Roman" pitchFamily="18" charset="0"/>
              </a:rPr>
              <a:t>d и s соединены (ON) когда g равно </a:t>
            </a:r>
            <a:r>
              <a:rPr lang="ru-RU" sz="2800" dirty="0" smtClean="0">
                <a:latin typeface="Times New Roman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Транзисторы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5765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831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371600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Прозвище - “Мэр </a:t>
            </a:r>
            <a:r>
              <a:rPr lang="ru-RU" sz="2800" dirty="0" smtClean="0">
                <a:latin typeface="Times New Roman" pitchFamily="18" charset="0"/>
              </a:rPr>
              <a:t>Силиконовой </a:t>
            </a:r>
            <a:r>
              <a:rPr lang="ru-RU" sz="2800" dirty="0">
                <a:latin typeface="Times New Roman" pitchFamily="18" charset="0"/>
              </a:rPr>
              <a:t>долины”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Со-основатель Fairchild Semiconductor в 1957 году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Со-основатель Intel в 1968 году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Одни из </a:t>
            </a:r>
            <a:r>
              <a:rPr lang="ru-RU" sz="2800" dirty="0" smtClean="0">
                <a:latin typeface="Times New Roman" pitchFamily="18" charset="0"/>
              </a:rPr>
              <a:t>изобретателей </a:t>
            </a:r>
            <a:r>
              <a:rPr lang="ru-RU" sz="2800" dirty="0">
                <a:latin typeface="Times New Roman" pitchFamily="18" charset="0"/>
              </a:rPr>
              <a:t>интегральной микросхемы</a:t>
            </a:r>
          </a:p>
        </p:txBody>
      </p:sp>
      <p:pic>
        <p:nvPicPr>
          <p:cNvPr id="98311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1447800"/>
            <a:ext cx="2519362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Роберт Нойс, 1927-1990 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0157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4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9769654"/>
              </p:ext>
            </p:extLst>
          </p:nvPr>
        </p:nvGraphicFramePr>
        <p:xfrm>
          <a:off x="1562100" y="4038600"/>
          <a:ext cx="6858000" cy="248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6" name="VISIO" r:id="rId7" imgW="4053840" imgH="1467612" progId="Visio.Drawing.6">
                  <p:embed/>
                </p:oleObj>
              </mc:Choice>
              <mc:Fallback>
                <p:oleObj name="VISIO" r:id="rId7" imgW="4053840" imgH="14676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4038600"/>
                        <a:ext cx="6858000" cy="2489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933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Транзисторы создаются из полупроводникового материала, кремния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Чистый кремний плохой проводник (свободные носители заряда отсутствуют)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>
                <a:latin typeface="Times New Roman" pitchFamily="18" charset="0"/>
              </a:rPr>
              <a:t>Легированный кремний хороший проводник (есть свободные носители заряда)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</a:rPr>
              <a:t>n-типа (свободные носители заряда отрицательные (</a:t>
            </a:r>
            <a:r>
              <a:rPr lang="ru-RU" sz="2000" i="1" dirty="0">
                <a:latin typeface="Times New Roman" pitchFamily="18" charset="0"/>
              </a:rPr>
              <a:t>n</a:t>
            </a:r>
            <a:r>
              <a:rPr lang="ru-RU" sz="2000" dirty="0">
                <a:latin typeface="Times New Roman" pitchFamily="18" charset="0"/>
              </a:rPr>
              <a:t>egative), электроны)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000" dirty="0">
                <a:latin typeface="Times New Roman" pitchFamily="18" charset="0"/>
              </a:rPr>
              <a:t>p-типа (свободные носители заряда положительные(</a:t>
            </a:r>
            <a:r>
              <a:rPr lang="ru-RU" sz="2000" i="1" dirty="0">
                <a:latin typeface="Times New Roman" pitchFamily="18" charset="0"/>
              </a:rPr>
              <a:t>p</a:t>
            </a:r>
            <a:r>
              <a:rPr lang="ru-RU" sz="2000" dirty="0">
                <a:latin typeface="Times New Roman" pitchFamily="18" charset="0"/>
              </a:rPr>
              <a:t>ositive), дырки)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Кремний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9889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8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0773847"/>
              </p:ext>
            </p:extLst>
          </p:nvPr>
        </p:nvGraphicFramePr>
        <p:xfrm>
          <a:off x="4991100" y="3352800"/>
          <a:ext cx="6477000" cy="327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" name="VISIO" r:id="rId7" imgW="3813048" imgH="1929384" progId="Visio.Drawing.6">
                  <p:embed/>
                </p:oleObj>
              </mc:Choice>
              <mc:Fallback>
                <p:oleObj name="VISIO" r:id="rId7" imgW="3813048" imgH="192938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352800"/>
                        <a:ext cx="6477000" cy="327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035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b="1" dirty="0">
                <a:latin typeface="Times New Roman" pitchFamily="18" charset="0"/>
              </a:rPr>
              <a:t>Метал-оксид-полупроводник (МОП) транзисторы: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Times New Roman" pitchFamily="18" charset="0"/>
              </a:rPr>
              <a:t>Поликремниевый (используется как </a:t>
            </a:r>
            <a:r>
              <a:rPr lang="ru-RU" sz="2400" b="1" dirty="0">
                <a:latin typeface="Times New Roman" pitchFamily="18" charset="0"/>
              </a:rPr>
              <a:t>метал</a:t>
            </a:r>
            <a:r>
              <a:rPr lang="ru-RU" sz="2400" dirty="0">
                <a:latin typeface="Times New Roman" pitchFamily="18" charset="0"/>
              </a:rPr>
              <a:t>) затвор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Times New Roman" pitchFamily="18" charset="0"/>
              </a:rPr>
              <a:t>Оксидный (диоксид кремния) изолятор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2400" dirty="0">
                <a:latin typeface="Times New Roman" pitchFamily="18" charset="0"/>
              </a:rPr>
              <a:t>Легированный </a:t>
            </a:r>
            <a:r>
              <a:rPr lang="ru-RU" sz="2400" b="1" dirty="0">
                <a:latin typeface="Times New Roman" pitchFamily="18" charset="0"/>
              </a:rPr>
              <a:t>кремний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МОП транзисторы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8719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82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0567440"/>
              </p:ext>
            </p:extLst>
          </p:nvPr>
        </p:nvGraphicFramePr>
        <p:xfrm>
          <a:off x="914400" y="3054350"/>
          <a:ext cx="7772400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5" name="VISIO" r:id="rId8" imgW="3921692" imgH="1457850" progId="Visio.Drawing.6">
                  <p:embed/>
                </p:oleObj>
              </mc:Choice>
              <mc:Fallback>
                <p:oleObj name="VISIO" r:id="rId8" imgW="3921692" imgH="145785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54350"/>
                        <a:ext cx="7772400" cy="288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1383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66800"/>
            <a:ext cx="35814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</a:rPr>
              <a:t>Gate = 0</a:t>
            </a:r>
            <a:r>
              <a:rPr lang="ru-RU" dirty="0" smtClean="0"/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ru-RU" dirty="0" smtClean="0"/>
              <a:t>OFF (исток и сток не соединены )</a:t>
            </a:r>
          </a:p>
        </p:txBody>
      </p:sp>
      <p:sp>
        <p:nvSpPr>
          <p:cNvPr id="10138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1066800"/>
            <a:ext cx="40386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</a:rPr>
              <a:t>Gate = 1</a:t>
            </a:r>
            <a:r>
              <a:rPr lang="ru-RU" smtClean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ru-RU" smtClean="0"/>
              <a:t>ON  (исток и сток соединены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Транзисторы: n-МОП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837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2970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3385" y="1181100"/>
            <a:ext cx="409721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Исключение из рассмотрения деталей, которые в данном контексте неважны</a:t>
            </a:r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52" y="1181100"/>
            <a:ext cx="381004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Абстракция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3055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6172200" cy="4953000"/>
          </a:xfrm>
        </p:spPr>
        <p:txBody>
          <a:bodyPr/>
          <a:lstStyle/>
          <a:p>
            <a:pPr eaLnBrk="1" hangingPunct="1"/>
            <a:r>
              <a:rPr lang="ru-RU" sz="2400" dirty="0" smtClean="0"/>
              <a:t>p-МОП транзистор работает противоположным образом</a:t>
            </a:r>
          </a:p>
          <a:p>
            <a:pPr lvl="1" eaLnBrk="1" hangingPunct="1"/>
            <a:r>
              <a:rPr lang="ru-RU" sz="2000" dirty="0" smtClean="0"/>
              <a:t>ON, </a:t>
            </a:r>
            <a:r>
              <a:rPr lang="ru-RU" sz="2000" dirty="0" smtClean="0"/>
              <a:t>когда Gate = 0</a:t>
            </a:r>
          </a:p>
          <a:p>
            <a:pPr lvl="1" eaLnBrk="1" hangingPunct="1"/>
            <a:r>
              <a:rPr lang="ru-RU" sz="2000" dirty="0" smtClean="0"/>
              <a:t>OFF, </a:t>
            </a:r>
            <a:r>
              <a:rPr lang="ru-RU" sz="2000" dirty="0" smtClean="0"/>
              <a:t>когда Gate = 1</a:t>
            </a:r>
          </a:p>
        </p:txBody>
      </p:sp>
      <p:graphicFrame>
        <p:nvGraphicFramePr>
          <p:cNvPr id="10240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15800301"/>
              </p:ext>
            </p:extLst>
          </p:nvPr>
        </p:nvGraphicFramePr>
        <p:xfrm>
          <a:off x="3276600" y="2895600"/>
          <a:ext cx="4191000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9" name="VISIO" r:id="rId6" imgW="2005290" imgH="1708604" progId="Visio.Drawing.6">
                  <p:embed/>
                </p:oleObj>
              </mc:Choice>
              <mc:Fallback>
                <p:oleObj name="VISIO" r:id="rId6" imgW="2005290" imgH="170860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895600"/>
                        <a:ext cx="4191000" cy="356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Транзисторы: p-МОП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57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30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8461037"/>
              </p:ext>
            </p:extLst>
          </p:nvPr>
        </p:nvGraphicFramePr>
        <p:xfrm>
          <a:off x="990600" y="1524000"/>
          <a:ext cx="77724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3" name="VISIO" r:id="rId6" imgW="3170632" imgH="1444111" progId="Visio.Drawing.6">
                  <p:embed/>
                </p:oleObj>
              </mc:Choice>
              <mc:Fallback>
                <p:oleObj name="VISIO" r:id="rId6" imgW="3170632" imgH="144411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77724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Работа транзистора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3315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Rectangle 5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1143000" y="1219200"/>
            <a:ext cx="8001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/>
              <a:t>n-МОП: </a:t>
            </a:r>
            <a:r>
              <a:rPr lang="ru-RU" sz="2800" dirty="0" smtClean="0"/>
              <a:t>Хорошо передают 0, т.е. </a:t>
            </a:r>
            <a:r>
              <a:rPr lang="ru-RU" sz="2800" dirty="0" smtClean="0"/>
              <a:t>исток соединен </a:t>
            </a:r>
            <a:r>
              <a:rPr lang="ru-RU" sz="2800" dirty="0" smtClean="0"/>
              <a:t>с GND</a:t>
            </a:r>
          </a:p>
          <a:p>
            <a:pPr eaLnBrk="1" hangingPunct="1"/>
            <a:r>
              <a:rPr lang="ru-RU" sz="2800" b="1" dirty="0" smtClean="0"/>
              <a:t>p-МОП: </a:t>
            </a:r>
            <a:r>
              <a:rPr lang="ru-RU" sz="2800" dirty="0" smtClean="0"/>
              <a:t>Хорошо передают 1, т.е. </a:t>
            </a:r>
            <a:r>
              <a:rPr lang="ru-RU" sz="2800" dirty="0" smtClean="0"/>
              <a:t>исток </a:t>
            </a:r>
            <a:r>
              <a:rPr lang="ru-RU" sz="2800" dirty="0" smtClean="0"/>
              <a:t>соединен </a:t>
            </a:r>
            <a:r>
              <a:rPr lang="ru-RU" sz="2800" dirty="0" smtClean="0"/>
              <a:t>с </a:t>
            </a:r>
            <a:r>
              <a:rPr lang="ru-RU" sz="2800" i="1" dirty="0" smtClean="0"/>
              <a:t>V</a:t>
            </a:r>
            <a:r>
              <a:rPr lang="ru-RU" sz="2800" i="1" baseline="-25000" dirty="0" smtClean="0"/>
              <a:t>DD</a:t>
            </a:r>
          </a:p>
        </p:txBody>
      </p:sp>
      <p:graphicFrame>
        <p:nvGraphicFramePr>
          <p:cNvPr id="104455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75979066"/>
              </p:ext>
            </p:extLst>
          </p:nvPr>
        </p:nvGraphicFramePr>
        <p:xfrm>
          <a:off x="2895600" y="2895600"/>
          <a:ext cx="4062412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8" name="VISIO" r:id="rId7" imgW="1572768" imgH="1347216" progId="Visio.Drawing.6">
                  <p:embed/>
                </p:oleObj>
              </mc:Choice>
              <mc:Fallback>
                <p:oleObj name="VISIO" r:id="rId7" imgW="1572768" imgH="134721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95600"/>
                        <a:ext cx="4062412" cy="348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Работа транзистора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6104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771100"/>
              </p:ext>
            </p:extLst>
          </p:nvPr>
        </p:nvGraphicFramePr>
        <p:xfrm>
          <a:off x="4800600" y="1295400"/>
          <a:ext cx="2151062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6" name="VISIO" r:id="rId8" imgW="771144" imgH="1010412" progId="Visio.Drawing.6">
                  <p:embed/>
                </p:oleObj>
              </mc:Choice>
              <mc:Fallback>
                <p:oleObj name="VISIO" r:id="rId8" imgW="771144" imgH="10104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95400"/>
                        <a:ext cx="2151062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89857757"/>
              </p:ext>
            </p:extLst>
          </p:nvPr>
        </p:nvGraphicFramePr>
        <p:xfrm>
          <a:off x="1895475" y="1219200"/>
          <a:ext cx="21431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7" name="VISIO" r:id="rId10" imgW="886968" imgH="1226820" progId="Visio.Drawing.6">
                  <p:embed/>
                </p:oleObj>
              </mc:Choice>
              <mc:Fallback>
                <p:oleObj name="VISIO" r:id="rId10" imgW="886968" imgH="12268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1219200"/>
                        <a:ext cx="21431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330" name="Group 34"/>
          <p:cNvGraphicFramePr>
            <a:graphicFrameLocks noGrp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35252331"/>
              </p:ext>
            </p:extLst>
          </p:nvPr>
        </p:nvGraphicFramePr>
        <p:xfrm>
          <a:off x="2667000" y="4343400"/>
          <a:ext cx="3810000" cy="1581150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  <a:gridCol w="95250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76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Логические элементы КМОП: Логический элемент НЕ: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9400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8351012"/>
              </p:ext>
            </p:extLst>
          </p:nvPr>
        </p:nvGraphicFramePr>
        <p:xfrm>
          <a:off x="4800600" y="1295400"/>
          <a:ext cx="2151062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2" name="VISIO" r:id="rId8" imgW="771144" imgH="1010412" progId="Visio.Drawing.6">
                  <p:embed/>
                </p:oleObj>
              </mc:Choice>
              <mc:Fallback>
                <p:oleObj name="VISIO" r:id="rId8" imgW="771144" imgH="10104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95400"/>
                        <a:ext cx="2151062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63207606"/>
              </p:ext>
            </p:extLst>
          </p:nvPr>
        </p:nvGraphicFramePr>
        <p:xfrm>
          <a:off x="1895475" y="1219200"/>
          <a:ext cx="21431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3" name="VISIO" r:id="rId10" imgW="886968" imgH="1226820" progId="Visio.Drawing.6">
                  <p:embed/>
                </p:oleObj>
              </mc:Choice>
              <mc:Fallback>
                <p:oleObj name="VISIO" r:id="rId10" imgW="886968" imgH="12268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1219200"/>
                        <a:ext cx="21431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330" name="Group 34"/>
          <p:cNvGraphicFramePr>
            <a:graphicFrameLocks noGrp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60150494"/>
              </p:ext>
            </p:extLst>
          </p:nvPr>
        </p:nvGraphicFramePr>
        <p:xfrm>
          <a:off x="2667000" y="4343400"/>
          <a:ext cx="3810000" cy="1581150"/>
        </p:xfrm>
        <a:graphic>
          <a:graphicData uri="http://schemas.openxmlformats.org/drawingml/2006/table">
            <a:tbl>
              <a:tblPr/>
              <a:tblGrid>
                <a:gridCol w="685800"/>
                <a:gridCol w="1219200"/>
                <a:gridCol w="1143000"/>
                <a:gridCol w="76200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Вкл.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Выкл.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Выкл.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Вкл.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76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Логические элементы КМОП: Логический элемент НЕ: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9043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714958"/>
              </p:ext>
            </p:extLst>
          </p:nvPr>
        </p:nvGraphicFramePr>
        <p:xfrm>
          <a:off x="4419600" y="1370012"/>
          <a:ext cx="2895600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6" name="VISIO" r:id="rId8" imgW="944880" imgH="745236" progId="Visio.Drawing.6">
                  <p:embed/>
                </p:oleObj>
              </mc:Choice>
              <mc:Fallback>
                <p:oleObj name="VISIO" r:id="rId8" imgW="944880" imgH="7452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370012"/>
                        <a:ext cx="2895600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1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23084006"/>
              </p:ext>
            </p:extLst>
          </p:nvPr>
        </p:nvGraphicFramePr>
        <p:xfrm>
          <a:off x="2147146" y="914400"/>
          <a:ext cx="1967654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7" name="VISIO" r:id="rId10" imgW="896112" imgH="1455420" progId="Visio.Drawing.6">
                  <p:embed/>
                </p:oleObj>
              </mc:Choice>
              <mc:Fallback>
                <p:oleObj name="VISIO" r:id="rId10" imgW="896112" imgH="14554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146" y="914400"/>
                        <a:ext cx="1967654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9430" name="Group 6"/>
          <p:cNvGraphicFramePr>
            <a:graphicFrameLocks noGrp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28775458"/>
              </p:ext>
            </p:extLst>
          </p:nvPr>
        </p:nvGraphicFramePr>
        <p:xfrm>
          <a:off x="2362200" y="4114800"/>
          <a:ext cx="4800600" cy="22860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838200"/>
                <a:gridCol w="838200"/>
                <a:gridCol w="838200"/>
                <a:gridCol w="838200"/>
                <a:gridCol w="68580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48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Логические элементы КМОП: Логический элемент И-НЕ: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1827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4962151"/>
              </p:ext>
            </p:extLst>
          </p:nvPr>
        </p:nvGraphicFramePr>
        <p:xfrm>
          <a:off x="4419600" y="1370012"/>
          <a:ext cx="2895600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6" name="VISIO" r:id="rId8" imgW="944880" imgH="745236" progId="Visio.Drawing.6">
                  <p:embed/>
                </p:oleObj>
              </mc:Choice>
              <mc:Fallback>
                <p:oleObj name="VISIO" r:id="rId8" imgW="944880" imgH="7452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370012"/>
                        <a:ext cx="2895600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1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25142185"/>
              </p:ext>
            </p:extLst>
          </p:nvPr>
        </p:nvGraphicFramePr>
        <p:xfrm>
          <a:off x="2147146" y="914400"/>
          <a:ext cx="1967654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7" name="VISIO" r:id="rId10" imgW="896112" imgH="1455420" progId="Visio.Drawing.6">
                  <p:embed/>
                </p:oleObj>
              </mc:Choice>
              <mc:Fallback>
                <p:oleObj name="VISIO" r:id="rId10" imgW="896112" imgH="14554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146" y="914400"/>
                        <a:ext cx="1967654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9430" name="Group 6"/>
          <p:cNvGraphicFramePr>
            <a:graphicFrameLocks noGrp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46916027"/>
              </p:ext>
            </p:extLst>
          </p:nvPr>
        </p:nvGraphicFramePr>
        <p:xfrm>
          <a:off x="1524000" y="4038600"/>
          <a:ext cx="6400801" cy="2286000"/>
        </p:xfrm>
        <a:graphic>
          <a:graphicData uri="http://schemas.openxmlformats.org/drawingml/2006/table">
            <a:tbl>
              <a:tblPr/>
              <a:tblGrid>
                <a:gridCol w="438411"/>
                <a:gridCol w="438411"/>
                <a:gridCol w="1028178"/>
                <a:gridCol w="1295400"/>
                <a:gridCol w="1295400"/>
                <a:gridCol w="1371600"/>
                <a:gridCol w="533401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Вкл.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Вкл.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Выкл.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Выкл.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Вкл.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Выкл.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Выкл.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Вкл.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Выкл.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Вкл.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Вкл.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Выкл.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Выкл.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Выкл.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Вкл.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Вкл.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48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Логические элементы КМОП: Логический элемент И-НЕ: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0149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4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15291"/>
              </p:ext>
            </p:extLst>
          </p:nvPr>
        </p:nvGraphicFramePr>
        <p:xfrm>
          <a:off x="1905000" y="1295400"/>
          <a:ext cx="5380038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6" name="VISIO" r:id="rId6" imgW="1572768" imgH="1347216" progId="Visio.Drawing.6">
                  <p:embed/>
                </p:oleObj>
              </mc:Choice>
              <mc:Fallback>
                <p:oleObj name="VISIO" r:id="rId6" imgW="1572768" imgH="134721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5380038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Структура элемента КМОП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5376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1059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dirty="0">
                <a:latin typeface="Times New Roman" pitchFamily="18" charset="0"/>
              </a:rPr>
              <a:t>Как построить элемент ИЛИ-НЕ?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Логический элемент ИЛИ-НЕ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5901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23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0616798"/>
              </p:ext>
            </p:extLst>
          </p:nvPr>
        </p:nvGraphicFramePr>
        <p:xfrm>
          <a:off x="2045780" y="1447800"/>
          <a:ext cx="505244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0" name="VISIO" r:id="rId6" imgW="1256729" imgH="949394" progId="Visio.Drawing.6">
                  <p:embed/>
                </p:oleObj>
              </mc:Choice>
              <mc:Fallback>
                <p:oleObj name="VISIO" r:id="rId6" imgW="1256729" imgH="94939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780" y="1447800"/>
                        <a:ext cx="505244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Элемент ИЛИ-НЕ с тремя входами 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6740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072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2500" y="1219200"/>
            <a:ext cx="78867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>
                <a:latin typeface="Times New Roman" pitchFamily="18" charset="0"/>
              </a:rPr>
              <a:t>Намеренное ограничение выбора возможных проектных решений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 dirty="0" smtClean="0">
                <a:latin typeface="Times New Roman" pitchFamily="18" charset="0"/>
              </a:rPr>
              <a:t>Пример: Цифровая дисциплина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>
                <a:latin typeface="Times New Roman" pitchFamily="18" charset="0"/>
              </a:rPr>
              <a:t>Использование дискретных значений напряжений вместо непрерывных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 smtClean="0">
                <a:latin typeface="Times New Roman" pitchFamily="18" charset="0"/>
              </a:rPr>
              <a:t>Цифровые системы проще проектировать, чем аналоговые – можно создать более сложные устройства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dirty="0">
                <a:latin typeface="Times New Roman" pitchFamily="18" charset="0"/>
              </a:rPr>
              <a:t>Аналоговые предшественники были вытеснены цифровыми системами: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ru-RU" sz="2400" dirty="0" smtClean="0">
                <a:latin typeface="Times New Roman" pitchFamily="18" charset="0"/>
              </a:rPr>
              <a:t>например, цифровые камеры, цифровое телевидение, сотовые телефоны, компакт-диски </a:t>
            </a:r>
            <a:endParaRPr lang="ru-RU" sz="18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Дисциплина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6766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1264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200" dirty="0">
                <a:latin typeface="Times New Roman" pitchFamily="18" charset="0"/>
              </a:rPr>
              <a:t>Как построить элемент И </a:t>
            </a:r>
            <a:r>
              <a:rPr lang="ru-RU" sz="3200" dirty="0" smtClean="0">
                <a:latin typeface="Times New Roman" pitchFamily="18" charset="0"/>
              </a:rPr>
              <a:t>с </a:t>
            </a:r>
            <a:r>
              <a:rPr lang="ru-RU" sz="3200" dirty="0">
                <a:latin typeface="Times New Roman" pitchFamily="18" charset="0"/>
              </a:rPr>
              <a:t>двумя входами?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Другие элементы КМОП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1185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7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5216771"/>
              </p:ext>
            </p:extLst>
          </p:nvPr>
        </p:nvGraphicFramePr>
        <p:xfrm>
          <a:off x="2207418" y="1905000"/>
          <a:ext cx="4729163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4" name="VISIO" r:id="rId6" imgW="1228868" imgH="370950" progId="Visio.Drawing.6">
                  <p:embed/>
                </p:oleObj>
              </mc:Choice>
              <mc:Fallback>
                <p:oleObj name="VISIO" r:id="rId6" imgW="1228868" imgH="37095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418" y="1905000"/>
                        <a:ext cx="4729163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Элемент И с двумя входами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810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772400" cy="49530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dirty="0" smtClean="0"/>
              <a:t>n-МОП плохо передают 1</a:t>
            </a:r>
          </a:p>
          <a:p>
            <a:pPr eaLnBrk="1" hangingPunct="1"/>
            <a:r>
              <a:rPr lang="ru-RU" dirty="0" smtClean="0"/>
              <a:t>p-МОП плохо передают 0</a:t>
            </a:r>
          </a:p>
          <a:p>
            <a:pPr eaLnBrk="1" hangingPunct="1"/>
            <a:r>
              <a:rPr lang="ru-RU" dirty="0" smtClean="0"/>
              <a:t>Передаточный логический элемент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лучший выключатель</a:t>
            </a:r>
          </a:p>
          <a:p>
            <a:pPr lvl="1" eaLnBrk="1" hangingPunct="1"/>
            <a:r>
              <a:rPr lang="ru-RU" dirty="0" smtClean="0"/>
              <a:t>хорошо передает и 0 и 1</a:t>
            </a:r>
          </a:p>
          <a:p>
            <a:pPr eaLnBrk="1" hangingPunct="1"/>
            <a:r>
              <a:rPr lang="ru-RU" dirty="0" smtClean="0"/>
              <a:t>Когда </a:t>
            </a:r>
            <a:r>
              <a:rPr lang="ru-RU" i="1" dirty="0" smtClean="0"/>
              <a:t>EN</a:t>
            </a:r>
            <a:r>
              <a:rPr lang="ru-RU" dirty="0" smtClean="0"/>
              <a:t> = 1, выключатель замкнут (ON):</a:t>
            </a:r>
          </a:p>
          <a:p>
            <a:pPr lvl="1" eaLnBrk="1" hangingPunct="1"/>
            <a:r>
              <a:rPr lang="ru-RU" i="1" dirty="0" smtClean="0"/>
              <a:t>EN</a:t>
            </a:r>
            <a:r>
              <a:rPr lang="ru-RU" dirty="0" smtClean="0"/>
              <a:t> = </a:t>
            </a:r>
            <a:r>
              <a:rPr lang="ru-RU" dirty="0" smtClean="0"/>
              <a:t>1 и  </a:t>
            </a:r>
            <a:r>
              <a:rPr lang="ru-RU" i="1" dirty="0" smtClean="0"/>
              <a:t>A</a:t>
            </a:r>
            <a:r>
              <a:rPr lang="ru-RU" dirty="0" smtClean="0"/>
              <a:t> соединен с  </a:t>
            </a:r>
            <a:r>
              <a:rPr lang="ru-RU" i="1" dirty="0" smtClean="0"/>
              <a:t>B</a:t>
            </a:r>
          </a:p>
          <a:p>
            <a:pPr eaLnBrk="1" hangingPunct="1"/>
            <a:r>
              <a:rPr lang="ru-RU" dirty="0" smtClean="0"/>
              <a:t>Когда </a:t>
            </a:r>
            <a:r>
              <a:rPr lang="ru-RU" i="1" dirty="0" smtClean="0"/>
              <a:t>EN</a:t>
            </a:r>
            <a:r>
              <a:rPr lang="ru-RU" dirty="0" smtClean="0"/>
              <a:t> = 0, выключатель разомкнут (OFF):</a:t>
            </a:r>
          </a:p>
          <a:p>
            <a:pPr lvl="1" eaLnBrk="1" hangingPunct="1"/>
            <a:r>
              <a:rPr lang="ru-RU" i="1" dirty="0" smtClean="0"/>
              <a:t>A</a:t>
            </a:r>
            <a:r>
              <a:rPr lang="ru-RU" dirty="0" smtClean="0"/>
              <a:t> и </a:t>
            </a:r>
            <a:r>
              <a:rPr lang="ru-RU" i="1" dirty="0" smtClean="0"/>
              <a:t>B  </a:t>
            </a:r>
            <a:r>
              <a:rPr lang="ru-RU" dirty="0" smtClean="0"/>
              <a:t>не соединены</a:t>
            </a:r>
          </a:p>
        </p:txBody>
      </p:sp>
      <p:graphicFrame>
        <p:nvGraphicFramePr>
          <p:cNvPr id="11469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72607947"/>
              </p:ext>
            </p:extLst>
          </p:nvPr>
        </p:nvGraphicFramePr>
        <p:xfrm>
          <a:off x="7168017" y="1219200"/>
          <a:ext cx="200501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9" name="VISIO" r:id="rId6" imgW="543450" imgH="743427" progId="Visio.Drawing.6">
                  <p:embed/>
                </p:oleObj>
              </mc:Choice>
              <mc:Fallback>
                <p:oleObj name="VISIO" r:id="rId6" imgW="543450" imgH="74342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8017" y="1219200"/>
                        <a:ext cx="2005012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Передаточный логический элемент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52600" y="4419600"/>
            <a:ext cx="304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5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620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/>
              <a:t>Заменить подтягивающую цепь слабым всегда включенным p-МОП транзистором</a:t>
            </a:r>
          </a:p>
          <a:p>
            <a:pPr eaLnBrk="1" hangingPunct="1"/>
            <a:r>
              <a:rPr lang="ru-RU" sz="2800" dirty="0" smtClean="0"/>
              <a:t>p-МОП транзистор: подтягивает выход к высокому напряжению, только если n-МОП цепь не тянет его к низкому напряжению   </a:t>
            </a:r>
          </a:p>
        </p:txBody>
      </p:sp>
      <p:graphicFrame>
        <p:nvGraphicFramePr>
          <p:cNvPr id="115718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75959850"/>
              </p:ext>
            </p:extLst>
          </p:nvPr>
        </p:nvGraphicFramePr>
        <p:xfrm>
          <a:off x="2362200" y="3505200"/>
          <a:ext cx="4067175" cy="298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2" name="VISIO" r:id="rId6" imgW="1428845" imgH="1047209" progId="Visio.Drawing.6">
                  <p:embed/>
                </p:oleObj>
              </mc:Choice>
              <mc:Fallback>
                <p:oleObj name="VISIO" r:id="rId6" imgW="1428845" imgH="104720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505200"/>
                        <a:ext cx="4067175" cy="298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Элементы Псевдо-n-МОП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27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6200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Псевдо-n-МОП элемент </a:t>
            </a:r>
            <a:r>
              <a:rPr lang="ru-RU" sz="3200" b="1" dirty="0" smtClean="0"/>
              <a:t>NOR4</a:t>
            </a:r>
            <a:r>
              <a:rPr lang="ru-RU" smtClean="0"/>
              <a:t>  </a:t>
            </a:r>
          </a:p>
        </p:txBody>
      </p:sp>
      <p:graphicFrame>
        <p:nvGraphicFramePr>
          <p:cNvPr id="116742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99699953"/>
              </p:ext>
            </p:extLst>
          </p:nvPr>
        </p:nvGraphicFramePr>
        <p:xfrm>
          <a:off x="1676400" y="2209800"/>
          <a:ext cx="6248400" cy="283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6" name="VISIO" r:id="rId6" imgW="1428845" imgH="647255" progId="Visio.Drawing.6">
                  <p:embed/>
                </p:oleObj>
              </mc:Choice>
              <mc:Fallback>
                <p:oleObj name="VISIO" r:id="rId6" imgW="1428845" imgH="64725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6248400" cy="283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8759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j-lt"/>
              </a:rPr>
              <a:t>Пример элемента Псевдо-n-МОП</a:t>
            </a:r>
            <a:endParaRPr lang="ru-RU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93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1776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472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Со-основатель (вместе с Робертом Нойсом) Intel в 1968 году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 dirty="0">
                <a:latin typeface="Times New Roman" pitchFamily="18" charset="0"/>
              </a:rPr>
              <a:t>Закон Мура:</a:t>
            </a:r>
            <a:r>
              <a:rPr lang="ru-RU" sz="2800" dirty="0" smtClean="0"/>
              <a:t> </a:t>
            </a:r>
            <a:r>
              <a:rPr lang="ru-RU" sz="2800" dirty="0">
                <a:latin typeface="Times New Roman" pitchFamily="18" charset="0"/>
              </a:rPr>
              <a:t>количество транзисторов на микросхеме удваивается каждый год (наблюдался в 1965 году)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dirty="0">
                <a:latin typeface="Times New Roman" pitchFamily="18" charset="0"/>
              </a:rPr>
              <a:t>С 1975 года количество транзисторов удваивается каждые два года</a:t>
            </a:r>
          </a:p>
        </p:txBody>
      </p:sp>
      <p:pic>
        <p:nvPicPr>
          <p:cNvPr id="117767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0162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Гордон Мур, 1929-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7430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4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838200" y="1371600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endParaRPr lang="ru-RU" sz="2200" dirty="0" smtClean="0"/>
          </a:p>
          <a:p>
            <a:pPr eaLnBrk="1" hangingPunct="1"/>
            <a:endParaRPr lang="ru-RU" sz="2200" dirty="0" smtClean="0"/>
          </a:p>
          <a:p>
            <a:pPr eaLnBrk="1" hangingPunct="1"/>
            <a:endParaRPr lang="ru-RU" sz="2200" dirty="0" smtClean="0"/>
          </a:p>
          <a:p>
            <a:pPr eaLnBrk="1" hangingPunct="1"/>
            <a:endParaRPr lang="ru-RU" sz="2200" dirty="0" smtClean="0"/>
          </a:p>
          <a:p>
            <a:pPr eaLnBrk="1" hangingPunct="1"/>
            <a:endParaRPr lang="ru-RU" sz="2200" dirty="0" smtClean="0"/>
          </a:p>
          <a:p>
            <a:pPr eaLnBrk="1" hangingPunct="1"/>
            <a:endParaRPr lang="ru-RU" sz="2200" dirty="0" smtClean="0"/>
          </a:p>
          <a:p>
            <a:pPr eaLnBrk="1" hangingPunct="1"/>
            <a:endParaRPr lang="ru-RU" sz="2200" dirty="0" smtClean="0"/>
          </a:p>
          <a:p>
            <a:pPr eaLnBrk="1" hangingPunct="1"/>
            <a:endParaRPr lang="ru-RU" sz="2200" dirty="0" smtClean="0"/>
          </a:p>
          <a:p>
            <a:pPr eaLnBrk="1" hangingPunct="1"/>
            <a:r>
              <a:rPr lang="ru-RU" sz="2200" i="1" dirty="0" smtClean="0"/>
              <a:t>“Если автомобильная промышленность подчинялась бы такому же циклу развития, как и компьютерная, Rolls-Royce стоил бы сейчас $100, на одном галлоне бензина проезжал бы миллион миль и взрывался бы раз в году. . .” </a:t>
            </a:r>
          </a:p>
          <a:p>
            <a:pPr eaLnBrk="1" hangingPunct="1">
              <a:buFontTx/>
              <a:buNone/>
            </a:pPr>
            <a:r>
              <a:rPr lang="en-US" sz="2200" i="1" dirty="0" smtClean="0"/>
              <a:t>					</a:t>
            </a:r>
            <a:r>
              <a:rPr lang="ru-RU" sz="2200" i="1" dirty="0" smtClean="0"/>
              <a:t>– Robert Cringley</a:t>
            </a:r>
            <a:endParaRPr lang="ru-RU" sz="2200" dirty="0" smtClean="0"/>
          </a:p>
        </p:txBody>
      </p:sp>
      <p:pic>
        <p:nvPicPr>
          <p:cNvPr id="118790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93" y="1066800"/>
            <a:ext cx="653610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Закон Мура: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3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371600"/>
            <a:ext cx="8229600" cy="4525963"/>
          </a:xfrm>
        </p:spPr>
        <p:txBody>
          <a:bodyPr/>
          <a:lstStyle/>
          <a:p>
            <a:pPr eaLnBrk="1" hangingPunct="1"/>
            <a:r>
              <a:rPr lang="ru-RU" smtClean="0"/>
              <a:t>Мощность = Потребление энергии в единицу времени</a:t>
            </a:r>
          </a:p>
          <a:p>
            <a:pPr lvl="1" eaLnBrk="1" hangingPunct="1"/>
            <a:r>
              <a:rPr lang="ru-RU" smtClean="0"/>
              <a:t>Динамическая потребляемая мощность</a:t>
            </a:r>
          </a:p>
          <a:p>
            <a:pPr lvl="1" eaLnBrk="1" hangingPunct="1"/>
            <a:r>
              <a:rPr lang="ru-RU" smtClean="0"/>
              <a:t>Статическая потребляемая мощность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Энергопотребление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70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90600" y="1219200"/>
            <a:ext cx="77724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b="1" dirty="0" smtClean="0"/>
              <a:t>Мощность идет на зарядку емкостей заторов транзисторов</a:t>
            </a:r>
          </a:p>
          <a:p>
            <a:pPr lvl="1" eaLnBrk="1" hangingPunct="1"/>
            <a:r>
              <a:rPr lang="ru-RU" smtClean="0"/>
              <a:t>Для зарядки конденсатора емкостью </a:t>
            </a:r>
            <a:r>
              <a:rPr lang="ru-RU" i="1" dirty="0" smtClean="0"/>
              <a:t>C</a:t>
            </a:r>
            <a:r>
              <a:rPr lang="ru-RU" smtClean="0"/>
              <a:t> до напряжения </a:t>
            </a:r>
            <a:r>
              <a:rPr lang="ru-RU" i="1" dirty="0" smtClean="0"/>
              <a:t>V</a:t>
            </a:r>
            <a:r>
              <a:rPr lang="ru-RU" i="1" baseline="-25000" dirty="0" smtClean="0"/>
              <a:t>DD</a:t>
            </a:r>
            <a:r>
              <a:rPr lang="ru-RU" smtClean="0"/>
              <a:t>  необходима энергия </a:t>
            </a:r>
            <a:r>
              <a:rPr lang="ru-RU" i="1" dirty="0" smtClean="0"/>
              <a:t>CV</a:t>
            </a:r>
            <a:r>
              <a:rPr lang="ru-RU" i="1" baseline="-25000" dirty="0" smtClean="0"/>
              <a:t>DD</a:t>
            </a:r>
            <a:r>
              <a:rPr lang="ru-RU" baseline="30000" dirty="0" smtClean="0"/>
              <a:t>2</a:t>
            </a:r>
            <a:endParaRPr lang="ru-RU" dirty="0" smtClean="0"/>
          </a:p>
          <a:p>
            <a:pPr lvl="1" eaLnBrk="1" hangingPunct="1"/>
            <a:r>
              <a:rPr lang="ru-RU" smtClean="0"/>
              <a:t>Ток переключается с частотой </a:t>
            </a:r>
            <a:r>
              <a:rPr lang="ru-RU" i="1" dirty="0" smtClean="0"/>
              <a:t>f</a:t>
            </a:r>
            <a:r>
              <a:rPr lang="ru-RU" smtClean="0"/>
              <a:t>: транзистор переключается (от 0 в 1 или наоборот) с такой частотой </a:t>
            </a:r>
          </a:p>
          <a:p>
            <a:pPr lvl="1" eaLnBrk="1" hangingPunct="1"/>
            <a:r>
              <a:rPr lang="ru-RU" smtClean="0"/>
              <a:t>Конденсатор заряжается </a:t>
            </a:r>
            <a:r>
              <a:rPr lang="ru-RU" i="1" dirty="0" smtClean="0"/>
              <a:t>f</a:t>
            </a:r>
            <a:r>
              <a:rPr lang="ru-RU" smtClean="0"/>
              <a:t>/2 раз за секунду (разрядка из 1 в 0 не требует энергии)</a:t>
            </a:r>
          </a:p>
          <a:p>
            <a:pPr eaLnBrk="1" hangingPunct="1"/>
            <a:r>
              <a:rPr lang="ru-RU" smtClean="0"/>
              <a:t>Динамическая потребляемая мощность:</a:t>
            </a:r>
          </a:p>
          <a:p>
            <a:pPr eaLnBrk="1" hangingPunct="1"/>
            <a:endParaRPr lang="ru-RU" sz="1200" dirty="0" smtClean="0"/>
          </a:p>
          <a:p>
            <a:pPr eaLnBrk="1" hangingPunct="1">
              <a:buFontTx/>
              <a:buNone/>
            </a:pPr>
            <a:r>
              <a:rPr lang="ru-RU" smtClean="0"/>
              <a:t>                       </a:t>
            </a:r>
            <a:r>
              <a:rPr lang="ru-RU" b="1" i="1" dirty="0" smtClean="0">
                <a:solidFill>
                  <a:schemeClr val="accent2"/>
                </a:solidFill>
              </a:rPr>
              <a:t>P</a:t>
            </a:r>
            <a:r>
              <a:rPr lang="ru-RU" b="1" i="1" baseline="-25000" dirty="0" smtClean="0">
                <a:solidFill>
                  <a:schemeClr val="accent2"/>
                </a:solidFill>
              </a:rPr>
              <a:t>dynamic</a:t>
            </a:r>
            <a:r>
              <a:rPr lang="ru-RU" b="1" dirty="0" smtClean="0">
                <a:solidFill>
                  <a:schemeClr val="accent2"/>
                </a:solidFill>
              </a:rPr>
              <a:t> = ½</a:t>
            </a:r>
            <a:r>
              <a:rPr lang="ru-RU" b="1" i="1" dirty="0" smtClean="0">
                <a:solidFill>
                  <a:schemeClr val="accent2"/>
                </a:solidFill>
              </a:rPr>
              <a:t>CV</a:t>
            </a:r>
            <a:r>
              <a:rPr lang="ru-RU" b="1" i="1" baseline="-25000" dirty="0" smtClean="0">
                <a:solidFill>
                  <a:schemeClr val="accent2"/>
                </a:solidFill>
              </a:rPr>
              <a:t>DD</a:t>
            </a:r>
            <a:r>
              <a:rPr lang="ru-RU" b="1" baseline="30000" dirty="0" smtClean="0">
                <a:solidFill>
                  <a:schemeClr val="accent2"/>
                </a:solidFill>
              </a:rPr>
              <a:t>2</a:t>
            </a:r>
            <a:r>
              <a:rPr lang="ru-RU" b="1" i="1" dirty="0" smtClean="0">
                <a:solidFill>
                  <a:schemeClr val="accent2"/>
                </a:solidFill>
              </a:rPr>
              <a:t>f</a:t>
            </a:r>
          </a:p>
          <a:p>
            <a:pPr eaLnBrk="1" hangingPunct="1">
              <a:buFontTx/>
              <a:buNone/>
            </a:pPr>
            <a:endParaRPr lang="ru-RU" sz="2400" b="1" dirty="0" smtClean="0"/>
          </a:p>
        </p:txBody>
      </p:sp>
      <p:sp>
        <p:nvSpPr>
          <p:cNvPr id="12083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0" y="5791200"/>
            <a:ext cx="3276600" cy="609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Динамическая потребляемая мощность</a:t>
            </a:r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80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772400" cy="5257800"/>
          </a:xfrm>
        </p:spPr>
        <p:txBody>
          <a:bodyPr/>
          <a:lstStyle/>
          <a:p>
            <a:pPr eaLnBrk="1" hangingPunct="1"/>
            <a:r>
              <a:rPr lang="ru-RU" smtClean="0"/>
              <a:t>Мощность, потребляемая, когда элементы не переключаются</a:t>
            </a:r>
          </a:p>
          <a:p>
            <a:pPr eaLnBrk="1" hangingPunct="1"/>
            <a:r>
              <a:rPr lang="ru-RU" smtClean="0"/>
              <a:t>Обусловлена </a:t>
            </a:r>
            <a:r>
              <a:rPr lang="ru-RU" i="1" dirty="0" smtClean="0"/>
              <a:t>токами покоя</a:t>
            </a:r>
            <a:r>
              <a:rPr lang="ru-RU" smtClean="0"/>
              <a:t> (</a:t>
            </a:r>
            <a:r>
              <a:rPr lang="ru-RU" i="1" dirty="0" smtClean="0"/>
              <a:t>токами утечки</a:t>
            </a:r>
            <a:r>
              <a:rPr lang="ru-RU" smtClean="0"/>
              <a:t>), </a:t>
            </a:r>
            <a:r>
              <a:rPr lang="ru-RU" i="1" dirty="0" smtClean="0"/>
              <a:t>I</a:t>
            </a:r>
            <a:r>
              <a:rPr lang="ru-RU" i="1" baseline="-25000" dirty="0" smtClean="0"/>
              <a:t>DD</a:t>
            </a:r>
          </a:p>
          <a:p>
            <a:pPr eaLnBrk="1" hangingPunct="1"/>
            <a:r>
              <a:rPr lang="ru-RU" smtClean="0"/>
              <a:t>Статическая потребляемая мощность:</a:t>
            </a:r>
          </a:p>
          <a:p>
            <a:pPr eaLnBrk="1" hangingPunct="1"/>
            <a:endParaRPr lang="ru-RU" sz="1200" dirty="0" smtClean="0"/>
          </a:p>
          <a:p>
            <a:pPr eaLnBrk="1" hangingPunct="1">
              <a:buFontTx/>
              <a:buNone/>
            </a:pPr>
            <a:r>
              <a:rPr lang="ru-RU" smtClean="0"/>
              <a:t>                           </a:t>
            </a:r>
            <a:r>
              <a:rPr lang="ru-RU" b="1" i="1" dirty="0" smtClean="0">
                <a:solidFill>
                  <a:schemeClr val="accent2"/>
                </a:solidFill>
              </a:rPr>
              <a:t>P</a:t>
            </a:r>
            <a:r>
              <a:rPr lang="ru-RU" b="1" i="1" baseline="-25000" dirty="0" smtClean="0">
                <a:solidFill>
                  <a:schemeClr val="accent2"/>
                </a:solidFill>
              </a:rPr>
              <a:t>static</a:t>
            </a:r>
            <a:r>
              <a:rPr lang="ru-RU" b="1" dirty="0" smtClean="0">
                <a:solidFill>
                  <a:schemeClr val="accent2"/>
                </a:solidFill>
              </a:rPr>
              <a:t> = </a:t>
            </a:r>
            <a:r>
              <a:rPr lang="ru-RU" b="1" i="1" dirty="0" smtClean="0">
                <a:solidFill>
                  <a:schemeClr val="accent2"/>
                </a:solidFill>
              </a:rPr>
              <a:t>I</a:t>
            </a:r>
            <a:r>
              <a:rPr lang="ru-RU" b="1" i="1" baseline="-25000" dirty="0" smtClean="0">
                <a:solidFill>
                  <a:schemeClr val="accent2"/>
                </a:solidFill>
              </a:rPr>
              <a:t>DD</a:t>
            </a:r>
            <a:r>
              <a:rPr lang="ru-RU" b="1" i="1" dirty="0" smtClean="0">
                <a:solidFill>
                  <a:schemeClr val="accent2"/>
                </a:solidFill>
              </a:rPr>
              <a:t>V</a:t>
            </a:r>
            <a:r>
              <a:rPr lang="ru-RU" b="1" i="1" baseline="-25000" dirty="0" smtClean="0">
                <a:solidFill>
                  <a:schemeClr val="accent2"/>
                </a:solidFill>
              </a:rPr>
              <a:t>DD</a:t>
            </a:r>
            <a:endParaRPr lang="ru-RU" b="1" i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ru-RU" sz="2400" b="1" dirty="0" smtClean="0">
              <a:solidFill>
                <a:schemeClr val="accent2"/>
              </a:solidFill>
            </a:endParaRPr>
          </a:p>
        </p:txBody>
      </p:sp>
      <p:sp>
        <p:nvSpPr>
          <p:cNvPr id="12186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0" y="4191000"/>
            <a:ext cx="3048000" cy="609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Статическая потребляемая мощность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27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3990</TotalTime>
  <Words>3021</Words>
  <Application>Microsoft Office PowerPoint</Application>
  <PresentationFormat>Экран (4:3)</PresentationFormat>
  <Paragraphs>913</Paragraphs>
  <Slides>101</Slides>
  <Notes>100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101</vt:i4>
      </vt:variant>
    </vt:vector>
  </HeadingPairs>
  <TitlesOfParts>
    <vt:vector size="104" baseType="lpstr">
      <vt:lpstr>Office Theme</vt:lpstr>
      <vt:lpstr>VISIO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Alex</cp:lastModifiedBy>
  <cp:revision>70</cp:revision>
  <dcterms:created xsi:type="dcterms:W3CDTF">2012-08-07T04:56:47Z</dcterms:created>
  <dcterms:modified xsi:type="dcterms:W3CDTF">2016-08-23T07:56:21Z</dcterms:modified>
</cp:coreProperties>
</file>