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notesSlides/notesSlide1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3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4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5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6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7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8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9.xml" ContentType="application/vnd.openxmlformats-officedocument.presentationml.notesSlide+xml"/>
  <Override PartName="/ppt/tags/tag46.xml" ContentType="application/vnd.openxmlformats-officedocument.presentationml.tags+xml"/>
  <Override PartName="/ppt/notesSlides/notesSlide20.xml" ContentType="application/vnd.openxmlformats-officedocument.presentationml.notesSlide+xml"/>
  <Override PartName="/ppt/tags/tag47.xml" ContentType="application/vnd.openxmlformats-officedocument.presentationml.tags+xml"/>
  <Override PartName="/ppt/notesSlides/notesSlide21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22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23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24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25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26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27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28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29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30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31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32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33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34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35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36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37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38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39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40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41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42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43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44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45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46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47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48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49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50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51.xml" ContentType="application/vnd.openxmlformats-officedocument.presentationml.notesSlide+xml"/>
  <Override PartName="/ppt/tags/tag130.xml" ContentType="application/vnd.openxmlformats-officedocument.presentationml.tags+xml"/>
  <Override PartName="/ppt/notesSlides/notesSlide52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53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54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55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56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57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58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59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60.xml" ContentType="application/vnd.openxmlformats-officedocument.presentationml.notesSlide+xml"/>
  <Override PartName="/ppt/tags/tag154.xml" ContentType="application/vnd.openxmlformats-officedocument.presentationml.tags+xml"/>
  <Override PartName="/ppt/notesSlides/notesSlide61.xml" ContentType="application/vnd.openxmlformats-officedocument.presentationml.notesSlide+xml"/>
  <Override PartName="/ppt/tags/tag155.xml" ContentType="application/vnd.openxmlformats-officedocument.presentationml.tags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64.xml" ContentType="application/vnd.openxmlformats-officedocument.presentationml.notesSlide+xml"/>
  <Override PartName="/ppt/tags/tag158.xml" ContentType="application/vnd.openxmlformats-officedocument.presentationml.tags+xml"/>
  <Override PartName="/ppt/notesSlides/notesSlide65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66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67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notesSlides/notesSlide68.xml" ContentType="application/vnd.openxmlformats-officedocument.presentationml.notesSlid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notesSlides/notesSlide69.xml" ContentType="application/vnd.openxmlformats-officedocument.presentationml.notesSlide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70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notesSlides/notesSlide71.xml" ContentType="application/vnd.openxmlformats-officedocument.presentationml.notesSlide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72.xml" ContentType="application/vnd.openxmlformats-officedocument.presentationml.notesSlid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notesSlides/notesSlide73.xml" ContentType="application/vnd.openxmlformats-officedocument.presentationml.notesSlide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notesSlides/notesSlide74.xml" ContentType="application/vnd.openxmlformats-officedocument.presentationml.notesSlide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75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76.xml" ContentType="application/vnd.openxmlformats-officedocument.presentationml.notesSlid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notesSlides/notesSlide77.xml" ContentType="application/vnd.openxmlformats-officedocument.presentationml.notesSl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78.xml" ContentType="application/vnd.openxmlformats-officedocument.presentationml.notesSlide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notesSlides/notesSlide79.xml" ContentType="application/vnd.openxmlformats-officedocument.presentationml.notesSlide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notesSlides/notesSlide80.xml" ContentType="application/vnd.openxmlformats-officedocument.presentationml.notesSlide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81.xml" ContentType="application/vnd.openxmlformats-officedocument.presentationml.notesSlid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notesSlides/notesSlide82.xml" ContentType="application/vnd.openxmlformats-officedocument.presentationml.notesSlide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notesSlides/notesSlide83.xml" ContentType="application/vnd.openxmlformats-officedocument.presentationml.notesSlide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notesSlides/notesSlide84.xml" ContentType="application/vnd.openxmlformats-officedocument.presentationml.notesSlide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notesSlides/notesSlide85.xml" ContentType="application/vnd.openxmlformats-officedocument.presentationml.notesSlide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notesSlides/notesSlide86.xml" ContentType="application/vnd.openxmlformats-officedocument.presentationml.notesSlide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notesSlides/notesSlide87.xml" ContentType="application/vnd.openxmlformats-officedocument.presentationml.notesSlide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notesSlides/notesSlide88.xml" ContentType="application/vnd.openxmlformats-officedocument.presentationml.notesSlide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notesSlides/notesSlide89.xml" ContentType="application/vnd.openxmlformats-officedocument.presentationml.notesSlide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notesSlides/notesSlide90.xml" ContentType="application/vnd.openxmlformats-officedocument.presentationml.notesSlide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notesSlides/notesSlide91.xml" ContentType="application/vnd.openxmlformats-officedocument.presentationml.notesSlide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notesSlides/notesSlide92.xml" ContentType="application/vnd.openxmlformats-officedocument.presentationml.notesSlide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notesSlides/notesSlide93.xml" ContentType="application/vnd.openxmlformats-officedocument.presentationml.notesSlide+xml"/>
  <Override PartName="/ppt/tags/tag248.xml" ContentType="application/vnd.openxmlformats-officedocument.presentationml.tags+xml"/>
  <Override PartName="/ppt/notesSlides/notesSlide94.xml" ContentType="application/vnd.openxmlformats-officedocument.presentationml.notesSlide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notesSlides/notesSlide95.xml" ContentType="application/vnd.openxmlformats-officedocument.presentationml.notesSlide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notesSlides/notesSlide96.xml" ContentType="application/vnd.openxmlformats-officedocument.presentationml.notesSlide+xml"/>
  <Override PartName="/ppt/tags/tag253.xml" ContentType="application/vnd.openxmlformats-officedocument.presentationml.tags+xml"/>
  <Override PartName="/ppt/notesSlides/notesSlide97.xml" ContentType="application/vnd.openxmlformats-officedocument.presentationml.notesSlide+xml"/>
  <Override PartName="/ppt/tags/tag254.xml" ContentType="application/vnd.openxmlformats-officedocument.presentationml.tags+xml"/>
  <Override PartName="/ppt/notesSlides/notesSlide9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10" r:id="rId55"/>
    <p:sldId id="355" r:id="rId56"/>
    <p:sldId id="312" r:id="rId57"/>
    <p:sldId id="356" r:id="rId58"/>
    <p:sldId id="314" r:id="rId59"/>
    <p:sldId id="357" r:id="rId60"/>
    <p:sldId id="358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59" r:id="rId83"/>
    <p:sldId id="339" r:id="rId84"/>
    <p:sldId id="360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A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1" autoAdjust="0"/>
    <p:restoredTop sz="78046" autoAdjust="0"/>
  </p:normalViewPr>
  <p:slideViewPr>
    <p:cSldViewPr>
      <p:cViewPr varScale="1">
        <p:scale>
          <a:sx n="60" d="100"/>
          <a:sy n="60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D5E47-F045-4C01-A154-66E3997AD169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EC52C-64D1-4EF5-AC14-14AF6A3FC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1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C17A317-E611-48B8-864E-A7147738E169}" type="slidenum">
              <a:rPr lang="en-US" sz="1200">
                <a:latin typeface="Times New Roman" pitchFamily="18" charset="0"/>
              </a:rPr>
              <a:pPr eaLnBrk="1" hangingPunct="1"/>
              <a:t>11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077FF55-6D47-485E-A169-7AA98629BC0F}" type="slidenum">
              <a:rPr lang="en-US" sz="1200">
                <a:latin typeface="Times New Roman" pitchFamily="18" charset="0"/>
              </a:rPr>
              <a:pPr eaLnBrk="1" hangingPunct="1"/>
              <a:t>12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A7079C1-9890-4ABE-84A9-0DF2CD4C7F8A}" type="slidenum">
              <a:rPr lang="en-US" sz="1200">
                <a:latin typeface="Times New Roman" pitchFamily="18" charset="0"/>
              </a:rPr>
              <a:pPr eaLnBrk="1" hangingPunct="1"/>
              <a:t>13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A1951D-89A3-4897-955C-54C22CCA78F1}" type="slidenum">
              <a:rPr lang="en-US" sz="1200">
                <a:latin typeface="Times New Roman" pitchFamily="18" charset="0"/>
              </a:rPr>
              <a:pPr eaLnBrk="1" hangingPunct="1"/>
              <a:t>14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A23337F-334D-45B3-AFF3-8ECF7A0F1D33}" type="slidenum">
              <a:rPr lang="en-US" sz="1200">
                <a:latin typeface="Times New Roman" pitchFamily="18" charset="0"/>
              </a:rPr>
              <a:pPr eaLnBrk="1" hangingPunct="1"/>
              <a:t>15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C31AEFE-CFFB-4813-BD81-B8BE1CA6C693}" type="slidenum">
              <a:rPr lang="en-US" sz="1200">
                <a:latin typeface="Times New Roman" pitchFamily="18" charset="0"/>
              </a:rPr>
              <a:pPr eaLnBrk="1" hangingPunct="1"/>
              <a:t>16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3F066DD-DC1F-43F8-B977-CEAAB4875E10}" type="slidenum">
              <a:rPr lang="en-US" sz="1200">
                <a:latin typeface="Times New Roman" pitchFamily="18" charset="0"/>
              </a:rPr>
              <a:pPr eaLnBrk="1" hangingPunct="1"/>
              <a:t>17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08F31FC-A4B5-4841-A68E-31207F3929AD}" type="slidenum">
              <a:rPr lang="en-US" sz="1200">
                <a:latin typeface="Times New Roman" pitchFamily="18" charset="0"/>
              </a:rPr>
              <a:pPr eaLnBrk="1" hangingPunct="1"/>
              <a:t>18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77A3AC-D42F-4D0B-9EF9-E4E1B354D284}" type="slidenum">
              <a:rPr lang="en-US" sz="1200">
                <a:latin typeface="Times New Roman" pitchFamily="18" charset="0"/>
              </a:rPr>
              <a:pPr eaLnBrk="1" hangingPunct="1"/>
              <a:t>19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EBD8F3F-F50B-4D2D-9088-20983DC5CDB3}" type="slidenum">
              <a:rPr lang="en-US" sz="1200">
                <a:latin typeface="Times New Roman" pitchFamily="18" charset="0"/>
              </a:rPr>
              <a:pPr eaLnBrk="1" hangingPunct="1"/>
              <a:t>20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9B557E0-04ED-4DD6-BE7E-549CE9FF4F43}" type="slidenum">
              <a:rPr lang="en-US" sz="1200">
                <a:latin typeface="Times New Roman" pitchFamily="18" charset="0"/>
              </a:rPr>
              <a:pPr eaLnBrk="1" hangingPunct="1"/>
              <a:t>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30C677-1DE6-4DC4-8C19-8E725DEB7533}" type="slidenum">
              <a:rPr lang="en-US" sz="1200">
                <a:latin typeface="Times New Roman" pitchFamily="18" charset="0"/>
              </a:rPr>
              <a:pPr eaLnBrk="1" hangingPunct="1"/>
              <a:t>21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30C677-1DE6-4DC4-8C19-8E725DEB7533}" type="slidenum">
              <a:rPr lang="en-US" sz="1200">
                <a:latin typeface="Times New Roman" pitchFamily="18" charset="0"/>
              </a:rPr>
              <a:pPr eaLnBrk="1" hangingPunct="1"/>
              <a:t>22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54B6929-AEB2-4243-BB89-1696BBFE984D}" type="slidenum">
              <a:rPr lang="en-US" sz="1200">
                <a:latin typeface="Times New Roman" pitchFamily="18" charset="0"/>
              </a:rPr>
              <a:pPr eaLnBrk="1" hangingPunct="1"/>
              <a:t>23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FF139FA-840F-4B42-8A3A-EA6EEE9A30BF}" type="slidenum">
              <a:rPr lang="en-US" sz="1200">
                <a:latin typeface="Times New Roman" pitchFamily="18" charset="0"/>
              </a:rPr>
              <a:pPr eaLnBrk="1" hangingPunct="1"/>
              <a:t>24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6ED039-A1F1-44BE-8E16-1A39D5826A03}" type="slidenum">
              <a:rPr lang="en-US" sz="1200">
                <a:latin typeface="Times New Roman" pitchFamily="18" charset="0"/>
              </a:rPr>
              <a:pPr eaLnBrk="1" hangingPunct="1"/>
              <a:t>25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ADDCA2D-6F88-4005-BB8D-7858EFEF04F4}" type="slidenum">
              <a:rPr lang="en-US" sz="1200">
                <a:latin typeface="Times New Roman" pitchFamily="18" charset="0"/>
              </a:rPr>
              <a:pPr eaLnBrk="1" hangingPunct="1"/>
              <a:t>26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D1E3FB6-9A85-4B1C-9E09-1A180F2215D9}" type="slidenum">
              <a:rPr lang="en-US" sz="1200">
                <a:latin typeface="Times New Roman" pitchFamily="18" charset="0"/>
              </a:rPr>
              <a:pPr eaLnBrk="1" hangingPunct="1"/>
              <a:t>27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A5088C4-3084-40AD-9F6F-70700F29887E}" type="slidenum">
              <a:rPr lang="en-US" sz="1200">
                <a:latin typeface="Times New Roman" pitchFamily="18" charset="0"/>
              </a:rPr>
              <a:pPr eaLnBrk="1" hangingPunct="1"/>
              <a:t>28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7938063-1D29-4B05-9212-3D783BAEE8ED}" type="slidenum">
              <a:rPr lang="en-US" sz="1200">
                <a:latin typeface="Times New Roman" pitchFamily="18" charset="0"/>
              </a:rPr>
              <a:pPr eaLnBrk="1" hangingPunct="1"/>
              <a:t>29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9E2413E-CE32-427A-B889-E498A01EF2FC}" type="slidenum">
              <a:rPr lang="en-US" sz="1200">
                <a:latin typeface="Times New Roman" pitchFamily="18" charset="0"/>
              </a:rPr>
              <a:pPr eaLnBrk="1" hangingPunct="1"/>
              <a:t>30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93B0B37-60B7-4955-9467-637411B21646}" type="slidenum">
              <a:rPr lang="en-US" sz="1200">
                <a:latin typeface="Times New Roman" pitchFamily="18" charset="0"/>
              </a:rPr>
              <a:pPr eaLnBrk="1" hangingPunct="1"/>
              <a:t>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8447544-2DD3-4828-8D05-3DC499B78283}" type="slidenum">
              <a:rPr lang="en-US" sz="1200">
                <a:latin typeface="Times New Roman" pitchFamily="18" charset="0"/>
              </a:rPr>
              <a:pPr eaLnBrk="1" hangingPunct="1"/>
              <a:t>31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0AA32E3-F1F4-48E7-9A2C-16548E9979D3}" type="slidenum">
              <a:rPr lang="en-US" sz="1200">
                <a:latin typeface="Times New Roman" pitchFamily="18" charset="0"/>
              </a:rPr>
              <a:pPr eaLnBrk="1" hangingPunct="1"/>
              <a:t>32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65FBCD7-9B6B-4676-B12D-E62F59A95930}" type="slidenum">
              <a:rPr lang="en-US" sz="1200">
                <a:latin typeface="Times New Roman" pitchFamily="18" charset="0"/>
              </a:rPr>
              <a:pPr eaLnBrk="1" hangingPunct="1"/>
              <a:t>33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E1435A7-99F8-4630-901C-D04F7ADA3649}" type="slidenum">
              <a:rPr lang="en-US" sz="1200">
                <a:latin typeface="Times New Roman" pitchFamily="18" charset="0"/>
              </a:rPr>
              <a:pPr eaLnBrk="1" hangingPunct="1"/>
              <a:t>34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5035135-D519-44EB-8BBC-75CDFE0DE662}" type="slidenum">
              <a:rPr lang="en-US" sz="1200">
                <a:latin typeface="Times New Roman" pitchFamily="18" charset="0"/>
              </a:rPr>
              <a:pPr eaLnBrk="1" hangingPunct="1"/>
              <a:t>35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339334B-667E-4594-8258-137D32A046CA}" type="slidenum">
              <a:rPr lang="en-US" sz="1200">
                <a:latin typeface="Times New Roman" pitchFamily="18" charset="0"/>
              </a:rPr>
              <a:pPr eaLnBrk="1" hangingPunct="1"/>
              <a:t>36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A7DC421-5F16-4B9A-A047-0DD1E0316D92}" type="slidenum">
              <a:rPr lang="en-US" sz="1200">
                <a:latin typeface="Times New Roman" pitchFamily="18" charset="0"/>
              </a:rPr>
              <a:pPr eaLnBrk="1" hangingPunct="1"/>
              <a:t>37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635FA3-67BB-4B04-A76B-39A6E620BF9C}" type="slidenum">
              <a:rPr lang="en-US" sz="1200">
                <a:latin typeface="Times New Roman" pitchFamily="18" charset="0"/>
              </a:rPr>
              <a:pPr eaLnBrk="1" hangingPunct="1"/>
              <a:t>38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2F91A6F-0A81-42D9-BBC6-DD8E71355CC8}" type="slidenum">
              <a:rPr lang="en-US" sz="1200">
                <a:latin typeface="Times New Roman" pitchFamily="18" charset="0"/>
              </a:rPr>
              <a:pPr eaLnBrk="1" hangingPunct="1"/>
              <a:t>39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F53544F-2C95-4111-865C-3BBF9FCAE9AF}" type="slidenum">
              <a:rPr lang="en-US" sz="1200">
                <a:latin typeface="Times New Roman" pitchFamily="18" charset="0"/>
              </a:rPr>
              <a:pPr eaLnBrk="1" hangingPunct="1"/>
              <a:t>40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6A05548-152E-4744-A3EA-B22B905FD732}" type="slidenum">
              <a:rPr lang="en-US" sz="1200">
                <a:latin typeface="Times New Roman" pitchFamily="18" charset="0"/>
              </a:rPr>
              <a:pPr eaLnBrk="1" hangingPunct="1"/>
              <a:t>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44E06FF-C554-4B41-BA7D-66095FF1D435}" type="slidenum">
              <a:rPr lang="en-US" sz="1200">
                <a:latin typeface="Times New Roman" pitchFamily="18" charset="0"/>
              </a:rPr>
              <a:pPr eaLnBrk="1" hangingPunct="1"/>
              <a:t>41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44E06FF-C554-4B41-BA7D-66095FF1D435}" type="slidenum">
              <a:rPr lang="en-US" sz="1200">
                <a:latin typeface="Times New Roman" pitchFamily="18" charset="0"/>
              </a:rPr>
              <a:pPr eaLnBrk="1" hangingPunct="1"/>
              <a:t>42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72BCF50-A015-4878-A606-9DF40B3DBCFE}" type="slidenum">
              <a:rPr lang="en-US" sz="1200">
                <a:latin typeface="Times New Roman" pitchFamily="18" charset="0"/>
              </a:rPr>
              <a:pPr eaLnBrk="1" hangingPunct="1"/>
              <a:t>43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5E3A068-D972-43A1-84DA-2F21E1A7801D}" type="slidenum">
              <a:rPr lang="en-US" sz="1200">
                <a:latin typeface="Times New Roman" pitchFamily="18" charset="0"/>
              </a:rPr>
              <a:pPr eaLnBrk="1" hangingPunct="1"/>
              <a:t>44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E67293D-01F8-4DE4-8156-307B27A2DBD1}" type="slidenum">
              <a:rPr lang="en-US" sz="1200">
                <a:latin typeface="Times New Roman" pitchFamily="18" charset="0"/>
              </a:rPr>
              <a:pPr eaLnBrk="1" hangingPunct="1"/>
              <a:t>45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8393523-AE5F-4CC2-8C01-8DB325F3D588}" type="slidenum">
              <a:rPr lang="en-US" sz="1200">
                <a:latin typeface="Times New Roman" pitchFamily="18" charset="0"/>
              </a:rPr>
              <a:pPr eaLnBrk="1" hangingPunct="1"/>
              <a:t>46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CDDCE0E-3B5F-4D31-9115-C75D58EBF9C3}" type="slidenum">
              <a:rPr lang="en-US" sz="1200">
                <a:latin typeface="Times New Roman" pitchFamily="18" charset="0"/>
              </a:rPr>
              <a:pPr eaLnBrk="1" hangingPunct="1"/>
              <a:t>47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78DB572-2D98-4747-8FB9-A71BF1000741}" type="slidenum">
              <a:rPr lang="en-US" sz="1200">
                <a:latin typeface="Times New Roman" pitchFamily="18" charset="0"/>
              </a:rPr>
              <a:pPr eaLnBrk="1" hangingPunct="1"/>
              <a:t>48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8023A50-BFCC-4310-9FD0-57FA7B27842B}" type="slidenum">
              <a:rPr lang="en-US" sz="1200">
                <a:latin typeface="Times New Roman" pitchFamily="18" charset="0"/>
              </a:rPr>
              <a:pPr eaLnBrk="1" hangingPunct="1"/>
              <a:t>49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5210D49-1C52-4C6E-9816-42C6EC609C7F}" type="slidenum">
              <a:rPr lang="en-US" sz="1200">
                <a:latin typeface="Times New Roman" pitchFamily="18" charset="0"/>
              </a:rPr>
              <a:pPr eaLnBrk="1" hangingPunct="1"/>
              <a:t>50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409BFF7-25AE-4F28-9571-4D1575142BE4}" type="slidenum">
              <a:rPr lang="en-US" sz="1200">
                <a:latin typeface="Times New Roman" pitchFamily="18" charset="0"/>
              </a:rPr>
              <a:pPr eaLnBrk="1" hangingPunct="1"/>
              <a:t>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0B6C57-ECBA-4633-8A56-B9E37246B3C4}" type="slidenum">
              <a:rPr lang="en-US" sz="1200">
                <a:latin typeface="Times New Roman" pitchFamily="18" charset="0"/>
              </a:rPr>
              <a:pPr eaLnBrk="1" hangingPunct="1"/>
              <a:t>51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E80E4FC-1DE9-40A3-B263-D26044C04868}" type="slidenum">
              <a:rPr lang="en-US" sz="1200">
                <a:latin typeface="Times New Roman" pitchFamily="18" charset="0"/>
              </a:rPr>
              <a:pPr eaLnBrk="1" hangingPunct="1"/>
              <a:t>52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1D70FC9-A22A-407D-B969-78AC1F11984F}" type="slidenum">
              <a:rPr lang="en-US" sz="1200">
                <a:latin typeface="Times New Roman" pitchFamily="18" charset="0"/>
              </a:rPr>
              <a:pPr eaLnBrk="1" hangingPunct="1"/>
              <a:t>53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844B878-D8C0-4972-9E07-115C052BC283}" type="slidenum">
              <a:rPr lang="en-US" sz="1200">
                <a:latin typeface="Times New Roman" pitchFamily="18" charset="0"/>
              </a:rPr>
              <a:pPr eaLnBrk="1" hangingPunct="1"/>
              <a:t>54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844B878-D8C0-4972-9E07-115C052BC283}" type="slidenum">
              <a:rPr lang="en-US" sz="1200">
                <a:latin typeface="Times New Roman" pitchFamily="18" charset="0"/>
              </a:rPr>
              <a:pPr eaLnBrk="1" hangingPunct="1"/>
              <a:t>55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503468C-CA1C-4B48-85A9-1B6877AA5843}" type="slidenum">
              <a:rPr lang="en-US" sz="1200">
                <a:latin typeface="Times New Roman" pitchFamily="18" charset="0"/>
              </a:rPr>
              <a:pPr eaLnBrk="1" hangingPunct="1"/>
              <a:t>56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503468C-CA1C-4B48-85A9-1B6877AA5843}" type="slidenum">
              <a:rPr lang="en-US" sz="1200">
                <a:latin typeface="Times New Roman" pitchFamily="18" charset="0"/>
              </a:rPr>
              <a:pPr eaLnBrk="1" hangingPunct="1"/>
              <a:t>57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F1CEF1B-20D7-451B-9708-678FAE7257D1}" type="slidenum">
              <a:rPr lang="en-US" sz="1200">
                <a:latin typeface="Times New Roman" pitchFamily="18" charset="0"/>
              </a:rPr>
              <a:pPr eaLnBrk="1" hangingPunct="1"/>
              <a:t>58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F1CEF1B-20D7-451B-9708-678FAE7257D1}" type="slidenum">
              <a:rPr lang="en-US" sz="1200">
                <a:latin typeface="Times New Roman" pitchFamily="18" charset="0"/>
              </a:rPr>
              <a:pPr eaLnBrk="1" hangingPunct="1"/>
              <a:t>59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1FD7DE5-E181-45B2-BC13-47077D38CFD4}" type="slidenum">
              <a:rPr lang="en-US" sz="1200">
                <a:latin typeface="Times New Roman" pitchFamily="18" charset="0"/>
              </a:rPr>
              <a:pPr eaLnBrk="1" hangingPunct="1"/>
              <a:t>60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21376A-9235-459F-9EEF-E435CD3F2A62}" type="slidenum">
              <a:rPr lang="en-US" sz="1200">
                <a:latin typeface="Times New Roman" pitchFamily="18" charset="0"/>
              </a:rPr>
              <a:pPr eaLnBrk="1" hangingPunct="1"/>
              <a:t>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1FD7DE5-E181-45B2-BC13-47077D38CFD4}" type="slidenum">
              <a:rPr lang="en-US" sz="1200">
                <a:latin typeface="Times New Roman" pitchFamily="18" charset="0"/>
              </a:rPr>
              <a:pPr eaLnBrk="1" hangingPunct="1"/>
              <a:t>61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DE2C106-5550-49C0-B9AF-0E2635E1E763}" type="slidenum">
              <a:rPr lang="en-US" sz="1200">
                <a:latin typeface="Times New Roman" pitchFamily="18" charset="0"/>
              </a:rPr>
              <a:pPr eaLnBrk="1" hangingPunct="1"/>
              <a:t>62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71A05CD-CDDC-4A64-9050-62428A336E5E}" type="slidenum">
              <a:rPr lang="en-US" sz="1200">
                <a:latin typeface="Times New Roman" pitchFamily="18" charset="0"/>
              </a:rPr>
              <a:pPr eaLnBrk="1" hangingPunct="1"/>
              <a:t>63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9944ABB-43BF-41CE-B78E-4069F82E17F6}" type="slidenum">
              <a:rPr lang="en-US" sz="1200">
                <a:latin typeface="Times New Roman" pitchFamily="18" charset="0"/>
              </a:rPr>
              <a:pPr eaLnBrk="1" hangingPunct="1"/>
              <a:t>64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7C137A5-8623-4AB4-B21D-6D793B97EA62}" type="slidenum">
              <a:rPr lang="en-US" sz="1200">
                <a:latin typeface="Times New Roman" pitchFamily="18" charset="0"/>
              </a:rPr>
              <a:pPr eaLnBrk="1" hangingPunct="1"/>
              <a:t>65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CDAA42D-9E72-45B1-8B1A-E7E8CFA0AABC}" type="slidenum">
              <a:rPr lang="en-US" sz="1200">
                <a:latin typeface="Times New Roman" pitchFamily="18" charset="0"/>
              </a:rPr>
              <a:pPr eaLnBrk="1" hangingPunct="1"/>
              <a:t>66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0ABA674-D491-4551-9E89-CFBC0C5E4BD6}" type="slidenum">
              <a:rPr lang="en-US" sz="1200">
                <a:latin typeface="Times New Roman" pitchFamily="18" charset="0"/>
              </a:rPr>
              <a:pPr eaLnBrk="1" hangingPunct="1"/>
              <a:t>67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813E2BE-5D51-45C5-A5EF-A78FC474626B}" type="slidenum">
              <a:rPr lang="en-US" sz="1200">
                <a:latin typeface="Times New Roman" pitchFamily="18" charset="0"/>
              </a:rPr>
              <a:pPr eaLnBrk="1" hangingPunct="1"/>
              <a:t>68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0EC7D34-458C-4EBB-871D-041F048DB2F0}" type="slidenum">
              <a:rPr lang="en-US" sz="1200">
                <a:latin typeface="Times New Roman" pitchFamily="18" charset="0"/>
              </a:rPr>
              <a:pPr eaLnBrk="1" hangingPunct="1"/>
              <a:t>69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29BD32D-C3B9-4824-9A86-0317BA4011AA}" type="slidenum">
              <a:rPr lang="en-US" sz="1200">
                <a:latin typeface="Times New Roman" pitchFamily="18" charset="0"/>
              </a:rPr>
              <a:pPr eaLnBrk="1" hangingPunct="1"/>
              <a:t>70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2239DFA-09D8-45AE-AF3C-A417B5C075BE}" type="slidenum">
              <a:rPr lang="en-US" sz="1200">
                <a:latin typeface="Times New Roman" pitchFamily="18" charset="0"/>
              </a:rPr>
              <a:pPr eaLnBrk="1" hangingPunct="1"/>
              <a:t>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C935BDC-FA2B-414F-B3D2-A6D8B7AC8E54}" type="slidenum">
              <a:rPr lang="en-US" sz="1200">
                <a:latin typeface="Times New Roman" pitchFamily="18" charset="0"/>
              </a:rPr>
              <a:pPr eaLnBrk="1" hangingPunct="1"/>
              <a:t>71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4D6D8F9-6D6D-4E15-96F3-4707350B2089}" type="slidenum">
              <a:rPr lang="en-US" sz="1200">
                <a:latin typeface="Times New Roman" pitchFamily="18" charset="0"/>
              </a:rPr>
              <a:pPr eaLnBrk="1" hangingPunct="1"/>
              <a:t>72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0E068FC-6F3C-48FC-BE47-1E7015EE6C30}" type="slidenum">
              <a:rPr lang="en-US" sz="1200">
                <a:latin typeface="Times New Roman" pitchFamily="18" charset="0"/>
              </a:rPr>
              <a:pPr eaLnBrk="1" hangingPunct="1"/>
              <a:t>73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5256CB-B654-4454-8520-E1C278F4F4FF}" type="slidenum">
              <a:rPr lang="en-US" sz="1200">
                <a:latin typeface="Times New Roman" pitchFamily="18" charset="0"/>
              </a:rPr>
              <a:pPr eaLnBrk="1" hangingPunct="1"/>
              <a:t>74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5D868C7-EB3D-4BD8-BE98-DE15BBB3312C}" type="slidenum">
              <a:rPr lang="en-US" sz="1200">
                <a:latin typeface="Times New Roman" pitchFamily="18" charset="0"/>
              </a:rPr>
              <a:pPr eaLnBrk="1" hangingPunct="1"/>
              <a:t>75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F1576B7-6CAC-4A2C-8184-345092644C2F}" type="slidenum">
              <a:rPr lang="en-US" sz="1200">
                <a:latin typeface="Times New Roman" pitchFamily="18" charset="0"/>
              </a:rPr>
              <a:pPr eaLnBrk="1" hangingPunct="1"/>
              <a:t>76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575018A-654D-4038-8D2C-194BC930AB34}" type="slidenum">
              <a:rPr lang="en-US" sz="1200">
                <a:latin typeface="Times New Roman" pitchFamily="18" charset="0"/>
              </a:rPr>
              <a:pPr eaLnBrk="1" hangingPunct="1"/>
              <a:t>77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AF8F795-E1DC-4906-9F9A-27660F8590ED}" type="slidenum">
              <a:rPr lang="en-US" sz="1200">
                <a:latin typeface="Times New Roman" pitchFamily="18" charset="0"/>
              </a:rPr>
              <a:pPr eaLnBrk="1" hangingPunct="1"/>
              <a:t>78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686970-16F1-4FDB-8660-55AAC5791302}" type="slidenum">
              <a:rPr lang="en-US" sz="1200">
                <a:latin typeface="Times New Roman" pitchFamily="18" charset="0"/>
              </a:rPr>
              <a:pPr eaLnBrk="1" hangingPunct="1"/>
              <a:t>79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A872AEE-AEC8-460B-BDA8-68C02E8C5CA7}" type="slidenum">
              <a:rPr lang="en-US" sz="1200">
                <a:latin typeface="Times New Roman" pitchFamily="18" charset="0"/>
              </a:rPr>
              <a:pPr eaLnBrk="1" hangingPunct="1"/>
              <a:t>80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9CBF49D-D58F-40B2-8D65-6660682D97F2}" type="slidenum">
              <a:rPr lang="en-US" sz="1200">
                <a:latin typeface="Times New Roman" pitchFamily="18" charset="0"/>
              </a:rPr>
              <a:pPr eaLnBrk="1" hangingPunct="1"/>
              <a:t>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C65B18B-0E44-461A-9811-85C7AD414D3E}" type="slidenum">
              <a:rPr lang="en-US" sz="1200">
                <a:latin typeface="Times New Roman" pitchFamily="18" charset="0"/>
              </a:rPr>
              <a:pPr eaLnBrk="1" hangingPunct="1"/>
              <a:t>81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C65B18B-0E44-461A-9811-85C7AD414D3E}" type="slidenum">
              <a:rPr lang="en-US" sz="1200">
                <a:latin typeface="Times New Roman" pitchFamily="18" charset="0"/>
              </a:rPr>
              <a:pPr eaLnBrk="1" hangingPunct="1"/>
              <a:t>82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3FFD030-A0B1-446E-B499-F35380CC3C38}" type="slidenum">
              <a:rPr lang="en-US" sz="1200">
                <a:latin typeface="Times New Roman" pitchFamily="18" charset="0"/>
              </a:rPr>
              <a:pPr eaLnBrk="1" hangingPunct="1"/>
              <a:t>83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3FFD030-A0B1-446E-B499-F35380CC3C38}" type="slidenum">
              <a:rPr lang="en-US" sz="1200">
                <a:latin typeface="Times New Roman" pitchFamily="18" charset="0"/>
              </a:rPr>
              <a:pPr eaLnBrk="1" hangingPunct="1"/>
              <a:t>84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354E480-4E67-474A-BF3E-D012FFEEF7B8}" type="slidenum">
              <a:rPr lang="en-US" sz="1200">
                <a:latin typeface="Times New Roman" pitchFamily="18" charset="0"/>
              </a:rPr>
              <a:pPr eaLnBrk="1" hangingPunct="1"/>
              <a:t>85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6677964-04FD-4536-A280-4606861E6E71}" type="slidenum">
              <a:rPr lang="en-US" sz="1200">
                <a:latin typeface="Times New Roman" pitchFamily="18" charset="0"/>
              </a:rPr>
              <a:pPr eaLnBrk="1" hangingPunct="1"/>
              <a:t>86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1F2023E-AC73-4F97-B898-9F5D904D8792}" type="slidenum">
              <a:rPr lang="en-US" sz="1200">
                <a:latin typeface="Times New Roman" pitchFamily="18" charset="0"/>
              </a:rPr>
              <a:pPr eaLnBrk="1" hangingPunct="1"/>
              <a:t>87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AA17657-2CC2-4D50-8495-CA7B1096B098}" type="slidenum">
              <a:rPr lang="en-US" sz="1200">
                <a:latin typeface="Times New Roman" pitchFamily="18" charset="0"/>
              </a:rPr>
              <a:pPr eaLnBrk="1" hangingPunct="1"/>
              <a:t>88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F7A05FF-4A23-492C-8145-7162E0DE3366}" type="slidenum">
              <a:rPr lang="en-US" sz="1200">
                <a:latin typeface="Times New Roman" pitchFamily="18" charset="0"/>
              </a:rPr>
              <a:pPr eaLnBrk="1" hangingPunct="1"/>
              <a:t>89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17AC6A7-5EB7-4146-84C7-7625646C11FA}" type="slidenum">
              <a:rPr lang="en-US" sz="1200">
                <a:latin typeface="Times New Roman" pitchFamily="18" charset="0"/>
              </a:rPr>
              <a:pPr eaLnBrk="1" hangingPunct="1"/>
              <a:t>90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26A480A-1991-415C-9DC8-0C9A82E0FC6B}" type="slidenum">
              <a:rPr lang="en-US" sz="1200">
                <a:latin typeface="Times New Roman" pitchFamily="18" charset="0"/>
              </a:rPr>
              <a:pPr eaLnBrk="1" hangingPunct="1"/>
              <a:t>10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657857-3019-42C1-B33D-92B87CE6D8AF}" type="slidenum">
              <a:rPr lang="en-US" sz="1200">
                <a:latin typeface="Times New Roman" pitchFamily="18" charset="0"/>
              </a:rPr>
              <a:pPr eaLnBrk="1" hangingPunct="1"/>
              <a:t>91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46863BD-4217-46FA-BED9-A0DDE58F6A77}" type="slidenum">
              <a:rPr lang="en-US" sz="1200">
                <a:latin typeface="Times New Roman" pitchFamily="18" charset="0"/>
              </a:rPr>
              <a:pPr eaLnBrk="1" hangingPunct="1"/>
              <a:t>92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FC8FFBA-F205-41E2-9B9F-64A28369384A}" type="slidenum">
              <a:rPr lang="en-US" sz="1200">
                <a:latin typeface="Times New Roman" pitchFamily="18" charset="0"/>
              </a:rPr>
              <a:pPr eaLnBrk="1" hangingPunct="1"/>
              <a:t>93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02FE142-970F-46F7-998C-E2B1FA9AB1CF}" type="slidenum">
              <a:rPr lang="en-US" sz="1200">
                <a:latin typeface="Times New Roman" pitchFamily="18" charset="0"/>
              </a:rPr>
              <a:pPr eaLnBrk="1" hangingPunct="1"/>
              <a:t>94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01CA65E-DE54-490A-BEF6-3A928E6212C8}" type="slidenum">
              <a:rPr lang="en-US" sz="1200">
                <a:latin typeface="Times New Roman" pitchFamily="18" charset="0"/>
              </a:rPr>
              <a:pPr eaLnBrk="1" hangingPunct="1"/>
              <a:t>95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DAFFB50-450D-46D2-A078-F9C1C15BEEBF}" type="slidenum">
              <a:rPr lang="en-US" sz="1200">
                <a:latin typeface="Times New Roman" pitchFamily="18" charset="0"/>
              </a:rPr>
              <a:pPr eaLnBrk="1" hangingPunct="1"/>
              <a:t>96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793B22B-66AB-4904-AA7E-6596F69FC24E}" type="slidenum">
              <a:rPr lang="en-US" sz="1200">
                <a:latin typeface="Times New Roman" pitchFamily="18" charset="0"/>
              </a:rPr>
              <a:pPr eaLnBrk="1" hangingPunct="1"/>
              <a:t>97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56C8278-00C3-4D6E-AEE4-28F911C7987B}" type="slidenum">
              <a:rPr lang="en-US" sz="1200">
                <a:latin typeface="Times New Roman" pitchFamily="18" charset="0"/>
              </a:rPr>
              <a:pPr eaLnBrk="1" hangingPunct="1"/>
              <a:t>98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9316B91-6EC7-44FA-904A-DEB4C956EB6A}" type="slidenum">
              <a:rPr lang="en-US" sz="1200">
                <a:latin typeface="Times New Roman" pitchFamily="18" charset="0"/>
              </a:rPr>
              <a:pPr eaLnBrk="1" hangingPunct="1"/>
              <a:t>99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6200000">
            <a:off x="-2703052" y="2935748"/>
            <a:ext cx="6006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From ZERO To ONE</a:t>
            </a:r>
            <a:endParaRPr lang="en-US" sz="54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0"/>
            <a:ext cx="8229600" cy="91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638800" y="64770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>
                <a:solidFill>
                  <a:schemeClr val="bg1">
                    <a:lumMod val="50000"/>
                  </a:schemeClr>
                </a:solidFill>
              </a:rPr>
              <a:t>Chapter 1 </a:t>
            </a:r>
            <a:r>
              <a:rPr lang="en-US" sz="1400" baseline="0" dirty="0" smtClean="0">
                <a:solidFill>
                  <a:schemeClr val="bg1">
                    <a:lumMod val="50000"/>
                  </a:schemeClr>
                </a:solidFill>
              </a:rPr>
              <a:t>&lt;</a:t>
            </a:r>
            <a:fld id="{D1B2EFE9-D440-4A3B-858C-5FEDF5DD0E10}" type="slidenum"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&gt;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39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6200000">
            <a:off x="-2703052" y="2935748"/>
            <a:ext cx="6006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From ZERO To ONE</a:t>
            </a:r>
            <a:endParaRPr lang="en-US" sz="54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914400" y="0"/>
            <a:ext cx="8229600" cy="91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638800" y="6474023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>
                <a:solidFill>
                  <a:schemeClr val="bg1">
                    <a:lumMod val="50000"/>
                  </a:schemeClr>
                </a:solidFill>
              </a:rPr>
              <a:t>Chapter 1 </a:t>
            </a:r>
            <a:r>
              <a:rPr lang="en-US" sz="1400" baseline="0" dirty="0" smtClean="0">
                <a:solidFill>
                  <a:schemeClr val="bg1">
                    <a:lumMod val="50000"/>
                  </a:schemeClr>
                </a:solidFill>
              </a:rPr>
              <a:t>&lt;</a:t>
            </a:r>
            <a:fld id="{D1B2EFE9-D440-4A3B-858C-5FEDF5DD0E10}" type="slidenum"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&gt;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08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12C447-90FA-420C-B74C-1A635C444937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2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E7ED6BBA-2425-4A43-B586-383F2BB07C4C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68946159-E475-47D9-8550-A9F0B445C79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DCC2DC-EBCD-44EE-92DB-9C06DDE632FD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46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1-&lt;</a:t>
            </a:r>
            <a:fld id="{B4FEF99E-A19F-4A0B-A62E-3729EECDD90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50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9F7ADD3E-E1D6-46D5-BCAD-B4AEBA813F75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66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6080-453C-4BEF-9A1F-F094B996EB79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EFE9-D440-4A3B-858C-5FEDF5DD0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0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8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29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1.wmf"/><Relationship Id="rId5" Type="http://schemas.openxmlformats.org/officeDocument/2006/relationships/tags" Target="../tags/tag31.xml"/><Relationship Id="rId10" Type="http://schemas.openxmlformats.org/officeDocument/2006/relationships/oleObject" Target="../embeddings/oleObject2.bin"/><Relationship Id="rId4" Type="http://schemas.openxmlformats.org/officeDocument/2006/relationships/tags" Target="../tags/tag30.xml"/><Relationship Id="rId9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33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32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3.wmf"/><Relationship Id="rId5" Type="http://schemas.openxmlformats.org/officeDocument/2006/relationships/tags" Target="../tags/tag35.xml"/><Relationship Id="rId10" Type="http://schemas.openxmlformats.org/officeDocument/2006/relationships/oleObject" Target="../embeddings/oleObject4.bin"/><Relationship Id="rId4" Type="http://schemas.openxmlformats.org/officeDocument/2006/relationships/tags" Target="../tags/tag34.xml"/><Relationship Id="rId9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4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4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7.xml"/><Relationship Id="rId13" Type="http://schemas.openxmlformats.org/officeDocument/2006/relationships/oleObject" Target="../embeddings/oleObject7.bin"/><Relationship Id="rId3" Type="http://schemas.openxmlformats.org/officeDocument/2006/relationships/tags" Target="../tags/tag5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5.wmf"/><Relationship Id="rId2" Type="http://schemas.openxmlformats.org/officeDocument/2006/relationships/tags" Target="../tags/tag58.xml"/><Relationship Id="rId1" Type="http://schemas.openxmlformats.org/officeDocument/2006/relationships/vmlDrawing" Target="../drawings/vmlDrawing3.vml"/><Relationship Id="rId6" Type="http://schemas.openxmlformats.org/officeDocument/2006/relationships/tags" Target="../tags/tag62.xml"/><Relationship Id="rId11" Type="http://schemas.openxmlformats.org/officeDocument/2006/relationships/oleObject" Target="../embeddings/oleObject6.bin"/><Relationship Id="rId5" Type="http://schemas.openxmlformats.org/officeDocument/2006/relationships/tags" Target="../tags/tag61.xml"/><Relationship Id="rId10" Type="http://schemas.openxmlformats.org/officeDocument/2006/relationships/image" Target="../media/image14.wmf"/><Relationship Id="rId4" Type="http://schemas.openxmlformats.org/officeDocument/2006/relationships/tags" Target="../tags/tag60.xml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6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9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tags" Target="../tags/tag70.xml"/><Relationship Id="rId7" Type="http://schemas.openxmlformats.org/officeDocument/2006/relationships/notesSlide" Target="../notesSlides/notesSlide31.xml"/><Relationship Id="rId2" Type="http://schemas.openxmlformats.org/officeDocument/2006/relationships/tags" Target="../tags/tag69.xml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8.wmf"/><Relationship Id="rId5" Type="http://schemas.openxmlformats.org/officeDocument/2006/relationships/tags" Target="../tags/tag72.xml"/><Relationship Id="rId10" Type="http://schemas.openxmlformats.org/officeDocument/2006/relationships/oleObject" Target="../embeddings/oleObject9.bin"/><Relationship Id="rId4" Type="http://schemas.openxmlformats.org/officeDocument/2006/relationships/tags" Target="../tags/tag71.xml"/><Relationship Id="rId9" Type="http://schemas.openxmlformats.org/officeDocument/2006/relationships/image" Target="../media/image17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tags" Target="../tags/tag74.xml"/><Relationship Id="rId7" Type="http://schemas.openxmlformats.org/officeDocument/2006/relationships/notesSlide" Target="../notesSlides/notesSlide32.xml"/><Relationship Id="rId2" Type="http://schemas.openxmlformats.org/officeDocument/2006/relationships/tags" Target="../tags/tag73.xml"/><Relationship Id="rId1" Type="http://schemas.openxmlformats.org/officeDocument/2006/relationships/vmlDrawing" Target="../drawings/vmlDrawing5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0.wmf"/><Relationship Id="rId5" Type="http://schemas.openxmlformats.org/officeDocument/2006/relationships/tags" Target="../tags/tag76.xml"/><Relationship Id="rId10" Type="http://schemas.openxmlformats.org/officeDocument/2006/relationships/oleObject" Target="../embeddings/oleObject11.bin"/><Relationship Id="rId4" Type="http://schemas.openxmlformats.org/officeDocument/2006/relationships/tags" Target="../tags/tag75.xml"/><Relationship Id="rId9" Type="http://schemas.openxmlformats.org/officeDocument/2006/relationships/image" Target="../media/image19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3.xml"/><Relationship Id="rId3" Type="http://schemas.openxmlformats.org/officeDocument/2006/relationships/tags" Target="../tags/tag7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2.wmf"/><Relationship Id="rId2" Type="http://schemas.openxmlformats.org/officeDocument/2006/relationships/tags" Target="../tags/tag77.xml"/><Relationship Id="rId1" Type="http://schemas.openxmlformats.org/officeDocument/2006/relationships/vmlDrawing" Target="../drawings/vmlDrawing6.vml"/><Relationship Id="rId6" Type="http://schemas.openxmlformats.org/officeDocument/2006/relationships/tags" Target="../tags/tag81.xml"/><Relationship Id="rId11" Type="http://schemas.openxmlformats.org/officeDocument/2006/relationships/oleObject" Target="../embeddings/oleObject13.bin"/><Relationship Id="rId5" Type="http://schemas.openxmlformats.org/officeDocument/2006/relationships/tags" Target="../tags/tag80.xml"/><Relationship Id="rId10" Type="http://schemas.openxmlformats.org/officeDocument/2006/relationships/image" Target="../media/image21.wmf"/><Relationship Id="rId4" Type="http://schemas.openxmlformats.org/officeDocument/2006/relationships/tags" Target="../tags/tag79.xml"/><Relationship Id="rId9" Type="http://schemas.openxmlformats.org/officeDocument/2006/relationships/oleObject" Target="../embeddings/oleObject1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4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4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tags" Target="../tags/tag87.xml"/><Relationship Id="rId7" Type="http://schemas.openxmlformats.org/officeDocument/2006/relationships/oleObject" Target="../embeddings/oleObject14.bin"/><Relationship Id="rId2" Type="http://schemas.openxmlformats.org/officeDocument/2006/relationships/tags" Target="../tags/tag86.xml"/><Relationship Id="rId1" Type="http://schemas.openxmlformats.org/officeDocument/2006/relationships/vmlDrawing" Target="../drawings/vmlDrawing7.vml"/><Relationship Id="rId6" Type="http://schemas.openxmlformats.org/officeDocument/2006/relationships/notesSlide" Target="../notesSlides/notesSlide3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tags" Target="../tags/tag90.xml"/><Relationship Id="rId7" Type="http://schemas.openxmlformats.org/officeDocument/2006/relationships/oleObject" Target="../embeddings/oleObject15.bin"/><Relationship Id="rId2" Type="http://schemas.openxmlformats.org/officeDocument/2006/relationships/tags" Target="../tags/tag89.xml"/><Relationship Id="rId1" Type="http://schemas.openxmlformats.org/officeDocument/2006/relationships/vmlDrawing" Target="../drawings/vmlDrawing8.vml"/><Relationship Id="rId6" Type="http://schemas.openxmlformats.org/officeDocument/2006/relationships/notesSlide" Target="../notesSlides/notesSlide3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4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tags" Target="../tags/tag98.xml"/><Relationship Id="rId7" Type="http://schemas.openxmlformats.org/officeDocument/2006/relationships/oleObject" Target="../embeddings/oleObject16.bin"/><Relationship Id="rId2" Type="http://schemas.openxmlformats.org/officeDocument/2006/relationships/tags" Target="../tags/tag97.xml"/><Relationship Id="rId1" Type="http://schemas.openxmlformats.org/officeDocument/2006/relationships/vmlDrawing" Target="../drawings/vmlDrawing9.vml"/><Relationship Id="rId6" Type="http://schemas.openxmlformats.org/officeDocument/2006/relationships/notesSlide" Target="../notesSlides/notesSlide4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9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tags" Target="../tags/tag101.xml"/><Relationship Id="rId7" Type="http://schemas.openxmlformats.org/officeDocument/2006/relationships/oleObject" Target="../embeddings/oleObject17.bin"/><Relationship Id="rId2" Type="http://schemas.openxmlformats.org/officeDocument/2006/relationships/tags" Target="../tags/tag100.xml"/><Relationship Id="rId1" Type="http://schemas.openxmlformats.org/officeDocument/2006/relationships/vmlDrawing" Target="../drawings/vmlDrawing10.vml"/><Relationship Id="rId6" Type="http://schemas.openxmlformats.org/officeDocument/2006/relationships/notesSlide" Target="../notesSlides/notesSlide4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4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5" Type="http://schemas.openxmlformats.org/officeDocument/2006/relationships/notesSlide" Target="../notesSlides/notesSlide43.xml"/><Relationship Id="rId4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4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notesSlide" Target="../notesSlides/notesSlide4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tags" Target="../tags/tag115.xml"/><Relationship Id="rId7" Type="http://schemas.openxmlformats.org/officeDocument/2006/relationships/oleObject" Target="../embeddings/oleObject18.bin"/><Relationship Id="rId2" Type="http://schemas.openxmlformats.org/officeDocument/2006/relationships/tags" Target="../tags/tag114.xml"/><Relationship Id="rId1" Type="http://schemas.openxmlformats.org/officeDocument/2006/relationships/vmlDrawing" Target="../drawings/vmlDrawing11.vml"/><Relationship Id="rId6" Type="http://schemas.openxmlformats.org/officeDocument/2006/relationships/notesSlide" Target="../notesSlides/notesSlide46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6.wmf"/><Relationship Id="rId4" Type="http://schemas.openxmlformats.org/officeDocument/2006/relationships/tags" Target="../tags/tag116.xml"/><Relationship Id="rId9" Type="http://schemas.openxmlformats.org/officeDocument/2006/relationships/oleObject" Target="../embeddings/oleObject19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tags" Target="../tags/tag118.xml"/><Relationship Id="rId7" Type="http://schemas.openxmlformats.org/officeDocument/2006/relationships/oleObject" Target="../embeddings/oleObject20.bin"/><Relationship Id="rId2" Type="http://schemas.openxmlformats.org/officeDocument/2006/relationships/tags" Target="../tags/tag117.xml"/><Relationship Id="rId1" Type="http://schemas.openxmlformats.org/officeDocument/2006/relationships/vmlDrawing" Target="../drawings/vmlDrawing12.vml"/><Relationship Id="rId6" Type="http://schemas.openxmlformats.org/officeDocument/2006/relationships/notesSlide" Target="../notesSlides/notesSlide47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8.wmf"/><Relationship Id="rId4" Type="http://schemas.openxmlformats.org/officeDocument/2006/relationships/tags" Target="../tags/tag119.xml"/><Relationship Id="rId9" Type="http://schemas.openxmlformats.org/officeDocument/2006/relationships/oleObject" Target="../embeddings/oleObject21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4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4" Type="http://schemas.openxmlformats.org/officeDocument/2006/relationships/notesSlide" Target="../notesSlides/notesSlide4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4" Type="http://schemas.openxmlformats.org/officeDocument/2006/relationships/notesSlide" Target="../notesSlides/notesSlide50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tags" Target="../tags/tag127.xml"/><Relationship Id="rId7" Type="http://schemas.openxmlformats.org/officeDocument/2006/relationships/notesSlide" Target="../notesSlides/notesSlide51.xml"/><Relationship Id="rId2" Type="http://schemas.openxmlformats.org/officeDocument/2006/relationships/tags" Target="../tags/tag126.xml"/><Relationship Id="rId1" Type="http://schemas.openxmlformats.org/officeDocument/2006/relationships/vmlDrawing" Target="../drawings/vmlDrawing13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9" Type="http://schemas.openxmlformats.org/officeDocument/2006/relationships/image" Target="../media/image29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0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tags" Target="../tags/tag132.xml"/><Relationship Id="rId7" Type="http://schemas.openxmlformats.org/officeDocument/2006/relationships/oleObject" Target="../embeddings/oleObject23.bin"/><Relationship Id="rId2" Type="http://schemas.openxmlformats.org/officeDocument/2006/relationships/tags" Target="../tags/tag131.xml"/><Relationship Id="rId1" Type="http://schemas.openxmlformats.org/officeDocument/2006/relationships/vmlDrawing" Target="../drawings/vmlDrawing14.vml"/><Relationship Id="rId6" Type="http://schemas.openxmlformats.org/officeDocument/2006/relationships/notesSlide" Target="../notesSlides/notesSlide53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1.emf"/><Relationship Id="rId4" Type="http://schemas.openxmlformats.org/officeDocument/2006/relationships/tags" Target="../tags/tag133.xml"/><Relationship Id="rId9" Type="http://schemas.openxmlformats.org/officeDocument/2006/relationships/oleObject" Target="../embeddings/oleObject24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tags" Target="../tags/tag135.xml"/><Relationship Id="rId7" Type="http://schemas.openxmlformats.org/officeDocument/2006/relationships/oleObject" Target="../embeddings/oleObject25.bin"/><Relationship Id="rId2" Type="http://schemas.openxmlformats.org/officeDocument/2006/relationships/tags" Target="../tags/tag134.xml"/><Relationship Id="rId1" Type="http://schemas.openxmlformats.org/officeDocument/2006/relationships/vmlDrawing" Target="../drawings/vmlDrawing15.vml"/><Relationship Id="rId6" Type="http://schemas.openxmlformats.org/officeDocument/2006/relationships/notesSlide" Target="../notesSlides/notesSlide54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3.emf"/><Relationship Id="rId4" Type="http://schemas.openxmlformats.org/officeDocument/2006/relationships/tags" Target="../tags/tag136.xml"/><Relationship Id="rId9" Type="http://schemas.openxmlformats.org/officeDocument/2006/relationships/oleObject" Target="../embeddings/oleObject26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tags" Target="../tags/tag138.xml"/><Relationship Id="rId7" Type="http://schemas.openxmlformats.org/officeDocument/2006/relationships/oleObject" Target="../embeddings/oleObject27.bin"/><Relationship Id="rId2" Type="http://schemas.openxmlformats.org/officeDocument/2006/relationships/tags" Target="../tags/tag137.xml"/><Relationship Id="rId1" Type="http://schemas.openxmlformats.org/officeDocument/2006/relationships/vmlDrawing" Target="../drawings/vmlDrawing16.vml"/><Relationship Id="rId6" Type="http://schemas.openxmlformats.org/officeDocument/2006/relationships/notesSlide" Target="../notesSlides/notesSlide55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5.emf"/><Relationship Id="rId4" Type="http://schemas.openxmlformats.org/officeDocument/2006/relationships/tags" Target="../tags/tag139.xml"/><Relationship Id="rId9" Type="http://schemas.openxmlformats.org/officeDocument/2006/relationships/oleObject" Target="../embeddings/oleObject28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tags" Target="../tags/tag141.xml"/><Relationship Id="rId7" Type="http://schemas.openxmlformats.org/officeDocument/2006/relationships/oleObject" Target="../embeddings/oleObject29.bin"/><Relationship Id="rId2" Type="http://schemas.openxmlformats.org/officeDocument/2006/relationships/tags" Target="../tags/tag140.xml"/><Relationship Id="rId1" Type="http://schemas.openxmlformats.org/officeDocument/2006/relationships/vmlDrawing" Target="../drawings/vmlDrawing17.vml"/><Relationship Id="rId6" Type="http://schemas.openxmlformats.org/officeDocument/2006/relationships/notesSlide" Target="../notesSlides/notesSlide56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7.emf"/><Relationship Id="rId4" Type="http://schemas.openxmlformats.org/officeDocument/2006/relationships/tags" Target="../tags/tag142.xml"/><Relationship Id="rId9" Type="http://schemas.openxmlformats.org/officeDocument/2006/relationships/oleObject" Target="../embeddings/oleObject30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7" Type="http://schemas.openxmlformats.org/officeDocument/2006/relationships/image" Target="../media/image38.emf"/><Relationship Id="rId2" Type="http://schemas.openxmlformats.org/officeDocument/2006/relationships/tags" Target="../tags/tag143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1.bin"/><Relationship Id="rId5" Type="http://schemas.openxmlformats.org/officeDocument/2006/relationships/notesSlide" Target="../notesSlides/notesSlide57.xml"/><Relationship Id="rId4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7" Type="http://schemas.openxmlformats.org/officeDocument/2006/relationships/image" Target="../media/image39.wmf"/><Relationship Id="rId2" Type="http://schemas.openxmlformats.org/officeDocument/2006/relationships/tags" Target="../tags/tag145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2.bin"/><Relationship Id="rId5" Type="http://schemas.openxmlformats.org/officeDocument/2006/relationships/notesSlide" Target="../notesSlides/notesSlide58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5.emf"/><Relationship Id="rId4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tags" Target="../tags/tag148.xml"/><Relationship Id="rId7" Type="http://schemas.openxmlformats.org/officeDocument/2006/relationships/oleObject" Target="../embeddings/oleObject33.bin"/><Relationship Id="rId2" Type="http://schemas.openxmlformats.org/officeDocument/2006/relationships/tags" Target="../tags/tag147.xml"/><Relationship Id="rId1" Type="http://schemas.openxmlformats.org/officeDocument/2006/relationships/vmlDrawing" Target="../drawings/vmlDrawing20.vml"/><Relationship Id="rId6" Type="http://schemas.openxmlformats.org/officeDocument/2006/relationships/notesSlide" Target="../notesSlides/notesSlide59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1.emf"/><Relationship Id="rId4" Type="http://schemas.openxmlformats.org/officeDocument/2006/relationships/tags" Target="../tags/tag149.xml"/><Relationship Id="rId9" Type="http://schemas.openxmlformats.org/officeDocument/2006/relationships/oleObject" Target="../embeddings/oleObject34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tags" Target="../tags/tag151.xml"/><Relationship Id="rId7" Type="http://schemas.openxmlformats.org/officeDocument/2006/relationships/notesSlide" Target="../notesSlides/notesSlide60.xml"/><Relationship Id="rId2" Type="http://schemas.openxmlformats.org/officeDocument/2006/relationships/tags" Target="../tags/tag150.xml"/><Relationship Id="rId1" Type="http://schemas.openxmlformats.org/officeDocument/2006/relationships/vmlDrawing" Target="../drawings/vmlDrawing21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3.wmf"/><Relationship Id="rId5" Type="http://schemas.openxmlformats.org/officeDocument/2006/relationships/tags" Target="../tags/tag153.xml"/><Relationship Id="rId10" Type="http://schemas.openxmlformats.org/officeDocument/2006/relationships/oleObject" Target="../embeddings/oleObject36.bin"/><Relationship Id="rId4" Type="http://schemas.openxmlformats.org/officeDocument/2006/relationships/tags" Target="../tags/tag152.xml"/><Relationship Id="rId9" Type="http://schemas.openxmlformats.org/officeDocument/2006/relationships/image" Target="../media/image42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7" Type="http://schemas.openxmlformats.org/officeDocument/2006/relationships/image" Target="../media/image44.wmf"/><Relationship Id="rId2" Type="http://schemas.openxmlformats.org/officeDocument/2006/relationships/tags" Target="../tags/tag156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7.bin"/><Relationship Id="rId5" Type="http://schemas.openxmlformats.org/officeDocument/2006/relationships/notesSlide" Target="../notesSlides/notesSlide64.xml"/><Relationship Id="rId4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8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tags" Target="../tags/tag160.xml"/><Relationship Id="rId7" Type="http://schemas.openxmlformats.org/officeDocument/2006/relationships/notesSlide" Target="../notesSlides/notesSlide66.xml"/><Relationship Id="rId2" Type="http://schemas.openxmlformats.org/officeDocument/2006/relationships/tags" Target="../tags/tag159.xml"/><Relationship Id="rId1" Type="http://schemas.openxmlformats.org/officeDocument/2006/relationships/vmlDrawing" Target="../drawings/vmlDrawing23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6.wmf"/><Relationship Id="rId5" Type="http://schemas.openxmlformats.org/officeDocument/2006/relationships/tags" Target="../tags/tag162.xml"/><Relationship Id="rId10" Type="http://schemas.openxmlformats.org/officeDocument/2006/relationships/oleObject" Target="../embeddings/oleObject39.bin"/><Relationship Id="rId4" Type="http://schemas.openxmlformats.org/officeDocument/2006/relationships/tags" Target="../tags/tag161.xml"/><Relationship Id="rId9" Type="http://schemas.openxmlformats.org/officeDocument/2006/relationships/image" Target="../media/image45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46.wmf"/><Relationship Id="rId3" Type="http://schemas.openxmlformats.org/officeDocument/2006/relationships/tags" Target="../tags/tag164.xml"/><Relationship Id="rId7" Type="http://schemas.openxmlformats.org/officeDocument/2006/relationships/tags" Target="../tags/tag168.xml"/><Relationship Id="rId12" Type="http://schemas.openxmlformats.org/officeDocument/2006/relationships/oleObject" Target="../embeddings/oleObject41.bin"/><Relationship Id="rId2" Type="http://schemas.openxmlformats.org/officeDocument/2006/relationships/tags" Target="../tags/tag163.xml"/><Relationship Id="rId1" Type="http://schemas.openxmlformats.org/officeDocument/2006/relationships/vmlDrawing" Target="../drawings/vmlDrawing24.vml"/><Relationship Id="rId6" Type="http://schemas.openxmlformats.org/officeDocument/2006/relationships/tags" Target="../tags/tag167.xml"/><Relationship Id="rId11" Type="http://schemas.openxmlformats.org/officeDocument/2006/relationships/image" Target="../media/image45.wmf"/><Relationship Id="rId5" Type="http://schemas.openxmlformats.org/officeDocument/2006/relationships/tags" Target="../tags/tag166.xml"/><Relationship Id="rId10" Type="http://schemas.openxmlformats.org/officeDocument/2006/relationships/oleObject" Target="../embeddings/oleObject40.bin"/><Relationship Id="rId4" Type="http://schemas.openxmlformats.org/officeDocument/2006/relationships/tags" Target="../tags/tag165.xml"/><Relationship Id="rId9" Type="http://schemas.openxmlformats.org/officeDocument/2006/relationships/notesSlide" Target="../notesSlides/notesSlide67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13" Type="http://schemas.openxmlformats.org/officeDocument/2006/relationships/image" Target="../media/image47.wmf"/><Relationship Id="rId3" Type="http://schemas.openxmlformats.org/officeDocument/2006/relationships/tags" Target="../tags/tag170.xml"/><Relationship Id="rId7" Type="http://schemas.openxmlformats.org/officeDocument/2006/relationships/tags" Target="../tags/tag174.xml"/><Relationship Id="rId12" Type="http://schemas.openxmlformats.org/officeDocument/2006/relationships/oleObject" Target="../embeddings/oleObject42.bin"/><Relationship Id="rId2" Type="http://schemas.openxmlformats.org/officeDocument/2006/relationships/tags" Target="../tags/tag169.xml"/><Relationship Id="rId1" Type="http://schemas.openxmlformats.org/officeDocument/2006/relationships/vmlDrawing" Target="../drawings/vmlDrawing25.vml"/><Relationship Id="rId6" Type="http://schemas.openxmlformats.org/officeDocument/2006/relationships/tags" Target="../tags/tag173.xml"/><Relationship Id="rId11" Type="http://schemas.openxmlformats.org/officeDocument/2006/relationships/notesSlide" Target="../notesSlides/notesSlide68.xml"/><Relationship Id="rId5" Type="http://schemas.openxmlformats.org/officeDocument/2006/relationships/tags" Target="../tags/tag172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71.xml"/><Relationship Id="rId9" Type="http://schemas.openxmlformats.org/officeDocument/2006/relationships/tags" Target="../tags/tag17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9.xml"/><Relationship Id="rId13" Type="http://schemas.openxmlformats.org/officeDocument/2006/relationships/oleObject" Target="../embeddings/oleObject45.bin"/><Relationship Id="rId3" Type="http://schemas.openxmlformats.org/officeDocument/2006/relationships/tags" Target="../tags/tag17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9.wmf"/><Relationship Id="rId2" Type="http://schemas.openxmlformats.org/officeDocument/2006/relationships/tags" Target="../tags/tag177.xml"/><Relationship Id="rId1" Type="http://schemas.openxmlformats.org/officeDocument/2006/relationships/vmlDrawing" Target="../drawings/vmlDrawing26.vml"/><Relationship Id="rId6" Type="http://schemas.openxmlformats.org/officeDocument/2006/relationships/tags" Target="../tags/tag181.xml"/><Relationship Id="rId11" Type="http://schemas.openxmlformats.org/officeDocument/2006/relationships/oleObject" Target="../embeddings/oleObject44.bin"/><Relationship Id="rId5" Type="http://schemas.openxmlformats.org/officeDocument/2006/relationships/tags" Target="../tags/tag180.xml"/><Relationship Id="rId10" Type="http://schemas.openxmlformats.org/officeDocument/2006/relationships/image" Target="../media/image48.wmf"/><Relationship Id="rId4" Type="http://schemas.openxmlformats.org/officeDocument/2006/relationships/tags" Target="../tags/tag179.xml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50.w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tags" Target="../tags/tag183.xml"/><Relationship Id="rId7" Type="http://schemas.openxmlformats.org/officeDocument/2006/relationships/oleObject" Target="../embeddings/oleObject46.bin"/><Relationship Id="rId2" Type="http://schemas.openxmlformats.org/officeDocument/2006/relationships/tags" Target="../tags/tag182.xml"/><Relationship Id="rId1" Type="http://schemas.openxmlformats.org/officeDocument/2006/relationships/vmlDrawing" Target="../drawings/vmlDrawing27.vml"/><Relationship Id="rId6" Type="http://schemas.openxmlformats.org/officeDocument/2006/relationships/notesSlide" Target="../notesSlides/notesSlide7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5" Type="http://schemas.openxmlformats.org/officeDocument/2006/relationships/notesSlide" Target="../notesSlides/notesSlide71.xml"/><Relationship Id="rId4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tags" Target="../tags/tag189.xml"/><Relationship Id="rId7" Type="http://schemas.openxmlformats.org/officeDocument/2006/relationships/oleObject" Target="../embeddings/oleObject47.bin"/><Relationship Id="rId2" Type="http://schemas.openxmlformats.org/officeDocument/2006/relationships/tags" Target="../tags/tag188.xml"/><Relationship Id="rId1" Type="http://schemas.openxmlformats.org/officeDocument/2006/relationships/vmlDrawing" Target="../drawings/vmlDrawing28.vml"/><Relationship Id="rId6" Type="http://schemas.openxmlformats.org/officeDocument/2006/relationships/notesSlide" Target="../notesSlides/notesSlide7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0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image" Target="../media/image53.png"/><Relationship Id="rId5" Type="http://schemas.openxmlformats.org/officeDocument/2006/relationships/notesSlide" Target="../notesSlides/notesSlide73.xml"/><Relationship Id="rId4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tags" Target="../tags/tag195.xml"/><Relationship Id="rId7" Type="http://schemas.openxmlformats.org/officeDocument/2006/relationships/oleObject" Target="../embeddings/oleObject48.bin"/><Relationship Id="rId2" Type="http://schemas.openxmlformats.org/officeDocument/2006/relationships/tags" Target="../tags/tag194.xml"/><Relationship Id="rId1" Type="http://schemas.openxmlformats.org/officeDocument/2006/relationships/vmlDrawing" Target="../drawings/vmlDrawing29.vml"/><Relationship Id="rId6" Type="http://schemas.openxmlformats.org/officeDocument/2006/relationships/notesSlide" Target="../notesSlides/notesSlide7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6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tags" Target="../tags/tag198.xml"/><Relationship Id="rId7" Type="http://schemas.openxmlformats.org/officeDocument/2006/relationships/oleObject" Target="../embeddings/oleObject49.bin"/><Relationship Id="rId2" Type="http://schemas.openxmlformats.org/officeDocument/2006/relationships/tags" Target="../tags/tag197.xml"/><Relationship Id="rId1" Type="http://schemas.openxmlformats.org/officeDocument/2006/relationships/vmlDrawing" Target="../drawings/vmlDrawing30.vml"/><Relationship Id="rId6" Type="http://schemas.openxmlformats.org/officeDocument/2006/relationships/notesSlide" Target="../notesSlides/notesSlide7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9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tags" Target="../tags/tag201.xml"/><Relationship Id="rId7" Type="http://schemas.openxmlformats.org/officeDocument/2006/relationships/notesSlide" Target="../notesSlides/notesSlide76.xml"/><Relationship Id="rId2" Type="http://schemas.openxmlformats.org/officeDocument/2006/relationships/tags" Target="../tags/tag200.xml"/><Relationship Id="rId1" Type="http://schemas.openxmlformats.org/officeDocument/2006/relationships/vmlDrawing" Target="../drawings/vmlDrawing31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03.xml"/><Relationship Id="rId4" Type="http://schemas.openxmlformats.org/officeDocument/2006/relationships/tags" Target="../tags/tag202.xml"/><Relationship Id="rId9" Type="http://schemas.openxmlformats.org/officeDocument/2006/relationships/image" Target="../media/image56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tags" Target="../tags/tag205.xml"/><Relationship Id="rId7" Type="http://schemas.openxmlformats.org/officeDocument/2006/relationships/image" Target="../media/image57.wmf"/><Relationship Id="rId2" Type="http://schemas.openxmlformats.org/officeDocument/2006/relationships/tags" Target="../tags/tag204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51.bin"/><Relationship Id="rId5" Type="http://schemas.openxmlformats.org/officeDocument/2006/relationships/notesSlide" Target="../notesSlides/notesSlide77.xml"/><Relationship Id="rId4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7" Type="http://schemas.openxmlformats.org/officeDocument/2006/relationships/image" Target="../media/image58.wmf"/><Relationship Id="rId2" Type="http://schemas.openxmlformats.org/officeDocument/2006/relationships/tags" Target="../tags/tag206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52.bin"/><Relationship Id="rId5" Type="http://schemas.openxmlformats.org/officeDocument/2006/relationships/notesSlide" Target="../notesSlides/notesSlide78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notesSlide" Target="../notesSlides/notesSlide7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tags" Target="../tags/tag209.xml"/><Relationship Id="rId7" Type="http://schemas.openxmlformats.org/officeDocument/2006/relationships/oleObject" Target="../embeddings/oleObject53.bin"/><Relationship Id="rId2" Type="http://schemas.openxmlformats.org/officeDocument/2006/relationships/tags" Target="../tags/tag208.xml"/><Relationship Id="rId1" Type="http://schemas.openxmlformats.org/officeDocument/2006/relationships/vmlDrawing" Target="../drawings/vmlDrawing34.vml"/><Relationship Id="rId6" Type="http://schemas.openxmlformats.org/officeDocument/2006/relationships/notesSlide" Target="../notesSlides/notesSlide7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0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tags" Target="../tags/tag212.xml"/><Relationship Id="rId7" Type="http://schemas.openxmlformats.org/officeDocument/2006/relationships/notesSlide" Target="../notesSlides/notesSlide80.xml"/><Relationship Id="rId2" Type="http://schemas.openxmlformats.org/officeDocument/2006/relationships/tags" Target="../tags/tag211.xml"/><Relationship Id="rId1" Type="http://schemas.openxmlformats.org/officeDocument/2006/relationships/vmlDrawing" Target="../drawings/vmlDrawing35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1.wmf"/><Relationship Id="rId5" Type="http://schemas.openxmlformats.org/officeDocument/2006/relationships/tags" Target="../tags/tag214.xml"/><Relationship Id="rId10" Type="http://schemas.openxmlformats.org/officeDocument/2006/relationships/oleObject" Target="../embeddings/oleObject55.bin"/><Relationship Id="rId4" Type="http://schemas.openxmlformats.org/officeDocument/2006/relationships/tags" Target="../tags/tag213.xml"/><Relationship Id="rId9" Type="http://schemas.openxmlformats.org/officeDocument/2006/relationships/image" Target="../media/image60.wmf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tags" Target="../tags/tag216.xml"/><Relationship Id="rId7" Type="http://schemas.openxmlformats.org/officeDocument/2006/relationships/notesSlide" Target="../notesSlides/notesSlide81.xml"/><Relationship Id="rId2" Type="http://schemas.openxmlformats.org/officeDocument/2006/relationships/tags" Target="../tags/tag215.xml"/><Relationship Id="rId1" Type="http://schemas.openxmlformats.org/officeDocument/2006/relationships/vmlDrawing" Target="../drawings/vmlDrawing36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1.wmf"/><Relationship Id="rId5" Type="http://schemas.openxmlformats.org/officeDocument/2006/relationships/tags" Target="../tags/tag218.xml"/><Relationship Id="rId10" Type="http://schemas.openxmlformats.org/officeDocument/2006/relationships/oleObject" Target="../embeddings/oleObject57.bin"/><Relationship Id="rId4" Type="http://schemas.openxmlformats.org/officeDocument/2006/relationships/tags" Target="../tags/tag217.xml"/><Relationship Id="rId9" Type="http://schemas.openxmlformats.org/officeDocument/2006/relationships/image" Target="../media/image60.wmf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tags" Target="../tags/tag220.xml"/><Relationship Id="rId7" Type="http://schemas.openxmlformats.org/officeDocument/2006/relationships/notesSlide" Target="../notesSlides/notesSlide82.xml"/><Relationship Id="rId2" Type="http://schemas.openxmlformats.org/officeDocument/2006/relationships/tags" Target="../tags/tag219.xml"/><Relationship Id="rId1" Type="http://schemas.openxmlformats.org/officeDocument/2006/relationships/vmlDrawing" Target="../drawings/vmlDrawing37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3.wmf"/><Relationship Id="rId5" Type="http://schemas.openxmlformats.org/officeDocument/2006/relationships/tags" Target="../tags/tag222.xml"/><Relationship Id="rId10" Type="http://schemas.openxmlformats.org/officeDocument/2006/relationships/oleObject" Target="../embeddings/oleObject59.bin"/><Relationship Id="rId4" Type="http://schemas.openxmlformats.org/officeDocument/2006/relationships/tags" Target="../tags/tag221.xml"/><Relationship Id="rId9" Type="http://schemas.openxmlformats.org/officeDocument/2006/relationships/image" Target="../media/image62.wmf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tags" Target="../tags/tag224.xml"/><Relationship Id="rId7" Type="http://schemas.openxmlformats.org/officeDocument/2006/relationships/notesSlide" Target="../notesSlides/notesSlide83.xml"/><Relationship Id="rId2" Type="http://schemas.openxmlformats.org/officeDocument/2006/relationships/tags" Target="../tags/tag223.xml"/><Relationship Id="rId1" Type="http://schemas.openxmlformats.org/officeDocument/2006/relationships/vmlDrawing" Target="../drawings/vmlDrawing38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3.wmf"/><Relationship Id="rId5" Type="http://schemas.openxmlformats.org/officeDocument/2006/relationships/tags" Target="../tags/tag226.xml"/><Relationship Id="rId10" Type="http://schemas.openxmlformats.org/officeDocument/2006/relationships/oleObject" Target="../embeddings/oleObject61.bin"/><Relationship Id="rId4" Type="http://schemas.openxmlformats.org/officeDocument/2006/relationships/tags" Target="../tags/tag225.xml"/><Relationship Id="rId9" Type="http://schemas.openxmlformats.org/officeDocument/2006/relationships/image" Target="../media/image62.w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tags" Target="../tags/tag228.xml"/><Relationship Id="rId7" Type="http://schemas.openxmlformats.org/officeDocument/2006/relationships/image" Target="../media/image59.wmf"/><Relationship Id="rId2" Type="http://schemas.openxmlformats.org/officeDocument/2006/relationships/tags" Target="../tags/tag227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62.bin"/><Relationship Id="rId5" Type="http://schemas.openxmlformats.org/officeDocument/2006/relationships/notesSlide" Target="../notesSlides/notesSlide84.xml"/><Relationship Id="rId4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4" Type="http://schemas.openxmlformats.org/officeDocument/2006/relationships/notesSlide" Target="../notesSlides/notesSlide8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tags" Target="../tags/tag232.xml"/><Relationship Id="rId7" Type="http://schemas.openxmlformats.org/officeDocument/2006/relationships/image" Target="../media/image64.wmf"/><Relationship Id="rId2" Type="http://schemas.openxmlformats.org/officeDocument/2006/relationships/tags" Target="../tags/tag231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63.bin"/><Relationship Id="rId5" Type="http://schemas.openxmlformats.org/officeDocument/2006/relationships/notesSlide" Target="../notesSlides/notesSlide86.xml"/><Relationship Id="rId4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4" Type="http://schemas.openxmlformats.org/officeDocument/2006/relationships/notesSlide" Target="../notesSlides/notesSlide8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tags" Target="../tags/tag236.xml"/><Relationship Id="rId7" Type="http://schemas.openxmlformats.org/officeDocument/2006/relationships/image" Target="../media/image65.wmf"/><Relationship Id="rId2" Type="http://schemas.openxmlformats.org/officeDocument/2006/relationships/tags" Target="../tags/tag235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64.bin"/><Relationship Id="rId5" Type="http://schemas.openxmlformats.org/officeDocument/2006/relationships/notesSlide" Target="../notesSlides/notesSlide8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tags" Target="../tags/tag238.xml"/><Relationship Id="rId7" Type="http://schemas.openxmlformats.org/officeDocument/2006/relationships/image" Target="../media/image66.wmf"/><Relationship Id="rId2" Type="http://schemas.openxmlformats.org/officeDocument/2006/relationships/tags" Target="../tags/tag237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65.bin"/><Relationship Id="rId5" Type="http://schemas.openxmlformats.org/officeDocument/2006/relationships/notesSlide" Target="../notesSlides/notesSlide89.xml"/><Relationship Id="rId4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tags" Target="../tags/tag240.xml"/><Relationship Id="rId7" Type="http://schemas.openxmlformats.org/officeDocument/2006/relationships/image" Target="../media/image67.wmf"/><Relationship Id="rId2" Type="http://schemas.openxmlformats.org/officeDocument/2006/relationships/tags" Target="../tags/tag239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66.bin"/><Relationship Id="rId5" Type="http://schemas.openxmlformats.org/officeDocument/2006/relationships/notesSlide" Target="../notesSlides/notesSlide90.xml"/><Relationship Id="rId4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tags" Target="../tags/tag242.xml"/><Relationship Id="rId7" Type="http://schemas.openxmlformats.org/officeDocument/2006/relationships/image" Target="../media/image68.wmf"/><Relationship Id="rId2" Type="http://schemas.openxmlformats.org/officeDocument/2006/relationships/tags" Target="../tags/tag241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67.bin"/><Relationship Id="rId5" Type="http://schemas.openxmlformats.org/officeDocument/2006/relationships/notesSlide" Target="../notesSlides/notesSlide91.xml"/><Relationship Id="rId4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image" Target="../media/image69.png"/><Relationship Id="rId5" Type="http://schemas.openxmlformats.org/officeDocument/2006/relationships/notesSlide" Target="../notesSlides/notesSlide92.xml"/><Relationship Id="rId4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5" Type="http://schemas.openxmlformats.org/officeDocument/2006/relationships/image" Target="../media/image70.png"/><Relationship Id="rId4" Type="http://schemas.openxmlformats.org/officeDocument/2006/relationships/notesSlide" Target="../notesSlides/notesSlide9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8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4" Type="http://schemas.openxmlformats.org/officeDocument/2006/relationships/notesSlide" Target="../notesSlides/notesSlide9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2.xml"/><Relationship Id="rId1" Type="http://schemas.openxmlformats.org/officeDocument/2006/relationships/tags" Target="../tags/tag251.xml"/><Relationship Id="rId4" Type="http://schemas.openxmlformats.org/officeDocument/2006/relationships/notesSlide" Target="../notesSlides/notesSlide9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286000"/>
            <a:ext cx="7543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smtClean="0"/>
              <a:t>Digital Design and Computer Architecture</a:t>
            </a:r>
            <a:r>
              <a:rPr lang="en-US" sz="2600" b="1" dirty="0" smtClean="0"/>
              <a:t>, 2</a:t>
            </a:r>
            <a:r>
              <a:rPr lang="en-US" sz="2600" b="1" baseline="30000" dirty="0" smtClean="0"/>
              <a:t>nd</a:t>
            </a:r>
            <a:r>
              <a:rPr lang="en-US" sz="2600" b="1" dirty="0" smtClean="0"/>
              <a:t> Edition</a:t>
            </a:r>
            <a:endParaRPr lang="en-US" sz="2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Chapter 1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90600" y="2778443"/>
            <a:ext cx="76962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91000" y="2769513"/>
            <a:ext cx="472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David Money Harris and Sarah L. Harris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34681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3379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342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Times New Roman" pitchFamily="18" charset="0"/>
              </a:rPr>
              <a:t>Modularity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b="1" dirty="0">
                <a:latin typeface="Times New Roman" pitchFamily="18" charset="0"/>
              </a:rPr>
              <a:t>Function of stock: </a:t>
            </a:r>
            <a:r>
              <a:rPr lang="en-US" dirty="0">
                <a:latin typeface="Times New Roman" pitchFamily="18" charset="0"/>
              </a:rPr>
              <a:t>mount barrel and lock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b="1" dirty="0">
                <a:latin typeface="Times New Roman" pitchFamily="18" charset="0"/>
              </a:rPr>
              <a:t>Interface of stock: </a:t>
            </a:r>
            <a:r>
              <a:rPr lang="en-US" dirty="0">
                <a:latin typeface="Times New Roman" pitchFamily="18" charset="0"/>
              </a:rPr>
              <a:t>length and location of mounting pins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Times New Roman" pitchFamily="18" charset="0"/>
              </a:rPr>
              <a:t>Regularity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Interchangeable parts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</a:endParaRPr>
          </a:p>
        </p:txBody>
      </p:sp>
      <p:pic>
        <p:nvPicPr>
          <p:cNvPr id="33799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4495800" cy="379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Example: The Flintlock Rifle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3724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893885" y="1371600"/>
            <a:ext cx="7488115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Most physical variables are </a:t>
            </a:r>
            <a:r>
              <a:rPr lang="en-US" b="1" dirty="0" smtClean="0"/>
              <a:t>continuous</a:t>
            </a:r>
          </a:p>
          <a:p>
            <a:pPr lvl="1" eaLnBrk="1" hangingPunct="1"/>
            <a:r>
              <a:rPr lang="en-US" dirty="0" smtClean="0"/>
              <a:t>Voltage on a wire</a:t>
            </a:r>
          </a:p>
          <a:p>
            <a:pPr lvl="1" eaLnBrk="1" hangingPunct="1"/>
            <a:r>
              <a:rPr lang="en-US" dirty="0" smtClean="0"/>
              <a:t>Frequency of an oscillation</a:t>
            </a:r>
          </a:p>
          <a:p>
            <a:pPr lvl="1" eaLnBrk="1" hangingPunct="1"/>
            <a:r>
              <a:rPr lang="en-US" dirty="0" smtClean="0"/>
              <a:t>Position of a mass</a:t>
            </a:r>
          </a:p>
          <a:p>
            <a:pPr eaLnBrk="1" hangingPunct="1"/>
            <a:r>
              <a:rPr lang="en-US" dirty="0" smtClean="0"/>
              <a:t>Digital abstraction considers </a:t>
            </a:r>
            <a:r>
              <a:rPr lang="en-US" b="1" dirty="0" smtClean="0"/>
              <a:t>discrete subset</a:t>
            </a:r>
            <a:r>
              <a:rPr lang="en-US" dirty="0" smtClean="0"/>
              <a:t> of values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The Digital Abstraction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2651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295400"/>
            <a:ext cx="4191000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Designed by Charles Babbage from 1834 – 1871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Considered to be the first digital computer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Built from mechanical gears, where each gear represented a discrete value (0-9)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Babbage died before it was finished</a:t>
            </a:r>
          </a:p>
        </p:txBody>
      </p:sp>
      <p:pic>
        <p:nvPicPr>
          <p:cNvPr id="35846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43000"/>
            <a:ext cx="30130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7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343400"/>
            <a:ext cx="1752600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The Analytical Engine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2117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143000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dirty="0" smtClean="0"/>
              <a:t>Two discrete values:</a:t>
            </a:r>
          </a:p>
          <a:p>
            <a:pPr lvl="1" eaLnBrk="1" hangingPunct="1"/>
            <a:r>
              <a:rPr lang="en-US" dirty="0" smtClean="0"/>
              <a:t>1’s and 0’s</a:t>
            </a:r>
          </a:p>
          <a:p>
            <a:pPr lvl="1" eaLnBrk="1" hangingPunct="1"/>
            <a:r>
              <a:rPr lang="en-US" dirty="0" smtClean="0"/>
              <a:t>1, TRUE, HIGH</a:t>
            </a:r>
          </a:p>
          <a:p>
            <a:pPr lvl="1" eaLnBrk="1" hangingPunct="1"/>
            <a:r>
              <a:rPr lang="en-US" dirty="0" smtClean="0"/>
              <a:t>0, FALSE, LOW</a:t>
            </a:r>
          </a:p>
          <a:p>
            <a:pPr eaLnBrk="1" hangingPunct="1"/>
            <a:r>
              <a:rPr lang="en-US" b="1" dirty="0" smtClean="0"/>
              <a:t>1 and 0: </a:t>
            </a:r>
            <a:r>
              <a:rPr lang="en-US" dirty="0" smtClean="0"/>
              <a:t>voltage levels, rotating gears, fluid levels, etc. </a:t>
            </a:r>
          </a:p>
          <a:p>
            <a:pPr eaLnBrk="1" hangingPunct="1"/>
            <a:r>
              <a:rPr lang="en-US" dirty="0" smtClean="0"/>
              <a:t>Digital circuits use </a:t>
            </a:r>
            <a:r>
              <a:rPr lang="en-US" b="1" dirty="0" smtClean="0"/>
              <a:t>voltage</a:t>
            </a:r>
            <a:r>
              <a:rPr lang="en-US" dirty="0" smtClean="0"/>
              <a:t> levels to represent 1 and 0</a:t>
            </a:r>
            <a:endParaRPr lang="en-US" i="1" dirty="0" smtClean="0"/>
          </a:p>
          <a:p>
            <a:pPr eaLnBrk="1" hangingPunct="1"/>
            <a:r>
              <a:rPr lang="en-US" b="1" i="1" dirty="0" smtClean="0"/>
              <a:t>Bit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i="1" dirty="0" smtClean="0"/>
              <a:t>B</a:t>
            </a:r>
            <a:r>
              <a:rPr lang="en-US" dirty="0" smtClean="0"/>
              <a:t>inary dig</a:t>
            </a:r>
            <a:r>
              <a:rPr lang="en-US" i="1" dirty="0" smtClean="0"/>
              <a:t>it</a:t>
            </a: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Digital Discipline: Binary Values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7452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95400"/>
            <a:ext cx="4953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</a:rPr>
              <a:t>Born to working class parents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</a:rPr>
              <a:t>Taught himself mathematics and joined the faculty of Queen’s College in Ireland.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</a:rPr>
              <a:t>Wrote </a:t>
            </a:r>
            <a:r>
              <a:rPr lang="en-US" sz="2400" i="1" dirty="0">
                <a:latin typeface="Times New Roman" pitchFamily="18" charset="0"/>
              </a:rPr>
              <a:t>An Investigation of the Laws of Thought</a:t>
            </a:r>
            <a:r>
              <a:rPr lang="en-US" sz="2400" dirty="0">
                <a:latin typeface="Times New Roman" pitchFamily="18" charset="0"/>
              </a:rPr>
              <a:t> (1854)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</a:rPr>
              <a:t>Introduced binary variables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</a:rPr>
              <a:t>Introduced the three fundamental logic operations: AND, OR, and NOT.</a:t>
            </a:r>
          </a:p>
        </p:txBody>
      </p:sp>
      <p:sp>
        <p:nvSpPr>
          <p:cNvPr id="3789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pic>
        <p:nvPicPr>
          <p:cNvPr id="37895" name="Picture 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1905000"/>
            <a:ext cx="257175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George Boole, 1815-1864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0646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9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</p:nvPr>
        </p:nvGraphicFramePr>
        <p:xfrm>
          <a:off x="1581150" y="1690688"/>
          <a:ext cx="7562850" cy="227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VISIO" r:id="rId8" imgW="3546348" imgH="1115568" progId="Visio.Drawing.6">
                  <p:embed/>
                </p:oleObj>
              </mc:Choice>
              <mc:Fallback>
                <p:oleObj name="VISIO" r:id="rId8" imgW="3546348" imgH="111556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0" y="1690688"/>
                        <a:ext cx="7562850" cy="227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0" name="Object 6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</p:nvPr>
        </p:nvGraphicFramePr>
        <p:xfrm>
          <a:off x="1524000" y="4279900"/>
          <a:ext cx="7620000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VISIO" r:id="rId10" imgW="3540447" imgH="957001" progId="Visio.Drawing.6">
                  <p:embed/>
                </p:oleObj>
              </mc:Choice>
              <mc:Fallback>
                <p:oleObj name="VISIO" r:id="rId10" imgW="3540447" imgH="95700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279900"/>
                        <a:ext cx="7620000" cy="196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Decimal numbers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0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Binary numbers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38917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Number Systems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0786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43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</p:nvPr>
        </p:nvGraphicFramePr>
        <p:xfrm>
          <a:off x="1581150" y="1690688"/>
          <a:ext cx="7562850" cy="227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VISIO" r:id="rId8" imgW="3546348" imgH="1112520" progId="Visio.Drawing.6">
                  <p:embed/>
                </p:oleObj>
              </mc:Choice>
              <mc:Fallback>
                <p:oleObj name="VISIO" r:id="rId8" imgW="3546348" imgH="1112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0" y="1690688"/>
                        <a:ext cx="7562850" cy="227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4" name="Object 6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</p:nvPr>
        </p:nvGraphicFramePr>
        <p:xfrm>
          <a:off x="1524000" y="4279900"/>
          <a:ext cx="7620000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VISIO" r:id="rId10" imgW="3546348" imgH="955548" progId="Visio.Drawing.6">
                  <p:embed/>
                </p:oleObj>
              </mc:Choice>
              <mc:Fallback>
                <p:oleObj name="VISIO" r:id="rId10" imgW="3546348" imgH="95554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279900"/>
                        <a:ext cx="7620000" cy="196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Decimal numbers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0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Binary numbers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39941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Number Systems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1217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6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0</a:t>
            </a:r>
            <a:r>
              <a:rPr lang="en-US" sz="3200" dirty="0">
                <a:latin typeface="Times New Roman" pitchFamily="18" charset="0"/>
              </a:rPr>
              <a:t> =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1</a:t>
            </a:r>
            <a:r>
              <a:rPr lang="en-US" sz="3200" dirty="0">
                <a:latin typeface="Times New Roman" pitchFamily="18" charset="0"/>
              </a:rPr>
              <a:t> =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</a:rPr>
              <a:t> =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3</a:t>
            </a:r>
            <a:r>
              <a:rPr lang="en-US" sz="3200" dirty="0">
                <a:latin typeface="Times New Roman" pitchFamily="18" charset="0"/>
              </a:rPr>
              <a:t> =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4</a:t>
            </a:r>
            <a:r>
              <a:rPr lang="en-US" sz="3200" dirty="0">
                <a:latin typeface="Times New Roman" pitchFamily="18" charset="0"/>
              </a:rPr>
              <a:t> =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5</a:t>
            </a:r>
            <a:r>
              <a:rPr lang="en-US" sz="3200" dirty="0">
                <a:latin typeface="Times New Roman" pitchFamily="18" charset="0"/>
              </a:rPr>
              <a:t> =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6</a:t>
            </a:r>
            <a:r>
              <a:rPr lang="en-US" sz="3200" dirty="0">
                <a:latin typeface="Times New Roman" pitchFamily="18" charset="0"/>
              </a:rPr>
              <a:t> =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7</a:t>
            </a:r>
            <a:r>
              <a:rPr lang="en-US" sz="3200" dirty="0">
                <a:latin typeface="Times New Roman" pitchFamily="18" charset="0"/>
              </a:rPr>
              <a:t> =</a:t>
            </a:r>
          </a:p>
          <a:p>
            <a:pPr marL="342900" indent="-342900">
              <a:spcBef>
                <a:spcPct val="20000"/>
              </a:spcBef>
            </a:pPr>
            <a:endParaRPr lang="en-US" sz="3200" baseline="300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4096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4096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386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8</a:t>
            </a:r>
            <a:r>
              <a:rPr lang="en-US" sz="3200" dirty="0">
                <a:latin typeface="Times New Roman" pitchFamily="18" charset="0"/>
              </a:rPr>
              <a:t> =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9</a:t>
            </a:r>
            <a:r>
              <a:rPr lang="en-US" sz="3200" dirty="0">
                <a:latin typeface="Times New Roman" pitchFamily="18" charset="0"/>
              </a:rPr>
              <a:t> =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10</a:t>
            </a:r>
            <a:r>
              <a:rPr lang="en-US" sz="3200" dirty="0">
                <a:latin typeface="Times New Roman" pitchFamily="18" charset="0"/>
              </a:rPr>
              <a:t> =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11</a:t>
            </a:r>
            <a:r>
              <a:rPr lang="en-US" sz="3200" dirty="0">
                <a:latin typeface="Times New Roman" pitchFamily="18" charset="0"/>
              </a:rPr>
              <a:t> =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12</a:t>
            </a:r>
            <a:r>
              <a:rPr lang="en-US" sz="3200" dirty="0">
                <a:latin typeface="Times New Roman" pitchFamily="18" charset="0"/>
              </a:rPr>
              <a:t> =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13</a:t>
            </a:r>
            <a:r>
              <a:rPr lang="en-US" sz="3200" dirty="0">
                <a:latin typeface="Times New Roman" pitchFamily="18" charset="0"/>
              </a:rPr>
              <a:t> =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14</a:t>
            </a:r>
            <a:r>
              <a:rPr lang="en-US" sz="3200" dirty="0">
                <a:latin typeface="Times New Roman" pitchFamily="18" charset="0"/>
              </a:rPr>
              <a:t> =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15</a:t>
            </a:r>
            <a:r>
              <a:rPr lang="en-US" sz="3200" dirty="0">
                <a:latin typeface="Times New Roman" pitchFamily="18" charset="0"/>
              </a:rPr>
              <a:t> =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Powers of Two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2873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6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0</a:t>
            </a:r>
            <a:r>
              <a:rPr lang="en-US" sz="3200" dirty="0">
                <a:latin typeface="Times New Roman" pitchFamily="18" charset="0"/>
              </a:rPr>
              <a:t> = 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1</a:t>
            </a:r>
            <a:r>
              <a:rPr lang="en-US" sz="3200" dirty="0">
                <a:latin typeface="Times New Roman" pitchFamily="18" charset="0"/>
              </a:rPr>
              <a:t> = 2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</a:rPr>
              <a:t> = 4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3</a:t>
            </a:r>
            <a:r>
              <a:rPr lang="en-US" sz="3200" dirty="0">
                <a:latin typeface="Times New Roman" pitchFamily="18" charset="0"/>
              </a:rPr>
              <a:t> = 8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4</a:t>
            </a:r>
            <a:r>
              <a:rPr lang="en-US" sz="3200" dirty="0">
                <a:latin typeface="Times New Roman" pitchFamily="18" charset="0"/>
              </a:rPr>
              <a:t> = 16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5</a:t>
            </a:r>
            <a:r>
              <a:rPr lang="en-US" sz="3200" dirty="0">
                <a:latin typeface="Times New Roman" pitchFamily="18" charset="0"/>
              </a:rPr>
              <a:t> = 32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6</a:t>
            </a:r>
            <a:r>
              <a:rPr lang="en-US" sz="3200" dirty="0">
                <a:latin typeface="Times New Roman" pitchFamily="18" charset="0"/>
              </a:rPr>
              <a:t> = 64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7</a:t>
            </a:r>
            <a:r>
              <a:rPr lang="en-US" sz="3200" dirty="0">
                <a:latin typeface="Times New Roman" pitchFamily="18" charset="0"/>
              </a:rPr>
              <a:t> = 128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Handy to memorize up to 2</a:t>
            </a:r>
            <a:r>
              <a:rPr lang="en-US" sz="3200" baseline="30000" dirty="0">
                <a:latin typeface="Times New Roman" pitchFamily="18" charset="0"/>
              </a:rPr>
              <a:t>9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41989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41991" name="Rectangle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386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8 </a:t>
            </a:r>
            <a:r>
              <a:rPr lang="en-US" sz="3200" dirty="0">
                <a:latin typeface="Times New Roman" pitchFamily="18" charset="0"/>
              </a:rPr>
              <a:t> = 256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9</a:t>
            </a:r>
            <a:r>
              <a:rPr lang="en-US" sz="3200" dirty="0">
                <a:latin typeface="Times New Roman" pitchFamily="18" charset="0"/>
              </a:rPr>
              <a:t>  = 512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10</a:t>
            </a:r>
            <a:r>
              <a:rPr lang="en-US" sz="3200" dirty="0">
                <a:latin typeface="Times New Roman" pitchFamily="18" charset="0"/>
              </a:rPr>
              <a:t> = 1024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11</a:t>
            </a:r>
            <a:r>
              <a:rPr lang="en-US" sz="3200" dirty="0">
                <a:latin typeface="Times New Roman" pitchFamily="18" charset="0"/>
              </a:rPr>
              <a:t> = 2048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12</a:t>
            </a:r>
            <a:r>
              <a:rPr lang="en-US" sz="3200" dirty="0">
                <a:latin typeface="Times New Roman" pitchFamily="18" charset="0"/>
              </a:rPr>
              <a:t> = 4096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13</a:t>
            </a:r>
            <a:r>
              <a:rPr lang="en-US" sz="3200" dirty="0">
                <a:latin typeface="Times New Roman" pitchFamily="18" charset="0"/>
              </a:rPr>
              <a:t> = 8192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14</a:t>
            </a:r>
            <a:r>
              <a:rPr lang="en-US" sz="3200" dirty="0">
                <a:latin typeface="Times New Roman" pitchFamily="18" charset="0"/>
              </a:rPr>
              <a:t> = 16384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15</a:t>
            </a:r>
            <a:r>
              <a:rPr lang="en-US" sz="3200" dirty="0">
                <a:latin typeface="Times New Roman" pitchFamily="18" charset="0"/>
              </a:rPr>
              <a:t> = 32768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Powers of Two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2638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Decimal to binary conversion: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Convert 10011</a:t>
            </a:r>
            <a:r>
              <a:rPr lang="en-US" baseline="-25000" dirty="0">
                <a:latin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</a:rPr>
              <a:t> to decimal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Decimal to binary conversion: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Convert 47</a:t>
            </a:r>
            <a:r>
              <a:rPr lang="en-US" baseline="-25000" dirty="0">
                <a:latin typeface="Times New Roman" pitchFamily="18" charset="0"/>
              </a:rPr>
              <a:t>10</a:t>
            </a:r>
            <a:r>
              <a:rPr lang="en-US" dirty="0">
                <a:latin typeface="Times New Roman" pitchFamily="18" charset="0"/>
              </a:rPr>
              <a:t> to binary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4301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Number Conversion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5216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6858" y="13716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b="1" dirty="0" smtClean="0"/>
              <a:t>Background</a:t>
            </a:r>
          </a:p>
          <a:p>
            <a:pPr eaLnBrk="1" hangingPunct="1"/>
            <a:r>
              <a:rPr lang="en-US" b="1" dirty="0" smtClean="0"/>
              <a:t>The Game Plan</a:t>
            </a:r>
            <a:endParaRPr lang="en-US" dirty="0" smtClean="0"/>
          </a:p>
          <a:p>
            <a:pPr eaLnBrk="1" hangingPunct="1"/>
            <a:r>
              <a:rPr lang="en-US" b="1" dirty="0" smtClean="0"/>
              <a:t>The Art of Managing Complexity</a:t>
            </a:r>
            <a:endParaRPr lang="en-US" dirty="0" smtClean="0"/>
          </a:p>
          <a:p>
            <a:pPr eaLnBrk="1" hangingPunct="1"/>
            <a:r>
              <a:rPr lang="en-US" b="1" dirty="0" smtClean="0"/>
              <a:t>The Digital Abstraction</a:t>
            </a:r>
            <a:endParaRPr lang="en-US" dirty="0" smtClean="0"/>
          </a:p>
          <a:p>
            <a:pPr eaLnBrk="1" hangingPunct="1"/>
            <a:r>
              <a:rPr lang="en-US" b="1" dirty="0" smtClean="0"/>
              <a:t>Number Systems</a:t>
            </a:r>
            <a:endParaRPr lang="en-US" dirty="0" smtClean="0"/>
          </a:p>
          <a:p>
            <a:pPr eaLnBrk="1" hangingPunct="1"/>
            <a:r>
              <a:rPr lang="en-US" b="1" dirty="0" smtClean="0"/>
              <a:t>Logic Gates</a:t>
            </a:r>
            <a:endParaRPr lang="en-US" dirty="0" smtClean="0"/>
          </a:p>
          <a:p>
            <a:pPr eaLnBrk="1" hangingPunct="1"/>
            <a:r>
              <a:rPr lang="en-US" b="1" dirty="0" smtClean="0"/>
              <a:t>Logic Levels</a:t>
            </a:r>
            <a:endParaRPr lang="en-US" dirty="0" smtClean="0"/>
          </a:p>
          <a:p>
            <a:pPr eaLnBrk="1" hangingPunct="1"/>
            <a:r>
              <a:rPr lang="en-US" b="1" dirty="0" smtClean="0"/>
              <a:t>CMOS Transistors</a:t>
            </a:r>
            <a:endParaRPr lang="en-US" dirty="0" smtClean="0"/>
          </a:p>
          <a:p>
            <a:pPr eaLnBrk="1" hangingPunct="1"/>
            <a:r>
              <a:rPr lang="en-US" b="1" dirty="0" smtClean="0"/>
              <a:t>Power Consumption</a:t>
            </a:r>
            <a:endParaRPr lang="en-US" dirty="0" smtClean="0"/>
          </a:p>
          <a:p>
            <a:pPr eaLnBrk="1" hangingPunct="1"/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Chapter 1 :: Topics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7524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8305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Decimal to binary conversion: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Convert 10011</a:t>
            </a:r>
            <a:r>
              <a:rPr lang="en-US" baseline="-25000" dirty="0">
                <a:latin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</a:rPr>
              <a:t> to decimal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16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dirty="0">
                <a:latin typeface="Times New Roman" pitchFamily="18" charset="0"/>
              </a:rPr>
              <a:t>1 + 8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dirty="0">
                <a:latin typeface="Times New Roman" pitchFamily="18" charset="0"/>
              </a:rPr>
              <a:t>0 + 4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dirty="0">
                <a:latin typeface="Times New Roman" pitchFamily="18" charset="0"/>
              </a:rPr>
              <a:t>0 + 2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dirty="0">
                <a:latin typeface="Times New Roman" pitchFamily="18" charset="0"/>
              </a:rPr>
              <a:t>1 + 1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dirty="0">
                <a:latin typeface="Times New Roman" pitchFamily="18" charset="0"/>
              </a:rPr>
              <a:t>1 = </a:t>
            </a:r>
            <a:r>
              <a:rPr lang="en-US" dirty="0" smtClean="0">
                <a:latin typeface="Times New Roman" pitchFamily="18" charset="0"/>
              </a:rPr>
              <a:t>19</a:t>
            </a:r>
            <a:r>
              <a:rPr lang="en-US" baseline="-25000" dirty="0" smtClean="0">
                <a:latin typeface="Times New Roman" pitchFamily="18" charset="0"/>
              </a:rPr>
              <a:t>10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baseline="-250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Decimal to binary conversion: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Convert 47</a:t>
            </a:r>
            <a:r>
              <a:rPr lang="en-US" baseline="-25000" dirty="0">
                <a:latin typeface="Times New Roman" pitchFamily="18" charset="0"/>
              </a:rPr>
              <a:t>10</a:t>
            </a:r>
            <a:r>
              <a:rPr lang="en-US" dirty="0">
                <a:latin typeface="Times New Roman" pitchFamily="18" charset="0"/>
              </a:rPr>
              <a:t> to binary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32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dirty="0">
                <a:latin typeface="Times New Roman" pitchFamily="18" charset="0"/>
              </a:rPr>
              <a:t>1 + 16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dirty="0">
                <a:latin typeface="Times New Roman" pitchFamily="18" charset="0"/>
              </a:rPr>
              <a:t>0 + 8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×1</a:t>
            </a:r>
            <a:r>
              <a:rPr lang="en-US" dirty="0">
                <a:latin typeface="Times New Roman" pitchFamily="18" charset="0"/>
              </a:rPr>
              <a:t> + 4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dirty="0">
                <a:latin typeface="Times New Roman" pitchFamily="18" charset="0"/>
              </a:rPr>
              <a:t>1 + 2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dirty="0">
                <a:latin typeface="Times New Roman" pitchFamily="18" charset="0"/>
              </a:rPr>
              <a:t>1 + 1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dirty="0">
                <a:latin typeface="Times New Roman" pitchFamily="18" charset="0"/>
              </a:rPr>
              <a:t>1 = 101111</a:t>
            </a:r>
            <a:r>
              <a:rPr lang="en-US" baseline="-25000" dirty="0">
                <a:latin typeface="Times New Roman" pitchFamily="18" charset="0"/>
              </a:rPr>
              <a:t>2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4403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Number Conversion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4968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371600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i="1" dirty="0" smtClean="0"/>
              <a:t>N</a:t>
            </a:r>
            <a:r>
              <a:rPr lang="en-US" dirty="0" smtClean="0"/>
              <a:t>-digit decimal number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How many values? </a:t>
            </a:r>
            <a:endParaRPr lang="en-US" b="1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Range?  </a:t>
            </a:r>
            <a:endParaRPr lang="en-US" b="1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Example: 3-digit decimal number: </a:t>
            </a:r>
          </a:p>
          <a:p>
            <a:pPr lvl="2" eaLnBrk="1" hangingPunct="1">
              <a:lnSpc>
                <a:spcPct val="90000"/>
              </a:lnSpc>
            </a:pPr>
            <a:endParaRPr lang="en-US" dirty="0"/>
          </a:p>
          <a:p>
            <a:pPr lvl="2"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i="1" dirty="0" smtClean="0"/>
              <a:t>N</a:t>
            </a:r>
            <a:r>
              <a:rPr lang="en-US" dirty="0" smtClean="0"/>
              <a:t>-bit binary number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How many values? </a:t>
            </a:r>
            <a:endParaRPr lang="en-US" b="1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Range:</a:t>
            </a:r>
            <a:endParaRPr lang="en-US" b="1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Example: 3-digit binary number:</a:t>
            </a:r>
          </a:p>
          <a:p>
            <a:pPr lvl="2" eaLnBrk="1" hangingPunct="1">
              <a:lnSpc>
                <a:spcPct val="90000"/>
              </a:lnSpc>
            </a:pPr>
            <a:endParaRPr lang="en-US" dirty="0" smtClean="0"/>
          </a:p>
          <a:p>
            <a:pPr lvl="2"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Binary Values and Range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3996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3716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i="1" dirty="0" smtClean="0"/>
              <a:t>N</a:t>
            </a:r>
            <a:r>
              <a:rPr lang="en-US" dirty="0" smtClean="0"/>
              <a:t>-digit decimal number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How many values? </a:t>
            </a:r>
            <a:r>
              <a:rPr lang="en-US" b="1" dirty="0" smtClean="0">
                <a:solidFill>
                  <a:schemeClr val="accent1"/>
                </a:solidFill>
              </a:rPr>
              <a:t>10</a:t>
            </a:r>
            <a:r>
              <a:rPr lang="en-US" b="1" i="1" baseline="30000" dirty="0" smtClean="0">
                <a:solidFill>
                  <a:schemeClr val="accent1"/>
                </a:solidFill>
              </a:rPr>
              <a:t>N</a:t>
            </a:r>
            <a:endParaRPr lang="en-US" b="1" dirty="0" smtClean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Range?  </a:t>
            </a:r>
            <a:r>
              <a:rPr lang="en-US" b="1" dirty="0" smtClean="0">
                <a:solidFill>
                  <a:schemeClr val="accent1"/>
                </a:solidFill>
              </a:rPr>
              <a:t>[0, 10</a:t>
            </a:r>
            <a:r>
              <a:rPr lang="en-US" b="1" i="1" baseline="30000" dirty="0" smtClean="0">
                <a:solidFill>
                  <a:schemeClr val="accent1"/>
                </a:solidFill>
              </a:rPr>
              <a:t>N</a:t>
            </a:r>
            <a:r>
              <a:rPr lang="en-US" b="1" dirty="0" smtClean="0">
                <a:solidFill>
                  <a:schemeClr val="accent1"/>
                </a:solidFill>
              </a:rPr>
              <a:t> - 1]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Example: 3-digit decimal number: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accent1"/>
                </a:solidFill>
              </a:rPr>
              <a:t>10</a:t>
            </a:r>
            <a:r>
              <a:rPr lang="en-US" b="1" baseline="30000" dirty="0" smtClean="0">
                <a:solidFill>
                  <a:schemeClr val="accent1"/>
                </a:solidFill>
              </a:rPr>
              <a:t>3</a:t>
            </a:r>
            <a:r>
              <a:rPr lang="en-US" b="1" dirty="0" smtClean="0">
                <a:solidFill>
                  <a:schemeClr val="accent1"/>
                </a:solidFill>
              </a:rPr>
              <a:t> = 1000 possible values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accent1"/>
                </a:solidFill>
              </a:rPr>
              <a:t>Range: [0, 999]</a:t>
            </a:r>
          </a:p>
          <a:p>
            <a:pPr lvl="2" eaLnBrk="1" hangingPunct="1">
              <a:lnSpc>
                <a:spcPct val="90000"/>
              </a:lnSpc>
            </a:pPr>
            <a:endParaRPr lang="en-US" b="1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i="1" dirty="0" smtClean="0"/>
              <a:t>N</a:t>
            </a:r>
            <a:r>
              <a:rPr lang="en-US" dirty="0" smtClean="0"/>
              <a:t>-bit binary number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How many values? </a:t>
            </a:r>
            <a:r>
              <a:rPr lang="en-US" b="1" dirty="0" smtClean="0">
                <a:solidFill>
                  <a:schemeClr val="accent1"/>
                </a:solidFill>
              </a:rPr>
              <a:t>2</a:t>
            </a:r>
            <a:r>
              <a:rPr lang="en-US" b="1" i="1" baseline="30000" dirty="0" smtClean="0">
                <a:solidFill>
                  <a:schemeClr val="accent1"/>
                </a:solidFill>
              </a:rPr>
              <a:t>N</a:t>
            </a:r>
            <a:endParaRPr lang="en-US" b="1" dirty="0" smtClean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Range: </a:t>
            </a:r>
            <a:r>
              <a:rPr lang="en-US" b="1" dirty="0" smtClean="0">
                <a:solidFill>
                  <a:schemeClr val="accent1"/>
                </a:solidFill>
              </a:rPr>
              <a:t>[0, 2</a:t>
            </a:r>
            <a:r>
              <a:rPr lang="en-US" b="1" i="1" baseline="30000" dirty="0" smtClean="0">
                <a:solidFill>
                  <a:schemeClr val="accent1"/>
                </a:solidFill>
              </a:rPr>
              <a:t>N</a:t>
            </a:r>
            <a:r>
              <a:rPr lang="en-US" b="1" dirty="0" smtClean="0">
                <a:solidFill>
                  <a:schemeClr val="accent1"/>
                </a:solidFill>
              </a:rPr>
              <a:t> - 1]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Example: 3-digit binary number: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accent1"/>
                </a:solidFill>
              </a:rPr>
              <a:t>2</a:t>
            </a:r>
            <a:r>
              <a:rPr lang="en-US" b="1" baseline="30000" dirty="0" smtClean="0">
                <a:solidFill>
                  <a:schemeClr val="accent1"/>
                </a:solidFill>
              </a:rPr>
              <a:t>3</a:t>
            </a:r>
            <a:r>
              <a:rPr lang="en-US" b="1" dirty="0" smtClean="0">
                <a:solidFill>
                  <a:schemeClr val="accent1"/>
                </a:solidFill>
              </a:rPr>
              <a:t> = 8 possible values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accent1"/>
                </a:solidFill>
              </a:rPr>
              <a:t>Range: [0, 7] = [000</a:t>
            </a:r>
            <a:r>
              <a:rPr lang="en-US" b="1" baseline="-25000" dirty="0" smtClean="0">
                <a:solidFill>
                  <a:schemeClr val="accent1"/>
                </a:solidFill>
              </a:rPr>
              <a:t>2</a:t>
            </a:r>
            <a:r>
              <a:rPr lang="en-US" b="1" dirty="0" smtClean="0">
                <a:solidFill>
                  <a:schemeClr val="accent1"/>
                </a:solidFill>
              </a:rPr>
              <a:t> to 111</a:t>
            </a:r>
            <a:r>
              <a:rPr lang="en-US" b="1" baseline="-25000" dirty="0" smtClean="0">
                <a:solidFill>
                  <a:schemeClr val="accent1"/>
                </a:solidFill>
              </a:rPr>
              <a:t>2</a:t>
            </a:r>
            <a:r>
              <a:rPr lang="en-US" b="1" dirty="0" smtClean="0">
                <a:solidFill>
                  <a:schemeClr val="accent1"/>
                </a:solidFill>
              </a:rPr>
              <a:t>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Binary Values and Range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6884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7306" name="Group 90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46963099"/>
              </p:ext>
            </p:extLst>
          </p:nvPr>
        </p:nvGraphicFramePr>
        <p:xfrm>
          <a:off x="1600200" y="1143000"/>
          <a:ext cx="4724400" cy="5181600"/>
        </p:xfrm>
        <a:graphic>
          <a:graphicData uri="http://schemas.openxmlformats.org/drawingml/2006/table">
            <a:tbl>
              <a:tblPr/>
              <a:tblGrid>
                <a:gridCol w="1143000"/>
                <a:gridCol w="1828800"/>
                <a:gridCol w="1752600"/>
              </a:tblGrid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Hex Digit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Decimal Equivalent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Binary Equivalent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08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Hexadecimal Numbers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258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4372" name="Group 4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87112680"/>
              </p:ext>
            </p:extLst>
          </p:nvPr>
        </p:nvGraphicFramePr>
        <p:xfrm>
          <a:off x="1600200" y="1143000"/>
          <a:ext cx="4724400" cy="5181600"/>
        </p:xfrm>
        <a:graphic>
          <a:graphicData uri="http://schemas.openxmlformats.org/drawingml/2006/table">
            <a:tbl>
              <a:tblPr/>
              <a:tblGrid>
                <a:gridCol w="1143000"/>
                <a:gridCol w="1828800"/>
                <a:gridCol w="1752600"/>
              </a:tblGrid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Hex Digit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Decimal Equivalent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Binary Equivalent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0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Hexadecimal Numbers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9500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48134" name="Rectangle 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33854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Base 16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Shorthand </a:t>
            </a:r>
            <a:r>
              <a:rPr lang="en-US" sz="3200" dirty="0" smtClean="0">
                <a:latin typeface="Times New Roman" pitchFamily="18" charset="0"/>
              </a:rPr>
              <a:t>for binary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Hexadecimal Numbers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1446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Hexadecimal to binary conversion: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Convert 4AF</a:t>
            </a:r>
            <a:r>
              <a:rPr lang="en-US" baseline="-25000" dirty="0">
                <a:latin typeface="Times New Roman" pitchFamily="18" charset="0"/>
              </a:rPr>
              <a:t>16</a:t>
            </a:r>
            <a:r>
              <a:rPr lang="en-US" dirty="0">
                <a:latin typeface="Times New Roman" pitchFamily="18" charset="0"/>
              </a:rPr>
              <a:t> (also written 0x4AF) to binary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Hexadecimal to decimal conversion: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Convert 0x4AF to decimal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4915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Hexadecimal to Binary Conversion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1255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Hexadecimal to binary conversion: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Convert 4AF</a:t>
            </a:r>
            <a:r>
              <a:rPr lang="en-US" baseline="-25000" dirty="0">
                <a:latin typeface="Times New Roman" pitchFamily="18" charset="0"/>
              </a:rPr>
              <a:t>16</a:t>
            </a:r>
            <a:r>
              <a:rPr lang="en-US" dirty="0">
                <a:latin typeface="Times New Roman" pitchFamily="18" charset="0"/>
              </a:rPr>
              <a:t> (also written 0x4AF) to binary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0100 1010 1111</a:t>
            </a:r>
            <a:r>
              <a:rPr lang="en-US" baseline="-25000" dirty="0">
                <a:latin typeface="Times New Roman" pitchFamily="18" charset="0"/>
              </a:rPr>
              <a:t>2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Hexadecimal to decimal conversion: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Convert 4AF</a:t>
            </a:r>
            <a:r>
              <a:rPr lang="en-US" baseline="-25000" dirty="0">
                <a:latin typeface="Times New Roman" pitchFamily="18" charset="0"/>
              </a:rPr>
              <a:t>16</a:t>
            </a:r>
            <a:r>
              <a:rPr lang="en-US" dirty="0">
                <a:latin typeface="Times New Roman" pitchFamily="18" charset="0"/>
              </a:rPr>
              <a:t> to decimal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16</a:t>
            </a:r>
            <a:r>
              <a:rPr lang="en-US" baseline="30000" dirty="0">
                <a:latin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dirty="0">
                <a:latin typeface="Times New Roman" pitchFamily="18" charset="0"/>
              </a:rPr>
              <a:t>4 + 16</a:t>
            </a:r>
            <a:r>
              <a:rPr lang="en-US" baseline="30000" dirty="0">
                <a:latin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dirty="0">
                <a:latin typeface="Times New Roman" pitchFamily="18" charset="0"/>
              </a:rPr>
              <a:t>10 + 16</a:t>
            </a:r>
            <a:r>
              <a:rPr lang="en-US" baseline="30000" dirty="0">
                <a:latin typeface="Times New Roman" pitchFamily="18" charset="0"/>
              </a:rPr>
              <a:t>0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dirty="0">
                <a:latin typeface="Times New Roman" pitchFamily="18" charset="0"/>
              </a:rPr>
              <a:t>15 = 1199</a:t>
            </a:r>
            <a:r>
              <a:rPr lang="en-US" baseline="-25000" dirty="0">
                <a:latin typeface="Times New Roman" pitchFamily="18" charset="0"/>
              </a:rPr>
              <a:t>10</a:t>
            </a:r>
            <a:endParaRPr lang="en-US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50181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Hexadecimal to Binary Conversion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8647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4"/>
          <p:cNvSpPr>
            <a:spLocks noGrp="1" noChangeArrowheads="1"/>
          </p:cNvSpPr>
          <p:nvPr>
            <p:ph sz="quarter" idx="4294967295"/>
            <p:custDataLst>
              <p:tags r:id="rId2"/>
            </p:custDataLst>
          </p:nvPr>
        </p:nvSpPr>
        <p:spPr>
          <a:xfrm>
            <a:off x="1066800" y="1143000"/>
            <a:ext cx="8077200" cy="4648200"/>
          </a:xfrm>
        </p:spPr>
        <p:txBody>
          <a:bodyPr/>
          <a:lstStyle/>
          <a:p>
            <a:pPr eaLnBrk="1" hangingPunct="1"/>
            <a:r>
              <a:rPr lang="en-US" sz="3200" smtClean="0"/>
              <a:t>Bits</a:t>
            </a:r>
          </a:p>
          <a:p>
            <a:pPr eaLnBrk="1" hangingPunct="1"/>
            <a:endParaRPr lang="en-US" sz="3200" smtClean="0"/>
          </a:p>
          <a:p>
            <a:pPr eaLnBrk="1" hangingPunct="1"/>
            <a:endParaRPr lang="en-US" sz="3200" smtClean="0"/>
          </a:p>
          <a:p>
            <a:pPr eaLnBrk="1" hangingPunct="1"/>
            <a:r>
              <a:rPr lang="en-US" sz="3200" smtClean="0"/>
              <a:t>Bytes &amp; Nibbles</a:t>
            </a:r>
          </a:p>
          <a:p>
            <a:pPr eaLnBrk="1" hangingPunct="1"/>
            <a:endParaRPr lang="en-US" sz="3200" smtClean="0"/>
          </a:p>
          <a:p>
            <a:pPr eaLnBrk="1" hangingPunct="1"/>
            <a:endParaRPr lang="en-US" sz="3200" smtClean="0"/>
          </a:p>
          <a:p>
            <a:pPr eaLnBrk="1" hangingPunct="1"/>
            <a:r>
              <a:rPr lang="en-US" sz="3200" smtClean="0"/>
              <a:t>Bytes</a:t>
            </a:r>
          </a:p>
        </p:txBody>
      </p:sp>
      <p:graphicFrame>
        <p:nvGraphicFramePr>
          <p:cNvPr id="51207" name="Object 5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9775234"/>
              </p:ext>
            </p:extLst>
          </p:nvPr>
        </p:nvGraphicFramePr>
        <p:xfrm>
          <a:off x="5105400" y="2667000"/>
          <a:ext cx="2590800" cy="169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VISIO" r:id="rId9" imgW="937260" imgH="638556" progId="Visio.Drawing.6">
                  <p:embed/>
                </p:oleObj>
              </mc:Choice>
              <mc:Fallback>
                <p:oleObj name="VISIO" r:id="rId9" imgW="937260" imgH="63855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667000"/>
                        <a:ext cx="2590800" cy="169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8" name="Object 6"/>
          <p:cNvGraphicFramePr>
            <a:graphicFrameLocks noGrp="1" noChangeAspect="1"/>
          </p:cNvGraphicFramePr>
          <p:nvPr>
            <p:ph sz="quarter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954699092"/>
              </p:ext>
            </p:extLst>
          </p:nvPr>
        </p:nvGraphicFramePr>
        <p:xfrm>
          <a:off x="4343400" y="4572000"/>
          <a:ext cx="3657600" cy="157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VISIO" r:id="rId11" imgW="1301496" imgH="560832" progId="Visio.Drawing.6">
                  <p:embed/>
                </p:oleObj>
              </mc:Choice>
              <mc:Fallback>
                <p:oleObj name="VISIO" r:id="rId11" imgW="1301496" imgH="56083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572000"/>
                        <a:ext cx="3657600" cy="157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9" name="Object 7"/>
          <p:cNvGraphicFramePr>
            <a:graphicFrameLocks noGrp="1" noChangeAspect="1"/>
          </p:cNvGraphicFramePr>
          <p:nvPr>
            <p:ph sz="quarter" idx="4294967295"/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475637567"/>
              </p:ext>
            </p:extLst>
          </p:nvPr>
        </p:nvGraphicFramePr>
        <p:xfrm>
          <a:off x="4419600" y="1219200"/>
          <a:ext cx="3581400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VISIO" r:id="rId13" imgW="1286256" imgH="562356" progId="Visio.Drawing.6">
                  <p:embed/>
                </p:oleObj>
              </mc:Choice>
              <mc:Fallback>
                <p:oleObj name="VISIO" r:id="rId13" imgW="1286256" imgH="56235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219200"/>
                        <a:ext cx="3581400" cy="149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4" name="Rectangle 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Bits, Bytes, Nibbles…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9351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4"/>
          <p:cNvSpPr>
            <a:spLocks noGrp="1" noChangeArrowheads="1"/>
          </p:cNvSpPr>
          <p:nvPr>
            <p:ph sz="quarter" idx="4294967295"/>
            <p:custDataLst>
              <p:tags r:id="rId1"/>
            </p:custDataLst>
          </p:nvPr>
        </p:nvSpPr>
        <p:spPr>
          <a:xfrm>
            <a:off x="1066800" y="1143000"/>
            <a:ext cx="8077200" cy="4648200"/>
          </a:xfrm>
        </p:spPr>
        <p:txBody>
          <a:bodyPr/>
          <a:lstStyle/>
          <a:p>
            <a:pPr eaLnBrk="1" hangingPunct="1"/>
            <a:r>
              <a:rPr lang="en-US" sz="3200" smtClean="0"/>
              <a:t>2</a:t>
            </a:r>
            <a:r>
              <a:rPr lang="en-US" sz="3200" baseline="30000" smtClean="0"/>
              <a:t>10</a:t>
            </a:r>
            <a:r>
              <a:rPr lang="en-US" sz="3200" smtClean="0"/>
              <a:t> = 1 kilo 	</a:t>
            </a:r>
            <a:r>
              <a:rPr lang="en-US" sz="2000" smtClean="0"/>
              <a:t>≈</a:t>
            </a:r>
            <a:r>
              <a:rPr lang="en-US" sz="3200" smtClean="0"/>
              <a:t> 1000  (1024)</a:t>
            </a:r>
          </a:p>
          <a:p>
            <a:pPr eaLnBrk="1" hangingPunct="1"/>
            <a:r>
              <a:rPr lang="en-US" sz="3200" smtClean="0"/>
              <a:t>2</a:t>
            </a:r>
            <a:r>
              <a:rPr lang="en-US" sz="3200" baseline="30000" smtClean="0"/>
              <a:t>20</a:t>
            </a:r>
            <a:r>
              <a:rPr lang="en-US" sz="3200" smtClean="0"/>
              <a:t> = 1 mega 	</a:t>
            </a:r>
            <a:r>
              <a:rPr lang="en-US" sz="2000" smtClean="0"/>
              <a:t>≈</a:t>
            </a:r>
            <a:r>
              <a:rPr lang="en-US" sz="3200" smtClean="0"/>
              <a:t> 1 million  (1,048,576)</a:t>
            </a:r>
          </a:p>
          <a:p>
            <a:pPr eaLnBrk="1" hangingPunct="1"/>
            <a:r>
              <a:rPr lang="en-US" sz="3200" smtClean="0"/>
              <a:t>2</a:t>
            </a:r>
            <a:r>
              <a:rPr lang="en-US" sz="3200" baseline="30000" smtClean="0"/>
              <a:t>30</a:t>
            </a:r>
            <a:r>
              <a:rPr lang="en-US" sz="3200" smtClean="0"/>
              <a:t> = 1 giga 	</a:t>
            </a:r>
            <a:r>
              <a:rPr lang="en-US" sz="2000" smtClean="0"/>
              <a:t>≈</a:t>
            </a:r>
            <a:r>
              <a:rPr lang="en-US" sz="3200" smtClean="0"/>
              <a:t> 1 billion (1,073,741,824)</a:t>
            </a:r>
          </a:p>
          <a:p>
            <a:pPr eaLnBrk="1" hangingPunct="1">
              <a:buFontTx/>
              <a:buNone/>
            </a:pPr>
            <a:endParaRPr lang="en-US" sz="3200" smtClean="0"/>
          </a:p>
          <a:p>
            <a:pPr eaLnBrk="1" hangingPunct="1"/>
            <a:endParaRPr lang="en-US" sz="3200" smtClean="0"/>
          </a:p>
        </p:txBody>
      </p:sp>
      <p:sp>
        <p:nvSpPr>
          <p:cNvPr id="5222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Large Powers of Two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1692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066800"/>
            <a:ext cx="7772400" cy="495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600" dirty="0" smtClean="0"/>
              <a:t>Microprocessors have revolutionized our world</a:t>
            </a:r>
          </a:p>
          <a:p>
            <a:pPr lvl="1" eaLnBrk="1" hangingPunct="1"/>
            <a:r>
              <a:rPr lang="en-US" sz="2200" dirty="0" smtClean="0"/>
              <a:t>Cell phones, Internet, rapid advances in medicine, etc.</a:t>
            </a:r>
          </a:p>
          <a:p>
            <a:pPr eaLnBrk="1" hangingPunct="1"/>
            <a:r>
              <a:rPr lang="en-US" sz="2600" dirty="0" smtClean="0"/>
              <a:t>The semiconductor industry has grown from $21 billion in 1985 to $300 billion in 2011</a:t>
            </a:r>
          </a:p>
        </p:txBody>
      </p:sp>
      <p:pic>
        <p:nvPicPr>
          <p:cNvPr id="26628" name="Picture 1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3114675"/>
            <a:ext cx="3248025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1" name="Picture 1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733800"/>
            <a:ext cx="27209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24200"/>
            <a:ext cx="205581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Background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897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Rectangle 4"/>
          <p:cNvSpPr>
            <a:spLocks noGrp="1" noChangeArrowheads="1"/>
          </p:cNvSpPr>
          <p:nvPr>
            <p:ph sz="quarter" idx="4294967295"/>
            <p:custDataLst>
              <p:tags r:id="rId1"/>
            </p:custDataLst>
          </p:nvPr>
        </p:nvSpPr>
        <p:spPr>
          <a:xfrm>
            <a:off x="1066800" y="1143000"/>
            <a:ext cx="8077200" cy="4648200"/>
          </a:xfrm>
        </p:spPr>
        <p:txBody>
          <a:bodyPr/>
          <a:lstStyle/>
          <a:p>
            <a:pPr eaLnBrk="1" hangingPunct="1"/>
            <a:r>
              <a:rPr lang="en-US" sz="3200" smtClean="0"/>
              <a:t>What is the value of 2</a:t>
            </a:r>
            <a:r>
              <a:rPr lang="en-US" sz="3200" baseline="30000" smtClean="0"/>
              <a:t>24</a:t>
            </a:r>
            <a:r>
              <a:rPr lang="en-US" sz="3200" smtClean="0"/>
              <a:t>?</a:t>
            </a:r>
          </a:p>
          <a:p>
            <a:pPr eaLnBrk="1" hangingPunct="1">
              <a:buFontTx/>
              <a:buNone/>
            </a:pPr>
            <a:endParaRPr lang="en-US" sz="320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en-US" sz="320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z="3200" smtClean="0"/>
              <a:t>How many values can a 32-bit variable represent?</a:t>
            </a:r>
          </a:p>
          <a:p>
            <a:pPr eaLnBrk="1" hangingPunct="1">
              <a:buFontTx/>
              <a:buNone/>
            </a:pPr>
            <a:endParaRPr lang="en-US" sz="3200" smtClean="0"/>
          </a:p>
          <a:p>
            <a:pPr eaLnBrk="1" hangingPunct="1">
              <a:buFontTx/>
              <a:buNone/>
            </a:pPr>
            <a:endParaRPr lang="en-US" sz="3200" smtClean="0"/>
          </a:p>
        </p:txBody>
      </p:sp>
      <p:sp>
        <p:nvSpPr>
          <p:cNvPr id="5325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Estimating Powers of Two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2232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Rectangle 4"/>
          <p:cNvSpPr>
            <a:spLocks noGrp="1" noChangeArrowheads="1"/>
          </p:cNvSpPr>
          <p:nvPr>
            <p:ph sz="quarter" idx="4294967295"/>
            <p:custDataLst>
              <p:tags r:id="rId1"/>
            </p:custDataLst>
          </p:nvPr>
        </p:nvSpPr>
        <p:spPr>
          <a:xfrm>
            <a:off x="1066800" y="1143000"/>
            <a:ext cx="8077200" cy="46482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What is the value of 2</a:t>
            </a:r>
            <a:r>
              <a:rPr lang="en-US" sz="3200" baseline="30000" dirty="0" smtClean="0"/>
              <a:t>24</a:t>
            </a:r>
            <a:r>
              <a:rPr lang="en-US" sz="3200" dirty="0" smtClean="0"/>
              <a:t>?</a:t>
            </a:r>
          </a:p>
          <a:p>
            <a:pPr eaLnBrk="1" hangingPunct="1">
              <a:buFontTx/>
              <a:buNone/>
            </a:pPr>
            <a:r>
              <a:rPr lang="en-US" sz="3200" dirty="0" smtClean="0">
                <a:solidFill>
                  <a:schemeClr val="accent2"/>
                </a:solidFill>
              </a:rPr>
              <a:t>	</a:t>
            </a:r>
            <a:r>
              <a:rPr lang="en-US" sz="3200" dirty="0" smtClean="0"/>
              <a:t>- </a:t>
            </a:r>
            <a:r>
              <a:rPr lang="en-US" sz="3200" b="1" dirty="0" smtClean="0">
                <a:solidFill>
                  <a:schemeClr val="accent1"/>
                </a:solidFill>
              </a:rPr>
              <a:t>2</a:t>
            </a:r>
            <a:r>
              <a:rPr lang="en-US" sz="3200" b="1" baseline="30000" dirty="0" smtClean="0">
                <a:solidFill>
                  <a:schemeClr val="accent1"/>
                </a:solidFill>
              </a:rPr>
              <a:t>4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cs typeface="Times New Roman" pitchFamily="18" charset="0"/>
              </a:rPr>
              <a:t>×</a:t>
            </a:r>
            <a:r>
              <a:rPr lang="en-US" sz="3200" b="1" dirty="0" smtClean="0">
                <a:solidFill>
                  <a:schemeClr val="accent1"/>
                </a:solidFill>
              </a:rPr>
              <a:t> 2</a:t>
            </a:r>
            <a:r>
              <a:rPr lang="en-US" sz="3200" b="1" baseline="30000" dirty="0" smtClean="0">
                <a:solidFill>
                  <a:schemeClr val="accent1"/>
                </a:solidFill>
              </a:rPr>
              <a:t>20</a:t>
            </a:r>
            <a:r>
              <a:rPr lang="en-US" sz="3200" b="1" dirty="0" smtClean="0">
                <a:solidFill>
                  <a:schemeClr val="accent1"/>
                </a:solidFill>
              </a:rPr>
              <a:t> ≈ 16 million</a:t>
            </a:r>
          </a:p>
          <a:p>
            <a:pPr eaLnBrk="1" hangingPunct="1">
              <a:buFontTx/>
              <a:buNone/>
            </a:pPr>
            <a:endParaRPr lang="en-US" sz="3200" b="1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z="3200" dirty="0" smtClean="0"/>
              <a:t>How many values can a 32-bit variable represent?</a:t>
            </a:r>
          </a:p>
          <a:p>
            <a:pPr eaLnBrk="1" hangingPunct="1">
              <a:buFontTx/>
              <a:buNone/>
            </a:pPr>
            <a:r>
              <a:rPr lang="en-US" sz="3200" dirty="0" smtClean="0">
                <a:solidFill>
                  <a:schemeClr val="accent1"/>
                </a:solidFill>
              </a:rPr>
              <a:t>	</a:t>
            </a:r>
            <a:r>
              <a:rPr lang="en-US" sz="3200" b="1" dirty="0" smtClean="0">
                <a:solidFill>
                  <a:schemeClr val="accent1"/>
                </a:solidFill>
              </a:rPr>
              <a:t>-2</a:t>
            </a:r>
            <a:r>
              <a:rPr lang="en-US" sz="3200" b="1" baseline="30000" dirty="0" smtClean="0">
                <a:solidFill>
                  <a:schemeClr val="accent1"/>
                </a:solidFill>
              </a:rPr>
              <a:t>2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cs typeface="Times New Roman" pitchFamily="18" charset="0"/>
              </a:rPr>
              <a:t>×</a:t>
            </a:r>
            <a:r>
              <a:rPr lang="en-US" sz="3200" b="1" dirty="0" smtClean="0">
                <a:solidFill>
                  <a:schemeClr val="accent1"/>
                </a:solidFill>
              </a:rPr>
              <a:t> 2</a:t>
            </a:r>
            <a:r>
              <a:rPr lang="en-US" sz="3200" b="1" baseline="30000" dirty="0" smtClean="0">
                <a:solidFill>
                  <a:schemeClr val="accent1"/>
                </a:solidFill>
              </a:rPr>
              <a:t>30</a:t>
            </a:r>
            <a:r>
              <a:rPr lang="en-US" sz="3200" b="1" dirty="0" smtClean="0">
                <a:solidFill>
                  <a:schemeClr val="accent1"/>
                </a:solidFill>
              </a:rPr>
              <a:t> ≈ 4 billion</a:t>
            </a:r>
          </a:p>
          <a:p>
            <a:pPr eaLnBrk="1" hangingPunct="1">
              <a:buFontTx/>
              <a:buNone/>
            </a:pPr>
            <a:endParaRPr lang="en-US" sz="3200" dirty="0" smtClean="0"/>
          </a:p>
        </p:txBody>
      </p:sp>
      <p:sp>
        <p:nvSpPr>
          <p:cNvPr id="5427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Estimating Powers of Two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5373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303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84835086"/>
              </p:ext>
            </p:extLst>
          </p:nvPr>
        </p:nvGraphicFramePr>
        <p:xfrm>
          <a:off x="2925763" y="1365250"/>
          <a:ext cx="3246437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VISIO" r:id="rId8" imgW="854964" imgH="527304" progId="Visio.Drawing.6">
                  <p:embed/>
                </p:oleObj>
              </mc:Choice>
              <mc:Fallback>
                <p:oleObj name="VISIO" r:id="rId8" imgW="854964" imgH="52730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5763" y="1365250"/>
                        <a:ext cx="3246437" cy="192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4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68496274"/>
              </p:ext>
            </p:extLst>
          </p:nvPr>
        </p:nvGraphicFramePr>
        <p:xfrm>
          <a:off x="3048000" y="3713163"/>
          <a:ext cx="3124200" cy="187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VISIO" r:id="rId10" imgW="858012" imgH="536448" progId="Visio.Drawing.6">
                  <p:embed/>
                </p:oleObj>
              </mc:Choice>
              <mc:Fallback>
                <p:oleObj name="VISIO" r:id="rId10" imgW="858012" imgH="53644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713163"/>
                        <a:ext cx="3124200" cy="187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Decimal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Binary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55301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Addition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5450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7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5915475"/>
              </p:ext>
            </p:extLst>
          </p:nvPr>
        </p:nvGraphicFramePr>
        <p:xfrm>
          <a:off x="5486400" y="1439863"/>
          <a:ext cx="2133600" cy="116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VISIO" r:id="rId8" imgW="504444" imgH="286512" progId="Visio.Drawing.6">
                  <p:embed/>
                </p:oleObj>
              </mc:Choice>
              <mc:Fallback>
                <p:oleObj name="VISIO" r:id="rId8" imgW="504444" imgH="28651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439863"/>
                        <a:ext cx="2133600" cy="1163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8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1052134"/>
              </p:ext>
            </p:extLst>
          </p:nvPr>
        </p:nvGraphicFramePr>
        <p:xfrm>
          <a:off x="5334000" y="3841750"/>
          <a:ext cx="2286000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VISIO" r:id="rId10" imgW="504444" imgH="286512" progId="Visio.Drawing.6">
                  <p:embed/>
                </p:oleObj>
              </mc:Choice>
              <mc:Fallback>
                <p:oleObj name="VISIO" r:id="rId10" imgW="504444" imgH="286512" progId="Visio.Drawing.6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841750"/>
                        <a:ext cx="2286000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4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3810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Add the following 4-bit binary numbers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Add the following 4-bit binary numbers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56325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Binary Addition Examples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6122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51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40317479"/>
              </p:ext>
            </p:extLst>
          </p:nvPr>
        </p:nvGraphicFramePr>
        <p:xfrm>
          <a:off x="5486401" y="1023938"/>
          <a:ext cx="2133600" cy="240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VISIO" r:id="rId9" imgW="503605" imgH="590328" progId="Visio.Drawing.6">
                  <p:embed/>
                </p:oleObj>
              </mc:Choice>
              <mc:Fallback>
                <p:oleObj name="VISIO" r:id="rId9" imgW="503605" imgH="59032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1" y="1023938"/>
                        <a:ext cx="2133600" cy="2401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2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92701683"/>
              </p:ext>
            </p:extLst>
          </p:nvPr>
        </p:nvGraphicFramePr>
        <p:xfrm>
          <a:off x="5334000" y="3429000"/>
          <a:ext cx="2236787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VISIO" r:id="rId11" imgW="504444" imgH="513588" progId="Visio.Drawing.6">
                  <p:embed/>
                </p:oleObj>
              </mc:Choice>
              <mc:Fallback>
                <p:oleObj name="VISIO" r:id="rId11" imgW="504444" imgH="513588" progId="Visio.Drawing.6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429000"/>
                        <a:ext cx="2236787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8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3810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Add the following 4-bit binary numbers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Add the following 4-bit binary numbers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57349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57353" name="Rectangle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57600" y="5486400"/>
            <a:ext cx="2362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dirty="0">
                <a:solidFill>
                  <a:srgbClr val="FF3300"/>
                </a:solidFill>
                <a:latin typeface="Times New Roman" pitchFamily="18" charset="0"/>
              </a:rPr>
              <a:t>Overflow!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Binary Addition Examples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4136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5837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Digital systems operate on a </a:t>
            </a:r>
            <a:r>
              <a:rPr lang="en-US" sz="3200" b="1" dirty="0">
                <a:latin typeface="Times New Roman" pitchFamily="18" charset="0"/>
              </a:rPr>
              <a:t>fixed number of bits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Times New Roman" pitchFamily="18" charset="0"/>
              </a:rPr>
              <a:t>Overflow: when </a:t>
            </a:r>
            <a:r>
              <a:rPr lang="en-US" sz="3200" dirty="0">
                <a:latin typeface="Times New Roman" pitchFamily="18" charset="0"/>
              </a:rPr>
              <a:t>result is too big to fit in the available number of bits</a:t>
            </a:r>
            <a:endParaRPr lang="en-US" sz="16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See previous example of 11 + 6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Overflow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6768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5939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Sign/Magnitude Numbers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Two’s Complement Numbers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Signed Binary Numbers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0960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042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1 sign bit, </a:t>
            </a:r>
            <a:r>
              <a:rPr lang="en-US" sz="2800" i="1" dirty="0">
                <a:latin typeface="Times New Roman" pitchFamily="18" charset="0"/>
              </a:rPr>
              <a:t>N</a:t>
            </a:r>
            <a:r>
              <a:rPr lang="en-US" sz="2800" b="1" dirty="0">
                <a:latin typeface="Times New Roman" pitchFamily="18" charset="0"/>
              </a:rPr>
              <a:t>-</a:t>
            </a:r>
            <a:r>
              <a:rPr lang="en-US" sz="2800" dirty="0">
                <a:latin typeface="Times New Roman" pitchFamily="18" charset="0"/>
              </a:rPr>
              <a:t>1 magnitude bits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Sign bit is the most significant (left-most) bit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Times New Roman" pitchFamily="18" charset="0"/>
              </a:rPr>
              <a:t>Positive number: sign bit = 0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Times New Roman" pitchFamily="18" charset="0"/>
              </a:rPr>
              <a:t>Negative number: sign bit = 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Example, 4</a:t>
            </a:r>
            <a:r>
              <a:rPr lang="en-US" sz="2800" b="1" dirty="0">
                <a:latin typeface="Times New Roman" pitchFamily="18" charset="0"/>
              </a:rPr>
              <a:t>-</a:t>
            </a:r>
            <a:r>
              <a:rPr lang="en-US" sz="2800" dirty="0">
                <a:latin typeface="Times New Roman" pitchFamily="18" charset="0"/>
              </a:rPr>
              <a:t>bit sign/mag representations of ± 6: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latin typeface="Times New Roman" pitchFamily="18" charset="0"/>
              </a:rPr>
              <a:t>	    </a:t>
            </a:r>
            <a:r>
              <a:rPr lang="en-US" dirty="0" smtClean="0">
                <a:latin typeface="Times New Roman" pitchFamily="18" charset="0"/>
              </a:rPr>
              <a:t>+</a:t>
            </a:r>
            <a:r>
              <a:rPr lang="en-US" dirty="0">
                <a:latin typeface="Times New Roman" pitchFamily="18" charset="0"/>
              </a:rPr>
              <a:t>6 =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latin typeface="Times New Roman" pitchFamily="18" charset="0"/>
              </a:rPr>
              <a:t>          </a:t>
            </a:r>
            <a:r>
              <a:rPr lang="en-US" b="1" dirty="0">
                <a:latin typeface="Times New Roman" pitchFamily="18" charset="0"/>
              </a:rPr>
              <a:t>- </a:t>
            </a:r>
            <a:r>
              <a:rPr lang="en-US" dirty="0">
                <a:latin typeface="Times New Roman" pitchFamily="18" charset="0"/>
              </a:rPr>
              <a:t>6 =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Range of an </a:t>
            </a:r>
            <a:r>
              <a:rPr lang="en-US" sz="2800" i="1" dirty="0">
                <a:latin typeface="Times New Roman" pitchFamily="18" charset="0"/>
              </a:rPr>
              <a:t>N</a:t>
            </a:r>
            <a:r>
              <a:rPr lang="en-US" sz="2800" dirty="0">
                <a:latin typeface="Times New Roman" pitchFamily="18" charset="0"/>
              </a:rPr>
              <a:t>-bit sign/magnitude number: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latin typeface="Times New Roman" pitchFamily="18" charset="0"/>
              </a:rPr>
              <a:t>	</a:t>
            </a:r>
          </a:p>
        </p:txBody>
      </p:sp>
      <p:graphicFrame>
        <p:nvGraphicFramePr>
          <p:cNvPr id="60423" name="Object 5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584282113"/>
              </p:ext>
            </p:extLst>
          </p:nvPr>
        </p:nvGraphicFramePr>
        <p:xfrm>
          <a:off x="5530850" y="2163762"/>
          <a:ext cx="3536950" cy="149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Equation" r:id="rId7" imgW="1625600" imgH="685800" progId="Equation.DSMT4">
                  <p:embed/>
                </p:oleObj>
              </mc:Choice>
              <mc:Fallback>
                <p:oleObj name="Equation" r:id="rId7" imgW="16256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0850" y="2163762"/>
                        <a:ext cx="3536950" cy="149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Sign/Magnitude Numbers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460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144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1 sign bit, </a:t>
            </a:r>
            <a:r>
              <a:rPr lang="en-US" sz="2800" i="1" dirty="0">
                <a:latin typeface="Times New Roman" pitchFamily="18" charset="0"/>
              </a:rPr>
              <a:t>N</a:t>
            </a:r>
            <a:r>
              <a:rPr lang="en-US" sz="2800" b="1" dirty="0">
                <a:latin typeface="Times New Roman" pitchFamily="18" charset="0"/>
              </a:rPr>
              <a:t>-</a:t>
            </a:r>
            <a:r>
              <a:rPr lang="en-US" sz="2800" dirty="0">
                <a:latin typeface="Times New Roman" pitchFamily="18" charset="0"/>
              </a:rPr>
              <a:t>1 magnitude bits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Sign bit is the most significant (left-most) bit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Times New Roman" pitchFamily="18" charset="0"/>
              </a:rPr>
              <a:t>Positive number: sign bit = 0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Times New Roman" pitchFamily="18" charset="0"/>
              </a:rPr>
              <a:t>Negative number: sign bit = 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Example, 4</a:t>
            </a:r>
            <a:r>
              <a:rPr lang="en-US" sz="2800" b="1" dirty="0">
                <a:latin typeface="Times New Roman" pitchFamily="18" charset="0"/>
              </a:rPr>
              <a:t>-</a:t>
            </a:r>
            <a:r>
              <a:rPr lang="en-US" sz="2800" dirty="0">
                <a:latin typeface="Times New Roman" pitchFamily="18" charset="0"/>
              </a:rPr>
              <a:t>bit sign/mag representations of ± 6: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latin typeface="Times New Roman" pitchFamily="18" charset="0"/>
              </a:rPr>
              <a:t>	    </a:t>
            </a:r>
            <a:r>
              <a:rPr lang="en-US" dirty="0" smtClean="0">
                <a:latin typeface="Times New Roman" pitchFamily="18" charset="0"/>
              </a:rPr>
              <a:t>+</a:t>
            </a:r>
            <a:r>
              <a:rPr lang="en-US" dirty="0">
                <a:latin typeface="Times New Roman" pitchFamily="18" charset="0"/>
              </a:rPr>
              <a:t>6 = </a:t>
            </a:r>
            <a:r>
              <a:rPr lang="en-US" b="1" dirty="0">
                <a:solidFill>
                  <a:schemeClr val="accent1"/>
                </a:solidFill>
                <a:latin typeface="Times New Roman" pitchFamily="18" charset="0"/>
              </a:rPr>
              <a:t>0110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latin typeface="Times New Roman" pitchFamily="18" charset="0"/>
              </a:rPr>
              <a:t>          </a:t>
            </a:r>
            <a:r>
              <a:rPr lang="en-US" b="1" dirty="0">
                <a:latin typeface="Times New Roman" pitchFamily="18" charset="0"/>
              </a:rPr>
              <a:t>- </a:t>
            </a:r>
            <a:r>
              <a:rPr lang="en-US" dirty="0">
                <a:latin typeface="Times New Roman" pitchFamily="18" charset="0"/>
              </a:rPr>
              <a:t>6 = </a:t>
            </a:r>
            <a:r>
              <a:rPr lang="en-US" b="1" dirty="0">
                <a:solidFill>
                  <a:schemeClr val="accent1"/>
                </a:solidFill>
                <a:latin typeface="Times New Roman" pitchFamily="18" charset="0"/>
              </a:rPr>
              <a:t>1110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Range of an </a:t>
            </a:r>
            <a:r>
              <a:rPr lang="en-US" sz="2800" i="1" dirty="0">
                <a:latin typeface="Times New Roman" pitchFamily="18" charset="0"/>
              </a:rPr>
              <a:t>N</a:t>
            </a:r>
            <a:r>
              <a:rPr lang="en-US" sz="2800" dirty="0">
                <a:latin typeface="Times New Roman" pitchFamily="18" charset="0"/>
              </a:rPr>
              <a:t>-bit sign/magnitude number: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latin typeface="Times New Roman" pitchFamily="18" charset="0"/>
              </a:rPr>
              <a:t>		</a:t>
            </a:r>
            <a:r>
              <a:rPr lang="en-US" b="1" dirty="0">
                <a:solidFill>
                  <a:schemeClr val="accent1"/>
                </a:solidFill>
                <a:latin typeface="Times New Roman" pitchFamily="18" charset="0"/>
              </a:rPr>
              <a:t>[-(2</a:t>
            </a:r>
            <a:r>
              <a:rPr lang="en-US" b="1" baseline="30000" dirty="0">
                <a:solidFill>
                  <a:schemeClr val="accent1"/>
                </a:solidFill>
                <a:latin typeface="Times New Roman" pitchFamily="18" charset="0"/>
              </a:rPr>
              <a:t>N-1</a:t>
            </a:r>
            <a:r>
              <a:rPr lang="en-US" b="1" dirty="0">
                <a:solidFill>
                  <a:schemeClr val="accent1"/>
                </a:solidFill>
                <a:latin typeface="Times New Roman" pitchFamily="18" charset="0"/>
              </a:rPr>
              <a:t>-1), 2</a:t>
            </a:r>
            <a:r>
              <a:rPr lang="en-US" b="1" baseline="30000" dirty="0">
                <a:solidFill>
                  <a:schemeClr val="accent1"/>
                </a:solidFill>
                <a:latin typeface="Times New Roman" pitchFamily="18" charset="0"/>
              </a:rPr>
              <a:t>N-1</a:t>
            </a:r>
            <a:r>
              <a:rPr lang="en-US" b="1" dirty="0">
                <a:solidFill>
                  <a:schemeClr val="accent1"/>
                </a:solidFill>
                <a:latin typeface="Times New Roman" pitchFamily="18" charset="0"/>
              </a:rPr>
              <a:t>-1]</a:t>
            </a:r>
          </a:p>
        </p:txBody>
      </p:sp>
      <p:graphicFrame>
        <p:nvGraphicFramePr>
          <p:cNvPr id="61447" name="Object 5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65760641"/>
              </p:ext>
            </p:extLst>
          </p:nvPr>
        </p:nvGraphicFramePr>
        <p:xfrm>
          <a:off x="5530850" y="2163762"/>
          <a:ext cx="3536950" cy="149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Equation" r:id="rId7" imgW="1625600" imgH="685800" progId="Equation.DSMT4">
                  <p:embed/>
                </p:oleObj>
              </mc:Choice>
              <mc:Fallback>
                <p:oleObj name="Equation" r:id="rId7" imgW="16256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0850" y="2163762"/>
                        <a:ext cx="3536950" cy="149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Sign/Magnitude Numbers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6886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247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Problems: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latin typeface="Times New Roman" pitchFamily="18" charset="0"/>
              </a:rPr>
              <a:t>Addition doesn’t work, for example -6 + 6: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</a:rPr>
              <a:t>              1110                   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</a:rPr>
              <a:t>           + 0110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</a:rPr>
              <a:t>            10100 </a:t>
            </a:r>
            <a:r>
              <a:rPr lang="en-US" sz="3200" dirty="0">
                <a:solidFill>
                  <a:schemeClr val="accent2"/>
                </a:solidFill>
                <a:latin typeface="Times New Roman" pitchFamily="18" charset="0"/>
              </a:rPr>
              <a:t>(wrong</a:t>
            </a:r>
            <a:r>
              <a:rPr lang="en-US" sz="3200" dirty="0" smtClean="0">
                <a:solidFill>
                  <a:schemeClr val="accent2"/>
                </a:solidFill>
                <a:latin typeface="Times New Roman" pitchFamily="18" charset="0"/>
              </a:rPr>
              <a:t>!)</a:t>
            </a:r>
          </a:p>
          <a:p>
            <a:pPr marL="342900" indent="-342900">
              <a:spcBef>
                <a:spcPct val="20000"/>
              </a:spcBef>
            </a:pPr>
            <a:endParaRPr lang="en-US" sz="1600" dirty="0">
              <a:solidFill>
                <a:schemeClr val="accent2"/>
              </a:solidFill>
              <a:latin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latin typeface="Times New Roman" pitchFamily="18" charset="0"/>
              </a:rPr>
              <a:t>Two representations of 0 (± 0):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</a:rPr>
              <a:t>              1000                   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</a:rPr>
              <a:t>              0000</a:t>
            </a: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62471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17526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Sign/Magnitude Numbers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8005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189037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Purpose of course:</a:t>
            </a:r>
          </a:p>
          <a:p>
            <a:pPr lvl="1" eaLnBrk="1" hangingPunct="1"/>
            <a:r>
              <a:rPr lang="en-US" dirty="0" smtClean="0"/>
              <a:t>Understand what’s under the hood of a computer</a:t>
            </a:r>
          </a:p>
          <a:p>
            <a:pPr lvl="1" eaLnBrk="1" hangingPunct="1"/>
            <a:r>
              <a:rPr lang="en-US" dirty="0" smtClean="0"/>
              <a:t>Learn the principles of digital design</a:t>
            </a:r>
          </a:p>
          <a:p>
            <a:pPr lvl="1" eaLnBrk="1" hangingPunct="1"/>
            <a:r>
              <a:rPr lang="en-US" dirty="0" smtClean="0"/>
              <a:t>Learn to systematically debug increasingly complex designs </a:t>
            </a:r>
          </a:p>
          <a:p>
            <a:pPr lvl="1" eaLnBrk="1" hangingPunct="1"/>
            <a:r>
              <a:rPr lang="en-US" dirty="0" smtClean="0"/>
              <a:t>Design and build a microprocessor</a:t>
            </a:r>
          </a:p>
          <a:p>
            <a:pPr lvl="1" eaLnBrk="1" hangingPunct="1"/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The Game Plan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62184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349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Don’t have same problems as sign/magnitude numbers: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Addition works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Single representation for 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Two’s Complement Numbers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8206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9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84805571"/>
              </p:ext>
            </p:extLst>
          </p:nvPr>
        </p:nvGraphicFramePr>
        <p:xfrm>
          <a:off x="2590800" y="1752600"/>
          <a:ext cx="4114800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Equation" r:id="rId7" imgW="1536700" imgH="431800" progId="Equation.DSMT4">
                  <p:embed/>
                </p:oleObj>
              </mc:Choice>
              <mc:Fallback>
                <p:oleObj name="Equation" r:id="rId7" imgW="1536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752600"/>
                        <a:ext cx="4114800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451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err="1" smtClean="0">
                <a:latin typeface="Times New Roman" pitchFamily="18" charset="0"/>
              </a:rPr>
              <a:t>Msb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</a:rPr>
              <a:t>has value of </a:t>
            </a:r>
            <a:r>
              <a:rPr lang="en-US" sz="3200" b="1" dirty="0">
                <a:latin typeface="Times New Roman" pitchFamily="18" charset="0"/>
              </a:rPr>
              <a:t>-</a:t>
            </a: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i="1" baseline="30000" dirty="0">
                <a:latin typeface="Times New Roman" pitchFamily="18" charset="0"/>
              </a:rPr>
              <a:t>N</a:t>
            </a:r>
            <a:r>
              <a:rPr lang="en-US" sz="3200" baseline="30000" dirty="0">
                <a:latin typeface="Times New Roman" pitchFamily="18" charset="0"/>
              </a:rPr>
              <a:t>-1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Most positive 4-bit number: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Most negative 4-bit number: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The most significant bit still indicates the sign (1 = negative, 0 = positive)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Range of an </a:t>
            </a:r>
            <a:r>
              <a:rPr lang="en-US" sz="3200" i="1" dirty="0">
                <a:latin typeface="Times New Roman" pitchFamily="18" charset="0"/>
              </a:rPr>
              <a:t>N</a:t>
            </a:r>
            <a:r>
              <a:rPr lang="en-US" sz="3200" dirty="0">
                <a:latin typeface="Times New Roman" pitchFamily="18" charset="0"/>
              </a:rPr>
              <a:t>-bit two’s comp number: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Two’s Complement Numbers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2867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9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23269392"/>
              </p:ext>
            </p:extLst>
          </p:nvPr>
        </p:nvGraphicFramePr>
        <p:xfrm>
          <a:off x="2590800" y="1752600"/>
          <a:ext cx="4114800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Equation" r:id="rId7" imgW="1536700" imgH="431800" progId="Equation.DSMT4">
                  <p:embed/>
                </p:oleObj>
              </mc:Choice>
              <mc:Fallback>
                <p:oleObj name="Equation" r:id="rId7" imgW="1536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752600"/>
                        <a:ext cx="4114800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451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err="1" smtClean="0">
                <a:latin typeface="Times New Roman" pitchFamily="18" charset="0"/>
              </a:rPr>
              <a:t>Msb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</a:rPr>
              <a:t>has value of </a:t>
            </a:r>
            <a:r>
              <a:rPr lang="en-US" sz="3200" b="1" dirty="0">
                <a:latin typeface="Times New Roman" pitchFamily="18" charset="0"/>
              </a:rPr>
              <a:t>-</a:t>
            </a: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i="1" baseline="30000" dirty="0">
                <a:latin typeface="Times New Roman" pitchFamily="18" charset="0"/>
              </a:rPr>
              <a:t>N</a:t>
            </a:r>
            <a:r>
              <a:rPr lang="en-US" sz="3200" baseline="30000" dirty="0">
                <a:latin typeface="Times New Roman" pitchFamily="18" charset="0"/>
              </a:rPr>
              <a:t>-1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Most positive 4-bit number</a:t>
            </a:r>
            <a:r>
              <a:rPr lang="en-US" sz="3200" dirty="0" smtClean="0">
                <a:latin typeface="Times New Roman" pitchFamily="18" charset="0"/>
              </a:rPr>
              <a:t>: </a:t>
            </a:r>
            <a:r>
              <a:rPr lang="en-US" sz="3200" b="1" dirty="0" smtClean="0">
                <a:solidFill>
                  <a:schemeClr val="accent1"/>
                </a:solidFill>
                <a:latin typeface="Times New Roman" pitchFamily="18" charset="0"/>
              </a:rPr>
              <a:t>0111</a:t>
            </a:r>
            <a:endParaRPr lang="en-US" sz="3200" dirty="0">
              <a:solidFill>
                <a:schemeClr val="accent1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Most negative 4-bit number</a:t>
            </a:r>
            <a:r>
              <a:rPr lang="en-US" sz="3200" dirty="0" smtClean="0">
                <a:latin typeface="Times New Roman" pitchFamily="18" charset="0"/>
              </a:rPr>
              <a:t>: </a:t>
            </a:r>
            <a:r>
              <a:rPr lang="en-US" sz="3200" b="1" dirty="0" smtClean="0">
                <a:solidFill>
                  <a:schemeClr val="accent1"/>
                </a:solidFill>
                <a:latin typeface="Times New Roman" pitchFamily="18" charset="0"/>
              </a:rPr>
              <a:t>1000</a:t>
            </a:r>
            <a:endParaRPr lang="en-US" sz="3200" dirty="0">
              <a:solidFill>
                <a:schemeClr val="accent1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The most significant bit still indicates the sign (1 = negative, 0 = positive)</a:t>
            </a:r>
          </a:p>
          <a:p>
            <a:pPr marL="342900" lvl="1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Range of an </a:t>
            </a:r>
            <a:r>
              <a:rPr lang="en-US" sz="3200" i="1" dirty="0">
                <a:latin typeface="Times New Roman" pitchFamily="18" charset="0"/>
              </a:rPr>
              <a:t>N</a:t>
            </a:r>
            <a:r>
              <a:rPr lang="en-US" sz="3200" dirty="0">
                <a:latin typeface="Times New Roman" pitchFamily="18" charset="0"/>
              </a:rPr>
              <a:t>-bit two’s comp number</a:t>
            </a:r>
            <a:r>
              <a:rPr lang="en-US" sz="3200" dirty="0" smtClean="0">
                <a:latin typeface="Times New Roman" pitchFamily="18" charset="0"/>
              </a:rPr>
              <a:t>:</a:t>
            </a:r>
          </a:p>
          <a:p>
            <a:pPr marL="0" lvl="1">
              <a:spcBef>
                <a:spcPct val="20000"/>
              </a:spcBef>
            </a:pPr>
            <a:r>
              <a:rPr lang="en-US" sz="3200" b="1" dirty="0" smtClean="0">
                <a:solidFill>
                  <a:schemeClr val="accent1"/>
                </a:solidFill>
                <a:latin typeface="Times New Roman" pitchFamily="18" charset="0"/>
              </a:rPr>
              <a:t>                        [-(2</a:t>
            </a:r>
            <a:r>
              <a:rPr lang="en-US" sz="3200" b="1" baseline="30000" dirty="0" smtClean="0">
                <a:solidFill>
                  <a:schemeClr val="accent1"/>
                </a:solidFill>
                <a:latin typeface="Times New Roman" pitchFamily="18" charset="0"/>
              </a:rPr>
              <a:t>N-1</a:t>
            </a:r>
            <a:r>
              <a:rPr lang="en-US" sz="3200" b="1" dirty="0" smtClean="0">
                <a:solidFill>
                  <a:schemeClr val="accent1"/>
                </a:solidFill>
                <a:latin typeface="Times New Roman" pitchFamily="18" charset="0"/>
              </a:rPr>
              <a:t>), 2</a:t>
            </a:r>
            <a:r>
              <a:rPr lang="en-US" sz="3200" b="1" baseline="30000" dirty="0" smtClean="0">
                <a:solidFill>
                  <a:schemeClr val="accent1"/>
                </a:solidFill>
                <a:latin typeface="Times New Roman" pitchFamily="18" charset="0"/>
              </a:rPr>
              <a:t>N-1</a:t>
            </a:r>
            <a:r>
              <a:rPr lang="en-US" sz="3200" b="1" dirty="0" smtClean="0">
                <a:solidFill>
                  <a:schemeClr val="accent1"/>
                </a:solidFill>
                <a:latin typeface="Times New Roman" pitchFamily="18" charset="0"/>
              </a:rPr>
              <a:t>-1]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Two’s Complement Numbers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9606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656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Flip the sign of a two’s complement number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Method: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latin typeface="Times New Roman" pitchFamily="18" charset="0"/>
              </a:rPr>
              <a:t>Invert the bits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latin typeface="Times New Roman" pitchFamily="18" charset="0"/>
              </a:rPr>
              <a:t>Add 1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Example: Flip the sign of 3</a:t>
            </a:r>
            <a:r>
              <a:rPr lang="en-US" sz="3200" baseline="-25000" dirty="0">
                <a:latin typeface="Times New Roman" pitchFamily="18" charset="0"/>
              </a:rPr>
              <a:t>10</a:t>
            </a:r>
            <a:r>
              <a:rPr lang="en-US" sz="3200" dirty="0">
                <a:latin typeface="Times New Roman" pitchFamily="18" charset="0"/>
              </a:rPr>
              <a:t> = 0011</a:t>
            </a:r>
            <a:r>
              <a:rPr lang="en-US" sz="3200" baseline="-25000" dirty="0">
                <a:latin typeface="Times New Roman" pitchFamily="18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“Taking the Two’s Complement”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7855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759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Flip the sign of a two’s complement number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Method: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latin typeface="Times New Roman" pitchFamily="18" charset="0"/>
              </a:rPr>
              <a:t>Invert the bits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latin typeface="Times New Roman" pitchFamily="18" charset="0"/>
              </a:rPr>
              <a:t>Add 1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Example: Flip the sign of 3</a:t>
            </a:r>
            <a:r>
              <a:rPr lang="en-US" sz="3200" baseline="-25000" dirty="0">
                <a:latin typeface="Times New Roman" pitchFamily="18" charset="0"/>
              </a:rPr>
              <a:t>10</a:t>
            </a:r>
            <a:r>
              <a:rPr lang="en-US" sz="3200" dirty="0">
                <a:latin typeface="Times New Roman" pitchFamily="18" charset="0"/>
              </a:rPr>
              <a:t> = 0011</a:t>
            </a:r>
            <a:r>
              <a:rPr lang="en-US" sz="3200" baseline="-25000" dirty="0">
                <a:latin typeface="Times New Roman" pitchFamily="18" charset="0"/>
              </a:rPr>
              <a:t>2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</a:rPr>
              <a:t>1100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</a:rPr>
              <a:t>+    1</a:t>
            </a:r>
          </a:p>
          <a:p>
            <a:pPr marL="1371600" lvl="2" indent="-457200">
              <a:spcBef>
                <a:spcPct val="20000"/>
              </a:spcBef>
            </a:pP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</a:rPr>
              <a:t>      </a:t>
            </a:r>
            <a:r>
              <a:rPr lang="en-US" sz="10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</a:rPr>
              <a:t>1101 = -3</a:t>
            </a:r>
            <a:r>
              <a:rPr lang="en-US" sz="2400" b="1" baseline="-25000" dirty="0">
                <a:solidFill>
                  <a:schemeClr val="accent2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67591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1981200" y="4724400"/>
            <a:ext cx="9144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“Taking the Two’s Complement”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3452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861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Take the two’s complement of 6</a:t>
            </a:r>
            <a:r>
              <a:rPr lang="en-US" sz="3200" baseline="-25000" dirty="0">
                <a:latin typeface="Times New Roman" pitchFamily="18" charset="0"/>
              </a:rPr>
              <a:t>10</a:t>
            </a:r>
            <a:r>
              <a:rPr lang="en-US" sz="3200" dirty="0">
                <a:latin typeface="Times New Roman" pitchFamily="18" charset="0"/>
              </a:rPr>
              <a:t> = 0110</a:t>
            </a:r>
            <a:r>
              <a:rPr lang="en-US" sz="3200" baseline="-25000" dirty="0">
                <a:latin typeface="Times New Roman" pitchFamily="18" charset="0"/>
              </a:rPr>
              <a:t>2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endParaRPr lang="en-US" sz="2400" dirty="0">
              <a:solidFill>
                <a:schemeClr val="accent2"/>
              </a:solidFill>
              <a:latin typeface="Times New Roman" pitchFamily="18" charset="0"/>
            </a:endParaRP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endParaRPr lang="en-US" sz="2400" dirty="0">
              <a:solidFill>
                <a:schemeClr val="accent2"/>
              </a:solidFill>
              <a:latin typeface="Times New Roman" pitchFamily="18" charset="0"/>
            </a:endParaRPr>
          </a:p>
          <a:p>
            <a:pPr marL="1371600" lvl="2" indent="-457200">
              <a:spcBef>
                <a:spcPct val="20000"/>
              </a:spcBef>
            </a:pP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     </a:t>
            </a:r>
            <a:r>
              <a:rPr lang="en-US" sz="10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</a:p>
          <a:p>
            <a:pPr marL="1371600" lvl="2" indent="-457200">
              <a:spcBef>
                <a:spcPct val="20000"/>
              </a:spcBef>
            </a:pPr>
            <a:endParaRPr lang="en-US" sz="2400" dirty="0">
              <a:latin typeface="Times New Roman" pitchFamily="18" charset="0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What is the decimal value of 1001</a:t>
            </a:r>
            <a:r>
              <a:rPr lang="en-US" sz="3200" baseline="-25000" dirty="0">
                <a:latin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</a:rPr>
              <a:t>?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endParaRPr lang="en-US" sz="2400" dirty="0">
              <a:solidFill>
                <a:schemeClr val="accent2"/>
              </a:solidFill>
              <a:latin typeface="Times New Roman" pitchFamily="18" charset="0"/>
            </a:endParaRP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endParaRPr lang="en-US" sz="2400" dirty="0">
              <a:solidFill>
                <a:schemeClr val="accent2"/>
              </a:solidFill>
              <a:latin typeface="Times New Roman" pitchFamily="18" charset="0"/>
            </a:endParaRPr>
          </a:p>
          <a:p>
            <a:pPr marL="1371600" lvl="2" indent="-457200">
              <a:spcBef>
                <a:spcPct val="20000"/>
              </a:spcBef>
            </a:pP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     </a:t>
            </a:r>
            <a:r>
              <a:rPr lang="en-US" sz="10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endParaRPr lang="en-US" sz="2400" baseline="-25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Two’s Complement Examples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6255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963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Take the two’s complement of 6</a:t>
            </a:r>
            <a:r>
              <a:rPr lang="en-US" sz="3200" baseline="-25000" dirty="0">
                <a:latin typeface="Times New Roman" pitchFamily="18" charset="0"/>
              </a:rPr>
              <a:t>10</a:t>
            </a:r>
            <a:r>
              <a:rPr lang="en-US" sz="3200" dirty="0">
                <a:latin typeface="Times New Roman" pitchFamily="18" charset="0"/>
              </a:rPr>
              <a:t> = 0110</a:t>
            </a:r>
            <a:r>
              <a:rPr lang="en-US" sz="3200" baseline="-25000" dirty="0">
                <a:latin typeface="Times New Roman" pitchFamily="18" charset="0"/>
              </a:rPr>
              <a:t>2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1001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+    1</a:t>
            </a:r>
          </a:p>
          <a:p>
            <a:pPr marL="1371600" lvl="2" indent="-457200">
              <a:spcBef>
                <a:spcPct val="20000"/>
              </a:spcBef>
            </a:pP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     </a:t>
            </a:r>
            <a:r>
              <a:rPr lang="en-US" sz="10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1010</a:t>
            </a:r>
            <a:r>
              <a:rPr lang="en-US" sz="2400" baseline="-25000" dirty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= -6</a:t>
            </a:r>
            <a:r>
              <a:rPr lang="en-US" sz="2400" baseline="-25000" dirty="0">
                <a:solidFill>
                  <a:schemeClr val="accent2"/>
                </a:solidFill>
                <a:latin typeface="Times New Roman" pitchFamily="18" charset="0"/>
              </a:rPr>
              <a:t>10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What is the decimal value of the two’s complement number 1001</a:t>
            </a:r>
            <a:r>
              <a:rPr lang="en-US" sz="3200" baseline="-25000" dirty="0">
                <a:latin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</a:rPr>
              <a:t>?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0110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+    1</a:t>
            </a:r>
          </a:p>
          <a:p>
            <a:pPr marL="1371600" lvl="2" indent="-457200">
              <a:spcBef>
                <a:spcPct val="20000"/>
              </a:spcBef>
            </a:pP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     </a:t>
            </a:r>
            <a:r>
              <a:rPr lang="en-US" sz="10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0111</a:t>
            </a:r>
            <a:r>
              <a:rPr lang="en-US" sz="2400" baseline="-25000" dirty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= 7</a:t>
            </a:r>
            <a:r>
              <a:rPr lang="en-US" sz="2400" baseline="-25000" dirty="0">
                <a:solidFill>
                  <a:schemeClr val="accent2"/>
                </a:solidFill>
                <a:latin typeface="Times New Roman" pitchFamily="18" charset="0"/>
              </a:rPr>
              <a:t>10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, so 1001</a:t>
            </a:r>
            <a:r>
              <a:rPr lang="en-US" sz="2400" baseline="-25000" dirty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= -7</a:t>
            </a:r>
            <a:r>
              <a:rPr lang="en-US" sz="2400" baseline="-25000" dirty="0">
                <a:solidFill>
                  <a:schemeClr val="accent2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69639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1981200" y="5638800"/>
            <a:ext cx="914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0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1981200" y="2667000"/>
            <a:ext cx="914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Two’s Complement Examples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3667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62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01920887"/>
              </p:ext>
            </p:extLst>
          </p:nvPr>
        </p:nvGraphicFramePr>
        <p:xfrm>
          <a:off x="3000375" y="1676400"/>
          <a:ext cx="2333625" cy="211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2" name="VISIO" r:id="rId7" imgW="550770" imgH="502083" progId="Visio.Drawing.6">
                  <p:embed/>
                </p:oleObj>
              </mc:Choice>
              <mc:Fallback>
                <p:oleObj name="VISIO" r:id="rId7" imgW="550770" imgH="502083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1676400"/>
                        <a:ext cx="2333625" cy="211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3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19388213"/>
              </p:ext>
            </p:extLst>
          </p:nvPr>
        </p:nvGraphicFramePr>
        <p:xfrm>
          <a:off x="2895600" y="4343400"/>
          <a:ext cx="2409825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3" name="VISIO" r:id="rId9" imgW="550770" imgH="502083" progId="Visio.Drawing.6">
                  <p:embed/>
                </p:oleObj>
              </mc:Choice>
              <mc:Fallback>
                <p:oleObj name="VISIO" r:id="rId9" imgW="550770" imgH="502083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343400"/>
                        <a:ext cx="2409825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Add 6 + (-6) using two’s complement numbers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endParaRPr lang="en-US" sz="1800" dirty="0">
              <a:latin typeface="Times New Roman" pitchFamily="18" charset="0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Add </a:t>
            </a:r>
            <a:r>
              <a:rPr lang="en-US" sz="3200" b="1" dirty="0">
                <a:latin typeface="Times New Roman" pitchFamily="18" charset="0"/>
              </a:rPr>
              <a:t>-</a:t>
            </a:r>
            <a:r>
              <a:rPr lang="en-US" sz="3200" dirty="0">
                <a:latin typeface="Times New Roman" pitchFamily="18" charset="0"/>
              </a:rPr>
              <a:t>2 + 3 using two’s complement numbers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Two’s Complement Addition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4917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6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6010486"/>
              </p:ext>
            </p:extLst>
          </p:nvPr>
        </p:nvGraphicFramePr>
        <p:xfrm>
          <a:off x="2971800" y="1676400"/>
          <a:ext cx="2333625" cy="211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6" name="VISIO" r:id="rId7" imgW="551688" imgH="501396" progId="Visio.Drawing.6">
                  <p:embed/>
                </p:oleObj>
              </mc:Choice>
              <mc:Fallback>
                <p:oleObj name="VISIO" r:id="rId7" imgW="551688" imgH="50139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676400"/>
                        <a:ext cx="2333625" cy="211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7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92709182"/>
              </p:ext>
            </p:extLst>
          </p:nvPr>
        </p:nvGraphicFramePr>
        <p:xfrm>
          <a:off x="2895600" y="4343400"/>
          <a:ext cx="2409825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7" name="VISIO" r:id="rId9" imgW="551688" imgH="501396" progId="Visio.Drawing.6">
                  <p:embed/>
                </p:oleObj>
              </mc:Choice>
              <mc:Fallback>
                <p:oleObj name="VISIO" r:id="rId9" imgW="551688" imgH="50139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343400"/>
                        <a:ext cx="2409825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4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Add 6 + (-6) using two’s complement numbers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endParaRPr lang="en-US" sz="1800" dirty="0">
              <a:latin typeface="Times New Roman" pitchFamily="18" charset="0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Add </a:t>
            </a:r>
            <a:r>
              <a:rPr lang="en-US" sz="3200" b="1" dirty="0">
                <a:latin typeface="Times New Roman" pitchFamily="18" charset="0"/>
              </a:rPr>
              <a:t>-</a:t>
            </a:r>
            <a:r>
              <a:rPr lang="en-US" sz="3200" dirty="0">
                <a:latin typeface="Times New Roman" pitchFamily="18" charset="0"/>
              </a:rPr>
              <a:t>2 + 3 using two’s complement numbers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Two’s Complement Addition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83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smtClean="0"/>
              <a:t>Copyright © 2012  Elsevier</a:t>
            </a:r>
            <a:endParaRPr lang="en-GB" sz="1000"/>
          </a:p>
        </p:txBody>
      </p:sp>
      <p:sp>
        <p:nvSpPr>
          <p:cNvPr id="7270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271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en-US" sz="3000" b="1" dirty="0" smtClean="0">
                <a:latin typeface="Times New Roman" pitchFamily="18" charset="0"/>
              </a:rPr>
              <a:t>Extend number from </a:t>
            </a:r>
            <a:r>
              <a:rPr lang="en-US" sz="3000" b="1" i="1" dirty="0">
                <a:latin typeface="Times New Roman" pitchFamily="18" charset="0"/>
              </a:rPr>
              <a:t>N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smtClean="0">
                <a:latin typeface="Times New Roman" pitchFamily="18" charset="0"/>
              </a:rPr>
              <a:t>to </a:t>
            </a:r>
            <a:r>
              <a:rPr lang="en-US" sz="3000" b="1" i="1" dirty="0">
                <a:latin typeface="Times New Roman" pitchFamily="18" charset="0"/>
              </a:rPr>
              <a:t>M</a:t>
            </a:r>
            <a:r>
              <a:rPr lang="en-US" sz="3000" b="1" dirty="0">
                <a:latin typeface="Times New Roman" pitchFamily="18" charset="0"/>
              </a:rPr>
              <a:t> bits </a:t>
            </a:r>
            <a:r>
              <a:rPr lang="en-US" sz="3000" b="1" dirty="0" smtClean="0">
                <a:latin typeface="Times New Roman" pitchFamily="18" charset="0"/>
              </a:rPr>
              <a:t>(</a:t>
            </a:r>
            <a:r>
              <a:rPr lang="en-US" sz="3000" b="1" i="1" dirty="0" smtClean="0">
                <a:latin typeface="Times New Roman" pitchFamily="18" charset="0"/>
              </a:rPr>
              <a:t>M</a:t>
            </a:r>
            <a:r>
              <a:rPr lang="en-US" sz="3000" b="1" dirty="0" smtClean="0">
                <a:latin typeface="Times New Roman" pitchFamily="18" charset="0"/>
              </a:rPr>
              <a:t> </a:t>
            </a:r>
            <a:r>
              <a:rPr lang="en-US" sz="3000" b="1" dirty="0">
                <a:latin typeface="Times New Roman" pitchFamily="18" charset="0"/>
              </a:rPr>
              <a:t>&gt; </a:t>
            </a:r>
            <a:r>
              <a:rPr lang="en-US" sz="3000" b="1" i="1" dirty="0">
                <a:latin typeface="Times New Roman" pitchFamily="18" charset="0"/>
              </a:rPr>
              <a:t>N</a:t>
            </a:r>
            <a:r>
              <a:rPr lang="en-US" sz="3000" b="1" dirty="0" smtClean="0">
                <a:latin typeface="Times New Roman" pitchFamily="18" charset="0"/>
              </a:rPr>
              <a:t>) :</a:t>
            </a:r>
            <a:endParaRPr lang="en-US" sz="3000" b="1" dirty="0">
              <a:latin typeface="Times New Roman" pitchFamily="18" charset="0"/>
            </a:endParaRP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</a:rPr>
              <a:t>Sign-extension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</a:rPr>
              <a:t>Zero-extension</a:t>
            </a: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Increasing Bit Width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4192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1430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Abstraction</a:t>
            </a:r>
          </a:p>
          <a:p>
            <a:pPr eaLnBrk="1" hangingPunct="1"/>
            <a:r>
              <a:rPr lang="en-US" dirty="0" smtClean="0"/>
              <a:t>Discipline</a:t>
            </a:r>
          </a:p>
          <a:p>
            <a:pPr eaLnBrk="1" hangingPunct="1"/>
            <a:r>
              <a:rPr lang="en-US" dirty="0" smtClean="0"/>
              <a:t>The Three –Y’s</a:t>
            </a:r>
          </a:p>
          <a:p>
            <a:pPr lvl="1" eaLnBrk="1" hangingPunct="1"/>
            <a:r>
              <a:rPr lang="en-US" dirty="0" smtClean="0"/>
              <a:t>Hierarchy</a:t>
            </a:r>
          </a:p>
          <a:p>
            <a:pPr lvl="1" eaLnBrk="1" hangingPunct="1"/>
            <a:r>
              <a:rPr lang="en-US" dirty="0" smtClean="0"/>
              <a:t>Modularity</a:t>
            </a:r>
          </a:p>
          <a:p>
            <a:pPr lvl="1" eaLnBrk="1" hangingPunct="1"/>
            <a:r>
              <a:rPr lang="en-US" dirty="0" smtClean="0"/>
              <a:t>Regularity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The Art of Managing Complexity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76418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373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en-US" sz="3000" dirty="0">
                <a:latin typeface="Times New Roman" pitchFamily="18" charset="0"/>
              </a:rPr>
              <a:t>Sign bit </a:t>
            </a:r>
            <a:r>
              <a:rPr lang="en-US" sz="3000" dirty="0" smtClean="0">
                <a:latin typeface="Times New Roman" pitchFamily="18" charset="0"/>
              </a:rPr>
              <a:t>copied to </a:t>
            </a:r>
            <a:r>
              <a:rPr lang="en-US" sz="3000" dirty="0" err="1" smtClean="0">
                <a:latin typeface="Times New Roman" pitchFamily="18" charset="0"/>
              </a:rPr>
              <a:t>msb’s</a:t>
            </a:r>
            <a:endParaRPr lang="en-US" sz="3000" dirty="0">
              <a:latin typeface="Times New Roman" pitchFamily="18" charset="0"/>
            </a:endParaRP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en-US" sz="3000" dirty="0">
                <a:latin typeface="Times New Roman" pitchFamily="18" charset="0"/>
              </a:rPr>
              <a:t>Number value </a:t>
            </a:r>
            <a:r>
              <a:rPr lang="en-US" sz="3000" dirty="0" smtClean="0">
                <a:latin typeface="Times New Roman" pitchFamily="18" charset="0"/>
              </a:rPr>
              <a:t>is same</a:t>
            </a:r>
            <a:endParaRPr lang="en-US" sz="3000" dirty="0">
              <a:latin typeface="Times New Roman" pitchFamily="18" charset="0"/>
            </a:endParaRP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endParaRPr lang="en-US" dirty="0">
              <a:latin typeface="Times New Roman" pitchFamily="18" charset="0"/>
            </a:endParaRP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en-US" sz="3000" b="1" dirty="0">
                <a:latin typeface="Times New Roman" pitchFamily="18" charset="0"/>
              </a:rPr>
              <a:t>Example 1: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Times New Roman" pitchFamily="18" charset="0"/>
              </a:rPr>
              <a:t>4-bit representation of 3 = 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0</a:t>
            </a:r>
            <a:r>
              <a:rPr lang="en-US" sz="2400" dirty="0">
                <a:latin typeface="Times New Roman" pitchFamily="18" charset="0"/>
              </a:rPr>
              <a:t>011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Times New Roman" pitchFamily="18" charset="0"/>
              </a:rPr>
              <a:t>8-bit sign-extended value: 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0000</a:t>
            </a:r>
            <a:r>
              <a:rPr lang="en-US" sz="2400" dirty="0">
                <a:latin typeface="Times New Roman" pitchFamily="18" charset="0"/>
              </a:rPr>
              <a:t>0011</a:t>
            </a: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en-US" sz="3000" b="1" dirty="0">
                <a:latin typeface="Times New Roman" pitchFamily="18" charset="0"/>
              </a:rPr>
              <a:t>Example 2: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Times New Roman" pitchFamily="18" charset="0"/>
              </a:rPr>
              <a:t>4-bit representation of -5 = 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1</a:t>
            </a:r>
            <a:r>
              <a:rPr lang="en-US" sz="2400" dirty="0">
                <a:latin typeface="Times New Roman" pitchFamily="18" charset="0"/>
              </a:rPr>
              <a:t>011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Times New Roman" pitchFamily="18" charset="0"/>
              </a:rPr>
              <a:t>8-bit sign-extended value: 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</a:rPr>
              <a:t>1111</a:t>
            </a:r>
            <a:r>
              <a:rPr lang="en-US" sz="2400" dirty="0" smtClean="0">
                <a:latin typeface="Times New Roman" pitchFamily="18" charset="0"/>
              </a:rPr>
              <a:t>1011</a:t>
            </a:r>
            <a:endParaRPr lang="en-US" sz="2400" dirty="0">
              <a:latin typeface="Times New Roman" pitchFamily="18" charset="0"/>
            </a:endParaRP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Sign-Extension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0044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475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en-US" sz="3000" dirty="0" smtClean="0">
                <a:latin typeface="Times New Roman" pitchFamily="18" charset="0"/>
              </a:rPr>
              <a:t>Zeros copied to </a:t>
            </a:r>
            <a:r>
              <a:rPr lang="en-US" sz="3000" dirty="0" err="1" smtClean="0">
                <a:latin typeface="Times New Roman" pitchFamily="18" charset="0"/>
              </a:rPr>
              <a:t>msb’s</a:t>
            </a:r>
            <a:endParaRPr lang="en-US" sz="3000" dirty="0" smtClean="0">
              <a:latin typeface="Times New Roman" pitchFamily="18" charset="0"/>
            </a:endParaRP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en-US" sz="3000" dirty="0" smtClean="0">
                <a:latin typeface="Times New Roman" pitchFamily="18" charset="0"/>
              </a:rPr>
              <a:t>Value changes for negative numbers</a:t>
            </a: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endParaRPr lang="en-US" dirty="0">
              <a:latin typeface="Times New Roman" pitchFamily="18" charset="0"/>
            </a:endParaRP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en-US" sz="3000" b="1" dirty="0">
                <a:latin typeface="Times New Roman" pitchFamily="18" charset="0"/>
              </a:rPr>
              <a:t>Example 1: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Times New Roman" pitchFamily="18" charset="0"/>
              </a:rPr>
              <a:t>4-bit value = </a:t>
            </a:r>
            <a:r>
              <a:rPr lang="en-US" sz="2400" dirty="0" smtClean="0">
                <a:latin typeface="Times New Roman" pitchFamily="18" charset="0"/>
              </a:rPr>
              <a:t>                             0011</a:t>
            </a:r>
            <a:r>
              <a:rPr lang="en-US" sz="2400" baseline="-25000" dirty="0" smtClean="0">
                <a:latin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</a:rPr>
              <a:t>= 3</a:t>
            </a:r>
            <a:r>
              <a:rPr lang="en-US" sz="2400" baseline="-25000" dirty="0">
                <a:latin typeface="Times New Roman" pitchFamily="18" charset="0"/>
              </a:rPr>
              <a:t>10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Times New Roman" pitchFamily="18" charset="0"/>
              </a:rPr>
              <a:t>8-bit zero-extended value: 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0000</a:t>
            </a:r>
            <a:r>
              <a:rPr lang="en-US" sz="2400" dirty="0">
                <a:latin typeface="Times New Roman" pitchFamily="18" charset="0"/>
              </a:rPr>
              <a:t>0011 = 3</a:t>
            </a:r>
            <a:r>
              <a:rPr lang="en-US" sz="2400" baseline="-25000" dirty="0">
                <a:latin typeface="Times New Roman" pitchFamily="18" charset="0"/>
              </a:rPr>
              <a:t>10</a:t>
            </a: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en-US" sz="3000" b="1" dirty="0">
                <a:latin typeface="Times New Roman" pitchFamily="18" charset="0"/>
              </a:rPr>
              <a:t>Example 2: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Times New Roman" pitchFamily="18" charset="0"/>
              </a:rPr>
              <a:t>4-bit value = </a:t>
            </a:r>
            <a:r>
              <a:rPr lang="en-US" sz="2400" dirty="0" smtClean="0">
                <a:latin typeface="Times New Roman" pitchFamily="18" charset="0"/>
              </a:rPr>
              <a:t>                             1011 </a:t>
            </a:r>
            <a:r>
              <a:rPr lang="en-US" sz="2400" dirty="0">
                <a:latin typeface="Times New Roman" pitchFamily="18" charset="0"/>
              </a:rPr>
              <a:t>= -5</a:t>
            </a:r>
            <a:r>
              <a:rPr lang="en-US" sz="2400" baseline="-25000" dirty="0">
                <a:latin typeface="Times New Roman" pitchFamily="18" charset="0"/>
              </a:rPr>
              <a:t>10</a:t>
            </a:r>
            <a:endParaRPr lang="en-US" sz="2400" dirty="0">
              <a:latin typeface="Times New Roman" pitchFamily="18" charset="0"/>
            </a:endParaRP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Times New Roman" pitchFamily="18" charset="0"/>
              </a:rPr>
              <a:t>8-bit zero-extended value: 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0000</a:t>
            </a:r>
            <a:r>
              <a:rPr lang="en-US" sz="2400" dirty="0">
                <a:latin typeface="Times New Roman" pitchFamily="18" charset="0"/>
              </a:rPr>
              <a:t>1011 = 11</a:t>
            </a:r>
            <a:r>
              <a:rPr lang="en-US" sz="2400" baseline="-25000" dirty="0">
                <a:latin typeface="Times New Roman" pitchFamily="18" charset="0"/>
              </a:rPr>
              <a:t>10</a:t>
            </a:r>
            <a:endParaRPr lang="en-US" sz="2400" dirty="0">
              <a:latin typeface="Times New Roman" pitchFamily="18" charset="0"/>
            </a:endParaRP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Zero-Extension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8698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82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4839999"/>
              </p:ext>
            </p:extLst>
          </p:nvPr>
        </p:nvGraphicFramePr>
        <p:xfrm>
          <a:off x="609600" y="3845753"/>
          <a:ext cx="8610600" cy="2020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VISIO" r:id="rId8" imgW="5744386" imgH="1346412" progId="Visio.Drawing.6">
                  <p:embed/>
                </p:oleObj>
              </mc:Choice>
              <mc:Fallback>
                <p:oleObj name="VISIO" r:id="rId8" imgW="5744386" imgH="134641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45753"/>
                        <a:ext cx="8610600" cy="20200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1894" name="Group 102"/>
          <p:cNvGraphicFramePr>
            <a:graphicFrameLocks noGrp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70955809"/>
              </p:ext>
            </p:extLst>
          </p:nvPr>
        </p:nvGraphicFramePr>
        <p:xfrm>
          <a:off x="1981200" y="1219200"/>
          <a:ext cx="4876800" cy="1646239"/>
        </p:xfrm>
        <a:graphic>
          <a:graphicData uri="http://schemas.openxmlformats.org/drawingml/2006/table">
            <a:tbl>
              <a:tblPr/>
              <a:tblGrid>
                <a:gridCol w="2514600"/>
                <a:gridCol w="2362200"/>
              </a:tblGrid>
              <a:tr h="457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Number System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Range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96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Unsigned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[0, 2</a:t>
                      </a:r>
                      <a:r>
                        <a:rPr kumimoji="0" lang="en-US" sz="20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1]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Sign/Magnitude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[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(2</a:t>
                      </a:r>
                      <a:r>
                        <a:rPr kumimoji="0" lang="en-US" sz="20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1), 2</a:t>
                      </a:r>
                      <a:r>
                        <a:rPr kumimoji="0" lang="en-US" sz="20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1]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Two’s Complement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[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20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, 2</a:t>
                      </a:r>
                      <a:r>
                        <a:rPr kumimoji="0" lang="en-US" sz="20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1]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578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5800" name="Text Box 10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52600" y="3124200"/>
            <a:ext cx="624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For example, 4-bit representation: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Number System Comparison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515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b="1" dirty="0" smtClean="0"/>
              <a:t>Perform logic functions: </a:t>
            </a:r>
          </a:p>
          <a:p>
            <a:pPr lvl="1" eaLnBrk="1" hangingPunct="1"/>
            <a:r>
              <a:rPr lang="en-US" dirty="0" smtClean="0"/>
              <a:t>inversion (NOT), AND, OR, NAND, NOR, etc.</a:t>
            </a:r>
          </a:p>
          <a:p>
            <a:pPr eaLnBrk="1" hangingPunct="1"/>
            <a:r>
              <a:rPr lang="en-US" b="1" dirty="0" smtClean="0"/>
              <a:t>Single-input: </a:t>
            </a:r>
          </a:p>
          <a:p>
            <a:pPr lvl="1" eaLnBrk="1" hangingPunct="1"/>
            <a:r>
              <a:rPr lang="en-US" dirty="0" smtClean="0"/>
              <a:t>NOT gate, buffer</a:t>
            </a:r>
          </a:p>
          <a:p>
            <a:pPr eaLnBrk="1" hangingPunct="1"/>
            <a:r>
              <a:rPr lang="en-US" b="1" dirty="0" smtClean="0"/>
              <a:t>Two-input: </a:t>
            </a:r>
          </a:p>
          <a:p>
            <a:pPr lvl="1" eaLnBrk="1" hangingPunct="1"/>
            <a:r>
              <a:rPr lang="en-US" dirty="0" smtClean="0"/>
              <a:t>AND, OR, XOR, NAND, NOR, XNOR</a:t>
            </a:r>
          </a:p>
          <a:p>
            <a:pPr eaLnBrk="1" hangingPunct="1"/>
            <a:r>
              <a:rPr lang="en-US" b="1" dirty="0" smtClean="0"/>
              <a:t>Multiple-input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Logic Gates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63568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4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69874656"/>
              </p:ext>
            </p:extLst>
          </p:nvPr>
        </p:nvGraphicFramePr>
        <p:xfrm>
          <a:off x="1943100" y="1365250"/>
          <a:ext cx="2641600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0" name="VISIO" r:id="rId7" imgW="885960" imgH="1228680" progId="Visio.Drawing.6">
                  <p:embed/>
                </p:oleObj>
              </mc:Choice>
              <mc:Fallback>
                <p:oleObj name="VISIO" r:id="rId7" imgW="885960" imgH="1228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1365250"/>
                        <a:ext cx="2641600" cy="366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5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08057419"/>
              </p:ext>
            </p:extLst>
          </p:nvPr>
        </p:nvGraphicFramePr>
        <p:xfrm>
          <a:off x="5316538" y="1447800"/>
          <a:ext cx="2535237" cy="351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1" name="VISIO" r:id="rId9" imgW="885960" imgH="1228680" progId="Visio.Drawing.6">
                  <p:embed/>
                </p:oleObj>
              </mc:Choice>
              <mc:Fallback>
                <p:oleObj name="VISIO" r:id="rId9" imgW="885960" imgH="1228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6538" y="1447800"/>
                        <a:ext cx="2535237" cy="351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2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Single-Input Logic Gates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4737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4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24423294"/>
              </p:ext>
            </p:extLst>
          </p:nvPr>
        </p:nvGraphicFramePr>
        <p:xfrm>
          <a:off x="1943100" y="1365250"/>
          <a:ext cx="2641600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0" name="VISIO" r:id="rId7" imgW="885960" imgH="1228680" progId="Visio.Drawing.6">
                  <p:embed/>
                </p:oleObj>
              </mc:Choice>
              <mc:Fallback>
                <p:oleObj name="VISIO" r:id="rId7" imgW="885960" imgH="1228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1365250"/>
                        <a:ext cx="2641600" cy="366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5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46575575"/>
              </p:ext>
            </p:extLst>
          </p:nvPr>
        </p:nvGraphicFramePr>
        <p:xfrm>
          <a:off x="5316538" y="1447800"/>
          <a:ext cx="2535237" cy="351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1" name="VISIO" r:id="rId9" imgW="885960" imgH="1228680" progId="Visio.Drawing.6">
                  <p:embed/>
                </p:oleObj>
              </mc:Choice>
              <mc:Fallback>
                <p:oleObj name="VISIO" r:id="rId9" imgW="885960" imgH="1228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6538" y="1447800"/>
                        <a:ext cx="2535237" cy="351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2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Single-Input Logic Gates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7363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02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2023945"/>
              </p:ext>
            </p:extLst>
          </p:nvPr>
        </p:nvGraphicFramePr>
        <p:xfrm>
          <a:off x="1682750" y="1438275"/>
          <a:ext cx="2301875" cy="378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6" name="VISIO" r:id="rId7" imgW="885960" imgH="1457280" progId="Visio.Drawing.6">
                  <p:embed/>
                </p:oleObj>
              </mc:Choice>
              <mc:Fallback>
                <p:oleObj name="VISIO" r:id="rId7" imgW="885960" imgH="1457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0" y="1438275"/>
                        <a:ext cx="2301875" cy="378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3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38282583"/>
              </p:ext>
            </p:extLst>
          </p:nvPr>
        </p:nvGraphicFramePr>
        <p:xfrm>
          <a:off x="5005388" y="1447800"/>
          <a:ext cx="2332037" cy="383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7" name="VISIO" r:id="rId9" imgW="885960" imgH="1457280" progId="Visio.Drawing.6">
                  <p:embed/>
                </p:oleObj>
              </mc:Choice>
              <mc:Fallback>
                <p:oleObj name="VISIO" r:id="rId9" imgW="885960" imgH="1457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5388" y="1447800"/>
                        <a:ext cx="2332037" cy="383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Two-Input Logic Gates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7396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02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63158048"/>
              </p:ext>
            </p:extLst>
          </p:nvPr>
        </p:nvGraphicFramePr>
        <p:xfrm>
          <a:off x="1682750" y="1438275"/>
          <a:ext cx="2301875" cy="378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4" name="VISIO" r:id="rId7" imgW="885960" imgH="1457280" progId="Visio.Drawing.6">
                  <p:embed/>
                </p:oleObj>
              </mc:Choice>
              <mc:Fallback>
                <p:oleObj name="VISIO" r:id="rId7" imgW="885960" imgH="1457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0" y="1438275"/>
                        <a:ext cx="2301875" cy="378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3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48940321"/>
              </p:ext>
            </p:extLst>
          </p:nvPr>
        </p:nvGraphicFramePr>
        <p:xfrm>
          <a:off x="5005388" y="1447800"/>
          <a:ext cx="2332037" cy="383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5" name="VISIO" r:id="rId9" imgW="885960" imgH="1457280" progId="Visio.Drawing.6">
                  <p:embed/>
                </p:oleObj>
              </mc:Choice>
              <mc:Fallback>
                <p:oleObj name="VISIO" r:id="rId9" imgW="885960" imgH="1457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5388" y="1447800"/>
                        <a:ext cx="2332037" cy="383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Two-Input Logic Gates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2346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50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57525615"/>
              </p:ext>
            </p:extLst>
          </p:nvPr>
        </p:nvGraphicFramePr>
        <p:xfrm>
          <a:off x="914400" y="1466850"/>
          <a:ext cx="8001000" cy="325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5" name="VISIO" r:id="rId6" imgW="3580920" imgH="1457280" progId="Visio.Drawing.6">
                  <p:embed/>
                </p:oleObj>
              </mc:Choice>
              <mc:Fallback>
                <p:oleObj name="VISIO" r:id="rId6" imgW="3580920" imgH="1457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66850"/>
                        <a:ext cx="8001000" cy="325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More Two-Input Logic Gates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9774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50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20827044"/>
              </p:ext>
            </p:extLst>
          </p:nvPr>
        </p:nvGraphicFramePr>
        <p:xfrm>
          <a:off x="914400" y="1466850"/>
          <a:ext cx="8001000" cy="325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6" name="VISIO" r:id="rId6" imgW="3584448" imgH="1456944" progId="Visio.Drawing.6">
                  <p:embed/>
                </p:oleObj>
              </mc:Choice>
              <mc:Fallback>
                <p:oleObj name="VISIO" r:id="rId6" imgW="3584448" imgH="145694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66850"/>
                        <a:ext cx="8001000" cy="325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More Two-Input Logic Gates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621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2970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3385" y="1181100"/>
            <a:ext cx="441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Hiding details when they aren’t important</a:t>
            </a:r>
          </a:p>
        </p:txBody>
      </p:sp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43000"/>
            <a:ext cx="3810048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Abstraction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3055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8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2772920"/>
              </p:ext>
            </p:extLst>
          </p:nvPr>
        </p:nvGraphicFramePr>
        <p:xfrm>
          <a:off x="1531938" y="1219200"/>
          <a:ext cx="2374900" cy="473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2" name="VISIO" r:id="rId7" imgW="961200" imgH="1914480" progId="Visio.Drawing.6">
                  <p:embed/>
                </p:oleObj>
              </mc:Choice>
              <mc:Fallback>
                <p:oleObj name="VISIO" r:id="rId7" imgW="961200" imgH="1914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219200"/>
                        <a:ext cx="2374900" cy="473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0" name="Object 7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99729498"/>
              </p:ext>
            </p:extLst>
          </p:nvPr>
        </p:nvGraphicFramePr>
        <p:xfrm>
          <a:off x="4724400" y="1143000"/>
          <a:ext cx="2484438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3" name="VISIO" r:id="rId9" imgW="961200" imgH="1914480" progId="Visio.Drawing.6">
                  <p:embed/>
                </p:oleObj>
              </mc:Choice>
              <mc:Fallback>
                <p:oleObj name="VISIO" r:id="rId9" imgW="961200" imgH="1914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143000"/>
                        <a:ext cx="2484438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6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Multiple-Input Logic Gates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0051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8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7714415"/>
              </p:ext>
            </p:extLst>
          </p:nvPr>
        </p:nvGraphicFramePr>
        <p:xfrm>
          <a:off x="1477962" y="1219200"/>
          <a:ext cx="2484438" cy="473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2" name="VISIO" r:id="rId8" imgW="961644" imgH="1914144" progId="Visio.Drawing.6">
                  <p:embed/>
                </p:oleObj>
              </mc:Choice>
              <mc:Fallback>
                <p:oleObj name="VISIO" r:id="rId8" imgW="961644" imgH="191414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7962" y="1219200"/>
                        <a:ext cx="2484438" cy="473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0" name="Object 7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77098683"/>
              </p:ext>
            </p:extLst>
          </p:nvPr>
        </p:nvGraphicFramePr>
        <p:xfrm>
          <a:off x="4724400" y="1143000"/>
          <a:ext cx="2484437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3" name="VISIO" r:id="rId10" imgW="961644" imgH="1914144" progId="Visio.Drawing.6">
                  <p:embed/>
                </p:oleObj>
              </mc:Choice>
              <mc:Fallback>
                <p:oleObj name="VISIO" r:id="rId10" imgW="961644" imgH="191414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143000"/>
                        <a:ext cx="2484437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6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84999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62200" y="5943600"/>
            <a:ext cx="4759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/>
              <a:t> Multi-input XOR: Odd parity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Multiple-Input Logic Gates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5846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Discrete voltages represent 1 and 0</a:t>
            </a:r>
          </a:p>
          <a:p>
            <a:pPr eaLnBrk="1" hangingPunct="1"/>
            <a:r>
              <a:rPr lang="en-US" dirty="0" smtClean="0"/>
              <a:t>For example: </a:t>
            </a:r>
          </a:p>
          <a:p>
            <a:pPr lvl="1" eaLnBrk="1" hangingPunct="1"/>
            <a:r>
              <a:rPr lang="en-US" dirty="0" smtClean="0"/>
              <a:t>0 = </a:t>
            </a:r>
            <a:r>
              <a:rPr lang="en-US" i="1" dirty="0" smtClean="0"/>
              <a:t>ground</a:t>
            </a:r>
            <a:r>
              <a:rPr lang="en-US" dirty="0" smtClean="0"/>
              <a:t> (GND) or 0 volts</a:t>
            </a:r>
          </a:p>
          <a:p>
            <a:pPr lvl="1" eaLnBrk="1" hangingPunct="1"/>
            <a:r>
              <a:rPr lang="en-US" dirty="0" smtClean="0"/>
              <a:t>1 = </a:t>
            </a:r>
            <a:r>
              <a:rPr lang="en-US" i="1" dirty="0" smtClean="0"/>
              <a:t>V</a:t>
            </a:r>
            <a:r>
              <a:rPr lang="en-US" i="1" baseline="-25000" dirty="0" smtClean="0"/>
              <a:t>DD</a:t>
            </a:r>
            <a:r>
              <a:rPr lang="en-US" dirty="0" smtClean="0"/>
              <a:t> or 5 volts</a:t>
            </a:r>
          </a:p>
          <a:p>
            <a:pPr eaLnBrk="1" hangingPunct="1"/>
            <a:r>
              <a:rPr lang="en-US" dirty="0" smtClean="0"/>
              <a:t>What about 4.99 volts?  Is that a 0 or a 1?</a:t>
            </a:r>
          </a:p>
          <a:p>
            <a:pPr eaLnBrk="1" hangingPunct="1"/>
            <a:r>
              <a:rPr lang="en-US" dirty="0" smtClean="0"/>
              <a:t>What about 3.2 volts?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Logic Levels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44388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914400" y="1219200"/>
            <a:ext cx="7467600" cy="4953000"/>
          </a:xfrm>
        </p:spPr>
        <p:txBody>
          <a:bodyPr/>
          <a:lstStyle/>
          <a:p>
            <a:pPr eaLnBrk="1" hangingPunct="1"/>
            <a:r>
              <a:rPr lang="en-US" i="1" dirty="0" smtClean="0"/>
              <a:t>Range</a:t>
            </a:r>
            <a:r>
              <a:rPr lang="en-US" dirty="0" smtClean="0"/>
              <a:t> of voltages for 1 and 0</a:t>
            </a:r>
          </a:p>
          <a:p>
            <a:pPr eaLnBrk="1" hangingPunct="1"/>
            <a:r>
              <a:rPr lang="en-US" dirty="0" smtClean="0"/>
              <a:t>Different ranges for inputs and outputs to allow for </a:t>
            </a:r>
            <a:r>
              <a:rPr lang="en-US" i="1" dirty="0" smtClean="0"/>
              <a:t>noise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Logic Levels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08507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What is Noise?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55589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7467600" cy="4953000"/>
          </a:xfrm>
        </p:spPr>
        <p:txBody>
          <a:bodyPr/>
          <a:lstStyle/>
          <a:p>
            <a:pPr eaLnBrk="1" hangingPunct="1"/>
            <a:r>
              <a:rPr lang="en-US" b="1" dirty="0" smtClean="0"/>
              <a:t>Anything that degrades the signal</a:t>
            </a:r>
          </a:p>
          <a:p>
            <a:pPr lvl="1" eaLnBrk="1" hangingPunct="1"/>
            <a:r>
              <a:rPr lang="en-US" dirty="0" smtClean="0"/>
              <a:t>E.g., resistance, power supply noise, coupling to neighboring wires, etc.</a:t>
            </a:r>
          </a:p>
          <a:p>
            <a:pPr eaLnBrk="1" hangingPunct="1"/>
            <a:r>
              <a:rPr lang="en-US" b="1" dirty="0" smtClean="0"/>
              <a:t>Example:</a:t>
            </a:r>
            <a:r>
              <a:rPr lang="en-US" dirty="0" smtClean="0"/>
              <a:t> a gate (driver) outputs 5 V but, because of resistance in a long wire, receiver gets 4.5 V</a:t>
            </a:r>
          </a:p>
        </p:txBody>
      </p:sp>
      <p:graphicFrame>
        <p:nvGraphicFramePr>
          <p:cNvPr id="89094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12474712"/>
              </p:ext>
            </p:extLst>
          </p:nvPr>
        </p:nvGraphicFramePr>
        <p:xfrm>
          <a:off x="1828800" y="4572000"/>
          <a:ext cx="5029200" cy="17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6" name="VISIO" r:id="rId6" imgW="1978401" imgH="705263" progId="Visio.Drawing.6">
                  <p:embed/>
                </p:oleObj>
              </mc:Choice>
              <mc:Fallback>
                <p:oleObj name="VISIO" r:id="rId6" imgW="1978401" imgH="705263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572000"/>
                        <a:ext cx="5029200" cy="179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What is Noise?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77214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914400" y="1219200"/>
            <a:ext cx="74676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With logically valid inputs, every circuit element must produce logically valid outputs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Use limited ranges of voltages to represent discrete values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The Static Discipline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50137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43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39987013"/>
              </p:ext>
            </p:extLst>
          </p:nvPr>
        </p:nvGraphicFramePr>
        <p:xfrm>
          <a:off x="2971800" y="865188"/>
          <a:ext cx="4191000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2" name="VISIO" r:id="rId8" imgW="1978401" imgH="517498" progId="Visio.Drawing.6">
                  <p:embed/>
                </p:oleObj>
              </mc:Choice>
              <mc:Fallback>
                <p:oleObj name="VISIO" r:id="rId8" imgW="1978401" imgH="51749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865188"/>
                        <a:ext cx="4191000" cy="109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4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23603042"/>
              </p:ext>
            </p:extLst>
          </p:nvPr>
        </p:nvGraphicFramePr>
        <p:xfrm>
          <a:off x="1066800" y="1839913"/>
          <a:ext cx="8534400" cy="357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3" name="VISIO" r:id="rId10" imgW="4030077" imgH="1686831" progId="Visio.Drawing.6">
                  <p:embed/>
                </p:oleObj>
              </mc:Choice>
              <mc:Fallback>
                <p:oleObj name="VISIO" r:id="rId10" imgW="4030077" imgH="168683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839913"/>
                        <a:ext cx="8534400" cy="357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1142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Logic Levels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9777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7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8480438"/>
              </p:ext>
            </p:extLst>
          </p:nvPr>
        </p:nvGraphicFramePr>
        <p:xfrm>
          <a:off x="2895600" y="865188"/>
          <a:ext cx="4191000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6" name="VISIO" r:id="rId10" imgW="1978401" imgH="517498" progId="Visio.Drawing.6">
                  <p:embed/>
                </p:oleObj>
              </mc:Choice>
              <mc:Fallback>
                <p:oleObj name="VISIO" r:id="rId10" imgW="1978401" imgH="51749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865188"/>
                        <a:ext cx="4191000" cy="109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8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12889503"/>
              </p:ext>
            </p:extLst>
          </p:nvPr>
        </p:nvGraphicFramePr>
        <p:xfrm>
          <a:off x="990600" y="1839913"/>
          <a:ext cx="8534400" cy="357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7" name="VISIO" r:id="rId12" imgW="4030077" imgH="1686831" progId="Visio.Drawing.6">
                  <p:embed/>
                </p:oleObj>
              </mc:Choice>
              <mc:Fallback>
                <p:oleObj name="VISIO" r:id="rId12" imgW="4030077" imgH="168683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839913"/>
                        <a:ext cx="8534400" cy="357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4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2166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216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52800" y="5334000"/>
            <a:ext cx="32766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chemeClr val="accent2"/>
                </a:solidFill>
              </a:rPr>
              <a:t>NM</a:t>
            </a:r>
            <a:r>
              <a:rPr lang="en-US" i="1" baseline="-25000" dirty="0">
                <a:solidFill>
                  <a:schemeClr val="accent2"/>
                </a:solidFill>
              </a:rPr>
              <a:t>H</a:t>
            </a:r>
            <a:r>
              <a:rPr lang="en-US" dirty="0">
                <a:solidFill>
                  <a:schemeClr val="accent2"/>
                </a:solidFill>
              </a:rPr>
              <a:t> = </a:t>
            </a:r>
            <a:r>
              <a:rPr lang="en-US" i="1" dirty="0">
                <a:solidFill>
                  <a:schemeClr val="accent2"/>
                </a:solidFill>
              </a:rPr>
              <a:t>V</a:t>
            </a:r>
            <a:r>
              <a:rPr lang="en-US" i="1" baseline="-25000" dirty="0">
                <a:solidFill>
                  <a:schemeClr val="accent2"/>
                </a:solidFill>
              </a:rPr>
              <a:t>OH</a:t>
            </a:r>
            <a:r>
              <a:rPr lang="en-US" dirty="0">
                <a:solidFill>
                  <a:schemeClr val="accent2"/>
                </a:solidFill>
              </a:rPr>
              <a:t> – </a:t>
            </a:r>
            <a:r>
              <a:rPr lang="en-US" i="1" dirty="0">
                <a:solidFill>
                  <a:schemeClr val="accent2"/>
                </a:solidFill>
              </a:rPr>
              <a:t>V</a:t>
            </a:r>
            <a:r>
              <a:rPr lang="en-US" i="1" baseline="-25000" dirty="0">
                <a:solidFill>
                  <a:schemeClr val="accent2"/>
                </a:solidFill>
              </a:rPr>
              <a:t>IH</a:t>
            </a:r>
          </a:p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chemeClr val="accent2"/>
                </a:solidFill>
              </a:rPr>
              <a:t>NM</a:t>
            </a:r>
            <a:r>
              <a:rPr lang="en-US" i="1" baseline="-25000" dirty="0">
                <a:solidFill>
                  <a:schemeClr val="accent2"/>
                </a:solidFill>
              </a:rPr>
              <a:t>L</a:t>
            </a:r>
            <a:r>
              <a:rPr lang="en-US" dirty="0">
                <a:solidFill>
                  <a:schemeClr val="accent2"/>
                </a:solidFill>
              </a:rPr>
              <a:t> =  </a:t>
            </a:r>
            <a:r>
              <a:rPr lang="en-US" i="1" dirty="0">
                <a:solidFill>
                  <a:schemeClr val="accent2"/>
                </a:solidFill>
              </a:rPr>
              <a:t>V</a:t>
            </a:r>
            <a:r>
              <a:rPr lang="en-US" i="1" baseline="-25000" dirty="0">
                <a:solidFill>
                  <a:schemeClr val="accent2"/>
                </a:solidFill>
              </a:rPr>
              <a:t>IL</a:t>
            </a:r>
            <a:r>
              <a:rPr lang="en-US" dirty="0">
                <a:solidFill>
                  <a:schemeClr val="accent2"/>
                </a:solidFill>
              </a:rPr>
              <a:t>  – </a:t>
            </a:r>
            <a:r>
              <a:rPr lang="en-US" i="1" dirty="0">
                <a:solidFill>
                  <a:schemeClr val="accent2"/>
                </a:solidFill>
              </a:rPr>
              <a:t>V</a:t>
            </a:r>
            <a:r>
              <a:rPr lang="en-US" i="1" baseline="-25000" dirty="0">
                <a:solidFill>
                  <a:schemeClr val="accent2"/>
                </a:solidFill>
              </a:rPr>
              <a:t>OL</a:t>
            </a:r>
          </a:p>
        </p:txBody>
      </p:sp>
      <p:sp>
        <p:nvSpPr>
          <p:cNvPr id="92170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76600" y="5334000"/>
            <a:ext cx="3048000" cy="1219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Noise Margins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3556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191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59886822"/>
              </p:ext>
            </p:extLst>
          </p:nvPr>
        </p:nvGraphicFramePr>
        <p:xfrm>
          <a:off x="533400" y="1676400"/>
          <a:ext cx="85344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8" name="VISIO" r:id="rId12" imgW="5458922" imgH="2437891" progId="Visio.Drawing.6">
                  <p:embed/>
                </p:oleObj>
              </mc:Choice>
              <mc:Fallback>
                <p:oleObj name="VISIO" r:id="rId12" imgW="5458922" imgH="243789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76400"/>
                        <a:ext cx="8534400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8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319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319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66800" y="1143000"/>
            <a:ext cx="815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Ideal Buffer:                         Real Buffer:</a:t>
            </a:r>
          </a:p>
        </p:txBody>
      </p:sp>
      <p:sp>
        <p:nvSpPr>
          <p:cNvPr id="9319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4400" y="5576888"/>
            <a:ext cx="3733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>
                <a:solidFill>
                  <a:schemeClr val="accent2"/>
                </a:solidFill>
              </a:rPr>
              <a:t>NM</a:t>
            </a:r>
            <a:r>
              <a:rPr lang="en-US" i="1" baseline="-25000">
                <a:solidFill>
                  <a:schemeClr val="accent2"/>
                </a:solidFill>
              </a:rPr>
              <a:t>H</a:t>
            </a:r>
            <a:r>
              <a:rPr lang="en-US">
                <a:solidFill>
                  <a:schemeClr val="accent2"/>
                </a:solidFill>
              </a:rPr>
              <a:t> = </a:t>
            </a:r>
            <a:r>
              <a:rPr lang="en-US" i="1">
                <a:solidFill>
                  <a:schemeClr val="accent2"/>
                </a:solidFill>
              </a:rPr>
              <a:t>NM</a:t>
            </a:r>
            <a:r>
              <a:rPr lang="en-US" i="1" baseline="-25000">
                <a:solidFill>
                  <a:schemeClr val="accent2"/>
                </a:solidFill>
              </a:rPr>
              <a:t>L</a:t>
            </a:r>
            <a:r>
              <a:rPr lang="en-US">
                <a:solidFill>
                  <a:schemeClr val="accent2"/>
                </a:solidFill>
              </a:rPr>
              <a:t> = </a:t>
            </a:r>
            <a:r>
              <a:rPr lang="en-US" i="1">
                <a:solidFill>
                  <a:schemeClr val="accent2"/>
                </a:solidFill>
              </a:rPr>
              <a:t>V</a:t>
            </a:r>
            <a:r>
              <a:rPr lang="en-US" i="1" baseline="-25000">
                <a:solidFill>
                  <a:schemeClr val="accent2"/>
                </a:solidFill>
              </a:rPr>
              <a:t>DD</a:t>
            </a:r>
            <a:r>
              <a:rPr lang="en-US">
                <a:solidFill>
                  <a:schemeClr val="accent2"/>
                </a:solidFill>
              </a:rPr>
              <a:t>/2</a:t>
            </a:r>
            <a:endParaRPr lang="en-US" i="1" baseline="-25000">
              <a:solidFill>
                <a:schemeClr val="accent2"/>
              </a:solidFill>
            </a:endParaRPr>
          </a:p>
        </p:txBody>
      </p:sp>
      <p:sp>
        <p:nvSpPr>
          <p:cNvPr id="93194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38200" y="5562600"/>
            <a:ext cx="3581400" cy="6096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5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800600" y="5562600"/>
            <a:ext cx="373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chemeClr val="accent2"/>
                </a:solidFill>
              </a:rPr>
              <a:t>NM</a:t>
            </a:r>
            <a:r>
              <a:rPr lang="en-US" i="1" baseline="-25000" dirty="0">
                <a:solidFill>
                  <a:schemeClr val="accent2"/>
                </a:solidFill>
              </a:rPr>
              <a:t>H 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i="1" dirty="0">
                <a:solidFill>
                  <a:schemeClr val="accent2"/>
                </a:solidFill>
              </a:rPr>
              <a:t>NM</a:t>
            </a:r>
            <a:r>
              <a:rPr lang="en-US" i="1" baseline="-25000" dirty="0">
                <a:solidFill>
                  <a:schemeClr val="accent2"/>
                </a:solidFill>
              </a:rPr>
              <a:t>L</a:t>
            </a:r>
            <a:r>
              <a:rPr lang="en-US" dirty="0">
                <a:solidFill>
                  <a:schemeClr val="accent2"/>
                </a:solidFill>
              </a:rPr>
              <a:t> &lt; </a:t>
            </a:r>
            <a:r>
              <a:rPr lang="en-US" i="1" dirty="0">
                <a:solidFill>
                  <a:schemeClr val="accent2"/>
                </a:solidFill>
              </a:rPr>
              <a:t>V</a:t>
            </a:r>
            <a:r>
              <a:rPr lang="en-US" i="1" baseline="-25000" dirty="0">
                <a:solidFill>
                  <a:schemeClr val="accent2"/>
                </a:solidFill>
              </a:rPr>
              <a:t>DD</a:t>
            </a:r>
            <a:r>
              <a:rPr lang="en-US" dirty="0">
                <a:solidFill>
                  <a:schemeClr val="accent2"/>
                </a:solidFill>
              </a:rPr>
              <a:t>/2</a:t>
            </a:r>
            <a:endParaRPr lang="en-US" i="1" baseline="-25000" dirty="0">
              <a:solidFill>
                <a:schemeClr val="accent2"/>
              </a:solidFill>
            </a:endParaRPr>
          </a:p>
        </p:txBody>
      </p:sp>
      <p:sp>
        <p:nvSpPr>
          <p:cNvPr id="93196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800600" y="5548313"/>
            <a:ext cx="3352800" cy="6096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DC Transfer Characteristics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640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3072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52500" y="1219200"/>
            <a:ext cx="78867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Intentionally </a:t>
            </a:r>
            <a:r>
              <a:rPr lang="en-US" sz="3200" dirty="0" smtClean="0">
                <a:latin typeface="Times New Roman" pitchFamily="18" charset="0"/>
              </a:rPr>
              <a:t>restrict design </a:t>
            </a:r>
            <a:r>
              <a:rPr lang="en-US" sz="3200" dirty="0">
                <a:latin typeface="Times New Roman" pitchFamily="18" charset="0"/>
              </a:rPr>
              <a:t>choices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Times New Roman" pitchFamily="18" charset="0"/>
              </a:rPr>
              <a:t>Example</a:t>
            </a:r>
            <a:r>
              <a:rPr lang="en-US" sz="3200" dirty="0">
                <a:latin typeface="Times New Roman" pitchFamily="18" charset="0"/>
              </a:rPr>
              <a:t>: Digital discipline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</a:rPr>
              <a:t>iscrete </a:t>
            </a:r>
            <a:r>
              <a:rPr lang="en-US" dirty="0">
                <a:latin typeface="Times New Roman" pitchFamily="18" charset="0"/>
              </a:rPr>
              <a:t>voltages instead of </a:t>
            </a:r>
            <a:r>
              <a:rPr lang="en-US" dirty="0" smtClean="0">
                <a:latin typeface="Times New Roman" pitchFamily="18" charset="0"/>
              </a:rPr>
              <a:t>continuous</a:t>
            </a:r>
            <a:endParaRPr lang="en-US" dirty="0">
              <a:latin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 smtClean="0">
                <a:latin typeface="Times New Roman" pitchFamily="18" charset="0"/>
              </a:rPr>
              <a:t>Simpler </a:t>
            </a:r>
            <a:r>
              <a:rPr lang="en-US" dirty="0">
                <a:latin typeface="Times New Roman" pitchFamily="18" charset="0"/>
              </a:rPr>
              <a:t>to design than analog circuits – can build more sophisticated systems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Digital systems replacing analog predecessors: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Times New Roman" pitchFamily="18" charset="0"/>
              </a:rPr>
              <a:t>i.e</a:t>
            </a:r>
            <a:r>
              <a:rPr lang="en-US" sz="2400" dirty="0">
                <a:latin typeface="Times New Roman" pitchFamily="18" charset="0"/>
              </a:rPr>
              <a:t>., digital cameras, digital television, cell phones, CDs</a:t>
            </a:r>
            <a:endParaRPr lang="en-US" sz="1800" dirty="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Discipline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6766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8966" name="Object 6"/>
          <p:cNvGraphicFramePr>
            <a:graphicFrameLocks noGrp="1" noChangeAspect="1"/>
          </p:cNvGraphicFramePr>
          <p:nvPr>
            <p:ph sz="quarter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07331186"/>
              </p:ext>
            </p:extLst>
          </p:nvPr>
        </p:nvGraphicFramePr>
        <p:xfrm>
          <a:off x="4038600" y="2286000"/>
          <a:ext cx="4953000" cy="3142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6" name="VISIO" r:id="rId9" imgW="2654955" imgH="1685782" progId="Visio.Drawing.6">
                  <p:embed/>
                </p:oleObj>
              </mc:Choice>
              <mc:Fallback>
                <p:oleObj name="VISIO" r:id="rId9" imgW="2654955" imgH="168578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286000"/>
                        <a:ext cx="4953000" cy="31422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6" name="Object 7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89366942"/>
              </p:ext>
            </p:extLst>
          </p:nvPr>
        </p:nvGraphicFramePr>
        <p:xfrm>
          <a:off x="3352800" y="1203325"/>
          <a:ext cx="20574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7" name="VISIO" r:id="rId11" imgW="772431" imgH="262566" progId="Visio.Drawing.6">
                  <p:embed/>
                </p:oleObj>
              </mc:Choice>
              <mc:Fallback>
                <p:oleObj name="VISIO" r:id="rId11" imgW="772431" imgH="26256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203325"/>
                        <a:ext cx="2057400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7" name="Object 9"/>
          <p:cNvGraphicFramePr>
            <a:graphicFrameLocks noGrp="1" noChangeAspect="1"/>
          </p:cNvGraphicFramePr>
          <p:nvPr>
            <p:ph sz="half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626847194"/>
              </p:ext>
            </p:extLst>
          </p:nvPr>
        </p:nvGraphicFramePr>
        <p:xfrm>
          <a:off x="762000" y="2380272"/>
          <a:ext cx="36576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8" name="VISIO" r:id="rId13" imgW="2601231" imgH="2294396" progId="Visio.Drawing.6">
                  <p:embed/>
                </p:oleObj>
              </mc:Choice>
              <mc:Fallback>
                <p:oleObj name="VISIO" r:id="rId13" imgW="2601231" imgH="229439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380272"/>
                        <a:ext cx="36576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2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4215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DC Transfer Characteristics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14534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38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8247466"/>
              </p:ext>
            </p:extLst>
          </p:nvPr>
        </p:nvGraphicFramePr>
        <p:xfrm>
          <a:off x="6970713" y="1447800"/>
          <a:ext cx="2173287" cy="381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6" r:id="rId7" imgW="1123950" imgH="1971675" progId="">
                  <p:embed/>
                </p:oleObj>
              </mc:Choice>
              <mc:Fallback>
                <p:oleObj r:id="rId7" imgW="1123950" imgH="197167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0713" y="1447800"/>
                        <a:ext cx="2173287" cy="381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7" name="Rectangle 3"/>
          <p:cNvSpPr>
            <a:spLocks noGrp="1" noChangeArrowheads="1"/>
          </p:cNvSpPr>
          <p:nvPr>
            <p:ph type="body" sz="half" idx="4294967295"/>
            <p:custDataLst>
              <p:tags r:id="rId3"/>
            </p:custDataLst>
          </p:nvPr>
        </p:nvSpPr>
        <p:spPr>
          <a:xfrm>
            <a:off x="914400" y="1219200"/>
            <a:ext cx="6210300" cy="49530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In 1970’s and 1980’s, V</a:t>
            </a:r>
            <a:r>
              <a:rPr lang="en-US" baseline="-25000" dirty="0" smtClean="0"/>
              <a:t>DD</a:t>
            </a:r>
            <a:r>
              <a:rPr lang="en-US" dirty="0" smtClean="0"/>
              <a:t> = 5 V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V</a:t>
            </a:r>
            <a:r>
              <a:rPr lang="en-US" baseline="-25000" dirty="0" smtClean="0"/>
              <a:t>DD</a:t>
            </a:r>
            <a:r>
              <a:rPr lang="en-US" dirty="0" smtClean="0"/>
              <a:t> has dropped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Avoid frying tiny transistors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Save power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3.3 V, 2.5 V, 1.8 V, 1.5 V, 1.2 V, 1.0 V, …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Be careful connecting chips with different supply voltages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accent2"/>
                </a:solidFill>
              </a:rPr>
              <a:t>Chips operate because they contain magic smoke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accent2"/>
                </a:solidFill>
              </a:rPr>
              <a:t>Proof: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if the magic smoke is let out, the chip stops working</a:t>
            </a:r>
          </a:p>
        </p:txBody>
      </p:sp>
      <p:sp>
        <p:nvSpPr>
          <p:cNvPr id="95239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0" y="16002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V</a:t>
            </a:r>
            <a:r>
              <a:rPr lang="en-US" sz="4400" baseline="-25000" dirty="0" smtClean="0">
                <a:solidFill>
                  <a:schemeClr val="bg1"/>
                </a:solidFill>
                <a:latin typeface="+mj-lt"/>
              </a:rPr>
              <a:t>DD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Scaling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269758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0041" name="Group 57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95434371"/>
              </p:ext>
            </p:extLst>
          </p:nvPr>
        </p:nvGraphicFramePr>
        <p:xfrm>
          <a:off x="990600" y="1524000"/>
          <a:ext cx="7772400" cy="3200402"/>
        </p:xfrm>
        <a:graphic>
          <a:graphicData uri="http://schemas.openxmlformats.org/drawingml/2006/table">
            <a:tbl>
              <a:tblPr/>
              <a:tblGrid>
                <a:gridCol w="1981200"/>
                <a:gridCol w="2057400"/>
                <a:gridCol w="990600"/>
                <a:gridCol w="914400"/>
                <a:gridCol w="914400"/>
                <a:gridCol w="914400"/>
              </a:tblGrid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Logic Family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TTL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 (4.75 - 5.25)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CMOS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 (4.5 - 6)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3.84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LVTTL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3.3 (3 - 3.6)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LVCMOS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3.3 (3 - 3.6)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626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626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Logic Family Examples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3199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87" name="Object 7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09547767"/>
              </p:ext>
            </p:extLst>
          </p:nvPr>
        </p:nvGraphicFramePr>
        <p:xfrm>
          <a:off x="2209800" y="3906837"/>
          <a:ext cx="4419600" cy="211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9" name="VISIO" r:id="rId7" imgW="1616610" imgH="772431" progId="Visio.Drawing.6">
                  <p:embed/>
                </p:oleObj>
              </mc:Choice>
              <mc:Fallback>
                <p:oleObj name="VISIO" r:id="rId7" imgW="1616610" imgH="77243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906837"/>
                        <a:ext cx="4419600" cy="211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7286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800" dirty="0">
                <a:latin typeface="Times New Roman" pitchFamily="18" charset="0"/>
              </a:rPr>
              <a:t>Logic gates </a:t>
            </a:r>
            <a:r>
              <a:rPr lang="en-US" sz="3800" dirty="0" smtClean="0">
                <a:latin typeface="Times New Roman" pitchFamily="18" charset="0"/>
              </a:rPr>
              <a:t>built from </a:t>
            </a:r>
            <a:r>
              <a:rPr lang="en-US" sz="3800" dirty="0">
                <a:latin typeface="Times New Roman" pitchFamily="18" charset="0"/>
              </a:rPr>
              <a:t>transistors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800" dirty="0" smtClean="0">
                <a:latin typeface="Times New Roman" pitchFamily="18" charset="0"/>
              </a:rPr>
              <a:t>3-ported </a:t>
            </a:r>
            <a:r>
              <a:rPr lang="en-US" sz="3800" dirty="0">
                <a:latin typeface="Times New Roman" pitchFamily="18" charset="0"/>
              </a:rPr>
              <a:t>voltage-controlled switch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latin typeface="Times New Roman" pitchFamily="18" charset="0"/>
              </a:rPr>
              <a:t>2 </a:t>
            </a:r>
            <a:r>
              <a:rPr lang="en-US" sz="2800" dirty="0">
                <a:latin typeface="Times New Roman" pitchFamily="18" charset="0"/>
              </a:rPr>
              <a:t>ports </a:t>
            </a:r>
            <a:r>
              <a:rPr lang="en-US" sz="2800" dirty="0" smtClean="0">
                <a:latin typeface="Times New Roman" pitchFamily="18" charset="0"/>
              </a:rPr>
              <a:t>connected </a:t>
            </a:r>
            <a:r>
              <a:rPr lang="en-US" sz="2800" dirty="0">
                <a:latin typeface="Times New Roman" pitchFamily="18" charset="0"/>
              </a:rPr>
              <a:t>depending on </a:t>
            </a:r>
            <a:r>
              <a:rPr lang="en-US" sz="2800" dirty="0" smtClean="0">
                <a:latin typeface="Times New Roman" pitchFamily="18" charset="0"/>
              </a:rPr>
              <a:t>voltage of 3rd</a:t>
            </a:r>
            <a:endParaRPr lang="en-US" sz="2800" dirty="0">
              <a:latin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latin typeface="Times New Roman" pitchFamily="18" charset="0"/>
              </a:rPr>
              <a:t>d </a:t>
            </a:r>
            <a:r>
              <a:rPr lang="en-US" sz="2800" dirty="0">
                <a:latin typeface="Times New Roman" pitchFamily="18" charset="0"/>
              </a:rPr>
              <a:t>and </a:t>
            </a:r>
            <a:r>
              <a:rPr lang="en-US" sz="2800" dirty="0" smtClean="0">
                <a:latin typeface="Times New Roman" pitchFamily="18" charset="0"/>
              </a:rPr>
              <a:t>s </a:t>
            </a:r>
            <a:r>
              <a:rPr lang="en-US" sz="2800" dirty="0">
                <a:latin typeface="Times New Roman" pitchFamily="18" charset="0"/>
              </a:rPr>
              <a:t>are connected (ON) </a:t>
            </a:r>
            <a:r>
              <a:rPr lang="en-US" sz="2800" dirty="0" smtClean="0">
                <a:latin typeface="Times New Roman" pitchFamily="18" charset="0"/>
              </a:rPr>
              <a:t>when g </a:t>
            </a:r>
            <a:r>
              <a:rPr lang="en-US" sz="2800" dirty="0">
                <a:latin typeface="Times New Roman" pitchFamily="18" charset="0"/>
              </a:rPr>
              <a:t>is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Transistors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5765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8310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1371600"/>
            <a:ext cx="4800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Nicknamed “Mayor of Silicon Valley”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Cofounded Fairchild Semiconductor in 1957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Cofounded Intel in 1968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Co-invented the integrated circuit</a:t>
            </a:r>
          </a:p>
        </p:txBody>
      </p:sp>
      <p:pic>
        <p:nvPicPr>
          <p:cNvPr id="98311" name="Picture 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1447800"/>
            <a:ext cx="2519362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Robert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Noyce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, 1927-1990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0157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34" name="Object 4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87789245"/>
              </p:ext>
            </p:extLst>
          </p:nvPr>
        </p:nvGraphicFramePr>
        <p:xfrm>
          <a:off x="990600" y="3508375"/>
          <a:ext cx="7967662" cy="289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3" name="VISIO" r:id="rId7" imgW="4053840" imgH="1467612" progId="Visio.Drawing.6">
                  <p:embed/>
                </p:oleObj>
              </mc:Choice>
              <mc:Fallback>
                <p:oleObj name="VISIO" r:id="rId7" imgW="4053840" imgH="146761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508375"/>
                        <a:ext cx="7967662" cy="289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933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Transistors </a:t>
            </a:r>
            <a:r>
              <a:rPr lang="en-US" sz="2800" dirty="0" smtClean="0">
                <a:latin typeface="Times New Roman" pitchFamily="18" charset="0"/>
              </a:rPr>
              <a:t>built from </a:t>
            </a:r>
            <a:r>
              <a:rPr lang="en-US" sz="2800" dirty="0">
                <a:latin typeface="Times New Roman" pitchFamily="18" charset="0"/>
              </a:rPr>
              <a:t>silicon, a semiconductor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Pure silicon is a poor conductor (no free charges)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Doped silicon is a good conductor (free charges)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Times New Roman" pitchFamily="18" charset="0"/>
              </a:rPr>
              <a:t>n-type (free </a:t>
            </a:r>
            <a:r>
              <a:rPr lang="en-US" sz="2400" i="1" dirty="0">
                <a:latin typeface="Times New Roman" pitchFamily="18" charset="0"/>
              </a:rPr>
              <a:t>n</a:t>
            </a:r>
            <a:r>
              <a:rPr lang="en-US" sz="2400" dirty="0">
                <a:latin typeface="Times New Roman" pitchFamily="18" charset="0"/>
              </a:rPr>
              <a:t>egative charges, electrons)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Times New Roman" pitchFamily="18" charset="0"/>
              </a:rPr>
              <a:t>p-type (free </a:t>
            </a:r>
            <a:r>
              <a:rPr lang="en-US" sz="2400" i="1" dirty="0">
                <a:latin typeface="Times New Roman" pitchFamily="18" charset="0"/>
              </a:rPr>
              <a:t>p</a:t>
            </a:r>
            <a:r>
              <a:rPr lang="en-US" sz="2400" dirty="0">
                <a:latin typeface="Times New Roman" pitchFamily="18" charset="0"/>
              </a:rPr>
              <a:t>ositive charges, holes)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Silicon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9889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358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59051784"/>
              </p:ext>
            </p:extLst>
          </p:nvPr>
        </p:nvGraphicFramePr>
        <p:xfrm>
          <a:off x="3657600" y="2895600"/>
          <a:ext cx="6477000" cy="327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7" name="VISIO" r:id="rId7" imgW="3813048" imgH="1929384" progId="Visio.Drawing.6">
                  <p:embed/>
                </p:oleObj>
              </mc:Choice>
              <mc:Fallback>
                <p:oleObj name="VISIO" r:id="rId7" imgW="3813048" imgH="192938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895600"/>
                        <a:ext cx="6477000" cy="327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100359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Times New Roman" pitchFamily="18" charset="0"/>
              </a:rPr>
              <a:t>Metal oxide silicon (MOS) transistors: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 err="1">
                <a:latin typeface="Times New Roman" pitchFamily="18" charset="0"/>
              </a:rPr>
              <a:t>Polysilicon</a:t>
            </a:r>
            <a:r>
              <a:rPr lang="en-US" sz="2400" dirty="0">
                <a:latin typeface="Times New Roman" pitchFamily="18" charset="0"/>
              </a:rPr>
              <a:t> (used to be </a:t>
            </a:r>
            <a:r>
              <a:rPr lang="en-US" sz="2400" b="1" dirty="0">
                <a:latin typeface="Times New Roman" pitchFamily="18" charset="0"/>
              </a:rPr>
              <a:t>metal</a:t>
            </a:r>
            <a:r>
              <a:rPr lang="en-US" sz="2400" dirty="0">
                <a:latin typeface="Times New Roman" pitchFamily="18" charset="0"/>
              </a:rPr>
              <a:t>) gate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 dirty="0">
                <a:latin typeface="Times New Roman" pitchFamily="18" charset="0"/>
              </a:rPr>
              <a:t>Oxide</a:t>
            </a:r>
            <a:r>
              <a:rPr lang="en-US" sz="2400" dirty="0">
                <a:latin typeface="Times New Roman" pitchFamily="18" charset="0"/>
              </a:rPr>
              <a:t> (silicon dioxide) insulator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Times New Roman" pitchFamily="18" charset="0"/>
              </a:rPr>
              <a:t>Doped </a:t>
            </a:r>
            <a:r>
              <a:rPr lang="en-US" sz="2400" b="1" dirty="0">
                <a:latin typeface="Times New Roman" pitchFamily="18" charset="0"/>
              </a:rPr>
              <a:t>silicon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MOS Transistors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8719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382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00567440"/>
              </p:ext>
            </p:extLst>
          </p:nvPr>
        </p:nvGraphicFramePr>
        <p:xfrm>
          <a:off x="914400" y="3054350"/>
          <a:ext cx="7772400" cy="288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2" name="VISIO" r:id="rId8" imgW="3921692" imgH="1457850" progId="Visio.Drawing.6">
                  <p:embed/>
                </p:oleObj>
              </mc:Choice>
              <mc:Fallback>
                <p:oleObj name="VISIO" r:id="rId8" imgW="3921692" imgH="145785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054350"/>
                        <a:ext cx="7772400" cy="288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101383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066800"/>
            <a:ext cx="35814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</a:rPr>
              <a:t>Gate = </a:t>
            </a:r>
            <a:r>
              <a:rPr lang="en-US" dirty="0" smtClean="0">
                <a:solidFill>
                  <a:schemeClr val="accent2"/>
                </a:solidFill>
              </a:rPr>
              <a:t>0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/>
              <a:t>OFF </a:t>
            </a:r>
            <a:r>
              <a:rPr lang="en-US" dirty="0"/>
              <a:t>(no connection between source and drain)</a:t>
            </a:r>
          </a:p>
        </p:txBody>
      </p:sp>
      <p:sp>
        <p:nvSpPr>
          <p:cNvPr id="101384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0" y="1066800"/>
            <a:ext cx="40386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</a:rPr>
              <a:t>Gate =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r>
              <a:rPr lang="en-US" dirty="0" smtClean="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/>
              <a:t>ON  </a:t>
            </a:r>
            <a:r>
              <a:rPr lang="en-US" dirty="0"/>
              <a:t>(channel between source and drain)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Transistors: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nMOS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8374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5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6172200" cy="4953000"/>
          </a:xfrm>
        </p:spPr>
        <p:txBody>
          <a:bodyPr/>
          <a:lstStyle/>
          <a:p>
            <a:pPr eaLnBrk="1" hangingPunct="1"/>
            <a:r>
              <a:rPr lang="en-US" sz="2400" dirty="0" err="1" smtClean="0"/>
              <a:t>pMOS</a:t>
            </a:r>
            <a:r>
              <a:rPr lang="en-US" sz="2400" dirty="0" smtClean="0"/>
              <a:t> transistor is opposite</a:t>
            </a:r>
          </a:p>
          <a:p>
            <a:pPr lvl="1" eaLnBrk="1" hangingPunct="1"/>
            <a:r>
              <a:rPr lang="en-US" sz="2000" dirty="0" smtClean="0"/>
              <a:t>ON when Gate = 0</a:t>
            </a:r>
          </a:p>
          <a:p>
            <a:pPr lvl="1" eaLnBrk="1" hangingPunct="1"/>
            <a:r>
              <a:rPr lang="en-US" sz="2000" dirty="0" smtClean="0"/>
              <a:t>OFF when Gate = 1</a:t>
            </a:r>
          </a:p>
        </p:txBody>
      </p:sp>
      <p:graphicFrame>
        <p:nvGraphicFramePr>
          <p:cNvPr id="102406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17295033"/>
              </p:ext>
            </p:extLst>
          </p:nvPr>
        </p:nvGraphicFramePr>
        <p:xfrm>
          <a:off x="2133600" y="2743200"/>
          <a:ext cx="4191000" cy="356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6" name="VISIO" r:id="rId6" imgW="2005290" imgH="1708604" progId="Visio.Drawing.6">
                  <p:embed/>
                </p:oleObj>
              </mc:Choice>
              <mc:Fallback>
                <p:oleObj name="VISIO" r:id="rId6" imgW="2005290" imgH="170860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743200"/>
                        <a:ext cx="4191000" cy="356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Transistors: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pMOS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570634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430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88461037"/>
              </p:ext>
            </p:extLst>
          </p:nvPr>
        </p:nvGraphicFramePr>
        <p:xfrm>
          <a:off x="990600" y="1524000"/>
          <a:ext cx="7772400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0" name="VISIO" r:id="rId6" imgW="3170632" imgH="1444111" progId="Visio.Drawing.6">
                  <p:embed/>
                </p:oleObj>
              </mc:Choice>
              <mc:Fallback>
                <p:oleObj name="VISIO" r:id="rId6" imgW="3170632" imgH="144411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4000"/>
                        <a:ext cx="7772400" cy="354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2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Transistor Function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3315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3175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52500" y="1219200"/>
            <a:ext cx="8305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Times New Roman" pitchFamily="18" charset="0"/>
              </a:rPr>
              <a:t>Hierarchy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A system divided into modules and </a:t>
            </a:r>
            <a:r>
              <a:rPr lang="en-US" dirty="0" err="1">
                <a:latin typeface="Times New Roman" pitchFamily="18" charset="0"/>
              </a:rPr>
              <a:t>submodules</a:t>
            </a:r>
            <a:endParaRPr lang="en-US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Times New Roman" pitchFamily="18" charset="0"/>
              </a:rPr>
              <a:t>Modularity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Having well-defined functions and interfaces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Times New Roman" pitchFamily="18" charset="0"/>
              </a:rPr>
              <a:t>Regularity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Encouraging uniformity, so modules can be easily reused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The Three -Y’s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7640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4" name="Rectangle 5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1143000" y="1219200"/>
            <a:ext cx="8001000" cy="4953000"/>
          </a:xfrm>
        </p:spPr>
        <p:txBody>
          <a:bodyPr/>
          <a:lstStyle/>
          <a:p>
            <a:pPr eaLnBrk="1" hangingPunct="1"/>
            <a:r>
              <a:rPr lang="en-US" b="1" dirty="0" err="1" smtClean="0"/>
              <a:t>nMOS</a:t>
            </a:r>
            <a:r>
              <a:rPr lang="en-US" b="1" dirty="0" smtClean="0"/>
              <a:t>: </a:t>
            </a:r>
            <a:r>
              <a:rPr lang="en-US" dirty="0" smtClean="0"/>
              <a:t>pass good 0’s, so connect source to GND</a:t>
            </a:r>
          </a:p>
          <a:p>
            <a:pPr eaLnBrk="1" hangingPunct="1"/>
            <a:r>
              <a:rPr lang="en-US" b="1" dirty="0" err="1" smtClean="0"/>
              <a:t>pMOS</a:t>
            </a:r>
            <a:r>
              <a:rPr lang="en-US" b="1" dirty="0" smtClean="0"/>
              <a:t>: </a:t>
            </a:r>
            <a:r>
              <a:rPr lang="en-US" dirty="0" smtClean="0"/>
              <a:t>pass good 1’s, so connect source to </a:t>
            </a:r>
            <a:r>
              <a:rPr lang="en-US" i="1" dirty="0" smtClean="0"/>
              <a:t>V</a:t>
            </a:r>
            <a:r>
              <a:rPr lang="en-US" i="1" baseline="-25000" dirty="0" smtClean="0"/>
              <a:t>DD</a:t>
            </a:r>
          </a:p>
        </p:txBody>
      </p:sp>
      <p:graphicFrame>
        <p:nvGraphicFramePr>
          <p:cNvPr id="104455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975014747"/>
              </p:ext>
            </p:extLst>
          </p:nvPr>
        </p:nvGraphicFramePr>
        <p:xfrm>
          <a:off x="2540794" y="2971800"/>
          <a:ext cx="4062412" cy="348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4" name="VISIO" r:id="rId7" imgW="1572768" imgH="1347216" progId="Visio.Drawing.6">
                  <p:embed/>
                </p:oleObj>
              </mc:Choice>
              <mc:Fallback>
                <p:oleObj name="VISIO" r:id="rId7" imgW="1572768" imgH="134721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794" y="2971800"/>
                        <a:ext cx="4062412" cy="348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2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Transistor Function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6104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78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1771100"/>
              </p:ext>
            </p:extLst>
          </p:nvPr>
        </p:nvGraphicFramePr>
        <p:xfrm>
          <a:off x="4800600" y="1295400"/>
          <a:ext cx="2151062" cy="283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0" name="VISIO" r:id="rId8" imgW="771144" imgH="1010412" progId="Visio.Drawing.6">
                  <p:embed/>
                </p:oleObj>
              </mc:Choice>
              <mc:Fallback>
                <p:oleObj name="VISIO" r:id="rId8" imgW="771144" imgH="101041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295400"/>
                        <a:ext cx="2151062" cy="283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9" name="Object 5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89857757"/>
              </p:ext>
            </p:extLst>
          </p:nvPr>
        </p:nvGraphicFramePr>
        <p:xfrm>
          <a:off x="1895475" y="1219200"/>
          <a:ext cx="2143125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1" name="VISIO" r:id="rId10" imgW="886968" imgH="1226820" progId="Visio.Drawing.6">
                  <p:embed/>
                </p:oleObj>
              </mc:Choice>
              <mc:Fallback>
                <p:oleObj name="VISIO" r:id="rId10" imgW="886968" imgH="12268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5475" y="1219200"/>
                        <a:ext cx="2143125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3330" name="Group 34"/>
          <p:cNvGraphicFramePr>
            <a:graphicFrameLocks noGrp="1"/>
          </p:cNvGraphicFramePr>
          <p:nvPr>
            <p:ph sz="quarter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835252331"/>
              </p:ext>
            </p:extLst>
          </p:nvPr>
        </p:nvGraphicFramePr>
        <p:xfrm>
          <a:off x="2667000" y="4343400"/>
          <a:ext cx="3810000" cy="1581150"/>
        </p:xfrm>
        <a:graphic>
          <a:graphicData uri="http://schemas.openxmlformats.org/drawingml/2006/table">
            <a:tbl>
              <a:tblPr/>
              <a:tblGrid>
                <a:gridCol w="952500"/>
                <a:gridCol w="952500"/>
                <a:gridCol w="952500"/>
                <a:gridCol w="952500"/>
              </a:tblGrid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476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CMOS Gates: NOT Gate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9400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78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8351012"/>
              </p:ext>
            </p:extLst>
          </p:nvPr>
        </p:nvGraphicFramePr>
        <p:xfrm>
          <a:off x="4800600" y="1295400"/>
          <a:ext cx="2151062" cy="283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4" name="VISIO" r:id="rId8" imgW="771144" imgH="1010412" progId="Visio.Drawing.6">
                  <p:embed/>
                </p:oleObj>
              </mc:Choice>
              <mc:Fallback>
                <p:oleObj name="VISIO" r:id="rId8" imgW="771144" imgH="101041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295400"/>
                        <a:ext cx="2151062" cy="283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9" name="Object 5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63207606"/>
              </p:ext>
            </p:extLst>
          </p:nvPr>
        </p:nvGraphicFramePr>
        <p:xfrm>
          <a:off x="1895475" y="1219200"/>
          <a:ext cx="2143125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5" name="VISIO" r:id="rId10" imgW="886968" imgH="1226820" progId="Visio.Drawing.6">
                  <p:embed/>
                </p:oleObj>
              </mc:Choice>
              <mc:Fallback>
                <p:oleObj name="VISIO" r:id="rId10" imgW="886968" imgH="12268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5475" y="1219200"/>
                        <a:ext cx="2143125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3330" name="Group 34"/>
          <p:cNvGraphicFramePr>
            <a:graphicFrameLocks noGrp="1"/>
          </p:cNvGraphicFramePr>
          <p:nvPr>
            <p:ph sz="quarter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864673260"/>
              </p:ext>
            </p:extLst>
          </p:nvPr>
        </p:nvGraphicFramePr>
        <p:xfrm>
          <a:off x="2667000" y="4343400"/>
          <a:ext cx="3810000" cy="1581150"/>
        </p:xfrm>
        <a:graphic>
          <a:graphicData uri="http://schemas.openxmlformats.org/drawingml/2006/table">
            <a:tbl>
              <a:tblPr/>
              <a:tblGrid>
                <a:gridCol w="952500"/>
                <a:gridCol w="952500"/>
                <a:gridCol w="952500"/>
                <a:gridCol w="952500"/>
              </a:tblGrid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476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CMOS Gates: NOT Gate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9043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50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3714958"/>
              </p:ext>
            </p:extLst>
          </p:nvPr>
        </p:nvGraphicFramePr>
        <p:xfrm>
          <a:off x="4419600" y="1370012"/>
          <a:ext cx="2895600" cy="228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0" name="VISIO" r:id="rId8" imgW="944880" imgH="745236" progId="Visio.Drawing.6">
                  <p:embed/>
                </p:oleObj>
              </mc:Choice>
              <mc:Fallback>
                <p:oleObj name="VISIO" r:id="rId8" imgW="944880" imgH="74523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370012"/>
                        <a:ext cx="2895600" cy="228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1" name="Object 5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23084006"/>
              </p:ext>
            </p:extLst>
          </p:nvPr>
        </p:nvGraphicFramePr>
        <p:xfrm>
          <a:off x="2147146" y="914400"/>
          <a:ext cx="1967654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1" name="VISIO" r:id="rId10" imgW="896112" imgH="1455420" progId="Visio.Drawing.6">
                  <p:embed/>
                </p:oleObj>
              </mc:Choice>
              <mc:Fallback>
                <p:oleObj name="VISIO" r:id="rId10" imgW="896112" imgH="14554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146" y="914400"/>
                        <a:ext cx="1967654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9430" name="Group 6"/>
          <p:cNvGraphicFramePr>
            <a:graphicFrameLocks noGrp="1"/>
          </p:cNvGraphicFramePr>
          <p:nvPr>
            <p:ph sz="quarter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728775458"/>
              </p:ext>
            </p:extLst>
          </p:nvPr>
        </p:nvGraphicFramePr>
        <p:xfrm>
          <a:off x="2362200" y="4114800"/>
          <a:ext cx="4800600" cy="2286000"/>
        </p:xfrm>
        <a:graphic>
          <a:graphicData uri="http://schemas.openxmlformats.org/drawingml/2006/table">
            <a:tbl>
              <a:tblPr/>
              <a:tblGrid>
                <a:gridCol w="381000"/>
                <a:gridCol w="381000"/>
                <a:gridCol w="838200"/>
                <a:gridCol w="838200"/>
                <a:gridCol w="838200"/>
                <a:gridCol w="838200"/>
                <a:gridCol w="685800"/>
              </a:tblGrid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8548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CMOS Gates: NAND Gate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1827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50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84962151"/>
              </p:ext>
            </p:extLst>
          </p:nvPr>
        </p:nvGraphicFramePr>
        <p:xfrm>
          <a:off x="4419600" y="1370012"/>
          <a:ext cx="2895600" cy="228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8" name="VISIO" r:id="rId8" imgW="944880" imgH="745236" progId="Visio.Drawing.6">
                  <p:embed/>
                </p:oleObj>
              </mc:Choice>
              <mc:Fallback>
                <p:oleObj name="VISIO" r:id="rId8" imgW="944880" imgH="74523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370012"/>
                        <a:ext cx="2895600" cy="228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1" name="Object 5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25142185"/>
              </p:ext>
            </p:extLst>
          </p:nvPr>
        </p:nvGraphicFramePr>
        <p:xfrm>
          <a:off x="2147146" y="914400"/>
          <a:ext cx="1967654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9" name="VISIO" r:id="rId10" imgW="896112" imgH="1455420" progId="Visio.Drawing.6">
                  <p:embed/>
                </p:oleObj>
              </mc:Choice>
              <mc:Fallback>
                <p:oleObj name="VISIO" r:id="rId10" imgW="896112" imgH="14554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146" y="914400"/>
                        <a:ext cx="1967654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9430" name="Group 6"/>
          <p:cNvGraphicFramePr>
            <a:graphicFrameLocks noGrp="1"/>
          </p:cNvGraphicFramePr>
          <p:nvPr>
            <p:ph sz="quarter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812883888"/>
              </p:ext>
            </p:extLst>
          </p:nvPr>
        </p:nvGraphicFramePr>
        <p:xfrm>
          <a:off x="2362200" y="4114800"/>
          <a:ext cx="4800600" cy="2286000"/>
        </p:xfrm>
        <a:graphic>
          <a:graphicData uri="http://schemas.openxmlformats.org/drawingml/2006/table">
            <a:tbl>
              <a:tblPr/>
              <a:tblGrid>
                <a:gridCol w="381000"/>
                <a:gridCol w="381000"/>
                <a:gridCol w="838200"/>
                <a:gridCol w="838200"/>
                <a:gridCol w="838200"/>
                <a:gridCol w="838200"/>
                <a:gridCol w="685800"/>
              </a:tblGrid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8548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CMOS Gates: NAND Gate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0149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74" name="Object 4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815291"/>
              </p:ext>
            </p:extLst>
          </p:nvPr>
        </p:nvGraphicFramePr>
        <p:xfrm>
          <a:off x="1905000" y="1295400"/>
          <a:ext cx="5380038" cy="441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3" name="VISIO" r:id="rId6" imgW="1572768" imgH="1347216" progId="Visio.Drawing.6">
                  <p:embed/>
                </p:oleObj>
              </mc:Choice>
              <mc:Fallback>
                <p:oleObj name="VISIO" r:id="rId6" imgW="1572768" imgH="134721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295400"/>
                        <a:ext cx="5380038" cy="441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CMOS Gate Structure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5376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11059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</a:rPr>
              <a:t>How do you build a three-input NOR gate?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NOR Gate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5901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23" name="Object 7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00616798"/>
              </p:ext>
            </p:extLst>
          </p:nvPr>
        </p:nvGraphicFramePr>
        <p:xfrm>
          <a:off x="2045780" y="1447800"/>
          <a:ext cx="505244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7" name="VISIO" r:id="rId6" imgW="1256729" imgH="949394" progId="Visio.Drawing.6">
                  <p:embed/>
                </p:oleObj>
              </mc:Choice>
              <mc:Fallback>
                <p:oleObj name="VISIO" r:id="rId6" imgW="1256729" imgH="94939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5780" y="1447800"/>
                        <a:ext cx="5052440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NOR3 Gate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6740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11264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</a:rPr>
              <a:t>How do you build a two-input AND gate?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Other CMOS Gates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1185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71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05216771"/>
              </p:ext>
            </p:extLst>
          </p:nvPr>
        </p:nvGraphicFramePr>
        <p:xfrm>
          <a:off x="2207418" y="1905000"/>
          <a:ext cx="4729163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1" name="VISIO" r:id="rId6" imgW="1228868" imgH="370950" progId="Visio.Drawing.6">
                  <p:embed/>
                </p:oleObj>
              </mc:Choice>
              <mc:Fallback>
                <p:oleObj name="VISIO" r:id="rId6" imgW="1228868" imgH="37095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418" y="1905000"/>
                        <a:ext cx="4729163" cy="143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6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AND2 Gate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810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3277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34915" y="1219200"/>
            <a:ext cx="333228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Times New Roman" pitchFamily="18" charset="0"/>
              </a:rPr>
              <a:t>Hierarchy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b="1" dirty="0">
                <a:latin typeface="Times New Roman" pitchFamily="18" charset="0"/>
              </a:rPr>
              <a:t>Three main modules: </a:t>
            </a:r>
            <a:r>
              <a:rPr lang="en-US" dirty="0">
                <a:latin typeface="Times New Roman" pitchFamily="18" charset="0"/>
              </a:rPr>
              <a:t>lock, stock, and barrel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b="1" dirty="0" err="1">
                <a:latin typeface="Times New Roman" pitchFamily="18" charset="0"/>
              </a:rPr>
              <a:t>Submodules</a:t>
            </a:r>
            <a:r>
              <a:rPr lang="en-US" b="1" dirty="0">
                <a:latin typeface="Times New Roman" pitchFamily="18" charset="0"/>
              </a:rPr>
              <a:t> of lock: </a:t>
            </a:r>
            <a:r>
              <a:rPr lang="en-US" dirty="0">
                <a:latin typeface="Times New Roman" pitchFamily="18" charset="0"/>
              </a:rPr>
              <a:t>hammer, flint, </a:t>
            </a:r>
            <a:r>
              <a:rPr lang="en-US" dirty="0" err="1">
                <a:latin typeface="Times New Roman" pitchFamily="18" charset="0"/>
              </a:rPr>
              <a:t>frizzen</a:t>
            </a:r>
            <a:r>
              <a:rPr lang="en-US" dirty="0">
                <a:latin typeface="Times New Roman" pitchFamily="18" charset="0"/>
              </a:rPr>
              <a:t>, etc. </a:t>
            </a:r>
          </a:p>
        </p:txBody>
      </p:sp>
      <p:pic>
        <p:nvPicPr>
          <p:cNvPr id="32775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4495800" cy="379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Example: The Flintlock Rifle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4299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3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7772400" cy="495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nMOS</a:t>
            </a:r>
            <a:r>
              <a:rPr lang="en-US" dirty="0" smtClean="0"/>
              <a:t> pass 1’s poorly</a:t>
            </a:r>
          </a:p>
          <a:p>
            <a:pPr eaLnBrk="1" hangingPunct="1"/>
            <a:r>
              <a:rPr lang="en-US" dirty="0" err="1" smtClean="0"/>
              <a:t>pMOS</a:t>
            </a:r>
            <a:r>
              <a:rPr lang="en-US" dirty="0" smtClean="0"/>
              <a:t> pass 0’s poorly</a:t>
            </a:r>
          </a:p>
          <a:p>
            <a:pPr eaLnBrk="1" hangingPunct="1"/>
            <a:r>
              <a:rPr lang="en-US" dirty="0" smtClean="0"/>
              <a:t>Transmission gate is a better switch</a:t>
            </a:r>
          </a:p>
          <a:p>
            <a:pPr lvl="1" eaLnBrk="1" hangingPunct="1"/>
            <a:r>
              <a:rPr lang="en-US" dirty="0" smtClean="0"/>
              <a:t>passes both 0 and 1 well</a:t>
            </a:r>
          </a:p>
          <a:p>
            <a:pPr eaLnBrk="1" hangingPunct="1"/>
            <a:r>
              <a:rPr lang="en-US" dirty="0" smtClean="0"/>
              <a:t>When </a:t>
            </a:r>
            <a:r>
              <a:rPr lang="en-US" i="1" dirty="0" smtClean="0"/>
              <a:t>EN</a:t>
            </a:r>
            <a:r>
              <a:rPr lang="en-US" dirty="0" smtClean="0"/>
              <a:t> = 1, the switch is ON:</a:t>
            </a:r>
          </a:p>
          <a:p>
            <a:pPr lvl="1" eaLnBrk="1" hangingPunct="1"/>
            <a:r>
              <a:rPr lang="en-US" i="1" dirty="0" smtClean="0"/>
              <a:t>EN</a:t>
            </a:r>
            <a:r>
              <a:rPr lang="en-US" dirty="0" smtClean="0"/>
              <a:t> = 0 and </a:t>
            </a:r>
            <a:r>
              <a:rPr lang="en-US" i="1" dirty="0" smtClean="0"/>
              <a:t>A</a:t>
            </a:r>
            <a:r>
              <a:rPr lang="en-US" dirty="0" smtClean="0"/>
              <a:t> is connected to </a:t>
            </a:r>
            <a:r>
              <a:rPr lang="en-US" i="1" dirty="0" smtClean="0"/>
              <a:t>B</a:t>
            </a:r>
          </a:p>
          <a:p>
            <a:pPr eaLnBrk="1" hangingPunct="1"/>
            <a:r>
              <a:rPr lang="en-US" dirty="0" smtClean="0"/>
              <a:t>When </a:t>
            </a:r>
            <a:r>
              <a:rPr lang="en-US" i="1" dirty="0" smtClean="0"/>
              <a:t>EN</a:t>
            </a:r>
            <a:r>
              <a:rPr lang="en-US" dirty="0" smtClean="0"/>
              <a:t> = 0, the switch is OFF:</a:t>
            </a:r>
          </a:p>
          <a:p>
            <a:pPr lvl="1" eaLnBrk="1" hangingPunct="1"/>
            <a:r>
              <a:rPr lang="en-US" i="1" dirty="0" smtClean="0"/>
              <a:t>A</a:t>
            </a:r>
            <a:r>
              <a:rPr lang="en-US" dirty="0" smtClean="0"/>
              <a:t> is not connected to </a:t>
            </a:r>
            <a:r>
              <a:rPr lang="en-US" i="1" dirty="0" smtClean="0"/>
              <a:t>B</a:t>
            </a:r>
          </a:p>
        </p:txBody>
      </p:sp>
      <p:graphicFrame>
        <p:nvGraphicFramePr>
          <p:cNvPr id="114694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</p:nvPr>
        </p:nvGraphicFramePr>
        <p:xfrm>
          <a:off x="7138988" y="1295400"/>
          <a:ext cx="2005012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5" name="VISIO" r:id="rId6" imgW="543450" imgH="743427" progId="Visio.Drawing.6">
                  <p:embed/>
                </p:oleObj>
              </mc:Choice>
              <mc:Fallback>
                <p:oleObj name="VISIO" r:id="rId6" imgW="543450" imgH="743427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8988" y="1295400"/>
                        <a:ext cx="2005012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Transmission Gates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855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7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76200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Replace pull-up network with </a:t>
            </a:r>
            <a:r>
              <a:rPr lang="en-US" i="1" dirty="0" smtClean="0"/>
              <a:t>weak</a:t>
            </a:r>
            <a:r>
              <a:rPr lang="en-US" dirty="0" smtClean="0"/>
              <a:t> </a:t>
            </a:r>
            <a:r>
              <a:rPr lang="en-US" dirty="0" err="1" smtClean="0"/>
              <a:t>pMOS</a:t>
            </a:r>
            <a:r>
              <a:rPr lang="en-US" dirty="0" smtClean="0"/>
              <a:t> transistor that is always on</a:t>
            </a:r>
          </a:p>
          <a:p>
            <a:pPr eaLnBrk="1" hangingPunct="1"/>
            <a:r>
              <a:rPr lang="en-US" dirty="0" err="1" smtClean="0"/>
              <a:t>pMOS</a:t>
            </a:r>
            <a:r>
              <a:rPr lang="en-US" dirty="0" smtClean="0"/>
              <a:t> transistor: pulls output HIGH </a:t>
            </a:r>
            <a:r>
              <a:rPr lang="en-US" i="1" dirty="0" smtClean="0"/>
              <a:t>only</a:t>
            </a:r>
            <a:r>
              <a:rPr lang="en-US" dirty="0" smtClean="0"/>
              <a:t> when </a:t>
            </a:r>
            <a:r>
              <a:rPr lang="en-US" dirty="0" err="1" smtClean="0"/>
              <a:t>nMOS</a:t>
            </a:r>
            <a:r>
              <a:rPr lang="en-US" dirty="0" smtClean="0"/>
              <a:t> network not pulling it LOW </a:t>
            </a:r>
          </a:p>
        </p:txBody>
      </p:sp>
      <p:graphicFrame>
        <p:nvGraphicFramePr>
          <p:cNvPr id="115718" name="Object 8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90187850"/>
              </p:ext>
            </p:extLst>
          </p:nvPr>
        </p:nvGraphicFramePr>
        <p:xfrm>
          <a:off x="1981200" y="3429000"/>
          <a:ext cx="4067175" cy="298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9" name="VISIO" r:id="rId6" imgW="1428845" imgH="1047209" progId="Visio.Drawing.6">
                  <p:embed/>
                </p:oleObj>
              </mc:Choice>
              <mc:Fallback>
                <p:oleObj name="VISIO" r:id="rId6" imgW="1428845" imgH="1047209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429000"/>
                        <a:ext cx="4067175" cy="298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Pseudo-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nMOS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Gates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279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1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7620000" cy="495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200" dirty="0" smtClean="0"/>
              <a:t>Pseudo-</a:t>
            </a:r>
            <a:r>
              <a:rPr lang="en-US" sz="3200" dirty="0" err="1" smtClean="0"/>
              <a:t>nMOS</a:t>
            </a:r>
            <a:r>
              <a:rPr lang="en-US" sz="3200" dirty="0" smtClean="0"/>
              <a:t> </a:t>
            </a:r>
            <a:r>
              <a:rPr lang="en-US" sz="3200" b="1" dirty="0" smtClean="0"/>
              <a:t>NOR4</a:t>
            </a:r>
            <a:r>
              <a:rPr lang="en-US" sz="3200" dirty="0" smtClean="0"/>
              <a:t> </a:t>
            </a:r>
          </a:p>
        </p:txBody>
      </p:sp>
      <p:graphicFrame>
        <p:nvGraphicFramePr>
          <p:cNvPr id="116742" name="Object 8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99699953"/>
              </p:ext>
            </p:extLst>
          </p:nvPr>
        </p:nvGraphicFramePr>
        <p:xfrm>
          <a:off x="1676400" y="2209800"/>
          <a:ext cx="6248400" cy="283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3" name="VISIO" r:id="rId6" imgW="1428845" imgH="647255" progId="Visio.Drawing.6">
                  <p:embed/>
                </p:oleObj>
              </mc:Choice>
              <mc:Fallback>
                <p:oleObj name="VISIO" r:id="rId6" imgW="1428845" imgH="64725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209800"/>
                        <a:ext cx="6248400" cy="283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Pseudo-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nMOS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932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11776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3962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000" dirty="0">
                <a:latin typeface="Times New Roman" pitchFamily="18" charset="0"/>
              </a:rPr>
              <a:t>Cofounded Intel in 1968 with Robert </a:t>
            </a:r>
            <a:r>
              <a:rPr lang="en-US" sz="3000" dirty="0" err="1">
                <a:latin typeface="Times New Roman" pitchFamily="18" charset="0"/>
              </a:rPr>
              <a:t>Noyce</a:t>
            </a:r>
            <a:r>
              <a:rPr lang="en-US" sz="3000" dirty="0">
                <a:latin typeface="Times New Roman" pitchFamily="18" charset="0"/>
              </a:rPr>
              <a:t>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000" b="1" dirty="0">
                <a:latin typeface="Times New Roman" pitchFamily="18" charset="0"/>
              </a:rPr>
              <a:t>Moore’s Law</a:t>
            </a:r>
            <a:r>
              <a:rPr lang="en-US" sz="3000" b="1" dirty="0" smtClean="0">
                <a:latin typeface="Times New Roman" pitchFamily="18" charset="0"/>
              </a:rPr>
              <a:t>:</a:t>
            </a:r>
            <a:r>
              <a:rPr lang="en-US" sz="3000" dirty="0" smtClean="0">
                <a:latin typeface="Times New Roman" pitchFamily="18" charset="0"/>
              </a:rPr>
              <a:t> </a:t>
            </a:r>
            <a:r>
              <a:rPr lang="en-US" sz="3000" dirty="0">
                <a:latin typeface="Times New Roman" pitchFamily="18" charset="0"/>
              </a:rPr>
              <a:t>number of transistors on a computer chip doubles every year (observed in 1965)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000" dirty="0">
                <a:latin typeface="Times New Roman" pitchFamily="18" charset="0"/>
              </a:rPr>
              <a:t>Since 1975, transistor counts have doubled every two years.</a:t>
            </a:r>
          </a:p>
        </p:txBody>
      </p:sp>
      <p:pic>
        <p:nvPicPr>
          <p:cNvPr id="117767" name="Picture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76400"/>
            <a:ext cx="3016250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Gordon Moore, 1929-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7430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9" name="Rectangle 4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838200" y="1570037"/>
            <a:ext cx="8229600" cy="4525963"/>
          </a:xfrm>
        </p:spPr>
        <p:txBody>
          <a:bodyPr>
            <a:noAutofit/>
          </a:bodyPr>
          <a:lstStyle/>
          <a:p>
            <a:pPr eaLnBrk="1" hangingPunct="1"/>
            <a:endParaRPr lang="en-US" sz="2200" dirty="0" smtClean="0"/>
          </a:p>
          <a:p>
            <a:pPr eaLnBrk="1" hangingPunct="1"/>
            <a:endParaRPr lang="en-US" sz="2200" dirty="0" smtClean="0"/>
          </a:p>
          <a:p>
            <a:pPr eaLnBrk="1" hangingPunct="1"/>
            <a:endParaRPr lang="en-US" sz="2200" dirty="0" smtClean="0"/>
          </a:p>
          <a:p>
            <a:pPr eaLnBrk="1" hangingPunct="1"/>
            <a:endParaRPr lang="en-US" sz="2200" dirty="0" smtClean="0"/>
          </a:p>
          <a:p>
            <a:pPr eaLnBrk="1" hangingPunct="1"/>
            <a:endParaRPr lang="en-US" sz="2200" dirty="0" smtClean="0"/>
          </a:p>
          <a:p>
            <a:pPr eaLnBrk="1" hangingPunct="1"/>
            <a:endParaRPr lang="en-US" sz="2200" dirty="0" smtClean="0"/>
          </a:p>
          <a:p>
            <a:pPr eaLnBrk="1" hangingPunct="1"/>
            <a:endParaRPr lang="en-US" sz="2200" dirty="0" smtClean="0"/>
          </a:p>
          <a:p>
            <a:pPr eaLnBrk="1" hangingPunct="1"/>
            <a:endParaRPr lang="en-US" sz="2200" dirty="0" smtClean="0"/>
          </a:p>
          <a:p>
            <a:pPr eaLnBrk="1" hangingPunct="1"/>
            <a:r>
              <a:rPr lang="en-US" sz="2200" i="1" dirty="0" smtClean="0"/>
              <a:t>“If the automobile had followed the same development cycle as the computer, a Rolls-Royce would today cost $100, get one million miles to the gallon, and explode once a year . . .” </a:t>
            </a:r>
          </a:p>
          <a:p>
            <a:pPr eaLnBrk="1" hangingPunct="1">
              <a:buFontTx/>
              <a:buNone/>
            </a:pPr>
            <a:r>
              <a:rPr lang="en-US" sz="2200" i="1" dirty="0" smtClean="0"/>
              <a:t>					– Robert </a:t>
            </a:r>
            <a:r>
              <a:rPr lang="en-US" sz="2200" i="1" dirty="0" err="1" smtClean="0"/>
              <a:t>Cringley</a:t>
            </a:r>
            <a:endParaRPr lang="en-US" sz="2200" dirty="0" smtClean="0"/>
          </a:p>
        </p:txBody>
      </p:sp>
      <p:pic>
        <p:nvPicPr>
          <p:cNvPr id="118790" name="Picture 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893" y="1066800"/>
            <a:ext cx="6536107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Moore’s Law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32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Power = Energy consumed per unit time</a:t>
            </a:r>
          </a:p>
          <a:p>
            <a:pPr lvl="1" eaLnBrk="1" hangingPunct="1"/>
            <a:r>
              <a:rPr lang="en-US" dirty="0" smtClean="0"/>
              <a:t>Dynamic power consumption</a:t>
            </a:r>
          </a:p>
          <a:p>
            <a:pPr lvl="1" eaLnBrk="1" hangingPunct="1"/>
            <a:r>
              <a:rPr lang="en-US" dirty="0" smtClean="0"/>
              <a:t>Static power consumption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Power Consumption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704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7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90600" y="1219200"/>
            <a:ext cx="7772400" cy="5257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dirty="0" smtClean="0"/>
              <a:t>Power to charge transistor gate capacitances</a:t>
            </a:r>
          </a:p>
          <a:p>
            <a:pPr lvl="1" eaLnBrk="1" hangingPunct="1"/>
            <a:r>
              <a:rPr lang="en-US" dirty="0" smtClean="0"/>
              <a:t>Energy required to charge a capacitance, </a:t>
            </a:r>
            <a:r>
              <a:rPr lang="en-US" i="1" dirty="0" smtClean="0"/>
              <a:t>C</a:t>
            </a:r>
            <a:r>
              <a:rPr lang="en-US" dirty="0" smtClean="0"/>
              <a:t>, to </a:t>
            </a:r>
            <a:r>
              <a:rPr lang="en-US" i="1" dirty="0" smtClean="0"/>
              <a:t>V</a:t>
            </a:r>
            <a:r>
              <a:rPr lang="en-US" i="1" baseline="-25000" dirty="0" smtClean="0"/>
              <a:t>DD</a:t>
            </a:r>
            <a:r>
              <a:rPr lang="en-US" dirty="0" smtClean="0"/>
              <a:t>  is </a:t>
            </a:r>
            <a:r>
              <a:rPr lang="en-US" i="1" dirty="0" smtClean="0"/>
              <a:t>CV</a:t>
            </a:r>
            <a:r>
              <a:rPr lang="en-US" i="1" baseline="-25000" dirty="0" smtClean="0"/>
              <a:t>DD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lvl="1" eaLnBrk="1" hangingPunct="1"/>
            <a:r>
              <a:rPr lang="en-US" dirty="0" smtClean="0"/>
              <a:t>Circuit running at frequency </a:t>
            </a:r>
            <a:r>
              <a:rPr lang="en-US" i="1" dirty="0" smtClean="0"/>
              <a:t>f</a:t>
            </a:r>
            <a:r>
              <a:rPr lang="en-US" dirty="0" smtClean="0"/>
              <a:t>: transistors switch (from 1 to 0 or vice versa) at that frequency</a:t>
            </a:r>
          </a:p>
          <a:p>
            <a:pPr lvl="1" eaLnBrk="1" hangingPunct="1"/>
            <a:r>
              <a:rPr lang="en-US" dirty="0" smtClean="0"/>
              <a:t>Capacitor is charged </a:t>
            </a:r>
            <a:r>
              <a:rPr lang="en-US" i="1" dirty="0" smtClean="0"/>
              <a:t>f</a:t>
            </a:r>
            <a:r>
              <a:rPr lang="en-US" dirty="0" smtClean="0"/>
              <a:t>/2 times per second (discharging from 1 to 0 is free)</a:t>
            </a:r>
          </a:p>
          <a:p>
            <a:pPr eaLnBrk="1" hangingPunct="1"/>
            <a:r>
              <a:rPr lang="en-US" dirty="0" smtClean="0"/>
              <a:t>Dynamic power consumption:</a:t>
            </a:r>
          </a:p>
          <a:p>
            <a:pPr eaLnBrk="1" hangingPunct="1"/>
            <a:endParaRPr lang="en-US" sz="1200" dirty="0" smtClean="0"/>
          </a:p>
          <a:p>
            <a:pPr eaLnBrk="1" hangingPunct="1">
              <a:buFontTx/>
              <a:buNone/>
            </a:pPr>
            <a:r>
              <a:rPr lang="en-US" b="1" i="1" dirty="0" smtClean="0">
                <a:solidFill>
                  <a:schemeClr val="accent2"/>
                </a:solidFill>
              </a:rPr>
              <a:t>                       </a:t>
            </a:r>
            <a:r>
              <a:rPr lang="en-US" b="1" i="1" dirty="0" err="1" smtClean="0">
                <a:solidFill>
                  <a:schemeClr val="accent2"/>
                </a:solidFill>
              </a:rPr>
              <a:t>P</a:t>
            </a:r>
            <a:r>
              <a:rPr lang="en-US" b="1" i="1" baseline="-25000" dirty="0" err="1" smtClean="0">
                <a:solidFill>
                  <a:schemeClr val="accent2"/>
                </a:solidFill>
              </a:rPr>
              <a:t>dynamic</a:t>
            </a:r>
            <a:r>
              <a:rPr lang="en-US" b="1" dirty="0" smtClean="0">
                <a:solidFill>
                  <a:schemeClr val="accent2"/>
                </a:solidFill>
              </a:rPr>
              <a:t> = ½</a:t>
            </a:r>
            <a:r>
              <a:rPr lang="en-US" b="1" i="1" dirty="0" smtClean="0">
                <a:solidFill>
                  <a:schemeClr val="accent2"/>
                </a:solidFill>
              </a:rPr>
              <a:t>CV</a:t>
            </a:r>
            <a:r>
              <a:rPr lang="en-US" b="1" i="1" baseline="-25000" dirty="0" smtClean="0">
                <a:solidFill>
                  <a:schemeClr val="accent2"/>
                </a:solidFill>
              </a:rPr>
              <a:t>DD</a:t>
            </a:r>
            <a:r>
              <a:rPr lang="en-US" b="1" baseline="30000" dirty="0" smtClean="0">
                <a:solidFill>
                  <a:schemeClr val="accent2"/>
                </a:solidFill>
              </a:rPr>
              <a:t>2</a:t>
            </a:r>
            <a:r>
              <a:rPr lang="en-US" b="1" i="1" dirty="0" smtClean="0">
                <a:solidFill>
                  <a:schemeClr val="accent2"/>
                </a:solidFill>
              </a:rPr>
              <a:t>f</a:t>
            </a:r>
          </a:p>
          <a:p>
            <a:pPr eaLnBrk="1" hangingPunct="1">
              <a:buFontTx/>
              <a:buNone/>
            </a:pPr>
            <a:endParaRPr lang="en-US" sz="2400" b="1" dirty="0" smtClean="0"/>
          </a:p>
        </p:txBody>
      </p:sp>
      <p:sp>
        <p:nvSpPr>
          <p:cNvPr id="12083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0" y="5791200"/>
            <a:ext cx="3276600" cy="609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Dynamic Power Consumption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800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1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219200"/>
            <a:ext cx="7772400" cy="5257800"/>
          </a:xfrm>
        </p:spPr>
        <p:txBody>
          <a:bodyPr/>
          <a:lstStyle/>
          <a:p>
            <a:pPr eaLnBrk="1" hangingPunct="1"/>
            <a:r>
              <a:rPr lang="en-US" dirty="0" smtClean="0"/>
              <a:t>Power consumed when no gates are switching</a:t>
            </a:r>
          </a:p>
          <a:p>
            <a:pPr eaLnBrk="1" hangingPunct="1"/>
            <a:r>
              <a:rPr lang="en-US" dirty="0" smtClean="0"/>
              <a:t>Caused by the </a:t>
            </a:r>
            <a:r>
              <a:rPr lang="en-US" i="1" dirty="0" smtClean="0"/>
              <a:t>quiescent supply current</a:t>
            </a:r>
            <a:r>
              <a:rPr lang="en-US" dirty="0" smtClean="0"/>
              <a:t>, </a:t>
            </a:r>
            <a:r>
              <a:rPr lang="en-US" i="1" dirty="0" smtClean="0"/>
              <a:t>I</a:t>
            </a:r>
            <a:r>
              <a:rPr lang="en-US" i="1" baseline="-25000" dirty="0" smtClean="0"/>
              <a:t>DD</a:t>
            </a:r>
            <a:r>
              <a:rPr lang="en-US" dirty="0"/>
              <a:t> </a:t>
            </a:r>
            <a:r>
              <a:rPr lang="en-US" dirty="0" smtClean="0"/>
              <a:t>(also called the </a:t>
            </a:r>
            <a:r>
              <a:rPr lang="en-US" i="1" dirty="0" smtClean="0"/>
              <a:t>leakage current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/>
              <a:t>S</a:t>
            </a:r>
            <a:r>
              <a:rPr lang="en-US" dirty="0" smtClean="0"/>
              <a:t>tatic power consumption:</a:t>
            </a:r>
          </a:p>
          <a:p>
            <a:pPr eaLnBrk="1" hangingPunct="1"/>
            <a:endParaRPr lang="en-US" sz="1200" dirty="0" smtClean="0"/>
          </a:p>
          <a:p>
            <a:pPr eaLnBrk="1" hangingPunct="1">
              <a:buFontTx/>
              <a:buNone/>
            </a:pPr>
            <a:r>
              <a:rPr lang="en-US" i="1" dirty="0" smtClean="0"/>
              <a:t>                           </a:t>
            </a:r>
            <a:r>
              <a:rPr lang="en-US" b="1" i="1" dirty="0" err="1" smtClean="0">
                <a:solidFill>
                  <a:schemeClr val="accent2"/>
                </a:solidFill>
              </a:rPr>
              <a:t>P</a:t>
            </a:r>
            <a:r>
              <a:rPr lang="en-US" b="1" i="1" baseline="-25000" dirty="0" err="1" smtClean="0">
                <a:solidFill>
                  <a:schemeClr val="accent2"/>
                </a:solidFill>
              </a:rPr>
              <a:t>static</a:t>
            </a:r>
            <a:r>
              <a:rPr lang="en-US" b="1" dirty="0" smtClean="0">
                <a:solidFill>
                  <a:schemeClr val="accent2"/>
                </a:solidFill>
              </a:rPr>
              <a:t> = </a:t>
            </a:r>
            <a:r>
              <a:rPr lang="en-US" b="1" i="1" dirty="0" smtClean="0">
                <a:solidFill>
                  <a:schemeClr val="accent2"/>
                </a:solidFill>
              </a:rPr>
              <a:t>I</a:t>
            </a:r>
            <a:r>
              <a:rPr lang="en-US" b="1" i="1" baseline="-25000" dirty="0" smtClean="0">
                <a:solidFill>
                  <a:schemeClr val="accent2"/>
                </a:solidFill>
              </a:rPr>
              <a:t>DD</a:t>
            </a:r>
            <a:r>
              <a:rPr lang="en-US" b="1" i="1" dirty="0" smtClean="0">
                <a:solidFill>
                  <a:schemeClr val="accent2"/>
                </a:solidFill>
              </a:rPr>
              <a:t>V</a:t>
            </a:r>
            <a:r>
              <a:rPr lang="en-US" b="1" i="1" baseline="-25000" dirty="0" smtClean="0">
                <a:solidFill>
                  <a:schemeClr val="accent2"/>
                </a:solidFill>
              </a:rPr>
              <a:t>DD</a:t>
            </a:r>
            <a:endParaRPr lang="en-US" b="1" i="1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en-US" sz="2400" b="1" dirty="0" smtClean="0">
              <a:solidFill>
                <a:schemeClr val="accent2"/>
              </a:solidFill>
            </a:endParaRPr>
          </a:p>
        </p:txBody>
      </p:sp>
      <p:sp>
        <p:nvSpPr>
          <p:cNvPr id="12186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0" y="4191000"/>
            <a:ext cx="3048000" cy="609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Static Power Consumption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276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219200"/>
            <a:ext cx="7772400" cy="5257800"/>
          </a:xfrm>
        </p:spPr>
        <p:txBody>
          <a:bodyPr/>
          <a:lstStyle/>
          <a:p>
            <a:pPr eaLnBrk="1" hangingPunct="1"/>
            <a:r>
              <a:rPr lang="en-US" dirty="0" smtClean="0"/>
              <a:t>Estimate the power consumption of a wireless handheld computer</a:t>
            </a:r>
          </a:p>
          <a:p>
            <a:pPr lvl="1" eaLnBrk="1" hangingPunct="1"/>
            <a:r>
              <a:rPr lang="en-US" i="1" dirty="0" smtClean="0"/>
              <a:t>V</a:t>
            </a:r>
            <a:r>
              <a:rPr lang="en-US" i="1" baseline="-25000" dirty="0" smtClean="0"/>
              <a:t>DD</a:t>
            </a:r>
            <a:r>
              <a:rPr lang="en-US" dirty="0" smtClean="0"/>
              <a:t> = 1.2 V</a:t>
            </a:r>
          </a:p>
          <a:p>
            <a:pPr lvl="1" eaLnBrk="1" hangingPunct="1"/>
            <a:r>
              <a:rPr lang="en-US" i="1" dirty="0" smtClean="0"/>
              <a:t>C</a:t>
            </a:r>
            <a:r>
              <a:rPr lang="en-US" dirty="0" smtClean="0"/>
              <a:t> = 20 </a:t>
            </a:r>
            <a:r>
              <a:rPr lang="en-US" dirty="0" err="1" smtClean="0"/>
              <a:t>nF</a:t>
            </a:r>
            <a:endParaRPr lang="en-US" dirty="0" smtClean="0"/>
          </a:p>
          <a:p>
            <a:pPr lvl="1" eaLnBrk="1" hangingPunct="1"/>
            <a:r>
              <a:rPr lang="en-US" i="1" dirty="0" smtClean="0"/>
              <a:t>f </a:t>
            </a:r>
            <a:r>
              <a:rPr lang="en-US" dirty="0" smtClean="0"/>
              <a:t>= 1 GHz</a:t>
            </a:r>
          </a:p>
          <a:p>
            <a:pPr lvl="1" eaLnBrk="1" hangingPunct="1"/>
            <a:r>
              <a:rPr lang="en-US" i="1" dirty="0" smtClean="0"/>
              <a:t>I</a:t>
            </a:r>
            <a:r>
              <a:rPr lang="en-US" i="1" baseline="-25000" dirty="0" smtClean="0"/>
              <a:t>DD</a:t>
            </a:r>
            <a:r>
              <a:rPr lang="en-US" dirty="0" smtClean="0"/>
              <a:t> = 20 mA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Power Consumption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965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9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219200"/>
            <a:ext cx="7772400" cy="5257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Estimate the power consumption of a wireless handheld computer</a:t>
            </a:r>
          </a:p>
          <a:p>
            <a:pPr lvl="1" eaLnBrk="1" hangingPunct="1"/>
            <a:r>
              <a:rPr lang="en-US" i="1" dirty="0" smtClean="0"/>
              <a:t>V</a:t>
            </a:r>
            <a:r>
              <a:rPr lang="en-US" i="1" baseline="-25000" dirty="0" smtClean="0"/>
              <a:t>DD</a:t>
            </a:r>
            <a:r>
              <a:rPr lang="en-US" dirty="0" smtClean="0"/>
              <a:t> = 1.2 V</a:t>
            </a:r>
          </a:p>
          <a:p>
            <a:pPr lvl="1" eaLnBrk="1" hangingPunct="1"/>
            <a:r>
              <a:rPr lang="en-US" i="1" dirty="0" smtClean="0"/>
              <a:t>C</a:t>
            </a:r>
            <a:r>
              <a:rPr lang="en-US" dirty="0" smtClean="0"/>
              <a:t> = 20 </a:t>
            </a:r>
            <a:r>
              <a:rPr lang="en-US" dirty="0" err="1" smtClean="0"/>
              <a:t>nF</a:t>
            </a:r>
            <a:endParaRPr lang="en-US" dirty="0" smtClean="0"/>
          </a:p>
          <a:p>
            <a:pPr lvl="1" eaLnBrk="1" hangingPunct="1"/>
            <a:r>
              <a:rPr lang="en-US" i="1" dirty="0" smtClean="0"/>
              <a:t>f </a:t>
            </a:r>
            <a:r>
              <a:rPr lang="en-US" dirty="0" smtClean="0"/>
              <a:t>= 1 GHz</a:t>
            </a:r>
          </a:p>
          <a:p>
            <a:pPr lvl="1" eaLnBrk="1" hangingPunct="1"/>
            <a:r>
              <a:rPr lang="en-US" i="1" dirty="0" smtClean="0"/>
              <a:t>I</a:t>
            </a:r>
            <a:r>
              <a:rPr lang="en-US" i="1" baseline="-25000" dirty="0" smtClean="0"/>
              <a:t>DD</a:t>
            </a:r>
            <a:r>
              <a:rPr lang="en-US" dirty="0" smtClean="0"/>
              <a:t> = 20 mA</a:t>
            </a:r>
          </a:p>
          <a:p>
            <a:pPr eaLnBrk="1" hangingPunct="1">
              <a:buFontTx/>
              <a:buNone/>
            </a:pPr>
            <a:endParaRPr lang="en-US" sz="1200" dirty="0" smtClean="0"/>
          </a:p>
          <a:p>
            <a:pPr eaLnBrk="1" hangingPunct="1">
              <a:buFontTx/>
              <a:buNone/>
            </a:pPr>
            <a:r>
              <a:rPr lang="en-US" i="1" dirty="0" smtClean="0">
                <a:solidFill>
                  <a:schemeClr val="accent2"/>
                </a:solidFill>
              </a:rPr>
              <a:t>P</a:t>
            </a:r>
            <a:r>
              <a:rPr lang="en-US" dirty="0" smtClean="0">
                <a:solidFill>
                  <a:schemeClr val="accent2"/>
                </a:solidFill>
              </a:rPr>
              <a:t> = ½</a:t>
            </a:r>
            <a:r>
              <a:rPr lang="en-US" i="1" dirty="0" smtClean="0">
                <a:solidFill>
                  <a:schemeClr val="accent2"/>
                </a:solidFill>
              </a:rPr>
              <a:t>CV</a:t>
            </a:r>
            <a:r>
              <a:rPr lang="en-US" i="1" baseline="-25000" dirty="0" smtClean="0">
                <a:solidFill>
                  <a:schemeClr val="accent2"/>
                </a:solidFill>
              </a:rPr>
              <a:t>DD</a:t>
            </a:r>
            <a:r>
              <a:rPr lang="en-US" baseline="30000" dirty="0" smtClean="0">
                <a:solidFill>
                  <a:schemeClr val="accent2"/>
                </a:solidFill>
              </a:rPr>
              <a:t>2</a:t>
            </a:r>
            <a:r>
              <a:rPr lang="en-US" i="1" dirty="0" smtClean="0">
                <a:solidFill>
                  <a:schemeClr val="accent2"/>
                </a:solidFill>
              </a:rPr>
              <a:t>f</a:t>
            </a:r>
            <a:r>
              <a:rPr lang="en-US" dirty="0" smtClean="0">
                <a:solidFill>
                  <a:schemeClr val="accent2"/>
                </a:solidFill>
              </a:rPr>
              <a:t>  + I</a:t>
            </a:r>
            <a:r>
              <a:rPr lang="en-US" i="1" baseline="-25000" dirty="0" smtClean="0">
                <a:solidFill>
                  <a:schemeClr val="accent2"/>
                </a:solidFill>
              </a:rPr>
              <a:t>DD</a:t>
            </a:r>
            <a:r>
              <a:rPr lang="en-US" i="1" dirty="0" smtClean="0">
                <a:solidFill>
                  <a:schemeClr val="accent2"/>
                </a:solidFill>
              </a:rPr>
              <a:t>V</a:t>
            </a:r>
            <a:r>
              <a:rPr lang="en-US" i="1" baseline="-25000" dirty="0" smtClean="0">
                <a:solidFill>
                  <a:schemeClr val="accent2"/>
                </a:solidFill>
              </a:rPr>
              <a:t>DD</a:t>
            </a:r>
            <a:endParaRPr lang="en-US" i="1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dirty="0" smtClean="0"/>
              <a:t>    </a:t>
            </a:r>
            <a:r>
              <a:rPr lang="en-US" dirty="0" smtClean="0"/>
              <a:t>=</a:t>
            </a:r>
            <a:r>
              <a:rPr lang="en-US" sz="2400" dirty="0" smtClean="0"/>
              <a:t> </a:t>
            </a:r>
            <a:r>
              <a:rPr lang="en-US" dirty="0" smtClean="0"/>
              <a:t>½(20 </a:t>
            </a:r>
            <a:r>
              <a:rPr lang="en-US" dirty="0" err="1" smtClean="0"/>
              <a:t>nF</a:t>
            </a:r>
            <a:r>
              <a:rPr lang="en-US" dirty="0" smtClean="0"/>
              <a:t>)(1.2 V)</a:t>
            </a:r>
            <a:r>
              <a:rPr lang="en-US" baseline="30000" dirty="0" smtClean="0"/>
              <a:t>2</a:t>
            </a:r>
            <a:r>
              <a:rPr lang="en-US" dirty="0" smtClean="0"/>
              <a:t>(1 GHz)  +  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(20 mA)(1.2 V)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</a:t>
            </a:r>
            <a:r>
              <a:rPr lang="en-US" b="1" dirty="0" smtClean="0">
                <a:solidFill>
                  <a:schemeClr val="accent2"/>
                </a:solidFill>
              </a:rPr>
              <a:t>= 14.4 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Power Consumption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47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3917</TotalTime>
  <Words>2694</Words>
  <Application>Microsoft Office PowerPoint</Application>
  <PresentationFormat>On-screen Show (4:3)</PresentationFormat>
  <Paragraphs>893</Paragraphs>
  <Slides>99</Slides>
  <Notes>98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99</vt:i4>
      </vt:variant>
    </vt:vector>
  </HeadingPairs>
  <TitlesOfParts>
    <vt:vector size="102" baseType="lpstr">
      <vt:lpstr>Office Theme</vt:lpstr>
      <vt:lpstr>VISIO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sharris</dc:creator>
  <cp:lastModifiedBy>sharris</cp:lastModifiedBy>
  <cp:revision>29</cp:revision>
  <dcterms:created xsi:type="dcterms:W3CDTF">2012-08-07T04:56:47Z</dcterms:created>
  <dcterms:modified xsi:type="dcterms:W3CDTF">2012-08-30T07:50:29Z</dcterms:modified>
</cp:coreProperties>
</file>