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notesSlides/notesSlide1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7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9.xml" ContentType="application/vnd.openxmlformats-officedocument.presentationml.notesSlide+xml"/>
  <Override PartName="/ppt/tags/tag82.xml" ContentType="application/vnd.openxmlformats-officedocument.presentationml.tags+xml"/>
  <Override PartName="/ppt/notesSlides/notesSlide3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8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4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1.xml" ContentType="application/vnd.openxmlformats-officedocument.presentationml.notesSlide+xml"/>
  <Override PartName="/ppt/tags/tag119.xml" ContentType="application/vnd.openxmlformats-officedocument.presentationml.tags+xml"/>
  <Override PartName="/ppt/notesSlides/notesSlide42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3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4.xml" ContentType="application/vnd.openxmlformats-officedocument.presentationml.notesSlide+xml"/>
  <Override PartName="/ppt/tags/tag126.xml" ContentType="application/vnd.openxmlformats-officedocument.presentationml.tags+xml"/>
  <Override PartName="/ppt/notesSlides/notesSlide45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6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47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8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0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5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3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4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5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6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7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8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59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60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61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2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63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64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65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66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67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6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69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70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71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72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73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74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75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76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77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78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79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80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81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82.xml" ContentType="application/vnd.openxmlformats-officedocument.presentationml.notesSlide+xml"/>
  <Override PartName="/ppt/tags/tag251.xml" ContentType="application/vnd.openxmlformats-officedocument.presentationml.tags+xml"/>
  <Override PartName="/ppt/notesSlides/notesSlide83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84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85.xml" ContentType="application/vnd.openxmlformats-officedocument.presentationml.notesSlid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86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7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88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8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90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91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92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93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94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95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96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97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98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99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00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101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0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03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04.xml" ContentType="application/vnd.openxmlformats-officedocument.presentationml.notesSlide+xml"/>
  <Override PartName="/ppt/tags/tag326.xml" ContentType="application/vnd.openxmlformats-officedocument.presentationml.tags+xml"/>
  <Override PartName="/ppt/notesSlides/notesSlide105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106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07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08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09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10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111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12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13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1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5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16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notesSlides/notesSlide117.xml" ContentType="application/vnd.openxmlformats-officedocument.presentationml.notesSlide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18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19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20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21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2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23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24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25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26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27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28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29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30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31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32.xml" ContentType="application/vnd.openxmlformats-officedocument.presentationml.notesSlide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33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134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35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36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notesSlides/notesSlide1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0"/>
  </p:notesMasterIdLst>
  <p:sldIdLst>
    <p:sldId id="256" r:id="rId2"/>
    <p:sldId id="257" r:id="rId3"/>
    <p:sldId id="400" r:id="rId4"/>
    <p:sldId id="40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86" r:id="rId24"/>
    <p:sldId id="277" r:id="rId25"/>
    <p:sldId id="387" r:id="rId26"/>
    <p:sldId id="278" r:id="rId27"/>
    <p:sldId id="279" r:id="rId28"/>
    <p:sldId id="388" r:id="rId29"/>
    <p:sldId id="280" r:id="rId30"/>
    <p:sldId id="281" r:id="rId31"/>
    <p:sldId id="282" r:id="rId32"/>
    <p:sldId id="283" r:id="rId33"/>
    <p:sldId id="389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90" r:id="rId55"/>
    <p:sldId id="305" r:id="rId56"/>
    <p:sldId id="306" r:id="rId57"/>
    <p:sldId id="307" r:id="rId58"/>
    <p:sldId id="308" r:id="rId59"/>
    <p:sldId id="309" r:id="rId60"/>
    <p:sldId id="310" r:id="rId61"/>
    <p:sldId id="398" r:id="rId62"/>
    <p:sldId id="311" r:id="rId63"/>
    <p:sldId id="312" r:id="rId64"/>
    <p:sldId id="313" r:id="rId65"/>
    <p:sldId id="314" r:id="rId66"/>
    <p:sldId id="315" r:id="rId67"/>
    <p:sldId id="316" r:id="rId68"/>
    <p:sldId id="318" r:id="rId69"/>
    <p:sldId id="391" r:id="rId70"/>
    <p:sldId id="320" r:id="rId71"/>
    <p:sldId id="392" r:id="rId72"/>
    <p:sldId id="321" r:id="rId73"/>
    <p:sldId id="323" r:id="rId74"/>
    <p:sldId id="393" r:id="rId75"/>
    <p:sldId id="325" r:id="rId76"/>
    <p:sldId id="394" r:id="rId77"/>
    <p:sldId id="326" r:id="rId78"/>
    <p:sldId id="327" r:id="rId79"/>
    <p:sldId id="329" r:id="rId80"/>
    <p:sldId id="395" r:id="rId81"/>
    <p:sldId id="330" r:id="rId82"/>
    <p:sldId id="331" r:id="rId83"/>
    <p:sldId id="332" r:id="rId84"/>
    <p:sldId id="333" r:id="rId85"/>
    <p:sldId id="334" r:id="rId86"/>
    <p:sldId id="335" r:id="rId87"/>
    <p:sldId id="396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99" r:id="rId112"/>
    <p:sldId id="359" r:id="rId113"/>
    <p:sldId id="360" r:id="rId114"/>
    <p:sldId id="361" r:id="rId115"/>
    <p:sldId id="362" r:id="rId116"/>
    <p:sldId id="363" r:id="rId117"/>
    <p:sldId id="364" r:id="rId118"/>
    <p:sldId id="365" r:id="rId119"/>
    <p:sldId id="367" r:id="rId120"/>
    <p:sldId id="397" r:id="rId121"/>
    <p:sldId id="368" r:id="rId122"/>
    <p:sldId id="369" r:id="rId123"/>
    <p:sldId id="370" r:id="rId124"/>
    <p:sldId id="371" r:id="rId125"/>
    <p:sldId id="372" r:id="rId126"/>
    <p:sldId id="373" r:id="rId127"/>
    <p:sldId id="374" r:id="rId128"/>
    <p:sldId id="375" r:id="rId129"/>
    <p:sldId id="376" r:id="rId130"/>
    <p:sldId id="377" r:id="rId131"/>
    <p:sldId id="378" r:id="rId132"/>
    <p:sldId id="379" r:id="rId133"/>
    <p:sldId id="380" r:id="rId134"/>
    <p:sldId id="381" r:id="rId135"/>
    <p:sldId id="382" r:id="rId136"/>
    <p:sldId id="383" r:id="rId137"/>
    <p:sldId id="384" r:id="rId138"/>
    <p:sldId id="385" r:id="rId1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 autoAdjust="0"/>
    <p:restoredTop sz="94211" autoAdjust="0"/>
  </p:normalViewPr>
  <p:slideViewPr>
    <p:cSldViewPr>
      <p:cViewPr>
        <p:scale>
          <a:sx n="90" d="100"/>
          <a:sy n="90" d="100"/>
        </p:scale>
        <p:origin x="-9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4AA9-D0BF-4405-88C6-7D861E2B3E67}" type="slidenum">
              <a:rPr lang="en-US"/>
              <a:pPr/>
              <a:t>11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101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102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1709F-1EDC-4119-A0BF-7D2F34912723}" type="slidenum">
              <a:rPr lang="en-US"/>
              <a:pPr/>
              <a:t>103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104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C0EA-653A-422A-A7D6-A4037F3B5E08}" type="slidenum">
              <a:rPr lang="en-US"/>
              <a:pPr/>
              <a:t>105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4760-9F55-447D-9BC3-E99C633C5980}" type="slidenum">
              <a:rPr lang="en-US"/>
              <a:pPr/>
              <a:t>106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107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108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109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110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EADD-CCB0-472C-ABD3-FFDCF004B6E0}" type="slidenum">
              <a:rPr lang="en-US"/>
              <a:pPr/>
              <a:t>12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111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B187E-D485-4E55-AE12-62716B2D43F8}" type="slidenum">
              <a:rPr lang="en-US"/>
              <a:pPr/>
              <a:t>112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EEE73-10C0-4B90-A9A9-1DDBE5960211}" type="slidenum">
              <a:rPr lang="en-US"/>
              <a:pPr/>
              <a:t>113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F309E-030B-4138-A423-6046D64621CC}" type="slidenum">
              <a:rPr lang="en-US"/>
              <a:pPr/>
              <a:t>114</a:t>
            </a:fld>
            <a:endParaRPr lang="en-US"/>
          </a:p>
        </p:txBody>
      </p:sp>
      <p:sp>
        <p:nvSpPr>
          <p:cNvPr id="127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A57F8-27F0-40CD-A0D4-BAAD0C726E42}" type="slidenum">
              <a:rPr lang="en-US"/>
              <a:pPr/>
              <a:t>115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9738C-F67A-4110-9FA5-AD37AC62FF76}" type="slidenum">
              <a:rPr lang="en-US"/>
              <a:pPr/>
              <a:t>116</a:t>
            </a:fld>
            <a:endParaRPr lang="en-US"/>
          </a:p>
        </p:txBody>
      </p:sp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04154-A750-4923-8C96-79C582CA9A05}" type="slidenum">
              <a:rPr lang="en-US"/>
              <a:pPr/>
              <a:t>117</a:t>
            </a:fld>
            <a:endParaRPr lang="en-US"/>
          </a:p>
        </p:txBody>
      </p:sp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CD9D0-8B46-47F9-AE2D-5E89B2355BBA}" type="slidenum">
              <a:rPr lang="en-US"/>
              <a:pPr/>
              <a:t>118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750E-F3D6-4CE9-9908-D7BBE9FF4840}" type="slidenum">
              <a:rPr lang="en-US"/>
              <a:pPr/>
              <a:t>119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750E-F3D6-4CE9-9908-D7BBE9FF4840}" type="slidenum">
              <a:rPr lang="en-US"/>
              <a:pPr/>
              <a:t>120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13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E816C-13D9-4739-9448-6F224D89BD70}" type="slidenum">
              <a:rPr lang="en-US"/>
              <a:pPr/>
              <a:t>121</a:t>
            </a:fld>
            <a:endParaRPr 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EA6BA-F7FC-4E06-A90D-FFE94903118C}" type="slidenum">
              <a:rPr lang="en-US"/>
              <a:pPr/>
              <a:t>122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C8CBE-4129-4271-A629-D8AC4C3E7488}" type="slidenum">
              <a:rPr lang="en-US"/>
              <a:pPr/>
              <a:t>123</a:t>
            </a:fld>
            <a:endParaRPr lang="en-US"/>
          </a:p>
        </p:txBody>
      </p:sp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83A53-237C-4C77-931D-80DDFDBCF2F3}" type="slidenum">
              <a:rPr lang="en-US"/>
              <a:pPr/>
              <a:t>124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5AF4E-D46E-452B-B513-73C1ABDFA629}" type="slidenum">
              <a:rPr lang="en-US"/>
              <a:pPr/>
              <a:t>125</a:t>
            </a:fld>
            <a:endParaRPr lang="en-US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F921D-D967-469B-BC5E-E91829B6A93A}" type="slidenum">
              <a:rPr lang="en-US"/>
              <a:pPr/>
              <a:t>126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78DBB-2FD0-417E-8E48-636802D370F5}" type="slidenum">
              <a:rPr lang="en-US"/>
              <a:pPr/>
              <a:t>127</a:t>
            </a:fld>
            <a:endParaRPr lang="en-US"/>
          </a:p>
        </p:txBody>
      </p:sp>
      <p:sp>
        <p:nvSpPr>
          <p:cNvPr id="129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0D6D8-B5CB-44CF-A076-91AD84751C08}" type="slidenum">
              <a:rPr lang="en-US"/>
              <a:pPr/>
              <a:t>128</a:t>
            </a:fld>
            <a:endParaRPr lang="en-US"/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832C6-AD85-45A4-BA9A-4B7D17D30861}" type="slidenum">
              <a:rPr lang="en-US"/>
              <a:pPr/>
              <a:t>129</a:t>
            </a:fld>
            <a:endParaRPr lang="en-US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130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514EB-0CE7-4905-A965-97AECC752DFE}" type="slidenum">
              <a:rPr lang="en-US"/>
              <a:pPr/>
              <a:t>14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3627D-71A1-4567-A2B3-A27A94827337}" type="slidenum">
              <a:rPr lang="en-US"/>
              <a:pPr/>
              <a:t>131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64B26-1039-4A89-B9BE-F571758E0A10}" type="slidenum">
              <a:rPr lang="en-US"/>
              <a:pPr/>
              <a:t>132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0311F-008B-4B0C-9828-CA17DE82EC59}" type="slidenum">
              <a:rPr lang="en-US"/>
              <a:pPr/>
              <a:t>133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E73E6-3E2F-4FE9-83A4-B07AF79C1FFF}" type="slidenum">
              <a:rPr lang="en-US"/>
              <a:pPr/>
              <a:t>134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33A97-0276-4D5D-9F89-8740F26D54B0}" type="slidenum">
              <a:rPr lang="en-US"/>
              <a:pPr/>
              <a:t>135</a:t>
            </a:fld>
            <a:endParaRPr 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CBB3A-DA45-426E-9703-C0236A055745}" type="slidenum">
              <a:rPr lang="en-US"/>
              <a:pPr/>
              <a:t>136</a:t>
            </a:fld>
            <a:endParaRPr lang="en-US"/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4DA1E-7C6D-446C-ACA1-DDF3AB11F0CC}" type="slidenum">
              <a:rPr lang="en-US"/>
              <a:pPr/>
              <a:t>137</a:t>
            </a:fld>
            <a:endParaRPr lang="en-US"/>
          </a:p>
        </p:txBody>
      </p:sp>
      <p:sp>
        <p:nvSpPr>
          <p:cNvPr id="130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F2B97-851F-4A53-BB9C-D5173485D282}" type="slidenum">
              <a:rPr lang="en-US"/>
              <a:pPr/>
              <a:t>138</a:t>
            </a:fld>
            <a:endParaRPr lang="en-US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D75E0-0451-4A4A-B8F7-06B341A783C6}" type="slidenum">
              <a:rPr lang="en-US"/>
              <a:pPr/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7F2A-86CD-4E29-AD15-1F5F5C905A3B}" type="slidenum">
              <a:rPr lang="en-US"/>
              <a:pPr/>
              <a:t>16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892D-51DA-4429-BFFA-1D5452FAB7F5}" type="slidenum">
              <a:rPr lang="en-US"/>
              <a:pPr/>
              <a:t>17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18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96F8C-A0A3-4609-BA43-9B76F2650873}" type="slidenum">
              <a:rPr lang="en-US"/>
              <a:pPr/>
              <a:t>19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20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22A91-C73E-408F-B4C8-43E644120F3A}" type="slidenum">
              <a:rPr lang="en-US"/>
              <a:pPr/>
              <a:t>21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22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23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24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25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2F49-291D-43EF-B2C2-440CE5CE789E}" type="slidenum">
              <a:rPr lang="en-US"/>
              <a:pPr/>
              <a:t>26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27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28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29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6B2C-21FC-4D6D-9E7C-29AA6CFA2E86}" type="slidenum">
              <a:rPr lang="en-US"/>
              <a:pPr/>
              <a:t>30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D9D6-DDAD-431E-A80D-583333B50DB4}" type="slidenum">
              <a:rPr lang="en-US"/>
              <a:pPr/>
              <a:t>31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32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33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34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35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36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37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49760-38BD-4480-89D6-56FE07AB2AC6}" type="slidenum">
              <a:rPr lang="en-US"/>
              <a:pPr/>
              <a:t>38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39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40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4780-11DF-4472-AE76-0B6C10813017}" type="slidenum">
              <a:rPr lang="en-US"/>
              <a:pPr/>
              <a:t>5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41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7CE82-ABAB-4D30-AC29-161F7EC3F744}" type="slidenum">
              <a:rPr lang="en-US"/>
              <a:pPr/>
              <a:t>42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43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44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45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46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16E0-193A-4026-97D8-C274823B92A3}" type="slidenum">
              <a:rPr lang="en-US"/>
              <a:pPr/>
              <a:t>47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48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4CE3-6301-4E11-9544-5B70D385F500}" type="slidenum">
              <a:rPr lang="en-US"/>
              <a:pPr/>
              <a:t>49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2E1DF-F9BE-4397-9802-5709B8878E25}" type="slidenum">
              <a:rPr lang="en-US"/>
              <a:pPr/>
              <a:t>50</a:t>
            </a:fld>
            <a:endParaRPr lang="en-US"/>
          </a:p>
        </p:txBody>
      </p:sp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6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F8E31-60FC-4684-AB89-5F898620A9AB}" type="slidenum">
              <a:rPr lang="en-US"/>
              <a:pPr/>
              <a:t>51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835E1-E1F9-4BD8-8D1E-50623ECBF82B}" type="slidenum">
              <a:rPr lang="en-US"/>
              <a:pPr/>
              <a:t>52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53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54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55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56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57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1E7A2-D8E5-4B6C-893C-89E37CA58028}" type="slidenum">
              <a:rPr lang="en-US"/>
              <a:pPr/>
              <a:t>58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015BA-3E20-44A7-978C-35F1F121525E}" type="slidenum">
              <a:rPr lang="en-US"/>
              <a:pPr/>
              <a:t>59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60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E21B5-927C-4F10-A313-A26A3EC7AFAF}" type="slidenum">
              <a:rPr lang="en-US"/>
              <a:pPr/>
              <a:t>7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61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CC47-19BF-4E3B-B7A0-81EED34C56EC}" type="slidenum">
              <a:rPr lang="en-US"/>
              <a:pPr/>
              <a:t>62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2E576-D3A9-4E0B-9977-FC4CCA079CF5}" type="slidenum">
              <a:rPr lang="en-US"/>
              <a:pPr/>
              <a:t>63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778F4-BF9B-429F-ACB1-680B34C3F49A}" type="slidenum">
              <a:rPr lang="en-US"/>
              <a:pPr/>
              <a:t>64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BE5D3-939D-451B-AE90-BB2965369916}" type="slidenum">
              <a:rPr lang="en-US"/>
              <a:pPr/>
              <a:t>65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66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DE3DD-E11A-4F93-B0B2-A43F3A1452B7}" type="slidenum">
              <a:rPr lang="en-US"/>
              <a:pPr/>
              <a:t>67</a:t>
            </a:fld>
            <a:endParaRPr lang="en-US"/>
          </a:p>
        </p:txBody>
      </p:sp>
      <p:sp>
        <p:nvSpPr>
          <p:cNvPr id="130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A898-840E-48F2-A421-682B99572A64}" type="slidenum">
              <a:rPr lang="en-US"/>
              <a:pPr/>
              <a:t>68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A898-840E-48F2-A421-682B99572A64}" type="slidenum">
              <a:rPr lang="en-US"/>
              <a:pPr/>
              <a:t>69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70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F196F-8ABF-4C2A-BFC5-0F48556D9C3C}" type="slidenum">
              <a:rPr lang="en-US"/>
              <a:pPr/>
              <a:t>8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71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51F9-1555-4E28-B8BE-FF638FBF4334}" type="slidenum">
              <a:rPr lang="en-US"/>
              <a:pPr/>
              <a:t>72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8DDB-7492-4E1F-A088-D1E1FDF24F71}" type="slidenum">
              <a:rPr lang="en-US"/>
              <a:pPr/>
              <a:t>73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8DDB-7492-4E1F-A088-D1E1FDF24F71}" type="slidenum">
              <a:rPr lang="en-US"/>
              <a:pPr/>
              <a:t>74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FA6C1-DE14-4F5D-A642-2FC9AE636CBE}" type="slidenum">
              <a:rPr lang="en-US"/>
              <a:pPr/>
              <a:t>75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FA6C1-DE14-4F5D-A642-2FC9AE636CBE}" type="slidenum">
              <a:rPr lang="en-US"/>
              <a:pPr/>
              <a:t>76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AF38-7DB7-4E8F-87E0-DC9E46D7B200}" type="slidenum">
              <a:rPr lang="en-US"/>
              <a:pPr/>
              <a:t>77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DCAF-878F-42BD-B7E0-5045F5526695}" type="slidenum">
              <a:rPr lang="en-US"/>
              <a:pPr/>
              <a:t>78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79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80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5BAA-84F1-4764-B73A-1F2654146854}" type="slidenum">
              <a:rPr lang="en-US"/>
              <a:pPr/>
              <a:t>9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81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3001D-D256-4E4C-8654-927703D44972}" type="slidenum">
              <a:rPr lang="en-US"/>
              <a:pPr/>
              <a:t>82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52DA-B39C-4E9E-8F93-AEC85BE751E4}" type="slidenum">
              <a:rPr lang="en-US"/>
              <a:pPr/>
              <a:t>83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7A3A-BC58-44FC-8634-3056204EDEB2}" type="slidenum">
              <a:rPr lang="en-US"/>
              <a:pPr/>
              <a:t>84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AE29D-32D5-418F-9989-5CA691C8C9EA}" type="slidenum">
              <a:rPr lang="en-US"/>
              <a:pPr/>
              <a:t>85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86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87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B127-6C09-4034-9A72-5E846FE8F85A}" type="slidenum">
              <a:rPr lang="en-US"/>
              <a:pPr/>
              <a:t>88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89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9B7E-0766-48C9-A94A-CEBD69B12616}" type="slidenum">
              <a:rPr lang="en-US"/>
              <a:pPr/>
              <a:t>90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EF33-535B-4289-ACE8-0AA8225D5BB2}" type="slidenum">
              <a:rPr lang="en-US"/>
              <a:pPr/>
              <a:t>10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1B28-4AE5-4DB4-9EA9-AA360BFEFA11}" type="slidenum">
              <a:rPr lang="en-US"/>
              <a:pPr/>
              <a:t>91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7DB3F-E587-4F5A-B2BC-FBC1639CE683}" type="slidenum">
              <a:rPr lang="en-US"/>
              <a:pPr/>
              <a:t>92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F669-3343-4E69-9804-D7096D3550C3}" type="slidenum">
              <a:rPr lang="en-US"/>
              <a:pPr/>
              <a:t>93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62DC7-8DC2-4099-A774-68B161F42923}" type="slidenum">
              <a:rPr lang="en-US"/>
              <a:pPr/>
              <a:t>94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9E75-0F59-4C6E-97F8-532AD85674B5}" type="slidenum">
              <a:rPr lang="en-US"/>
              <a:pPr/>
              <a:t>95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F67B-10B8-481F-8B26-1B2CA45676FD}" type="slidenum">
              <a:rPr lang="en-US"/>
              <a:pPr/>
              <a:t>96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E5E39-896A-4A45-BF49-C674F9A7DF48}" type="slidenum">
              <a:rPr lang="en-US"/>
              <a:pPr/>
              <a:t>97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1FAD3-3192-43D7-B235-391EA1561C69}" type="slidenum">
              <a:rPr lang="en-US"/>
              <a:pPr/>
              <a:t>98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43D3-E981-4A41-8836-378690818951}" type="slidenum">
              <a:rPr lang="en-US"/>
              <a:pPr/>
              <a:t>99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2C9A1-9459-40CC-B338-56D3092BF632}" type="slidenum">
              <a:rPr lang="en-US"/>
              <a:pPr/>
              <a:t>100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6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31667" y="2931668"/>
            <a:ext cx="6571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spc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Архитектура компьютера</a:t>
            </a:r>
            <a:endParaRPr lang="ru-RU" sz="4000" b="1" i="1" cap="all" spc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Глава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6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31667" y="2931668"/>
            <a:ext cx="6571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spc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Архитектура компьютера</a:t>
            </a:r>
            <a:endParaRPr lang="ru-RU" sz="4000" b="1" i="1" cap="all" spc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notesSlide" Target="../notesSlides/notesSlide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notesSlide" Target="../notesSlides/notesSlide1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4" Type="http://schemas.openxmlformats.org/officeDocument/2006/relationships/notesSlide" Target="../notesSlides/notesSlide10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notesSlide" Target="../notesSlides/notesSlide1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notesSlide" Target="../notesSlides/notesSlide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1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323.xml"/><Relationship Id="rId7" Type="http://schemas.openxmlformats.org/officeDocument/2006/relationships/notesSlide" Target="../notesSlides/notesSlide104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9" Type="http://schemas.openxmlformats.org/officeDocument/2006/relationships/image" Target="../media/image34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notesSlide" Target="../notesSlides/notesSlide107.xml"/><Relationship Id="rId4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notesSlide" Target="../notesSlides/notesSlide10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notesSlide" Target="../notesSlides/notesSlide109.xml"/><Relationship Id="rId4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340.xml"/><Relationship Id="rId7" Type="http://schemas.openxmlformats.org/officeDocument/2006/relationships/notesSlide" Target="../notesSlides/notesSlide110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9" Type="http://schemas.openxmlformats.org/officeDocument/2006/relationships/image" Target="../media/image35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1.xml"/><Relationship Id="rId3" Type="http://schemas.openxmlformats.org/officeDocument/2006/relationships/tags" Target="../tags/tag3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wmf"/><Relationship Id="rId2" Type="http://schemas.openxmlformats.org/officeDocument/2006/relationships/tags" Target="../tags/tag343.xml"/><Relationship Id="rId1" Type="http://schemas.openxmlformats.org/officeDocument/2006/relationships/vmlDrawing" Target="../drawings/vmlDrawing29.vml"/><Relationship Id="rId6" Type="http://schemas.openxmlformats.org/officeDocument/2006/relationships/tags" Target="../tags/tag347.xml"/><Relationship Id="rId11" Type="http://schemas.openxmlformats.org/officeDocument/2006/relationships/oleObject" Target="../embeddings/oleObject36.bin"/><Relationship Id="rId5" Type="http://schemas.openxmlformats.org/officeDocument/2006/relationships/tags" Target="../tags/tag346.xml"/><Relationship Id="rId10" Type="http://schemas.openxmlformats.org/officeDocument/2006/relationships/image" Target="../media/image36.wmf"/><Relationship Id="rId4" Type="http://schemas.openxmlformats.org/officeDocument/2006/relationships/tags" Target="../tags/tag345.xml"/><Relationship Id="rId9" Type="http://schemas.openxmlformats.org/officeDocument/2006/relationships/oleObject" Target="../embeddings/oleObject35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tags" Target="../tags/tag349.xml"/><Relationship Id="rId7" Type="http://schemas.openxmlformats.org/officeDocument/2006/relationships/oleObject" Target="../embeddings/oleObject37.bin"/><Relationship Id="rId2" Type="http://schemas.openxmlformats.org/officeDocument/2006/relationships/tags" Target="../tags/tag348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7" Type="http://schemas.openxmlformats.org/officeDocument/2006/relationships/image" Target="../media/image39.png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notesSlide" Target="../notesSlides/notesSlide1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notesSlide" Target="../notesSlides/notesSlide114.xml"/><Relationship Id="rId4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359.xml"/><Relationship Id="rId7" Type="http://schemas.openxmlformats.org/officeDocument/2006/relationships/oleObject" Target="../embeddings/oleObject38.bin"/><Relationship Id="rId2" Type="http://schemas.openxmlformats.org/officeDocument/2006/relationships/tags" Target="../tags/tag358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1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0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5" Type="http://schemas.openxmlformats.org/officeDocument/2006/relationships/notesSlide" Target="../notesSlides/notesSlide116.xml"/><Relationship Id="rId4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notesSlide" Target="../notesSlides/notesSlide1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Relationship Id="rId5" Type="http://schemas.openxmlformats.org/officeDocument/2006/relationships/notesSlide" Target="../notesSlides/notesSlide11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notesSlide" Target="../notesSlides/notesSlide119.xml"/><Relationship Id="rId4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375.xml"/><Relationship Id="rId7" Type="http://schemas.openxmlformats.org/officeDocument/2006/relationships/oleObject" Target="../embeddings/oleObject39.bin"/><Relationship Id="rId2" Type="http://schemas.openxmlformats.org/officeDocument/2006/relationships/tags" Target="../tags/tag374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1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6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tags" Target="../tags/tag378.xml"/><Relationship Id="rId7" Type="http://schemas.openxmlformats.org/officeDocument/2006/relationships/oleObject" Target="../embeddings/oleObject40.bin"/><Relationship Id="rId2" Type="http://schemas.openxmlformats.org/officeDocument/2006/relationships/tags" Target="../tags/tag377.xml"/><Relationship Id="rId1" Type="http://schemas.openxmlformats.org/officeDocument/2006/relationships/vmlDrawing" Target="../drawings/vmlDrawing33.vml"/><Relationship Id="rId6" Type="http://schemas.openxmlformats.org/officeDocument/2006/relationships/notesSlide" Target="../notesSlides/notesSlide1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5" Type="http://schemas.openxmlformats.org/officeDocument/2006/relationships/notesSlide" Target="../notesSlides/notesSlide122.xml"/><Relationship Id="rId4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5" Type="http://schemas.openxmlformats.org/officeDocument/2006/relationships/notesSlide" Target="../notesSlides/notesSlide123.xml"/><Relationship Id="rId4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notesSlide" Target="../notesSlides/notesSlide124.xml"/><Relationship Id="rId4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5" Type="http://schemas.openxmlformats.org/officeDocument/2006/relationships/notesSlide" Target="../notesSlides/notesSlide125.xml"/><Relationship Id="rId4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5" Type="http://schemas.openxmlformats.org/officeDocument/2006/relationships/notesSlide" Target="../notesSlides/notesSlide126.xml"/><Relationship Id="rId4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notesSlide" Target="../notesSlides/notesSlide12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5" Type="http://schemas.openxmlformats.org/officeDocument/2006/relationships/notesSlide" Target="../notesSlides/notesSlide129.xml"/><Relationship Id="rId4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notesSlide" Target="../notesSlides/notesSlide130.xml"/><Relationship Id="rId4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notesSlide" Target="../notesSlides/notesSlide131.xml"/><Relationship Id="rId4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4" Type="http://schemas.openxmlformats.org/officeDocument/2006/relationships/notesSlide" Target="../notesSlides/notesSlide13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4" Type="http://schemas.openxmlformats.org/officeDocument/2006/relationships/notesSlide" Target="../notesSlides/notesSlid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4" Type="http://schemas.openxmlformats.org/officeDocument/2006/relationships/notesSlide" Target="../notesSlides/notesSlide134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tags" Target="../tags/tag417.xml"/><Relationship Id="rId7" Type="http://schemas.openxmlformats.org/officeDocument/2006/relationships/oleObject" Target="../embeddings/oleObject41.bin"/><Relationship Id="rId2" Type="http://schemas.openxmlformats.org/officeDocument/2006/relationships/tags" Target="../tags/tag416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1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4" Type="http://schemas.openxmlformats.org/officeDocument/2006/relationships/notesSlide" Target="../notesSlides/notesSlide13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4" Type="http://schemas.openxmlformats.org/officeDocument/2006/relationships/notesSlide" Target="../notesSlides/notesSlide1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6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3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63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7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66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.v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image" Target="../media/image8.emf"/><Relationship Id="rId4" Type="http://schemas.openxmlformats.org/officeDocument/2006/relationships/tags" Target="../tags/tag72.xml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80.xml"/><Relationship Id="rId7" Type="http://schemas.openxmlformats.org/officeDocument/2006/relationships/oleObject" Target="../embeddings/oleObject7.bin"/><Relationship Id="rId2" Type="http://schemas.openxmlformats.org/officeDocument/2006/relationships/tags" Target="../tags/tag79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87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1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100.xml"/><Relationship Id="rId7" Type="http://schemas.openxmlformats.org/officeDocument/2006/relationships/oleObject" Target="../embeddings/oleObject9.bin"/><Relationship Id="rId2" Type="http://schemas.openxmlformats.org/officeDocument/2006/relationships/tags" Target="../tags/tag99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wmf"/><Relationship Id="rId2" Type="http://schemas.openxmlformats.org/officeDocument/2006/relationships/tags" Target="../tags/tag10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06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105.xml"/><Relationship Id="rId10" Type="http://schemas.openxmlformats.org/officeDocument/2006/relationships/image" Target="../media/image12.wmf"/><Relationship Id="rId4" Type="http://schemas.openxmlformats.org/officeDocument/2006/relationships/tags" Target="../tags/tag104.xml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tags" Target="../tags/tag108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07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tags" Target="../tags/tag111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wmf"/><Relationship Id="rId4" Type="http://schemas.openxmlformats.org/officeDocument/2006/relationships/tags" Target="../tags/tag112.xml"/><Relationship Id="rId9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8.wmf"/><Relationship Id="rId2" Type="http://schemas.openxmlformats.org/officeDocument/2006/relationships/tags" Target="../tags/tag1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8.wmf"/><Relationship Id="rId3" Type="http://schemas.openxmlformats.org/officeDocument/2006/relationships/tags" Target="../tags/tag116.xml"/><Relationship Id="rId7" Type="http://schemas.openxmlformats.org/officeDocument/2006/relationships/notesSlide" Target="../notesSlides/notesSlide41.xml"/><Relationship Id="rId12" Type="http://schemas.openxmlformats.org/officeDocument/2006/relationships/oleObject" Target="../embeddings/oleObject19.bin"/><Relationship Id="rId2" Type="http://schemas.openxmlformats.org/officeDocument/2006/relationships/tags" Target="../tags/tag115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wmf"/><Relationship Id="rId5" Type="http://schemas.openxmlformats.org/officeDocument/2006/relationships/tags" Target="../tags/tag118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17.xml"/><Relationship Id="rId9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21.xml"/><Relationship Id="rId7" Type="http://schemas.openxmlformats.org/officeDocument/2006/relationships/notesSlide" Target="../notesSlides/notesSlide43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image" Target="../media/image2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1.wmf"/><Relationship Id="rId2" Type="http://schemas.openxmlformats.org/officeDocument/2006/relationships/tags" Target="../tags/tag12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132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31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3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34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138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41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50.xml"/><Relationship Id="rId7" Type="http://schemas.openxmlformats.org/officeDocument/2006/relationships/notesSlide" Target="../notesSlides/notesSlide54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wmf"/><Relationship Id="rId5" Type="http://schemas.openxmlformats.org/officeDocument/2006/relationships/tags" Target="../tags/tag152.xml"/><Relationship Id="rId10" Type="http://schemas.openxmlformats.org/officeDocument/2006/relationships/oleObject" Target="../embeddings/oleObject27.bin"/><Relationship Id="rId4" Type="http://schemas.openxmlformats.org/officeDocument/2006/relationships/tags" Target="../tags/tag151.xml"/><Relationship Id="rId9" Type="http://schemas.openxmlformats.org/officeDocument/2006/relationships/image" Target="../media/image2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167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66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1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6.xml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notesSlide" Target="../notesSlides/notesSlide70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5.xml"/><Relationship Id="rId3" Type="http://schemas.openxmlformats.org/officeDocument/2006/relationships/tags" Target="../tags/tag22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4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7.xml"/><Relationship Id="rId3" Type="http://schemas.openxmlformats.org/officeDocument/2006/relationships/tags" Target="../tags/tag2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10" Type="http://schemas.openxmlformats.org/officeDocument/2006/relationships/image" Target="../media/image29.wmf"/><Relationship Id="rId4" Type="http://schemas.openxmlformats.org/officeDocument/2006/relationships/tags" Target="../tags/tag234.xml"/><Relationship Id="rId9" Type="http://schemas.openxmlformats.org/officeDocument/2006/relationships/oleObject" Target="../embeddings/oleObject29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4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4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Relationship Id="rId4" Type="http://schemas.openxmlformats.org/officeDocument/2006/relationships/image" Target="../media/image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notesSlide" Target="../notesSlides/notes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notesSlide" Target="../notesSlides/notesSlide8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5" Type="http://schemas.openxmlformats.org/officeDocument/2006/relationships/notesSlide" Target="../notesSlides/notesSlide89.xml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notesSlide" Target="../notesSlides/notesSlide9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0.xml"/><Relationship Id="rId4" Type="http://schemas.openxmlformats.org/officeDocument/2006/relationships/tags" Target="../tags/tag279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82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281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image" Target="../media/image31.e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86.xml"/><Relationship Id="rId7" Type="http://schemas.openxmlformats.org/officeDocument/2006/relationships/notesSlide" Target="../notesSlides/notesSlide94.xml"/><Relationship Id="rId2" Type="http://schemas.openxmlformats.org/officeDocument/2006/relationships/tags" Target="../tags/tag285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9" Type="http://schemas.openxmlformats.org/officeDocument/2006/relationships/image" Target="../media/image32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notesSlide" Target="../notesSlides/notesSlide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3.xml"/><Relationship Id="rId4" Type="http://schemas.openxmlformats.org/officeDocument/2006/relationships/tags" Target="../tags/tag29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notesSlide" Target="../notesSlides/notesSlide9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299.xml"/><Relationship Id="rId7" Type="http://schemas.openxmlformats.org/officeDocument/2006/relationships/notesSlide" Target="../notesSlides/notesSlide97.xml"/><Relationship Id="rId2" Type="http://schemas.openxmlformats.org/officeDocument/2006/relationships/tags" Target="../tags/tag298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9" Type="http://schemas.openxmlformats.org/officeDocument/2006/relationships/image" Target="../media/image33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4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0" y="68759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Глава </a:t>
            </a:r>
            <a:r>
              <a:rPr lang="en-US" sz="4400" dirty="0">
                <a:solidFill>
                  <a:schemeClr val="bg1"/>
                </a:solidFill>
              </a:rPr>
              <a:t>6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endParaRPr lang="ru-RU" sz="4400" dirty="0">
              <a:solidFill>
                <a:schemeClr val="bg1"/>
              </a:solidFill>
            </a:endParaRPr>
          </a:p>
          <a:p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276600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23657" y="33029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Дэвид М. Харрис и Сара Л. Харрис </a:t>
            </a:r>
            <a:endParaRPr lang="ru-RU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Цифровая схемотехника и архитектура  компьютера, второе издание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87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Формат очень похож на инструкцию суммирования, отличается только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uk-UA" sz="2400" dirty="0" smtClean="0">
                <a:latin typeface="+mj-lt"/>
                <a:cs typeface="Arial" charset="0"/>
              </a:rPr>
              <a:t>кодом</a:t>
            </a:r>
            <a:r>
              <a:rPr lang="ru-RU" sz="2400" dirty="0" smtClean="0">
                <a:latin typeface="+mj-lt"/>
                <a:cs typeface="Arial" charset="0"/>
              </a:rPr>
              <a:t> мнемоники </a:t>
            </a:r>
            <a:r>
              <a:rPr lang="en-US" sz="2400" dirty="0" smtClean="0">
                <a:latin typeface="+mj-lt"/>
                <a:cs typeface="Arial" charset="0"/>
              </a:rPr>
              <a:t>sub</a:t>
            </a:r>
            <a:endParaRPr lang="ru-RU" sz="2400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sub: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мнемоника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b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, c: </a:t>
            </a:r>
            <a:r>
              <a:rPr lang="ru-RU" sz="2400" dirty="0" smtClean="0">
                <a:latin typeface="+mj-lt"/>
                <a:cs typeface="Arial" charset="0"/>
              </a:rPr>
              <a:t>операнды-источники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a:</a:t>
            </a:r>
            <a:r>
              <a:rPr lang="ru-RU" sz="24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операнд-назначение</a:t>
            </a:r>
            <a:r>
              <a:rPr lang="en-US" sz="2400" dirty="0" smtClean="0">
                <a:latin typeface="+mj-lt"/>
                <a:cs typeface="Arial" charset="0"/>
              </a:rPr>
              <a:t>, </a:t>
            </a:r>
            <a:r>
              <a:rPr lang="ru-RU" sz="2400" dirty="0">
                <a:latin typeface="+mj-lt"/>
                <a:cs typeface="Arial" charset="0"/>
              </a:rPr>
              <a:t>операнд-приемник</a:t>
            </a:r>
            <a:endParaRPr lang="en-US" sz="24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С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a </a:t>
            </a:r>
            <a:r>
              <a:rPr lang="en-US" sz="1800" dirty="0">
                <a:latin typeface="Courier New" pitchFamily="49" charset="0"/>
                <a:cs typeface="Arial" charset="0"/>
              </a:rPr>
              <a:t>= b - c;</a:t>
            </a:r>
          </a:p>
        </p:txBody>
      </p:sp>
      <p:sp>
        <p:nvSpPr>
          <p:cNvPr id="10987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sub </a:t>
            </a:r>
            <a:r>
              <a:rPr lang="en-US" sz="1800" dirty="0">
                <a:latin typeface="Courier New" pitchFamily="49" charset="0"/>
                <a:cs typeface="Arial" charset="0"/>
              </a:rPr>
              <a:t>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Пример инструкции: В</a:t>
            </a:r>
            <a:r>
              <a:rPr lang="ru-RU" sz="4400" dirty="0" smtClean="0">
                <a:solidFill>
                  <a:schemeClr val="bg1"/>
                </a:solidFill>
              </a:rPr>
              <a:t>ычитание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0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proc1: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-4   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выделяем место в стеке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сохраняем регистр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$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</a:rPr>
              <a:t>ra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proc2	    </a:t>
            </a:r>
            <a:r>
              <a:rPr lang="en-US" sz="2000" dirty="0" smtClean="0">
                <a:latin typeface="Courier New" pitchFamily="49" charset="0"/>
              </a:rPr>
              <a:t>#</a:t>
            </a:r>
            <a:r>
              <a:rPr lang="uk-UA" sz="2000" dirty="0" smtClean="0">
                <a:latin typeface="Courier New" pitchFamily="49" charset="0"/>
              </a:rPr>
              <a:t> </a:t>
            </a:r>
            <a:r>
              <a:rPr lang="ru-RU" sz="2000" dirty="0" smtClean="0">
                <a:latin typeface="Courier New" pitchFamily="49" charset="0"/>
              </a:rPr>
              <a:t>вызываем функцию </a:t>
            </a:r>
            <a:r>
              <a:rPr lang="en-US" sz="2000" dirty="0" smtClean="0">
                <a:latin typeface="Courier New" pitchFamily="49" charset="0"/>
              </a:rPr>
              <a:t>proc2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...</a:t>
            </a:r>
          </a:p>
          <a:p>
            <a:pPr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восстанавливаем регистр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$</a:t>
            </a:r>
            <a:r>
              <a:rPr lang="en-US" sz="2000" b="1" dirty="0" err="1" smtClean="0">
                <a:solidFill>
                  <a:schemeClr val="accent1"/>
                </a:solidFill>
                <a:latin typeface="Courier New" pitchFamily="49" charset="0"/>
              </a:rPr>
              <a:t>ra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4    # </a:t>
            </a:r>
            <a:r>
              <a:rPr lang="ru-RU" sz="2000" b="1" dirty="0">
                <a:solidFill>
                  <a:schemeClr val="accent1"/>
                </a:solidFill>
                <a:latin typeface="Courier New" pitchFamily="49" charset="0"/>
              </a:rPr>
              <a:t>восстанавливаем размер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стека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 # </a:t>
            </a:r>
            <a:r>
              <a:rPr lang="ru-RU" sz="2000" dirty="0">
                <a:latin typeface="Courier New" pitchFamily="49" charset="0"/>
              </a:rPr>
              <a:t>возврат в вызывающую </a:t>
            </a:r>
            <a:r>
              <a:rPr lang="ru-RU" sz="2000" dirty="0" smtClean="0">
                <a:latin typeface="Courier New" pitchFamily="49" charset="0"/>
              </a:rPr>
              <a:t>функцию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83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339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3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Вызов функции из функции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10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diffofsums</a:t>
            </a:r>
            <a:r>
              <a:rPr lang="en-US" sz="20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-4  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выделяем место в стеке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				 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для сохранения регистра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$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s0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$s0,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сохраняем регистр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$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s0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         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не нужно сохранять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$t0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или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$t1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$t0, $a0, $a1  # $t0 = f + g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$t1, $a2, $a3  # $t1 = h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sub $s0, $t0, $t1  # result = (f + g) - (h +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$v0, $s0, $0   # </a:t>
            </a:r>
            <a:r>
              <a:rPr lang="ru-RU" sz="2000" dirty="0" smtClean="0">
                <a:latin typeface="Courier New" pitchFamily="49" charset="0"/>
              </a:rPr>
              <a:t>записываем результат в 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$v0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$s0,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2000" b="1" dirty="0">
                <a:solidFill>
                  <a:schemeClr val="accent1"/>
                </a:solidFill>
                <a:latin typeface="Courier New" pitchFamily="49" charset="0"/>
              </a:rPr>
              <a:t>восстанавливаем регистр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$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s0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4   # </a:t>
            </a:r>
            <a:r>
              <a:rPr lang="ru-RU" sz="2000" b="1" dirty="0">
                <a:solidFill>
                  <a:schemeClr val="accent1"/>
                </a:solidFill>
                <a:latin typeface="Courier New" pitchFamily="49" charset="0"/>
              </a:rPr>
              <a:t>восстанавливаем размер стека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# </a:t>
            </a:r>
            <a:r>
              <a:rPr lang="ru-RU" sz="2000" dirty="0">
                <a:latin typeface="Courier New" pitchFamily="49" charset="0"/>
              </a:rPr>
              <a:t>возврат в вызывающую функцию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153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303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Сохранение оберегаемых регистров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34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0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Высокоуровневый код</a:t>
            </a:r>
            <a:endParaRPr lang="en-US" sz="24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n) 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if (n &lt;= 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else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Рекурсивные вызовы функций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52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Код на ассемблере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MIPS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endParaRPr lang="en-US" sz="1600" b="1" dirty="0">
              <a:solidFill>
                <a:schemeClr val="accent1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Рекурсивные вызовы функций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8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81534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</a:rPr>
              <a:t>Код на ассемблере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</a:t>
            </a: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0x90</a:t>
            </a:r>
            <a:r>
              <a:rPr lang="en-US" sz="1600" dirty="0">
                <a:latin typeface="Courier New" pitchFamily="49" charset="0"/>
              </a:rPr>
              <a:t> factorial: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-8  # </a:t>
            </a:r>
            <a:r>
              <a:rPr lang="ru-RU" sz="1600" dirty="0" smtClean="0">
                <a:latin typeface="Courier New" pitchFamily="49" charset="0"/>
              </a:rPr>
              <a:t>выделяем место в стеке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0x94      </a:t>
            </a: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$a0, 4($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</a:t>
            </a:r>
            <a:r>
              <a:rPr lang="ru-RU" sz="1600" dirty="0" smtClean="0">
                <a:latin typeface="Courier New" pitchFamily="49" charset="0"/>
              </a:rPr>
              <a:t>сохраняем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$a0</a:t>
            </a: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, 0($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</a:t>
            </a:r>
            <a:r>
              <a:rPr lang="ru-RU" sz="1600" dirty="0">
                <a:latin typeface="Courier New" pitchFamily="49" charset="0"/>
              </a:rPr>
              <a:t>сохраняем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$</a:t>
            </a:r>
            <a:r>
              <a:rPr lang="en-US" sz="1600" dirty="0" err="1">
                <a:latin typeface="Courier New" pitchFamily="49" charset="0"/>
              </a:rPr>
              <a:t>ra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$t0, $0, 2    </a:t>
            </a: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slt</a:t>
            </a:r>
            <a:r>
              <a:rPr lang="en-US" sz="1600" dirty="0">
                <a:latin typeface="Courier New" pitchFamily="49" charset="0"/>
              </a:rPr>
              <a:t>  $t0, $a0, $t0 # a &lt;= 1 ?</a:t>
            </a: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beq</a:t>
            </a:r>
            <a:r>
              <a:rPr lang="en-US" sz="1600" dirty="0">
                <a:latin typeface="Courier New" pitchFamily="49" charset="0"/>
              </a:rPr>
              <a:t>  $t0, $0, else # </a:t>
            </a:r>
            <a:r>
              <a:rPr lang="ru-RU" sz="1600" dirty="0" smtClean="0">
                <a:latin typeface="Courier New" pitchFamily="49" charset="0"/>
              </a:rPr>
              <a:t>нет</a:t>
            </a:r>
            <a:r>
              <a:rPr lang="en-US" sz="1600" dirty="0" smtClean="0">
                <a:latin typeface="Courier New" pitchFamily="49" charset="0"/>
              </a:rPr>
              <a:t>: </a:t>
            </a:r>
            <a:r>
              <a:rPr lang="ru-RU" sz="1600" dirty="0" smtClean="0">
                <a:latin typeface="Courier New" pitchFamily="49" charset="0"/>
              </a:rPr>
              <a:t>переходим к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else  </a:t>
            </a: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$v0, $0, 1    # </a:t>
            </a:r>
            <a:r>
              <a:rPr lang="ru-RU" sz="1600" dirty="0" smtClean="0">
                <a:latin typeface="Courier New" pitchFamily="49" charset="0"/>
              </a:rPr>
              <a:t>да</a:t>
            </a:r>
            <a:r>
              <a:rPr lang="en-US" sz="1600" dirty="0" smtClean="0">
                <a:latin typeface="Courier New" pitchFamily="49" charset="0"/>
              </a:rPr>
              <a:t>: </a:t>
            </a:r>
            <a:r>
              <a:rPr lang="ru-RU" sz="1600" dirty="0" smtClean="0">
                <a:latin typeface="Courier New" pitchFamily="49" charset="0"/>
              </a:rPr>
              <a:t>возвращаемое значение=</a:t>
            </a:r>
            <a:r>
              <a:rPr lang="en-US" sz="1600" dirty="0" smtClean="0">
                <a:latin typeface="Courier New" pitchFamily="49" charset="0"/>
              </a:rPr>
              <a:t>1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8   # </a:t>
            </a:r>
            <a:r>
              <a:rPr lang="ru-RU" sz="1600" dirty="0" smtClean="0">
                <a:latin typeface="Courier New" pitchFamily="49" charset="0"/>
              </a:rPr>
              <a:t>восстанавливаем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$</a:t>
            </a:r>
            <a:r>
              <a:rPr lang="en-US" sz="1600" dirty="0" err="1">
                <a:latin typeface="Courier New" pitchFamily="49" charset="0"/>
              </a:rPr>
              <a:t>sp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jr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           # </a:t>
            </a:r>
            <a:r>
              <a:rPr lang="ru-RU" sz="1600" dirty="0" smtClean="0">
                <a:latin typeface="Courier New" pitchFamily="49" charset="0"/>
              </a:rPr>
              <a:t>возврат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0xB4 </a:t>
            </a:r>
            <a:r>
              <a:rPr lang="en-US" sz="1600" dirty="0">
                <a:latin typeface="Courier New" pitchFamily="49" charset="0"/>
              </a:rPr>
              <a:t>     else: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$a0, $a0, -1  # n = n - 1</a:t>
            </a: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jal</a:t>
            </a:r>
            <a:r>
              <a:rPr lang="en-US" sz="1600" dirty="0">
                <a:latin typeface="Courier New" pitchFamily="49" charset="0"/>
              </a:rPr>
              <a:t>  factorial     # </a:t>
            </a:r>
            <a:r>
              <a:rPr lang="ru-RU" sz="1600" dirty="0" smtClean="0">
                <a:latin typeface="Courier New" pitchFamily="49" charset="0"/>
              </a:rPr>
              <a:t>рекурсивный вызов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, 0($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</a:t>
            </a:r>
            <a:r>
              <a:rPr lang="ru-RU" sz="1600" dirty="0">
                <a:latin typeface="Courier New" pitchFamily="49" charset="0"/>
              </a:rPr>
              <a:t>восстанавливаем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$</a:t>
            </a:r>
            <a:r>
              <a:rPr lang="en-US" sz="1600" dirty="0" err="1">
                <a:latin typeface="Courier New" pitchFamily="49" charset="0"/>
              </a:rPr>
              <a:t>ra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$a0, 4($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</a:t>
            </a:r>
            <a:r>
              <a:rPr lang="ru-RU" sz="1600" dirty="0">
                <a:latin typeface="Courier New" pitchFamily="49" charset="0"/>
              </a:rPr>
              <a:t>восстанавливаем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$a0</a:t>
            </a: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8   # </a:t>
            </a:r>
            <a:r>
              <a:rPr lang="ru-RU" sz="1600" dirty="0">
                <a:latin typeface="Courier New" pitchFamily="49" charset="0"/>
              </a:rPr>
              <a:t>восстанавливаем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$</a:t>
            </a:r>
            <a:r>
              <a:rPr lang="en-US" sz="1600" dirty="0" err="1">
                <a:latin typeface="Courier New" pitchFamily="49" charset="0"/>
              </a:rPr>
              <a:t>sp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mul</a:t>
            </a:r>
            <a:r>
              <a:rPr lang="en-US" sz="1600" dirty="0">
                <a:latin typeface="Courier New" pitchFamily="49" charset="0"/>
              </a:rPr>
              <a:t>  $v0, $a0, $v0 # n * factorial(n-1)</a:t>
            </a:r>
          </a:p>
          <a:p>
            <a:r>
              <a:rPr lang="en-US" sz="1600" b="1" dirty="0">
                <a:latin typeface="Courier New" pitchFamily="49" charset="0"/>
              </a:rPr>
              <a:t>0xCC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jr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           # </a:t>
            </a:r>
            <a:r>
              <a:rPr lang="ru-RU" sz="1600" dirty="0" smtClean="0">
                <a:latin typeface="Courier New" pitchFamily="49" charset="0"/>
              </a:rPr>
              <a:t>возврат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Рекурсивные вызовы функций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9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32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218137"/>
              </p:ext>
            </p:extLst>
          </p:nvPr>
        </p:nvGraphicFramePr>
        <p:xfrm>
          <a:off x="762000" y="1358900"/>
          <a:ext cx="82296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20" name="VISIO" r:id="rId8" imgW="3946320" imgH="2162880" progId="Visio.Drawing.6">
                  <p:embed/>
                </p:oleObj>
              </mc:Choice>
              <mc:Fallback>
                <p:oleObj name="VISIO" r:id="rId8" imgW="3946320" imgH="2162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58900"/>
                        <a:ext cx="82296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3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32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632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Стек во время рекурсивных вызовов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52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762000" y="914400"/>
            <a:ext cx="8153400" cy="4525963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accent1"/>
                </a:solidFill>
              </a:rPr>
              <a:t>Вызывающая функция</a:t>
            </a:r>
            <a:endParaRPr lang="en-US" sz="2100" b="1" dirty="0">
              <a:solidFill>
                <a:schemeClr val="accent1"/>
              </a:solidFill>
            </a:endParaRPr>
          </a:p>
          <a:p>
            <a:pPr lvl="1"/>
            <a:r>
              <a:rPr lang="ru-RU" sz="2100" dirty="0" smtClean="0"/>
              <a:t>Сохраняет не оберегаемые регистры, которые может модифицировать вызываемая функция</a:t>
            </a:r>
            <a:r>
              <a:rPr lang="en-US" sz="2100" dirty="0" smtClean="0"/>
              <a:t> </a:t>
            </a:r>
            <a:r>
              <a:rPr lang="en-US" sz="2100" dirty="0" smtClean="0">
                <a:latin typeface="+mj-lt"/>
              </a:rPr>
              <a:t>(</a:t>
            </a:r>
            <a:r>
              <a:rPr lang="ru-RU" sz="2100" dirty="0" smtClean="0">
                <a:latin typeface="+mj-lt"/>
              </a:rPr>
              <a:t>например</a:t>
            </a:r>
            <a:r>
              <a:rPr lang="en-US" sz="2100" dirty="0">
                <a:latin typeface="+mj-lt"/>
              </a:rPr>
              <a:t>:</a:t>
            </a:r>
            <a:r>
              <a:rPr lang="en-US" sz="2100" dirty="0" smtClean="0"/>
              <a:t> </a:t>
            </a:r>
            <a:r>
              <a:rPr lang="en-US" sz="2100" dirty="0">
                <a:latin typeface="Courier10 BT" pitchFamily="49" charset="0"/>
              </a:rPr>
              <a:t>$t0-t9</a:t>
            </a:r>
            <a:r>
              <a:rPr lang="en-US" sz="2100" dirty="0" smtClean="0"/>
              <a:t>)</a:t>
            </a:r>
          </a:p>
          <a:p>
            <a:pPr lvl="1"/>
            <a:r>
              <a:rPr lang="ru-RU" sz="2100" dirty="0"/>
              <a:t>Записывает аргументы вызываемой функции в </a:t>
            </a:r>
            <a:r>
              <a:rPr lang="en-US" sz="2100" dirty="0">
                <a:latin typeface="Courier10 BT" pitchFamily="49" charset="0"/>
              </a:rPr>
              <a:t>$a0-$</a:t>
            </a:r>
            <a:r>
              <a:rPr lang="en-US" sz="2100" dirty="0" smtClean="0">
                <a:latin typeface="Courier10 BT" pitchFamily="49" charset="0"/>
              </a:rPr>
              <a:t>a3</a:t>
            </a:r>
            <a:endParaRPr lang="en-US" sz="2100" dirty="0"/>
          </a:p>
          <a:p>
            <a:pPr lvl="1"/>
            <a:r>
              <a:rPr lang="ru-RU" sz="2100" dirty="0" smtClean="0">
                <a:latin typeface="+mj-lt"/>
              </a:rPr>
              <a:t>Делает</a:t>
            </a:r>
            <a:r>
              <a:rPr lang="uk-UA" sz="2100" dirty="0" smtClean="0">
                <a:latin typeface="+mj-lt"/>
              </a:rPr>
              <a:t> </a:t>
            </a:r>
            <a:r>
              <a:rPr lang="ru-RU" sz="2100" dirty="0" smtClean="0">
                <a:latin typeface="+mj-lt"/>
              </a:rPr>
              <a:t>переход </a:t>
            </a:r>
            <a:r>
              <a:rPr lang="en-US" sz="2100" dirty="0" err="1" smtClean="0">
                <a:latin typeface="Courier10 BT" pitchFamily="49" charset="0"/>
              </a:rPr>
              <a:t>jal</a:t>
            </a:r>
            <a:r>
              <a:rPr lang="en-US" sz="2100" dirty="0" smtClean="0">
                <a:latin typeface="Courier10 BT" pitchFamily="49" charset="0"/>
              </a:rPr>
              <a:t> </a:t>
            </a:r>
            <a:r>
              <a:rPr lang="ru-RU" sz="2100" dirty="0" smtClean="0">
                <a:latin typeface="+mj-lt"/>
              </a:rPr>
              <a:t>на вызываемую функци</a:t>
            </a:r>
            <a:r>
              <a:rPr lang="ru-RU" sz="2100" dirty="0">
                <a:latin typeface="+mj-lt"/>
              </a:rPr>
              <a:t>ю</a:t>
            </a:r>
            <a:endParaRPr lang="en-US" sz="2100" dirty="0">
              <a:latin typeface="+mj-lt"/>
            </a:endParaRPr>
          </a:p>
          <a:p>
            <a:pPr lvl="1"/>
            <a:r>
              <a:rPr lang="ru-RU" sz="2100" dirty="0" smtClean="0"/>
              <a:t>После возврата из вызываемой функции считывает результат из</a:t>
            </a:r>
            <a:r>
              <a:rPr lang="en-US" sz="2100" dirty="0" smtClean="0"/>
              <a:t> </a:t>
            </a:r>
            <a:r>
              <a:rPr lang="en-US" sz="2100" dirty="0">
                <a:latin typeface="Courier10 BT" pitchFamily="49" charset="0"/>
              </a:rPr>
              <a:t>$</a:t>
            </a:r>
            <a:r>
              <a:rPr lang="en-US" sz="2100" dirty="0" smtClean="0">
                <a:latin typeface="Courier10 BT" pitchFamily="49" charset="0"/>
              </a:rPr>
              <a:t>v0</a:t>
            </a:r>
          </a:p>
          <a:p>
            <a:pPr lvl="1"/>
            <a:r>
              <a:rPr lang="ru-RU" sz="2100" dirty="0"/>
              <a:t>восстанавливает необходимые не оберегаемые </a:t>
            </a:r>
            <a:r>
              <a:rPr lang="ru-RU" sz="2100" dirty="0" smtClean="0"/>
              <a:t>регистры</a:t>
            </a:r>
            <a:endParaRPr lang="en-US" sz="2100" dirty="0">
              <a:latin typeface="Courier10 BT" pitchFamily="49" charset="0"/>
            </a:endParaRPr>
          </a:p>
          <a:p>
            <a:r>
              <a:rPr lang="ru-RU" sz="2100" b="1" dirty="0" smtClean="0">
                <a:solidFill>
                  <a:schemeClr val="accent1"/>
                </a:solidFill>
              </a:rPr>
              <a:t>Вызываемая функция</a:t>
            </a:r>
            <a:endParaRPr lang="en-US" sz="2100" b="1" dirty="0">
              <a:solidFill>
                <a:schemeClr val="accent1"/>
              </a:solidFill>
            </a:endParaRPr>
          </a:p>
          <a:p>
            <a:pPr lvl="1"/>
            <a:r>
              <a:rPr lang="ru-RU" sz="2100" dirty="0" smtClean="0"/>
              <a:t>Сохраняет оберегаемые регистры, которые планирует использовать</a:t>
            </a:r>
            <a:r>
              <a:rPr lang="en-US" sz="2100" dirty="0" smtClean="0"/>
              <a:t> </a:t>
            </a:r>
            <a:r>
              <a:rPr lang="en-US" sz="2100" dirty="0" smtClean="0">
                <a:latin typeface="Courier10 BT" pitchFamily="49" charset="0"/>
              </a:rPr>
              <a:t>(</a:t>
            </a:r>
            <a:r>
              <a:rPr lang="ru-RU" sz="2100" dirty="0" smtClean="0"/>
              <a:t>например</a:t>
            </a:r>
            <a:r>
              <a:rPr lang="en-US" sz="2100" dirty="0" smtClean="0"/>
              <a:t>: </a:t>
            </a:r>
            <a:r>
              <a:rPr lang="en-US" sz="2100" dirty="0" smtClean="0">
                <a:latin typeface="Courier10 BT" pitchFamily="49" charset="0"/>
              </a:rPr>
              <a:t>$</a:t>
            </a:r>
            <a:r>
              <a:rPr lang="en-US" sz="2100" dirty="0" err="1" smtClean="0">
                <a:latin typeface="Courier10 BT" pitchFamily="49" charset="0"/>
              </a:rPr>
              <a:t>ra</a:t>
            </a:r>
            <a:r>
              <a:rPr lang="ru-RU" sz="2100" dirty="0" smtClean="0">
                <a:latin typeface="Courier10 BT" pitchFamily="49" charset="0"/>
              </a:rPr>
              <a:t>, </a:t>
            </a:r>
            <a:r>
              <a:rPr lang="en-US" sz="2100" dirty="0" smtClean="0">
                <a:latin typeface="Courier10 BT" pitchFamily="49" charset="0"/>
              </a:rPr>
              <a:t>$s0-</a:t>
            </a:r>
            <a:r>
              <a:rPr lang="en-US" sz="2100" dirty="0">
                <a:latin typeface="Courier10 BT" pitchFamily="49" charset="0"/>
              </a:rPr>
              <a:t>$s7</a:t>
            </a:r>
            <a:r>
              <a:rPr lang="en-US" sz="2100" dirty="0"/>
              <a:t>)</a:t>
            </a:r>
          </a:p>
          <a:p>
            <a:pPr lvl="1"/>
            <a:r>
              <a:rPr lang="ru-RU" sz="2100" dirty="0" smtClean="0"/>
              <a:t>Выполняет необходимые операции</a:t>
            </a:r>
            <a:endParaRPr lang="en-US" sz="2100" dirty="0"/>
          </a:p>
          <a:p>
            <a:pPr lvl="1"/>
            <a:r>
              <a:rPr lang="ru-RU" sz="2100" dirty="0" smtClean="0"/>
              <a:t>Записывает результат в</a:t>
            </a:r>
            <a:r>
              <a:rPr lang="en-US" sz="2100" dirty="0" smtClean="0"/>
              <a:t> </a:t>
            </a:r>
            <a:r>
              <a:rPr lang="en-US" sz="2100" dirty="0">
                <a:latin typeface="Courier10 BT" pitchFamily="49" charset="0"/>
              </a:rPr>
              <a:t>$v0</a:t>
            </a:r>
          </a:p>
          <a:p>
            <a:pPr lvl="1"/>
            <a:r>
              <a:rPr lang="ru-RU" sz="2100" dirty="0" smtClean="0"/>
              <a:t>Восстанавливает сохраненные оберегаемые регистры</a:t>
            </a:r>
            <a:endParaRPr lang="en-US" sz="2100" dirty="0"/>
          </a:p>
          <a:p>
            <a:pPr lvl="1"/>
            <a:r>
              <a:rPr lang="ru-RU" sz="2100" dirty="0" smtClean="0">
                <a:latin typeface="+mj-lt"/>
              </a:rPr>
              <a:t>Выполняет возврат в вызывающую функцию (</a:t>
            </a:r>
            <a:r>
              <a:rPr lang="en-US" sz="2100" dirty="0" err="1">
                <a:latin typeface="Courier10 BT" pitchFamily="49" charset="0"/>
              </a:rPr>
              <a:t>jr</a:t>
            </a:r>
            <a:r>
              <a:rPr lang="en-US" sz="2100" dirty="0">
                <a:latin typeface="Courier10 BT" pitchFamily="49" charset="0"/>
              </a:rPr>
              <a:t> $</a:t>
            </a:r>
            <a:r>
              <a:rPr lang="en-US" sz="2100" dirty="0" err="1">
                <a:latin typeface="Courier10 BT" pitchFamily="49" charset="0"/>
              </a:rPr>
              <a:t>ra</a:t>
            </a:r>
            <a:r>
              <a:rPr lang="ru-RU" sz="2100" dirty="0" smtClean="0">
                <a:latin typeface="+mj-lt"/>
              </a:rPr>
              <a:t>)</a:t>
            </a:r>
            <a:endParaRPr lang="en-US" sz="2100" dirty="0">
              <a:latin typeface="Courier10 BT" pitchFamily="49" charset="0"/>
            </a:endParaRPr>
          </a:p>
          <a:p>
            <a:pPr lvl="1"/>
            <a:endParaRPr lang="en-US" sz="2100" dirty="0">
              <a:latin typeface="Courier10 BT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Вызовы функций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И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тоги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46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652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Способы адресации в </a:t>
            </a:r>
            <a:r>
              <a:rPr lang="en-US" b="1" dirty="0" smtClean="0">
                <a:solidFill>
                  <a:schemeClr val="accent1"/>
                </a:solidFill>
              </a:rPr>
              <a:t>MIPS:</a:t>
            </a:r>
            <a:endParaRPr lang="en-US" sz="3200" b="1" dirty="0">
              <a:solidFill>
                <a:schemeClr val="accent1"/>
              </a:solidFill>
            </a:endParaRPr>
          </a:p>
          <a:p>
            <a:r>
              <a:rPr lang="ru-RU" sz="2600" dirty="0" smtClean="0"/>
              <a:t>Регистровая (</a:t>
            </a:r>
            <a:r>
              <a:rPr lang="en-US" sz="2600" dirty="0" smtClean="0"/>
              <a:t>Register</a:t>
            </a:r>
            <a:r>
              <a:rPr lang="ru-RU" sz="2600" dirty="0" smtClean="0"/>
              <a:t>)</a:t>
            </a:r>
            <a:endParaRPr lang="en-US" sz="2600" dirty="0"/>
          </a:p>
          <a:p>
            <a:r>
              <a:rPr lang="ru-RU" sz="2600" dirty="0" smtClean="0"/>
              <a:t>Непосредственная (</a:t>
            </a:r>
            <a:r>
              <a:rPr lang="en-US" sz="2600" dirty="0" smtClean="0"/>
              <a:t>Immediate</a:t>
            </a:r>
            <a:r>
              <a:rPr lang="ru-RU" sz="2600" dirty="0" smtClean="0"/>
              <a:t>)</a:t>
            </a:r>
            <a:endParaRPr lang="en-US" sz="2600" dirty="0"/>
          </a:p>
          <a:p>
            <a:r>
              <a:rPr lang="ru-RU" sz="2600" dirty="0" smtClean="0"/>
              <a:t>Базовая (</a:t>
            </a:r>
            <a:r>
              <a:rPr lang="en-US" sz="2600" dirty="0" smtClean="0"/>
              <a:t>Base Addressing</a:t>
            </a:r>
            <a:r>
              <a:rPr lang="ru-RU" sz="2600" dirty="0" smtClean="0"/>
              <a:t>)</a:t>
            </a:r>
            <a:endParaRPr lang="en-US" sz="2600" dirty="0"/>
          </a:p>
          <a:p>
            <a:r>
              <a:rPr lang="ru-RU" sz="2600" dirty="0" smtClean="0"/>
              <a:t>Относительно счетчика команд (</a:t>
            </a:r>
            <a:r>
              <a:rPr lang="en-US" sz="2600" dirty="0" smtClean="0"/>
              <a:t>PC-Relative</a:t>
            </a:r>
            <a:r>
              <a:rPr lang="ru-RU" sz="2600" dirty="0" smtClean="0"/>
              <a:t>)</a:t>
            </a:r>
            <a:endParaRPr lang="en-US" sz="2600" dirty="0"/>
          </a:p>
          <a:p>
            <a:r>
              <a:rPr lang="ru-RU" sz="2600" dirty="0" err="1" smtClean="0"/>
              <a:t>Псевдопрямая</a:t>
            </a:r>
            <a:r>
              <a:rPr lang="ru-RU" sz="2600" dirty="0" smtClean="0"/>
              <a:t> (</a:t>
            </a:r>
            <a:r>
              <a:rPr lang="en-US" sz="2600" dirty="0" smtClean="0"/>
              <a:t>Pseudo Direct</a:t>
            </a:r>
            <a:r>
              <a:rPr lang="ru-RU" sz="2600" dirty="0" smtClean="0"/>
              <a:t>)</a:t>
            </a:r>
            <a:endParaRPr lang="en-US" sz="2600" dirty="0"/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Режимы адресации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80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Регистровая</a:t>
            </a:r>
          </a:p>
          <a:p>
            <a:r>
              <a:rPr lang="ru-RU" sz="2600" dirty="0" smtClean="0"/>
              <a:t>Операнды хранятся в регистрах</a:t>
            </a:r>
            <a:endParaRPr lang="en-US" sz="2600" dirty="0"/>
          </a:p>
          <a:p>
            <a:pPr lvl="1"/>
            <a:r>
              <a:rPr lang="ru-RU" sz="2600" b="1" dirty="0" smtClean="0">
                <a:solidFill>
                  <a:schemeClr val="accent1"/>
                </a:solidFill>
              </a:rPr>
              <a:t>Пример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en-US" sz="2600" dirty="0">
                <a:latin typeface="Courier New" pitchFamily="49" charset="0"/>
              </a:rPr>
              <a:t>add $s0, $t2, $t3</a:t>
            </a:r>
          </a:p>
          <a:p>
            <a:pPr lvl="1"/>
            <a:r>
              <a:rPr lang="ru-RU" sz="2600" b="1" dirty="0" smtClean="0">
                <a:solidFill>
                  <a:schemeClr val="accent1"/>
                </a:solidFill>
              </a:rPr>
              <a:t>Пример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/>
              <a:t> </a:t>
            </a:r>
            <a:r>
              <a:rPr lang="en-US" sz="2600" dirty="0">
                <a:latin typeface="Courier New" pitchFamily="49" charset="0"/>
              </a:rPr>
              <a:t>sub $t8, $s1, $0</a:t>
            </a:r>
            <a:endParaRPr lang="en-US" sz="2600" dirty="0"/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Непосредственная</a:t>
            </a:r>
          </a:p>
          <a:p>
            <a:r>
              <a:rPr lang="en-US" sz="2600" dirty="0" smtClean="0"/>
              <a:t>16-</a:t>
            </a:r>
            <a:r>
              <a:rPr lang="ru-RU" sz="2600" dirty="0" smtClean="0"/>
              <a:t>битная константа-операнд хранится непосредственно в коде инструкции</a:t>
            </a:r>
            <a:endParaRPr lang="en-US" sz="2600" dirty="0"/>
          </a:p>
          <a:p>
            <a:pPr lvl="1"/>
            <a:r>
              <a:rPr lang="ru-RU" sz="2600" b="1" dirty="0" smtClean="0">
                <a:solidFill>
                  <a:schemeClr val="accent1"/>
                </a:solidFill>
              </a:rPr>
              <a:t>Пример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/>
              <a:t> </a:t>
            </a:r>
            <a:r>
              <a:rPr lang="en-US" sz="2600" dirty="0" err="1">
                <a:latin typeface="Courier New" pitchFamily="49" charset="0"/>
              </a:rPr>
              <a:t>addi</a:t>
            </a:r>
            <a:r>
              <a:rPr lang="en-US" sz="2600" dirty="0">
                <a:latin typeface="Courier New" pitchFamily="49" charset="0"/>
              </a:rPr>
              <a:t> $s4, $t5, -73</a:t>
            </a:r>
          </a:p>
          <a:p>
            <a:pPr lvl="1"/>
            <a:r>
              <a:rPr lang="ru-RU" sz="2600" b="1" dirty="0" smtClean="0">
                <a:solidFill>
                  <a:schemeClr val="accent1"/>
                </a:solidFill>
              </a:rPr>
              <a:t>Пример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/>
              <a:t> </a:t>
            </a:r>
            <a:r>
              <a:rPr lang="en-US" sz="2600" dirty="0" err="1">
                <a:latin typeface="Courier New" pitchFamily="49" charset="0"/>
              </a:rPr>
              <a:t>ori</a:t>
            </a:r>
            <a:r>
              <a:rPr lang="en-US" sz="2600" dirty="0">
                <a:latin typeface="Courier New" pitchFamily="49" charset="0"/>
              </a:rPr>
              <a:t>  $t3, $t7, 0xFF</a:t>
            </a:r>
            <a:endParaRPr lang="en-US" sz="26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Режимы адресации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4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9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65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chemeClr val="accent1"/>
                </a:solidFill>
              </a:rPr>
              <a:t>Базовая адресация</a:t>
            </a:r>
            <a:endParaRPr lang="en-US" sz="3200" b="1" dirty="0">
              <a:solidFill>
                <a:schemeClr val="accent1"/>
              </a:solidFill>
            </a:endParaRPr>
          </a:p>
          <a:p>
            <a:r>
              <a:rPr lang="ru-RU" sz="3000" dirty="0" smtClean="0"/>
              <a:t>Адрес операнда в памяти рассчитывается как</a:t>
            </a:r>
            <a:r>
              <a:rPr lang="en-US" sz="3000" dirty="0" smtClean="0"/>
              <a:t>:</a:t>
            </a:r>
            <a:endParaRPr lang="en-US" sz="3000" dirty="0"/>
          </a:p>
          <a:p>
            <a:pPr lvl="1">
              <a:buFontTx/>
              <a:buNone/>
            </a:pPr>
            <a:r>
              <a:rPr lang="ru-RU" sz="2600" dirty="0" smtClean="0">
                <a:latin typeface="Courier New" pitchFamily="49" charset="0"/>
              </a:rPr>
              <a:t> базовый адрес в регистре </a:t>
            </a:r>
            <a:r>
              <a:rPr lang="en-US" sz="2600" dirty="0" smtClean="0">
                <a:latin typeface="Courier New" pitchFamily="49" charset="0"/>
              </a:rPr>
              <a:t>+ </a:t>
            </a:r>
            <a:r>
              <a:rPr lang="ru-RU" sz="2600" dirty="0" smtClean="0">
                <a:latin typeface="Courier New" pitchFamily="49" charset="0"/>
              </a:rPr>
              <a:t>16-битная знаковая константа-смещение, хранящаяся в теле инструкции</a:t>
            </a:r>
            <a:endParaRPr lang="en-US" sz="2600" dirty="0">
              <a:latin typeface="Courier New" pitchFamily="49" charset="0"/>
            </a:endParaRPr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ru-RU" b="1" dirty="0" smtClean="0">
                <a:solidFill>
                  <a:schemeClr val="accent1"/>
                </a:solidFill>
              </a:rPr>
              <a:t>Пример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$s4, 72($0)</a:t>
            </a:r>
          </a:p>
          <a:p>
            <a:pPr lvl="2"/>
            <a:r>
              <a:rPr lang="ru-RU" dirty="0" smtClean="0"/>
              <a:t>Адрес </a:t>
            </a:r>
            <a:r>
              <a:rPr lang="en-US" dirty="0" smtClean="0"/>
              <a:t>= </a:t>
            </a:r>
            <a:r>
              <a:rPr lang="en-US" dirty="0">
                <a:latin typeface="Courier New" pitchFamily="49" charset="0"/>
              </a:rPr>
              <a:t>$0 + 72</a:t>
            </a:r>
          </a:p>
          <a:p>
            <a:pPr lvl="2"/>
            <a:endParaRPr lang="en-US" dirty="0">
              <a:latin typeface="Courier New" pitchFamily="49" charset="0"/>
            </a:endParaRPr>
          </a:p>
          <a:p>
            <a:pPr lvl="1"/>
            <a:r>
              <a:rPr lang="ru-RU" b="1" dirty="0" smtClean="0">
                <a:solidFill>
                  <a:schemeClr val="accent1"/>
                </a:solidFill>
              </a:rPr>
              <a:t>Пример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dirty="0" err="1">
                <a:latin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</a:rPr>
              <a:t>  $t2, -25($t1)</a:t>
            </a:r>
            <a:endParaRPr lang="en-US" dirty="0"/>
          </a:p>
          <a:p>
            <a:pPr lvl="2"/>
            <a:r>
              <a:rPr lang="ru-RU" dirty="0" smtClean="0"/>
              <a:t>Адрес </a:t>
            </a:r>
            <a:r>
              <a:rPr lang="en-US" dirty="0" smtClean="0"/>
              <a:t>= </a:t>
            </a:r>
            <a:r>
              <a:rPr lang="en-US" dirty="0">
                <a:latin typeface="Courier New" pitchFamily="49" charset="0"/>
              </a:rPr>
              <a:t>$t1 - 25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86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Режимы адресации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67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Единообразие – залог простоты</a:t>
            </a:r>
          </a:p>
          <a:p>
            <a:r>
              <a:rPr lang="ru-RU" dirty="0"/>
              <a:t>Единообразный формат </a:t>
            </a:r>
            <a:r>
              <a:rPr lang="ru-RU" dirty="0" smtClean="0"/>
              <a:t>инструкций является </a:t>
            </a:r>
            <a:r>
              <a:rPr lang="ru-RU" dirty="0"/>
              <a:t>примером первого принципа хорошей </a:t>
            </a:r>
            <a:r>
              <a:rPr lang="ru-RU" dirty="0" smtClean="0"/>
              <a:t>разработки</a:t>
            </a:r>
          </a:p>
          <a:p>
            <a:r>
              <a:rPr lang="ru-RU" dirty="0" smtClean="0"/>
              <a:t>Одинаковое количество операндов</a:t>
            </a:r>
            <a:r>
              <a:rPr lang="en-US" dirty="0" smtClean="0"/>
              <a:t> (</a:t>
            </a:r>
            <a:r>
              <a:rPr lang="ru-RU" dirty="0" smtClean="0"/>
              <a:t>два-операнда источника, один операнд-назначение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dirty="0" smtClean="0"/>
              <a:t>Такой подход позволяет значительно упростить аппаратную реализацию – инструкции одинакового формата проще декодировать и выполнять</a:t>
            </a:r>
          </a:p>
        </p:txBody>
      </p:sp>
      <p:sp>
        <p:nvSpPr>
          <p:cNvPr id="1025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 smtClean="0">
                <a:solidFill>
                  <a:schemeClr val="bg1"/>
                </a:solidFill>
                <a:latin typeface="+mj-lt"/>
              </a:rPr>
              <a:t>Принцип построения архитектуры</a:t>
            </a:r>
            <a:r>
              <a:rPr lang="en-US" sz="4100" dirty="0" smtClean="0">
                <a:solidFill>
                  <a:schemeClr val="bg1"/>
                </a:solidFill>
                <a:latin typeface="+mj-lt"/>
              </a:rPr>
              <a:t> 1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88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Адресация относительно счетчика команд</a:t>
            </a:r>
          </a:p>
          <a:p>
            <a:pPr>
              <a:buFontTx/>
              <a:buNone/>
            </a:pPr>
            <a:endParaRPr lang="ru-RU" sz="700" b="1" dirty="0" smtClean="0">
              <a:solidFill>
                <a:schemeClr val="accent1"/>
              </a:solidFill>
            </a:endParaRPr>
          </a:p>
          <a:p>
            <a:r>
              <a:rPr lang="ru-RU" sz="2600" dirty="0"/>
              <a:t>Инструкции условного </a:t>
            </a:r>
            <a:r>
              <a:rPr lang="ru-RU" sz="2600" dirty="0" smtClean="0"/>
              <a:t>перехода</a:t>
            </a:r>
            <a:r>
              <a:rPr lang="ru-RU" sz="2600" dirty="0"/>
              <a:t> </a:t>
            </a:r>
            <a:r>
              <a:rPr lang="ru-RU" sz="2600" dirty="0" smtClean="0"/>
              <a:t>(</a:t>
            </a:r>
            <a:r>
              <a:rPr lang="en-US" sz="2600" dirty="0" err="1" smtClean="0"/>
              <a:t>beq</a:t>
            </a:r>
            <a:r>
              <a:rPr lang="en-US" sz="2600" dirty="0" smtClean="0"/>
              <a:t>, </a:t>
            </a:r>
            <a:r>
              <a:rPr lang="en-US" sz="2600" dirty="0" err="1" smtClean="0"/>
              <a:t>bne</a:t>
            </a:r>
            <a:r>
              <a:rPr lang="ru-RU" sz="2600" dirty="0" smtClean="0"/>
              <a:t>) </a:t>
            </a:r>
            <a:r>
              <a:rPr lang="ru-RU" sz="2600" dirty="0"/>
              <a:t>используют адресацию относительно счетчика команд для определения нового значения счетчика команд в том случае, если нужно осуществить </a:t>
            </a:r>
            <a:r>
              <a:rPr lang="ru-RU" sz="2600" dirty="0" smtClean="0"/>
              <a:t>переход</a:t>
            </a:r>
            <a:endParaRPr lang="en-US" sz="2600" dirty="0" smtClean="0"/>
          </a:p>
          <a:p>
            <a:r>
              <a:rPr lang="ru-RU" sz="2600" dirty="0" smtClean="0"/>
              <a:t>Для </a:t>
            </a:r>
            <a:r>
              <a:rPr lang="ru-RU" sz="2600" dirty="0"/>
              <a:t>определения нового значения </a:t>
            </a:r>
            <a:r>
              <a:rPr lang="ru-RU" sz="2600" dirty="0" smtClean="0"/>
              <a:t>PC, знаковое смещение в байтах прибавляется к адресу инструкции, следующей за инструкцией условного перехода (</a:t>
            </a:r>
            <a:r>
              <a:rPr lang="en-US" sz="2600" dirty="0" smtClean="0"/>
              <a:t>PC</a:t>
            </a:r>
            <a:r>
              <a:rPr lang="ru-RU" sz="2600" dirty="0" smtClean="0"/>
              <a:t>=PC+4+</a:t>
            </a:r>
            <a:r>
              <a:rPr lang="en-US" sz="2600" dirty="0" err="1" smtClean="0"/>
              <a:t>signed_offset</a:t>
            </a:r>
            <a:r>
              <a:rPr lang="ru-RU" sz="2600" dirty="0" smtClean="0"/>
              <a:t>)</a:t>
            </a:r>
          </a:p>
          <a:p>
            <a:r>
              <a:rPr lang="ru-RU" sz="2600" dirty="0" smtClean="0"/>
              <a:t>Константа, хранимая в теле инструкции  условного перехода, задает смещение в 32-разрядных словах. Для получения </a:t>
            </a:r>
            <a:r>
              <a:rPr lang="ru-RU" sz="2600" dirty="0" err="1" smtClean="0"/>
              <a:t>signed_offset</a:t>
            </a:r>
            <a:r>
              <a:rPr lang="ru-RU" sz="2600" dirty="0" smtClean="0"/>
              <a:t> в байтах, эту константу необходимо умножить на 4 (сдвинуть влево на 2 разряда)</a:t>
            </a:r>
            <a:endParaRPr lang="ru-RU" sz="2000" dirty="0">
              <a:latin typeface="Courier New" pitchFamily="49" charset="0"/>
            </a:endParaRPr>
          </a:p>
        </p:txBody>
      </p:sp>
      <p:sp>
        <p:nvSpPr>
          <p:cNvPr id="10874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749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Режимы адресации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5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8001000" cy="32781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Адресация относительно счетчика команд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0x10      </a:t>
            </a:r>
            <a:r>
              <a:rPr lang="en-US" sz="2000" dirty="0" smtClean="0">
                <a:latin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	$t0, $0, else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0x14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$v0, $0, 1 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0x18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</a:t>
            </a:r>
            <a:r>
              <a:rPr lang="en-US" sz="2000" dirty="0" err="1">
                <a:latin typeface="Courier New" pitchFamily="49" charset="0"/>
              </a:rPr>
              <a:t>sp</a:t>
            </a:r>
            <a:r>
              <a:rPr lang="en-US" sz="2000" dirty="0">
                <a:latin typeface="Courier New" pitchFamily="49" charset="0"/>
              </a:rPr>
              <a:t>, $</a:t>
            </a:r>
            <a:r>
              <a:rPr lang="en-US" sz="2000" dirty="0" err="1">
                <a:latin typeface="Courier New" pitchFamily="49" charset="0"/>
              </a:rPr>
              <a:t>sp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0x1C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  	$</a:t>
            </a:r>
            <a:r>
              <a:rPr lang="en-US" sz="2000" dirty="0" err="1">
                <a:latin typeface="Courier New" pitchFamily="49" charset="0"/>
              </a:rPr>
              <a:t>ra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0x20      </a:t>
            </a:r>
            <a:r>
              <a:rPr lang="en-US" sz="2000" dirty="0">
                <a:latin typeface="Courier New" pitchFamily="49" charset="0"/>
              </a:rPr>
              <a:t>else: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$a0, $a0, -1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0x24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	factorial</a:t>
            </a:r>
          </a:p>
          <a:p>
            <a:endParaRPr lang="en-US" sz="2000" dirty="0">
              <a:latin typeface="Courier New" pitchFamily="49" charset="0"/>
            </a:endParaRPr>
          </a:p>
        </p:txBody>
      </p:sp>
      <p:graphicFrame>
        <p:nvGraphicFramePr>
          <p:cNvPr id="108749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9985331"/>
              </p:ext>
            </p:extLst>
          </p:nvPr>
        </p:nvGraphicFramePr>
        <p:xfrm>
          <a:off x="1143000" y="4570413"/>
          <a:ext cx="7010400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24" name="VISIO" r:id="rId8" imgW="2524680" imgH="547920" progId="Visio.Drawing.6">
                  <p:embed/>
                </p:oleObj>
              </mc:Choice>
              <mc:Fallback>
                <p:oleObj name="VISIO" r:id="rId8" imgW="2524680" imgH="54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0413"/>
                        <a:ext cx="7010400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74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Режимы адресации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5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 dirty="0" err="1" smtClean="0">
                <a:solidFill>
                  <a:schemeClr val="accent1"/>
                </a:solidFill>
              </a:rPr>
              <a:t>Псевдопрямая</a:t>
            </a:r>
            <a:r>
              <a:rPr lang="ru-RU" sz="3200" b="1" dirty="0" smtClean="0">
                <a:solidFill>
                  <a:schemeClr val="accent1"/>
                </a:solidFill>
              </a:rPr>
              <a:t> адресация</a:t>
            </a:r>
            <a:endParaRPr lang="en-US" sz="32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0x0040005C   </a:t>
            </a:r>
            <a:r>
              <a:rPr lang="en-US" sz="2000" dirty="0">
                <a:latin typeface="Courier New" pitchFamily="49" charset="0"/>
              </a:rPr>
              <a:t>     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	sum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...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0x004000A0  </a:t>
            </a:r>
            <a:r>
              <a:rPr lang="en-US" sz="2000" dirty="0">
                <a:latin typeface="Courier New" pitchFamily="49" charset="0"/>
              </a:rPr>
              <a:t>sum: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</a:rPr>
              <a:t>add  	$v0, $a0, $a1</a:t>
            </a:r>
          </a:p>
        </p:txBody>
      </p:sp>
      <p:graphicFrame>
        <p:nvGraphicFramePr>
          <p:cNvPr id="1088523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600200" y="3536950"/>
          <a:ext cx="75438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86" name="VISIO" r:id="rId9" imgW="2642760" imgH="443520" progId="Visio.Drawing.6">
                  <p:embed/>
                </p:oleObj>
              </mc:Choice>
              <mc:Fallback>
                <p:oleObj name="VISIO" r:id="rId9" imgW="2642760" imgH="44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36950"/>
                        <a:ext cx="754380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8524" name="Object 12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</p:nvPr>
        </p:nvGraphicFramePr>
        <p:xfrm>
          <a:off x="914400" y="4724400"/>
          <a:ext cx="8229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87" name="VISIO" r:id="rId11" imgW="3929040" imgH="569520" progId="Visio.Drawing.6">
                  <p:embed/>
                </p:oleObj>
              </mc:Choice>
              <mc:Fallback>
                <p:oleObj name="VISIO" r:id="rId11" imgW="3929040" imgH="569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8229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85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851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Режимы адресации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9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5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157529"/>
              </p:ext>
            </p:extLst>
          </p:nvPr>
        </p:nvGraphicFramePr>
        <p:xfrm>
          <a:off x="3352800" y="990600"/>
          <a:ext cx="342106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92" name="VISIO" r:id="rId7" imgW="1695240" imgH="2719440" progId="Visio.Drawing.6">
                  <p:embed/>
                </p:oleObj>
              </mc:Choice>
              <mc:Fallback>
                <p:oleObj name="VISIO" r:id="rId7" imgW="1695240" imgH="2719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342106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95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95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Компилируем и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запускаем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программу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95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219200"/>
            <a:ext cx="5029200" cy="4419600"/>
          </a:xfrm>
        </p:spPr>
        <p:txBody>
          <a:bodyPr>
            <a:noAutofit/>
          </a:bodyPr>
          <a:lstStyle/>
          <a:p>
            <a:r>
              <a:rPr lang="ru-RU" sz="2400" dirty="0"/>
              <a:t>Окончила Йельский университет со степенью доктора философии по математике</a:t>
            </a:r>
            <a:endParaRPr lang="en-US" sz="2400" dirty="0" smtClean="0"/>
          </a:p>
          <a:p>
            <a:r>
              <a:rPr lang="ru-RU" sz="2400" dirty="0" smtClean="0"/>
              <a:t>Разработала первый компилятор</a:t>
            </a:r>
            <a:endParaRPr lang="en-US" sz="2400" dirty="0" smtClean="0"/>
          </a:p>
          <a:p>
            <a:r>
              <a:rPr lang="ru-RU" sz="2400" dirty="0" smtClean="0"/>
              <a:t>Участвовала в разработке языка программирования </a:t>
            </a:r>
            <a:r>
              <a:rPr lang="en-US" sz="2400" dirty="0" smtClean="0"/>
              <a:t>COBOL</a:t>
            </a:r>
            <a:endParaRPr lang="en-US" sz="2400" dirty="0"/>
          </a:p>
          <a:p>
            <a:r>
              <a:rPr lang="ru-RU" sz="2400" dirty="0" smtClean="0"/>
              <a:t>Будучи офицером ВМФ получила множество наград</a:t>
            </a:r>
            <a:endParaRPr lang="en-US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том </a:t>
            </a:r>
            <a:r>
              <a:rPr lang="ru-RU" sz="2400" dirty="0" smtClean="0"/>
              <a:t>числе, </a:t>
            </a:r>
            <a:r>
              <a:rPr lang="ru-RU" sz="2400" dirty="0"/>
              <a:t>медаль за победу во Второй </a:t>
            </a:r>
            <a:r>
              <a:rPr lang="ru-RU" sz="2400" dirty="0" smtClean="0"/>
              <a:t>Мировой Войне </a:t>
            </a:r>
            <a:r>
              <a:rPr lang="ru-RU" sz="2400" dirty="0"/>
              <a:t>и медаль за службу национальной обороне</a:t>
            </a:r>
            <a:endParaRPr lang="en-US" sz="2400" dirty="0"/>
          </a:p>
        </p:txBody>
      </p:sp>
      <p:sp>
        <p:nvSpPr>
          <p:cNvPr id="1178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8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7863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92" y="1219199"/>
            <a:ext cx="2935608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>
                <a:solidFill>
                  <a:schemeClr val="bg1"/>
                </a:solidFill>
                <a:latin typeface="+mj-lt"/>
              </a:rPr>
              <a:t>Грейс</a:t>
            </a:r>
            <a:r>
              <a:rPr lang="uk-UA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4400" dirty="0" err="1">
                <a:solidFill>
                  <a:schemeClr val="bg1"/>
                </a:solidFill>
                <a:latin typeface="+mj-lt"/>
              </a:rPr>
              <a:t>Хоппер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1906-1992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39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05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05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Инструкции в сегменте кода </a:t>
            </a:r>
            <a:r>
              <a:rPr lang="en-US" sz="2600" dirty="0" smtClean="0">
                <a:latin typeface="+mj-lt"/>
                <a:cs typeface="Arial" charset="0"/>
              </a:rPr>
              <a:t>(</a:t>
            </a:r>
            <a:r>
              <a:rPr lang="uk-UA" sz="2600" dirty="0">
                <a:latin typeface="+mj-lt"/>
                <a:cs typeface="Arial" charset="0"/>
              </a:rPr>
              <a:t>англ.: </a:t>
            </a:r>
            <a:r>
              <a:rPr lang="en-US" sz="2600" dirty="0">
                <a:latin typeface="+mj-lt"/>
                <a:cs typeface="Arial" charset="0"/>
              </a:rPr>
              <a:t>text segment)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Данные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i="1" dirty="0">
                <a:latin typeface="+mj-lt"/>
                <a:cs typeface="Arial" charset="0"/>
              </a:rPr>
              <a:t>Сегмент глобальных данных </a:t>
            </a:r>
            <a:r>
              <a:rPr lang="ru-RU" sz="2200" dirty="0">
                <a:latin typeface="+mj-lt"/>
                <a:cs typeface="Arial" charset="0"/>
              </a:rPr>
              <a:t>(англ.: </a:t>
            </a:r>
            <a:r>
              <a:rPr lang="ru-RU" sz="2200" dirty="0" err="1">
                <a:latin typeface="+mj-lt"/>
                <a:cs typeface="Arial" charset="0"/>
              </a:rPr>
              <a:t>global</a:t>
            </a:r>
            <a:r>
              <a:rPr lang="ru-RU" sz="2200" dirty="0">
                <a:latin typeface="+mj-lt"/>
                <a:cs typeface="Arial" charset="0"/>
              </a:rPr>
              <a:t> </a:t>
            </a:r>
            <a:r>
              <a:rPr lang="ru-RU" sz="2200" dirty="0" err="1">
                <a:latin typeface="+mj-lt"/>
                <a:cs typeface="Arial" charset="0"/>
              </a:rPr>
              <a:t>data</a:t>
            </a:r>
            <a:r>
              <a:rPr lang="ru-RU" sz="2200" dirty="0">
                <a:latin typeface="+mj-lt"/>
                <a:cs typeface="Arial" charset="0"/>
              </a:rPr>
              <a:t> </a:t>
            </a:r>
            <a:r>
              <a:rPr lang="ru-RU" sz="2200" dirty="0" err="1">
                <a:latin typeface="+mj-lt"/>
                <a:cs typeface="Arial" charset="0"/>
              </a:rPr>
              <a:t>segment</a:t>
            </a:r>
            <a:r>
              <a:rPr lang="ru-RU" sz="2200" dirty="0" smtClean="0">
                <a:latin typeface="+mj-lt"/>
                <a:cs typeface="Arial" charset="0"/>
              </a:rPr>
              <a:t>)</a:t>
            </a:r>
            <a:r>
              <a:rPr lang="en-US" sz="2200" dirty="0" smtClean="0">
                <a:latin typeface="+mj-lt"/>
                <a:cs typeface="Arial" charset="0"/>
              </a:rPr>
              <a:t>: </a:t>
            </a:r>
            <a:r>
              <a:rPr lang="ru-RU" sz="2200" dirty="0" smtClean="0">
                <a:latin typeface="+mj-lt"/>
                <a:cs typeface="Arial" charset="0"/>
              </a:rPr>
              <a:t>содержит глобальные переменные, которые инициализируются до </a:t>
            </a:r>
            <a:r>
              <a:rPr lang="ru-RU" sz="2200" dirty="0">
                <a:latin typeface="+mj-lt"/>
                <a:cs typeface="Arial" charset="0"/>
              </a:rPr>
              <a:t>начала </a:t>
            </a:r>
            <a:r>
              <a:rPr lang="ru-RU" sz="2200" dirty="0" smtClean="0">
                <a:latin typeface="+mj-lt"/>
                <a:cs typeface="Arial" charset="0"/>
              </a:rPr>
              <a:t>выполнения </a:t>
            </a:r>
            <a:r>
              <a:rPr lang="ru-RU" sz="2200" dirty="0">
                <a:cs typeface="Arial" charset="0"/>
              </a:rPr>
              <a:t>программы</a:t>
            </a:r>
            <a:r>
              <a:rPr lang="ru-RU" sz="2200" dirty="0" smtClean="0">
                <a:latin typeface="+mj-lt"/>
                <a:cs typeface="Arial" charset="0"/>
              </a:rPr>
              <a:t>.</a:t>
            </a:r>
            <a:endParaRPr lang="en-US" sz="2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i="1" dirty="0" smtClean="0">
                <a:latin typeface="+mj-lt"/>
                <a:cs typeface="Arial" charset="0"/>
              </a:rPr>
              <a:t>Сегмент </a:t>
            </a:r>
            <a:r>
              <a:rPr lang="ru-RU" sz="2200" i="1" dirty="0">
                <a:latin typeface="+mj-lt"/>
                <a:cs typeface="Arial" charset="0"/>
              </a:rPr>
              <a:t>динамических данных </a:t>
            </a:r>
            <a:r>
              <a:rPr lang="ru-RU" sz="2200" dirty="0">
                <a:latin typeface="+mj-lt"/>
                <a:cs typeface="Arial" charset="0"/>
              </a:rPr>
              <a:t>(англ.: </a:t>
            </a:r>
            <a:r>
              <a:rPr lang="ru-RU" sz="2200" dirty="0" err="1">
                <a:latin typeface="+mj-lt"/>
                <a:cs typeface="Arial" charset="0"/>
              </a:rPr>
              <a:t>dynamic</a:t>
            </a:r>
            <a:r>
              <a:rPr lang="ru-RU" sz="2200" dirty="0">
                <a:latin typeface="+mj-lt"/>
                <a:cs typeface="Arial" charset="0"/>
              </a:rPr>
              <a:t> </a:t>
            </a:r>
            <a:r>
              <a:rPr lang="ru-RU" sz="2200" dirty="0" err="1">
                <a:latin typeface="+mj-lt"/>
                <a:cs typeface="Arial" charset="0"/>
              </a:rPr>
              <a:t>data</a:t>
            </a:r>
            <a:r>
              <a:rPr lang="ru-RU" sz="2200" dirty="0">
                <a:latin typeface="+mj-lt"/>
                <a:cs typeface="Arial" charset="0"/>
              </a:rPr>
              <a:t> </a:t>
            </a:r>
            <a:r>
              <a:rPr lang="ru-RU" sz="2200" dirty="0" err="1">
                <a:latin typeface="+mj-lt"/>
                <a:cs typeface="Arial" charset="0"/>
              </a:rPr>
              <a:t>segment</a:t>
            </a:r>
            <a:r>
              <a:rPr lang="ru-RU" sz="2200" dirty="0">
                <a:latin typeface="+mj-lt"/>
                <a:cs typeface="Arial" charset="0"/>
              </a:rPr>
              <a:t>) содержит стек и кучу. В момент запуска программы этот сегмент не содержит данных – они динамически выделяются и освобождаются в нем в процессе выполнения программы</a:t>
            </a:r>
            <a:r>
              <a:rPr lang="ru-RU" sz="2200" dirty="0" smtClean="0">
                <a:latin typeface="+mj-lt"/>
                <a:cs typeface="Arial" charset="0"/>
              </a:rPr>
              <a:t>.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На сколько большая память</a:t>
            </a:r>
            <a:r>
              <a:rPr lang="en-US" sz="2600" dirty="0" smtClean="0">
                <a:latin typeface="+mj-lt"/>
                <a:cs typeface="Arial" charset="0"/>
              </a:rPr>
              <a:t>?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 smtClean="0">
                <a:latin typeface="+mj-lt"/>
                <a:cs typeface="Arial" charset="0"/>
              </a:rPr>
              <a:t>2</a:t>
            </a:r>
            <a:r>
              <a:rPr lang="en-US" sz="2200" baseline="30000" dirty="0" smtClean="0">
                <a:latin typeface="+mj-lt"/>
                <a:cs typeface="Arial" charset="0"/>
              </a:rPr>
              <a:t>32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= 4 </a:t>
            </a:r>
            <a:r>
              <a:rPr lang="ru-RU" sz="2200" dirty="0" smtClean="0">
                <a:latin typeface="+mj-lt"/>
                <a:cs typeface="Arial" charset="0"/>
              </a:rPr>
              <a:t>гигабайта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(4 GB)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с адреса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0x00000000 </a:t>
            </a:r>
            <a:r>
              <a:rPr lang="ru-RU" sz="2200" dirty="0" smtClean="0">
                <a:latin typeface="+mj-lt"/>
                <a:cs typeface="Arial" charset="0"/>
              </a:rPr>
              <a:t>по адрес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0xFFFFFFFF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Что хранится в памяти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62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58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8165948"/>
              </p:ext>
            </p:extLst>
          </p:nvPr>
        </p:nvGraphicFramePr>
        <p:xfrm>
          <a:off x="3094209" y="1066800"/>
          <a:ext cx="2392191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16" name="VISIO" r:id="rId7" imgW="1518120" imgH="3386160" progId="Visio.Drawing.6">
                  <p:embed/>
                </p:oleObj>
              </mc:Choice>
              <mc:Fallback>
                <p:oleObj name="VISIO" r:id="rId7" imgW="1518120" imgH="3386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209" y="1066800"/>
                        <a:ext cx="2392191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5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15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Карта памяти архитектуры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8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219200"/>
            <a:ext cx="58674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f, g, y;  // </a:t>
            </a:r>
            <a:r>
              <a:rPr lang="ru-RU" sz="1600" dirty="0" smtClean="0">
                <a:latin typeface="Courier New" pitchFamily="49" charset="0"/>
              </a:rPr>
              <a:t>глобальные переменные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main(void)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f = 2;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g = 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y = sum(f, g);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sum(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b) 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(a + b);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0936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36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программы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Код на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587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685800" y="1143000"/>
            <a:ext cx="3886200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f, g, y;  </a:t>
            </a:r>
            <a:r>
              <a:rPr lang="en-US" sz="1600" dirty="0" smtClean="0">
                <a:latin typeface="Courier New" pitchFamily="49" charset="0"/>
              </a:rPr>
              <a:t>//</a:t>
            </a:r>
            <a:r>
              <a:rPr lang="ru-RU" sz="1600" dirty="0" smtClean="0">
                <a:latin typeface="Courier New" pitchFamily="49" charset="0"/>
              </a:rPr>
              <a:t> глобальные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1600" dirty="0" smtClean="0">
                <a:latin typeface="Courier New" pitchFamily="49" charset="0"/>
              </a:rPr>
              <a:t>              </a:t>
            </a:r>
            <a:r>
              <a:rPr lang="en-US" sz="1600" dirty="0" smtClean="0">
                <a:latin typeface="Courier New" pitchFamily="49" charset="0"/>
              </a:rPr>
              <a:t>//</a:t>
            </a:r>
            <a:r>
              <a:rPr lang="ru-RU" sz="1600" dirty="0" smtClean="0">
                <a:latin typeface="Courier New" pitchFamily="49" charset="0"/>
              </a:rPr>
              <a:t> переменные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main(void)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f = 2;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g = 3;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y = sum(f, g);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sum(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b) 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(a + b);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094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4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46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990600"/>
            <a:ext cx="495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.data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f: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g: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y: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.text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main: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-4   # </a:t>
            </a:r>
            <a:r>
              <a:rPr lang="ru-RU" sz="1500" dirty="0" smtClean="0">
                <a:latin typeface="Courier New" pitchFamily="49" charset="0"/>
                <a:cs typeface="Arial" charset="0"/>
              </a:rPr>
              <a:t>выделяем место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</a:t>
            </a:r>
            <a:r>
              <a:rPr lang="ru-RU" sz="1500" dirty="0" smtClean="0">
                <a:latin typeface="Courier New" pitchFamily="49" charset="0"/>
                <a:cs typeface="Arial" charset="0"/>
              </a:rPr>
              <a:t>сохраняем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$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$a0, $0, 2     # $a0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$a0, f         # f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$a1, $0, 3     # $a1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$a1, g         # g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1500" dirty="0">
                <a:latin typeface="Courier New" pitchFamily="49" charset="0"/>
                <a:cs typeface="Arial" charset="0"/>
              </a:rPr>
              <a:t>  sum            # </a:t>
            </a:r>
            <a:r>
              <a:rPr lang="ru-RU" sz="1500" dirty="0" smtClean="0">
                <a:latin typeface="Courier New" pitchFamily="49" charset="0"/>
                <a:cs typeface="Arial" charset="0"/>
              </a:rPr>
              <a:t>вызываем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sum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$v0, y         # y = sum()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</a:t>
            </a:r>
            <a:r>
              <a:rPr lang="ru-RU" sz="1500" dirty="0" err="1" smtClean="0">
                <a:latin typeface="Courier New" pitchFamily="49" charset="0"/>
                <a:cs typeface="Arial" charset="0"/>
              </a:rPr>
              <a:t>восст</a:t>
            </a:r>
            <a:r>
              <a:rPr lang="ru-RU" sz="1500" dirty="0" smtClean="0">
                <a:latin typeface="Courier New" pitchFamily="49" charset="0"/>
                <a:cs typeface="Arial" charset="0"/>
              </a:rPr>
              <a:t>. 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$</a:t>
            </a:r>
            <a:r>
              <a:rPr lang="en-US" sz="1500" dirty="0" err="1" smtClean="0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4    # </a:t>
            </a:r>
            <a:r>
              <a:rPr lang="ru-RU" sz="1500" dirty="0" err="1">
                <a:latin typeface="Courier New" pitchFamily="49" charset="0"/>
                <a:cs typeface="Arial" charset="0"/>
              </a:rPr>
              <a:t>восст</a:t>
            </a:r>
            <a:r>
              <a:rPr lang="ru-RU" sz="1500" dirty="0">
                <a:latin typeface="Courier New" pitchFamily="49" charset="0"/>
                <a:cs typeface="Arial" charset="0"/>
              </a:rPr>
              <a:t>.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500" dirty="0">
                <a:latin typeface="Courier New" pitchFamily="49" charset="0"/>
                <a:cs typeface="Arial" charset="0"/>
              </a:rPr>
              <a:t>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 # </a:t>
            </a:r>
            <a:r>
              <a:rPr lang="ru-RU" sz="1500" dirty="0" smtClean="0">
                <a:latin typeface="Courier New" pitchFamily="49" charset="0"/>
                <a:cs typeface="Arial" charset="0"/>
              </a:rPr>
              <a:t>возвращаемся в</a:t>
            </a:r>
            <a:r>
              <a:rPr lang="en-US" sz="1500" dirty="0" smtClean="0">
                <a:latin typeface="Courier New" pitchFamily="49" charset="0"/>
                <a:cs typeface="Arial" charset="0"/>
              </a:rPr>
              <a:t> </a:t>
            </a:r>
            <a:r>
              <a:rPr lang="ru-RU" sz="1500" dirty="0" smtClean="0">
                <a:latin typeface="Courier New" pitchFamily="49" charset="0"/>
                <a:cs typeface="Arial" charset="0"/>
              </a:rPr>
              <a:t>ОС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sum: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add  $v0, $a0, $a1  # $v0 = a + b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 # </a:t>
            </a:r>
            <a:r>
              <a:rPr lang="ru-RU" sz="1500" dirty="0" smtClean="0">
                <a:latin typeface="Courier New" pitchFamily="49" charset="0"/>
                <a:cs typeface="Arial" charset="0"/>
              </a:rPr>
              <a:t>возврат</a:t>
            </a:r>
            <a:endParaRPr lang="en-US" sz="1500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Пример </a:t>
            </a:r>
            <a:r>
              <a:rPr lang="ru-RU" sz="3800" dirty="0" smtClean="0">
                <a:solidFill>
                  <a:schemeClr val="bg1"/>
                </a:solidFill>
              </a:rPr>
              <a:t>программы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ассемблер 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MIPS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9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181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488168"/>
              </p:ext>
            </p:extLst>
          </p:nvPr>
        </p:nvGraphicFramePr>
        <p:xfrm>
          <a:off x="2209800" y="1414463"/>
          <a:ext cx="5029200" cy="3919536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</a:tblGrid>
              <a:tr h="65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Символ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Адрес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22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>
                <a:solidFill>
                  <a:schemeClr val="bg1"/>
                </a:solidFill>
              </a:rPr>
              <a:t>Пример </a:t>
            </a:r>
            <a:r>
              <a:rPr lang="ru-RU" sz="3700" dirty="0" smtClean="0">
                <a:solidFill>
                  <a:schemeClr val="bg1"/>
                </a:solidFill>
              </a:rPr>
              <a:t>программы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700" dirty="0">
                <a:solidFill>
                  <a:schemeClr val="bg1"/>
                </a:solidFill>
                <a:latin typeface="+mj-lt"/>
              </a:rPr>
              <a:t>Т</a:t>
            </a:r>
            <a:r>
              <a:rPr lang="ru-RU" sz="3700" dirty="0" smtClean="0">
                <a:solidFill>
                  <a:schemeClr val="bg1"/>
                </a:solidFill>
                <a:latin typeface="+mj-lt"/>
              </a:rPr>
              <a:t>аблица символов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33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000" dirty="0">
                <a:latin typeface="+mj-lt"/>
                <a:cs typeface="Arial" charset="0"/>
              </a:rPr>
              <a:t>Более сложный высокоуровневый код преобразуется </a:t>
            </a:r>
            <a:r>
              <a:rPr lang="ru-RU" sz="3000" dirty="0" smtClean="0">
                <a:latin typeface="+mj-lt"/>
                <a:cs typeface="Arial" charset="0"/>
              </a:rPr>
              <a:t>в несколько простых </a:t>
            </a:r>
            <a:r>
              <a:rPr lang="ru-RU" sz="3000" dirty="0">
                <a:latin typeface="+mj-lt"/>
                <a:cs typeface="Arial" charset="0"/>
              </a:rPr>
              <a:t>инструкций </a:t>
            </a:r>
            <a:r>
              <a:rPr lang="ru-RU" sz="3000" dirty="0" smtClean="0">
                <a:latin typeface="+mj-lt"/>
                <a:cs typeface="Arial" charset="0"/>
              </a:rPr>
              <a:t>MIPS с одинаковым форматом</a:t>
            </a:r>
            <a:endParaRPr lang="en-US" sz="30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97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7432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 - d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997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7432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add </a:t>
            </a:r>
            <a:r>
              <a:rPr lang="en-US" sz="1800" dirty="0">
                <a:latin typeface="Courier New" pitchFamily="49" charset="0"/>
                <a:cs typeface="Arial" charset="0"/>
              </a:rPr>
              <a:t>t, b, c  # t = b +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sub a, t, d  # a = t -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Много простых инструкций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15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181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310223"/>
              </p:ext>
            </p:extLst>
          </p:nvPr>
        </p:nvGraphicFramePr>
        <p:xfrm>
          <a:off x="2209800" y="1414463"/>
          <a:ext cx="5029200" cy="3919536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</a:tblGrid>
              <a:tr h="65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Символ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Адрес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0x0040002C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>
                <a:solidFill>
                  <a:schemeClr val="bg1"/>
                </a:solidFill>
              </a:rPr>
              <a:t>Пример программы</a:t>
            </a:r>
            <a:r>
              <a:rPr lang="en-US" sz="3700" dirty="0">
                <a:solidFill>
                  <a:schemeClr val="bg1"/>
                </a:solidFill>
              </a:rPr>
              <a:t>: </a:t>
            </a:r>
            <a:r>
              <a:rPr lang="ru-RU" sz="3700" dirty="0">
                <a:solidFill>
                  <a:schemeClr val="bg1"/>
                </a:solidFill>
              </a:rPr>
              <a:t>Таблица символов</a:t>
            </a:r>
            <a:endParaRPr lang="en-US" sz="3700" dirty="0">
              <a:solidFill>
                <a:schemeClr val="bg1"/>
              </a:solidFill>
            </a:endParaRPr>
          </a:p>
          <a:p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653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2122553"/>
              </p:ext>
            </p:extLst>
          </p:nvPr>
        </p:nvGraphicFramePr>
        <p:xfrm>
          <a:off x="1079500" y="1219200"/>
          <a:ext cx="730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40" name="VISIO" r:id="rId7" imgW="3996360" imgH="2835000" progId="Visio.Drawing.6">
                  <p:embed/>
                </p:oleObj>
              </mc:Choice>
              <mc:Fallback>
                <p:oleObj name="VISIO" r:id="rId7" imgW="3996360" imgH="2835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19200"/>
                        <a:ext cx="730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67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-1524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chemeClr val="bg1"/>
                </a:solidFill>
                <a:latin typeface="+mj-lt"/>
              </a:rPr>
              <a:t>Пример программы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700" dirty="0" smtClean="0">
                <a:solidFill>
                  <a:schemeClr val="bg1"/>
                </a:solidFill>
                <a:latin typeface="+mj-lt"/>
              </a:rPr>
              <a:t>Исполняемый файл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8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7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5731769"/>
              </p:ext>
            </p:extLst>
          </p:nvPr>
        </p:nvGraphicFramePr>
        <p:xfrm>
          <a:off x="2822575" y="1066800"/>
          <a:ext cx="36544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63" name="VISIO" r:id="rId7" imgW="2768040" imgH="4157640" progId="Visio.Drawing.6">
                  <p:embed/>
                </p:oleObj>
              </mc:Choice>
              <mc:Fallback>
                <p:oleObj name="VISIO" r:id="rId7" imgW="2768040" imgH="415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066800"/>
                        <a:ext cx="365442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77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77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-88106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chemeClr val="bg1"/>
                </a:solidFill>
                <a:latin typeface="+mj-lt"/>
              </a:rPr>
              <a:t>Пример программы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3700" dirty="0" smtClean="0">
                <a:solidFill>
                  <a:schemeClr val="bg1"/>
                </a:solidFill>
                <a:latin typeface="+mj-lt"/>
              </a:rPr>
              <a:t>Размещение в памяти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279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5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5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err="1" smtClean="0">
                <a:latin typeface="+mj-lt"/>
                <a:cs typeface="Arial" charset="0"/>
              </a:rPr>
              <a:t>Псевдоинструкции</a:t>
            </a:r>
            <a:endParaRPr lang="ru-RU" sz="32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Исключения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Инструкции для знаковых и </a:t>
            </a:r>
            <a:r>
              <a:rPr lang="ru-RU" sz="3200" dirty="0" err="1" smtClean="0">
                <a:latin typeface="+mj-lt"/>
                <a:cs typeface="Arial" charset="0"/>
              </a:rPr>
              <a:t>беззнаковых</a:t>
            </a:r>
            <a:r>
              <a:rPr lang="ru-RU" sz="3200" dirty="0" smtClean="0">
                <a:latin typeface="+mj-lt"/>
                <a:cs typeface="Arial" charset="0"/>
              </a:rPr>
              <a:t> чисел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Инструкции для операций с плавающей  точкой</a:t>
            </a:r>
            <a:endParaRPr lang="ru-RU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Дополнительные сведения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46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4090" name="Group 42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470033"/>
              </p:ext>
            </p:extLst>
          </p:nvPr>
        </p:nvGraphicFramePr>
        <p:xfrm>
          <a:off x="1219200" y="1371600"/>
          <a:ext cx="7162800" cy="3277892"/>
        </p:xfrm>
        <a:graphic>
          <a:graphicData uri="http://schemas.openxmlformats.org/drawingml/2006/table">
            <a:tbl>
              <a:tblPr/>
              <a:tblGrid>
                <a:gridCol w="3505200"/>
                <a:gridCol w="3657600"/>
              </a:tblGrid>
              <a:tr h="610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Псевдоинструкции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Инструкции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MIPS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3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li $s0, 0x1234AA77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lui $s0, 0x1234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ori $s0, 0xAA77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clear $t0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 $t0, $0, 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move $s1, $s2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 $s2, $s1, 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nop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$0, $0,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4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4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 smtClean="0">
                <a:solidFill>
                  <a:schemeClr val="bg1"/>
                </a:solidFill>
                <a:latin typeface="+mj-lt"/>
              </a:rPr>
              <a:t>Псевдоинструкции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38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6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6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9906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+mj-lt"/>
                <a:cs typeface="Arial" charset="0"/>
              </a:rPr>
              <a:t>Исключение (англ.: </a:t>
            </a:r>
            <a:r>
              <a:rPr lang="ru-RU" sz="2000" dirty="0" err="1" smtClean="0">
                <a:latin typeface="+mj-lt"/>
                <a:cs typeface="Arial" charset="0"/>
              </a:rPr>
              <a:t>exception</a:t>
            </a:r>
            <a:r>
              <a:rPr lang="ru-RU" sz="2000" dirty="0" smtClean="0">
                <a:latin typeface="+mj-lt"/>
                <a:cs typeface="Arial" charset="0"/>
              </a:rPr>
              <a:t>) – незапланированный </a:t>
            </a:r>
            <a:r>
              <a:rPr lang="ru-RU" sz="2000" dirty="0">
                <a:latin typeface="+mj-lt"/>
                <a:cs typeface="Arial" charset="0"/>
              </a:rPr>
              <a:t>вызов </a:t>
            </a:r>
            <a:r>
              <a:rPr lang="ru-RU" sz="2000" dirty="0" smtClean="0">
                <a:latin typeface="+mj-lt"/>
                <a:cs typeface="Arial" charset="0"/>
              </a:rPr>
              <a:t>функции</a:t>
            </a:r>
            <a:r>
              <a:rPr lang="en-US" sz="2000" dirty="0" smtClean="0">
                <a:latin typeface="+mj-lt"/>
                <a:cs typeface="Arial" charset="0"/>
              </a:rPr>
              <a:t>-</a:t>
            </a:r>
            <a:r>
              <a:rPr lang="ru-RU" sz="2000" dirty="0" smtClean="0">
                <a:latin typeface="+mj-lt"/>
                <a:cs typeface="Arial" charset="0"/>
              </a:rPr>
              <a:t>обработчика исключения (</a:t>
            </a:r>
            <a:r>
              <a:rPr lang="en-US" sz="2000" i="1" dirty="0">
                <a:cs typeface="Arial" charset="0"/>
              </a:rPr>
              <a:t>exception handler</a:t>
            </a:r>
            <a:r>
              <a:rPr lang="ru-RU" sz="2000" dirty="0" smtClean="0">
                <a:latin typeface="+mj-lt"/>
                <a:cs typeface="Arial" charset="0"/>
              </a:rPr>
              <a:t>)</a:t>
            </a:r>
            <a:endParaRPr lang="en-US" sz="2000" i="1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Исключения </a:t>
            </a:r>
            <a:r>
              <a:rPr lang="ru-RU" sz="2000" dirty="0">
                <a:latin typeface="+mj-lt"/>
                <a:cs typeface="Arial" charset="0"/>
              </a:rPr>
              <a:t>б</a:t>
            </a:r>
            <a:r>
              <a:rPr lang="ru-RU" sz="2000" dirty="0" smtClean="0">
                <a:latin typeface="+mj-lt"/>
                <a:cs typeface="Arial" charset="0"/>
              </a:rPr>
              <a:t>ывают</a:t>
            </a:r>
            <a:r>
              <a:rPr lang="en-US" sz="2000" dirty="0" smtClean="0">
                <a:latin typeface="+mj-lt"/>
                <a:cs typeface="Arial" charset="0"/>
              </a:rPr>
              <a:t>: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Аппаратные (например</a:t>
            </a:r>
            <a:r>
              <a:rPr lang="en-US" sz="2000" dirty="0" smtClean="0">
                <a:latin typeface="+mj-lt"/>
                <a:cs typeface="Arial" charset="0"/>
              </a:rPr>
              <a:t>, </a:t>
            </a:r>
            <a:r>
              <a:rPr lang="ru-RU" sz="2000" dirty="0" smtClean="0">
                <a:latin typeface="+mj-lt"/>
                <a:cs typeface="Arial" charset="0"/>
              </a:rPr>
              <a:t>нажатие клавиши на клавиатуре). </a:t>
            </a:r>
            <a:r>
              <a:rPr lang="ru-RU" sz="2000" dirty="0" smtClean="0">
                <a:cs typeface="Arial" charset="0"/>
              </a:rPr>
              <a:t>Такие </a:t>
            </a:r>
            <a:r>
              <a:rPr lang="ru-RU" sz="2000" dirty="0">
                <a:cs typeface="Arial" charset="0"/>
              </a:rPr>
              <a:t>исключения называют </a:t>
            </a:r>
            <a:r>
              <a:rPr lang="ru-RU" sz="2000" i="1" dirty="0" smtClean="0">
                <a:cs typeface="Arial" charset="0"/>
              </a:rPr>
              <a:t>прерываниями</a:t>
            </a:r>
            <a:r>
              <a:rPr lang="en-US" sz="2000" i="1" dirty="0" smtClean="0">
                <a:cs typeface="Arial" charset="0"/>
              </a:rPr>
              <a:t> (</a:t>
            </a:r>
            <a:r>
              <a:rPr lang="ru-RU" sz="2000" dirty="0">
                <a:cs typeface="Arial" charset="0"/>
              </a:rPr>
              <a:t>англ.: </a:t>
            </a:r>
            <a:r>
              <a:rPr lang="en-US" sz="2000" i="1" dirty="0" smtClean="0">
                <a:cs typeface="Arial" charset="0"/>
              </a:rPr>
              <a:t>interrupt)</a:t>
            </a:r>
            <a:r>
              <a:rPr lang="ru-RU" sz="2000" dirty="0" smtClean="0">
                <a:cs typeface="Arial" charset="0"/>
              </a:rPr>
              <a:t>.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Программные (например</a:t>
            </a:r>
            <a:r>
              <a:rPr lang="ru-RU" sz="2000" dirty="0">
                <a:latin typeface="+mj-lt"/>
                <a:cs typeface="Arial" charset="0"/>
              </a:rPr>
              <a:t>,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неизвестная инструкция, деление на ноль). </a:t>
            </a:r>
            <a:r>
              <a:rPr lang="ru-RU" sz="2000" dirty="0">
                <a:cs typeface="Arial" charset="0"/>
              </a:rPr>
              <a:t>Т</a:t>
            </a:r>
            <a:r>
              <a:rPr lang="ru-RU" sz="2000" dirty="0" smtClean="0">
                <a:cs typeface="Arial" charset="0"/>
              </a:rPr>
              <a:t>акие </a:t>
            </a:r>
            <a:r>
              <a:rPr lang="ru-RU" sz="2000" dirty="0">
                <a:cs typeface="Arial" charset="0"/>
              </a:rPr>
              <a:t>исключения называют</a:t>
            </a:r>
            <a:r>
              <a:rPr lang="en-US" sz="2000" dirty="0">
                <a:cs typeface="Arial" charset="0"/>
              </a:rPr>
              <a:t> </a:t>
            </a:r>
            <a:r>
              <a:rPr lang="ru-RU" sz="2000" i="1" dirty="0" smtClean="0">
                <a:cs typeface="Arial" charset="0"/>
              </a:rPr>
              <a:t>ловушками (</a:t>
            </a:r>
            <a:r>
              <a:rPr lang="ru-RU" sz="2000" dirty="0" smtClean="0">
                <a:cs typeface="Arial" charset="0"/>
              </a:rPr>
              <a:t>англ</a:t>
            </a:r>
            <a:r>
              <a:rPr lang="ru-RU" sz="2000" dirty="0">
                <a:cs typeface="Arial" charset="0"/>
              </a:rPr>
              <a:t>.: </a:t>
            </a:r>
            <a:r>
              <a:rPr lang="en-US" sz="2000" i="1" dirty="0" smtClean="0">
                <a:cs typeface="Arial" charset="0"/>
              </a:rPr>
              <a:t>trap</a:t>
            </a:r>
            <a:r>
              <a:rPr lang="ru-RU" sz="2000" i="1" dirty="0" smtClean="0">
                <a:cs typeface="Arial" charset="0"/>
              </a:rPr>
              <a:t>).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При возникновении исключения процессор</a:t>
            </a:r>
            <a:r>
              <a:rPr lang="en-US" sz="2000" dirty="0" smtClean="0">
                <a:latin typeface="+mj-lt"/>
                <a:cs typeface="Arial" charset="0"/>
              </a:rPr>
              <a:t>: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Записывает в специальный регистр код причины исключения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Сохраняет значение счетчика команд (</a:t>
            </a:r>
            <a:r>
              <a:rPr lang="en-US" sz="2000" dirty="0" smtClean="0">
                <a:latin typeface="+mj-lt"/>
                <a:cs typeface="Arial" charset="0"/>
              </a:rPr>
              <a:t>PC</a:t>
            </a:r>
            <a:r>
              <a:rPr lang="ru-RU" sz="2000" dirty="0" smtClean="0">
                <a:latin typeface="+mj-lt"/>
                <a:cs typeface="Arial" charset="0"/>
              </a:rPr>
              <a:t>)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на момент возникновения исключения (адрес инструкции вызвавшей </a:t>
            </a:r>
            <a:r>
              <a:rPr lang="ru-RU" sz="2000" dirty="0" err="1" smtClean="0">
                <a:latin typeface="+mj-lt"/>
                <a:cs typeface="Arial" charset="0"/>
              </a:rPr>
              <a:t>искл</a:t>
            </a:r>
            <a:r>
              <a:rPr lang="ru-RU" sz="2000" dirty="0" smtClean="0">
                <a:latin typeface="+mj-lt"/>
                <a:cs typeface="Arial" charset="0"/>
              </a:rPr>
              <a:t>.)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Делает переход в функцию-обработчик исключения по адресу</a:t>
            </a:r>
            <a:r>
              <a:rPr lang="en-US" sz="2000" dirty="0" smtClean="0">
                <a:latin typeface="+mj-lt"/>
                <a:cs typeface="Arial" charset="0"/>
              </a:rPr>
              <a:t> 0x80000180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cs typeface="Arial" charset="0"/>
              </a:rPr>
              <a:t>После выполнения обработчика исключения в</a:t>
            </a:r>
            <a:r>
              <a:rPr lang="ru-RU" sz="2000" dirty="0" smtClean="0">
                <a:latin typeface="+mj-lt"/>
                <a:cs typeface="Arial" charset="0"/>
              </a:rPr>
              <a:t>озвращает управление прерванной программе, делая переход по ранее сохраненному адресу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Исключения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232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206" name="Rectangle 3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отдельные регистры, которые не входят в регистровый файл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</a:rPr>
              <a:t>Cause</a:t>
            </a:r>
            <a:r>
              <a:rPr lang="en-US" dirty="0" smtClean="0"/>
              <a:t>:</a:t>
            </a:r>
            <a:r>
              <a:rPr lang="en-US" sz="2800" dirty="0" smtClean="0"/>
              <a:t> </a:t>
            </a:r>
            <a:r>
              <a:rPr lang="ru-RU" sz="2800" dirty="0" smtClean="0"/>
              <a:t>содержит код причины исключения</a:t>
            </a:r>
            <a:endParaRPr lang="en-US" sz="2800" dirty="0"/>
          </a:p>
          <a:p>
            <a:pPr lvl="1"/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EPC</a:t>
            </a:r>
            <a:r>
              <a:rPr lang="en-US" dirty="0"/>
              <a:t> (Exception PC</a:t>
            </a:r>
            <a:r>
              <a:rPr lang="en-US" dirty="0" smtClean="0"/>
              <a:t>):</a:t>
            </a:r>
            <a:r>
              <a:rPr lang="en-US" dirty="0"/>
              <a:t> </a:t>
            </a:r>
            <a:r>
              <a:rPr lang="ru-RU" dirty="0" smtClean="0"/>
              <a:t>содержит значение счетчика команд на момент возникновения исключения</a:t>
            </a:r>
            <a:endParaRPr lang="en-US" sz="2800" dirty="0"/>
          </a:p>
          <a:p>
            <a:r>
              <a:rPr lang="en-US" dirty="0">
                <a:latin typeface="Courier New" pitchFamily="49" charset="0"/>
              </a:rPr>
              <a:t>EPC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en-US" dirty="0" smtClean="0">
                <a:latin typeface="Courier New" pitchFamily="49" charset="0"/>
              </a:rPr>
              <a:t>Cause</a:t>
            </a:r>
            <a:r>
              <a:rPr lang="en-US" dirty="0" smtClean="0"/>
              <a:t> </a:t>
            </a:r>
            <a:r>
              <a:rPr lang="ru-RU" dirty="0" smtClean="0"/>
              <a:t>являются частью Сопроцессора</a:t>
            </a:r>
            <a:r>
              <a:rPr lang="en-US" dirty="0" smtClean="0"/>
              <a:t> </a:t>
            </a:r>
            <a:r>
              <a:rPr lang="en-US" dirty="0"/>
              <a:t>0</a:t>
            </a:r>
          </a:p>
          <a:p>
            <a:r>
              <a:rPr lang="ru-RU" dirty="0" smtClean="0"/>
              <a:t>Инструкция считывания регистра Сопроцессора</a:t>
            </a:r>
            <a:r>
              <a:rPr lang="en-US" dirty="0" smtClean="0"/>
              <a:t> 0</a:t>
            </a:r>
            <a:r>
              <a:rPr lang="ru-RU" dirty="0" smtClean="0"/>
              <a:t> в регистр общего назначения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latin typeface="Courier New" pitchFamily="49" charset="0"/>
              </a:rPr>
              <a:t>mfc0 $t0, EPC</a:t>
            </a:r>
          </a:p>
          <a:p>
            <a:pPr lvl="1"/>
            <a:r>
              <a:rPr lang="ru-RU" dirty="0" smtClean="0"/>
              <a:t>Копирует содержимое регистра </a:t>
            </a:r>
            <a:r>
              <a:rPr lang="en-US" dirty="0" smtClean="0">
                <a:latin typeface="Courier New" pitchFamily="49" charset="0"/>
              </a:rPr>
              <a:t>EPC</a:t>
            </a:r>
            <a:r>
              <a:rPr lang="en-US" dirty="0" smtClean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en-US" dirty="0">
                <a:latin typeface="Courier New" pitchFamily="49" charset="0"/>
              </a:rPr>
              <a:t>$t0</a:t>
            </a:r>
          </a:p>
          <a:p>
            <a:pPr>
              <a:buFontTx/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1159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91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Регистры обработки исключений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1083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0197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1559084"/>
              </p:ext>
            </p:extLst>
          </p:nvPr>
        </p:nvGraphicFramePr>
        <p:xfrm>
          <a:off x="1371600" y="1524000"/>
          <a:ext cx="7086600" cy="3962400"/>
        </p:xfrm>
        <a:graphic>
          <a:graphicData uri="http://schemas.openxmlformats.org/drawingml/2006/table">
            <a:tbl>
              <a:tblPr/>
              <a:tblGrid>
                <a:gridCol w="4418704"/>
                <a:gridCol w="2667896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Исключение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Код причины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Аппаратное прерывание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Системный вызов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Точка останова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/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Деление на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Неизвестная инструкция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Арифметическое переполнение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0x00000030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01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01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Коды причин исключений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88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1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12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Процессор сохраняет код причины исключения  регистр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Cause </a:t>
            </a:r>
            <a:r>
              <a:rPr lang="ru-RU" sz="2400" dirty="0" smtClean="0">
                <a:latin typeface="+mj-lt"/>
                <a:cs typeface="Arial" charset="0"/>
              </a:rPr>
              <a:t>и адрес инструкции вызвавшей исключение в регистр </a:t>
            </a:r>
            <a:r>
              <a:rPr lang="en-US" sz="2400" dirty="0" smtClean="0">
                <a:latin typeface="+mj-lt"/>
                <a:cs typeface="Arial" charset="0"/>
              </a:rPr>
              <a:t>EPC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Процессор делает переход на функцию-обработчик исключения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по </a:t>
            </a:r>
            <a:r>
              <a:rPr lang="ru-RU" sz="2400" dirty="0">
                <a:latin typeface="+mj-lt"/>
                <a:cs typeface="Arial" charset="0"/>
              </a:rPr>
              <a:t>а</a:t>
            </a:r>
            <a:r>
              <a:rPr lang="ru-RU" sz="2400" dirty="0" smtClean="0">
                <a:latin typeface="+mj-lt"/>
                <a:cs typeface="Arial" charset="0"/>
              </a:rPr>
              <a:t>дресу </a:t>
            </a:r>
            <a:r>
              <a:rPr lang="en-US" sz="2400" dirty="0" smtClean="0">
                <a:latin typeface="+mj-lt"/>
                <a:cs typeface="Arial" charset="0"/>
              </a:rPr>
              <a:t>0x80000180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Обработчик исключения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Сохраняет необходимые регистры в стеке</a:t>
            </a:r>
            <a:endParaRPr lang="en-US" sz="2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Считывает регистр причины исключения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ru-RU" sz="2200" dirty="0" smtClean="0">
                <a:latin typeface="+mj-lt"/>
                <a:cs typeface="Arial" charset="0"/>
              </a:rPr>
              <a:t>(</a:t>
            </a:r>
            <a:r>
              <a:rPr lang="en-US" sz="2200" dirty="0" smtClean="0">
                <a:latin typeface="+mj-lt"/>
                <a:cs typeface="Arial" charset="0"/>
              </a:rPr>
              <a:t>Cause</a:t>
            </a:r>
            <a:r>
              <a:rPr lang="ru-RU" sz="2200" dirty="0" smtClean="0">
                <a:latin typeface="+mj-lt"/>
                <a:cs typeface="Arial" charset="0"/>
              </a:rPr>
              <a:t>)</a:t>
            </a:r>
            <a:endParaRPr lang="en-US" sz="2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mfc0 $t0, Cause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Обрабатывает исключение для данной причины</a:t>
            </a:r>
            <a:endParaRPr lang="en-US" sz="2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>
                <a:latin typeface="+mj-lt"/>
                <a:cs typeface="Arial" charset="0"/>
              </a:rPr>
              <a:t>В</a:t>
            </a:r>
            <a:r>
              <a:rPr lang="ru-RU" sz="2200" dirty="0" smtClean="0">
                <a:latin typeface="+mj-lt"/>
                <a:cs typeface="Arial" charset="0"/>
              </a:rPr>
              <a:t>осстанавливает значения регистров</a:t>
            </a:r>
            <a:endParaRPr lang="en-US" sz="2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Возвращает управление прерванной программе</a:t>
            </a:r>
            <a:endParaRPr lang="en-US" sz="2200" dirty="0">
              <a:latin typeface="+mj-lt"/>
              <a:cs typeface="Arial" charset="0"/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mfc0 $k0, EPC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200" dirty="0" err="1">
                <a:latin typeface="+mj-lt"/>
                <a:cs typeface="Arial" charset="0"/>
              </a:rPr>
              <a:t>jr</a:t>
            </a:r>
            <a:r>
              <a:rPr lang="en-US" sz="2200" dirty="0">
                <a:latin typeface="+mj-lt"/>
                <a:cs typeface="Arial" charset="0"/>
              </a:rPr>
              <a:t> $k0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Обработка исключений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4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71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Сложение и вычитание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Умножение и деление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Операции сравнения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 smtClean="0">
                <a:solidFill>
                  <a:schemeClr val="bg1"/>
                </a:solidFill>
                <a:latin typeface="+mj-lt"/>
              </a:rPr>
              <a:t>Знаковые и </a:t>
            </a:r>
            <a:r>
              <a:rPr lang="ru-RU" sz="4100" dirty="0" err="1" smtClean="0">
                <a:solidFill>
                  <a:schemeClr val="bg1"/>
                </a:solidFill>
                <a:latin typeface="+mj-lt"/>
              </a:rPr>
              <a:t>беззнаковые</a:t>
            </a:r>
            <a:r>
              <a:rPr lang="ru-RU" sz="4100" dirty="0" smtClean="0">
                <a:solidFill>
                  <a:schemeClr val="bg1"/>
                </a:solidFill>
                <a:latin typeface="+mj-lt"/>
              </a:rPr>
              <a:t> операции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48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8153400" cy="51816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   Типичный </a:t>
            </a:r>
            <a:r>
              <a:rPr lang="ru-RU" sz="3600" b="1" dirty="0">
                <a:solidFill>
                  <a:schemeClr val="accent1"/>
                </a:solidFill>
              </a:rPr>
              <a:t>сценарий должен быть </a:t>
            </a:r>
            <a:r>
              <a:rPr lang="ru-RU" sz="3600" b="1" dirty="0" smtClean="0">
                <a:solidFill>
                  <a:schemeClr val="accent1"/>
                </a:solidFill>
              </a:rPr>
              <a:t>быстрым</a:t>
            </a:r>
            <a:endParaRPr lang="ru-RU" sz="2600" dirty="0" smtClean="0"/>
          </a:p>
          <a:p>
            <a:r>
              <a:rPr lang="ru-RU" sz="2600" dirty="0" smtClean="0"/>
              <a:t>Архитектура </a:t>
            </a:r>
            <a:r>
              <a:rPr lang="en-US" sz="2600" dirty="0"/>
              <a:t>MIPS </a:t>
            </a:r>
            <a:r>
              <a:rPr lang="ru-RU" sz="2600" dirty="0" smtClean="0"/>
              <a:t>включает только простые, часто используемые инструкции</a:t>
            </a:r>
          </a:p>
          <a:p>
            <a:r>
              <a:rPr lang="ru-RU" sz="2600" dirty="0" smtClean="0"/>
              <a:t>Аппаратная реализация схем декодирования и выполнения таких инструкций простая, быстрая и занимает мало места на кристалле</a:t>
            </a:r>
          </a:p>
          <a:p>
            <a:r>
              <a:rPr lang="ru-RU" sz="2600" dirty="0" smtClean="0"/>
              <a:t>Более сложные </a:t>
            </a:r>
            <a:r>
              <a:rPr lang="ru-RU" sz="2600" dirty="0"/>
              <a:t>инструкции </a:t>
            </a:r>
            <a:r>
              <a:rPr lang="ru-RU" sz="2600" dirty="0" smtClean="0"/>
              <a:t>(и менее распространенные) преобразуются компилятором в несколько простых инструкций</a:t>
            </a:r>
          </a:p>
          <a:p>
            <a:r>
              <a:rPr lang="ru-RU" sz="2600" dirty="0" smtClean="0"/>
              <a:t>MIPS является RISC процессором с сокращенным набором команд – небольшим количеством простых инструкций одинакового формата</a:t>
            </a:r>
            <a:r>
              <a:rPr lang="en-US" sz="2600" dirty="0" smtClean="0"/>
              <a:t> (</a:t>
            </a:r>
            <a:r>
              <a:rPr lang="en-US" sz="2600" b="1" dirty="0">
                <a:solidFill>
                  <a:schemeClr val="accent1"/>
                </a:solidFill>
              </a:rPr>
              <a:t>RISC </a:t>
            </a:r>
            <a:r>
              <a:rPr lang="en-US" sz="2600" b="1" dirty="0" smtClean="0">
                <a:solidFill>
                  <a:schemeClr val="accent1"/>
                </a:solidFill>
              </a:rPr>
              <a:t>– </a:t>
            </a:r>
            <a:r>
              <a:rPr lang="en-US" sz="2600" b="1" i="1" dirty="0">
                <a:solidFill>
                  <a:schemeClr val="accent1"/>
                </a:solidFill>
              </a:rPr>
              <a:t>R</a:t>
            </a:r>
            <a:r>
              <a:rPr lang="en-US" sz="2600" b="1" i="1" dirty="0" smtClean="0">
                <a:solidFill>
                  <a:schemeClr val="accent1"/>
                </a:solidFill>
              </a:rPr>
              <a:t>educed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b="1" i="1" dirty="0">
                <a:solidFill>
                  <a:schemeClr val="accent1"/>
                </a:solidFill>
              </a:rPr>
              <a:t>I</a:t>
            </a:r>
            <a:r>
              <a:rPr lang="en-US" sz="2600" b="1" i="1" dirty="0" smtClean="0">
                <a:solidFill>
                  <a:schemeClr val="accent1"/>
                </a:solidFill>
              </a:rPr>
              <a:t>nstruction Set </a:t>
            </a:r>
            <a:r>
              <a:rPr lang="en-US" sz="2600" b="1" i="1" dirty="0">
                <a:solidFill>
                  <a:schemeClr val="accent1"/>
                </a:solidFill>
              </a:rPr>
              <a:t>C</a:t>
            </a:r>
            <a:r>
              <a:rPr lang="en-US" sz="2600" b="1" i="1" dirty="0" smtClean="0">
                <a:solidFill>
                  <a:schemeClr val="accent1"/>
                </a:solidFill>
              </a:rPr>
              <a:t>omputer</a:t>
            </a:r>
            <a:r>
              <a:rPr lang="en-US" sz="2600" dirty="0" smtClean="0"/>
              <a:t>)</a:t>
            </a:r>
            <a:endParaRPr lang="ru-RU" sz="2600" dirty="0" smtClean="0"/>
          </a:p>
          <a:p>
            <a:r>
              <a:rPr lang="ru-RU" sz="2600" dirty="0" smtClean="0"/>
              <a:t>Другие архитектуры</a:t>
            </a:r>
            <a:r>
              <a:rPr lang="en-US" sz="2600" dirty="0" smtClean="0"/>
              <a:t>, </a:t>
            </a:r>
            <a:r>
              <a:rPr lang="ru-RU" sz="2600" dirty="0" smtClean="0"/>
              <a:t>такие как</a:t>
            </a:r>
            <a:r>
              <a:rPr lang="en-US" sz="2600" dirty="0" smtClean="0"/>
              <a:t> Intel x86, </a:t>
            </a:r>
            <a:r>
              <a:rPr lang="ru-RU" sz="2600" dirty="0" smtClean="0"/>
              <a:t>являются примером </a:t>
            </a:r>
            <a:r>
              <a:rPr lang="en-US" sz="2600" dirty="0" smtClean="0"/>
              <a:t>CISC </a:t>
            </a:r>
            <a:r>
              <a:rPr lang="ru-RU" sz="2600" dirty="0" smtClean="0"/>
              <a:t>вычислителей</a:t>
            </a:r>
            <a:r>
              <a:rPr lang="uk-UA" sz="2600" dirty="0" smtClean="0"/>
              <a:t> </a:t>
            </a:r>
            <a:r>
              <a:rPr lang="ru-RU" sz="2600" dirty="0" smtClean="0"/>
              <a:t>с полным набором команд (</a:t>
            </a:r>
            <a:r>
              <a:rPr lang="en-US" sz="2600" b="1" i="1" dirty="0" smtClean="0">
                <a:solidFill>
                  <a:schemeClr val="accent1"/>
                </a:solidFill>
              </a:rPr>
              <a:t>CISC – </a:t>
            </a:r>
            <a:r>
              <a:rPr lang="en-US" sz="2600" b="1" i="1" dirty="0">
                <a:solidFill>
                  <a:schemeClr val="accent1"/>
                </a:solidFill>
              </a:rPr>
              <a:t>C</a:t>
            </a:r>
            <a:r>
              <a:rPr lang="en-US" sz="2600" b="1" i="1" dirty="0" smtClean="0">
                <a:solidFill>
                  <a:schemeClr val="accent1"/>
                </a:solidFill>
              </a:rPr>
              <a:t>omplex Instruction Set Computers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ru-RU" sz="2600" dirty="0" smtClean="0"/>
              <a:t>)</a:t>
            </a:r>
            <a:endParaRPr lang="en-US" sz="2600" dirty="0"/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>
                <a:solidFill>
                  <a:schemeClr val="bg1"/>
                </a:solidFill>
              </a:rPr>
              <a:t>Принцип построения архитектуры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ru-RU" sz="4100" dirty="0" smtClean="0">
                <a:solidFill>
                  <a:schemeClr val="bg1"/>
                </a:solidFill>
              </a:rPr>
              <a:t>2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0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6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63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Инструкции для операций над знаковыми числами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: </a:t>
            </a:r>
            <a:r>
              <a:rPr lang="en-US" sz="2200" dirty="0">
                <a:latin typeface="+mj-lt"/>
                <a:cs typeface="Arial" charset="0"/>
              </a:rPr>
              <a:t>add, </a:t>
            </a:r>
            <a:r>
              <a:rPr lang="en-US" sz="2200" dirty="0" err="1">
                <a:latin typeface="+mj-lt"/>
                <a:cs typeface="Arial" charset="0"/>
              </a:rPr>
              <a:t>addi</a:t>
            </a:r>
            <a:r>
              <a:rPr lang="en-US" sz="2200" dirty="0">
                <a:latin typeface="+mj-lt"/>
                <a:cs typeface="Arial" charset="0"/>
              </a:rPr>
              <a:t>, sub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Результат вычислений такой же, как для </a:t>
            </a:r>
            <a:r>
              <a:rPr lang="ru-RU" sz="2200" dirty="0" err="1" smtClean="0">
                <a:latin typeface="+mj-lt"/>
                <a:cs typeface="Arial" charset="0"/>
              </a:rPr>
              <a:t>беззнаковой</a:t>
            </a:r>
            <a:r>
              <a:rPr lang="ru-RU" sz="2200" dirty="0" smtClean="0">
                <a:latin typeface="+mj-lt"/>
                <a:cs typeface="Arial" charset="0"/>
              </a:rPr>
              <a:t> версии инструкций</a:t>
            </a:r>
            <a:endParaRPr lang="en-US" sz="22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Однако в случае возникновения переполнения </a:t>
            </a:r>
            <a:r>
              <a:rPr lang="ru-RU" sz="2200" dirty="0">
                <a:cs typeface="Arial" charset="0"/>
              </a:rPr>
              <a:t>(</a:t>
            </a:r>
            <a:r>
              <a:rPr lang="ru-RU" sz="2200" dirty="0" err="1">
                <a:cs typeface="Arial" charset="0"/>
              </a:rPr>
              <a:t>overflow</a:t>
            </a:r>
            <a:r>
              <a:rPr lang="ru-RU" sz="2200" dirty="0">
                <a:cs typeface="Arial" charset="0"/>
              </a:rPr>
              <a:t>) </a:t>
            </a:r>
            <a:r>
              <a:rPr lang="ru-RU" sz="2200" dirty="0" smtClean="0">
                <a:cs typeface="Arial" charset="0"/>
              </a:rPr>
              <a:t>при операциях со знаковыми числами результат не записывается в регистр-приемник и возникает исключение</a:t>
            </a:r>
            <a:endParaRPr lang="en-US" sz="22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200" b="1" dirty="0">
                <a:solidFill>
                  <a:schemeClr val="accent1"/>
                </a:solidFill>
                <a:cs typeface="Arial" charset="0"/>
              </a:rPr>
              <a:t>Инструкции для операций </a:t>
            </a:r>
            <a:r>
              <a:rPr lang="ru-RU" sz="2200" b="1" dirty="0" smtClean="0">
                <a:solidFill>
                  <a:schemeClr val="accent1"/>
                </a:solidFill>
                <a:cs typeface="Arial" charset="0"/>
              </a:rPr>
              <a:t>над </a:t>
            </a:r>
            <a:r>
              <a:rPr lang="ru-RU" sz="2200" b="1" dirty="0" err="1" smtClean="0">
                <a:solidFill>
                  <a:schemeClr val="accent1"/>
                </a:solidFill>
                <a:cs typeface="Arial" charset="0"/>
              </a:rPr>
              <a:t>беззнаковыми</a:t>
            </a:r>
            <a:r>
              <a:rPr lang="ru-RU" sz="2200" b="1" dirty="0" smtClean="0">
                <a:solidFill>
                  <a:schemeClr val="accent1"/>
                </a:solidFill>
                <a:cs typeface="Arial" charset="0"/>
              </a:rPr>
              <a:t> числами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 err="1">
                <a:latin typeface="+mj-lt"/>
                <a:cs typeface="Arial" charset="0"/>
              </a:rPr>
              <a:t>addu</a:t>
            </a:r>
            <a:r>
              <a:rPr lang="en-US" sz="2200" dirty="0">
                <a:latin typeface="+mj-lt"/>
                <a:cs typeface="Arial" charset="0"/>
              </a:rPr>
              <a:t>, </a:t>
            </a:r>
            <a:r>
              <a:rPr lang="en-US" sz="2200" dirty="0" err="1">
                <a:latin typeface="+mj-lt"/>
                <a:cs typeface="Arial" charset="0"/>
              </a:rPr>
              <a:t>addiu</a:t>
            </a:r>
            <a:r>
              <a:rPr lang="en-US" sz="2200" dirty="0">
                <a:latin typeface="+mj-lt"/>
                <a:cs typeface="Arial" charset="0"/>
              </a:rPr>
              <a:t>, </a:t>
            </a:r>
            <a:r>
              <a:rPr lang="en-US" sz="2200" dirty="0" err="1">
                <a:latin typeface="+mj-lt"/>
                <a:cs typeface="Arial" charset="0"/>
              </a:rPr>
              <a:t>subu</a:t>
            </a:r>
            <a:endParaRPr lang="en-US" sz="22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При переполнении (</a:t>
            </a:r>
            <a:r>
              <a:rPr lang="ru-RU" sz="2200" dirty="0" err="1" smtClean="0">
                <a:latin typeface="+mj-lt"/>
                <a:cs typeface="Arial" charset="0"/>
              </a:rPr>
              <a:t>overflow</a:t>
            </a:r>
            <a:r>
              <a:rPr lang="ru-RU" sz="2200" dirty="0" smtClean="0">
                <a:latin typeface="+mj-lt"/>
                <a:cs typeface="Arial" charset="0"/>
              </a:rPr>
              <a:t>) не возникает исключение</a:t>
            </a:r>
            <a:endParaRPr lang="en-US" sz="2200" b="1" dirty="0" smtClean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endParaRPr lang="en-US" sz="15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r>
              <a:rPr lang="ru-RU" sz="2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Примечание</a:t>
            </a:r>
            <a:r>
              <a:rPr lang="en-US" sz="2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ru-RU" sz="2200" dirty="0" smtClean="0">
                <a:latin typeface="+mj-lt"/>
                <a:cs typeface="Arial" charset="0"/>
              </a:rPr>
              <a:t>инструкция </a:t>
            </a:r>
            <a:r>
              <a:rPr lang="en-US" sz="2200" dirty="0" err="1" smtClean="0">
                <a:latin typeface="+mj-lt"/>
                <a:cs typeface="Arial" charset="0"/>
              </a:rPr>
              <a:t>addiu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ru-RU" sz="2200" dirty="0" smtClean="0">
                <a:latin typeface="+mj-lt"/>
                <a:cs typeface="Arial" charset="0"/>
              </a:rPr>
              <a:t>расширяет 16-битную константу до 32-х разрядов битом знака</a:t>
            </a:r>
            <a:endParaRPr lang="en-US" sz="2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Сложение и вычитание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30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83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83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Для</a:t>
            </a:r>
            <a:r>
              <a:rPr lang="en-US" sz="3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ru-RU" sz="3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знаковых операндов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mult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div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Для </a:t>
            </a:r>
            <a:r>
              <a:rPr lang="ru-RU" sz="3000" b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беззнаковых</a:t>
            </a:r>
            <a:r>
              <a:rPr lang="ru-RU" sz="3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 операндов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multu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divu</a:t>
            </a:r>
            <a:endParaRPr lang="en-US" sz="30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Умножение и деление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600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94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94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848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000" b="1" dirty="0">
                <a:solidFill>
                  <a:schemeClr val="accent1"/>
                </a:solidFill>
                <a:cs typeface="Arial" charset="0"/>
              </a:rPr>
              <a:t>Для</a:t>
            </a:r>
            <a:r>
              <a:rPr lang="en-US" sz="3000" b="1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ru-RU" sz="3000" b="1" dirty="0">
                <a:solidFill>
                  <a:schemeClr val="accent1"/>
                </a:solidFill>
                <a:cs typeface="Arial" charset="0"/>
              </a:rPr>
              <a:t>знаковых </a:t>
            </a:r>
            <a:r>
              <a:rPr lang="ru-RU" sz="3000" b="1" dirty="0" smtClean="0">
                <a:solidFill>
                  <a:schemeClr val="accent1"/>
                </a:solidFill>
                <a:cs typeface="Arial" charset="0"/>
              </a:rPr>
              <a:t>операндов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slt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slti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3000" b="1" dirty="0">
                <a:solidFill>
                  <a:schemeClr val="accent1"/>
                </a:solidFill>
                <a:cs typeface="Arial" charset="0"/>
              </a:rPr>
              <a:t>Для </a:t>
            </a:r>
            <a:r>
              <a:rPr lang="ru-RU" sz="3000" b="1" dirty="0" err="1">
                <a:solidFill>
                  <a:schemeClr val="accent1"/>
                </a:solidFill>
                <a:cs typeface="Arial" charset="0"/>
              </a:rPr>
              <a:t>беззнаковых</a:t>
            </a:r>
            <a:r>
              <a:rPr lang="ru-RU" sz="3000" b="1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ru-RU" sz="3000" b="1" dirty="0" smtClean="0">
                <a:solidFill>
                  <a:schemeClr val="accent1"/>
                </a:solidFill>
                <a:cs typeface="Arial" charset="0"/>
              </a:rPr>
              <a:t>операндов</a:t>
            </a:r>
            <a:r>
              <a:rPr lang="en-US" sz="3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sltu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 err="1" smtClean="0">
                <a:latin typeface="Courier New" pitchFamily="49" charset="0"/>
                <a:cs typeface="Arial" charset="0"/>
              </a:rPr>
              <a:t>sltiu</a:t>
            </a:r>
            <a:endParaRPr lang="en-US" sz="3000" dirty="0"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 smtClean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r>
              <a:rPr lang="ru-RU" sz="2800" b="1" dirty="0" smtClean="0">
                <a:solidFill>
                  <a:schemeClr val="accent1"/>
                </a:solidFill>
                <a:cs typeface="Arial" charset="0"/>
              </a:rPr>
              <a:t>Примечание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dirty="0" smtClean="0">
                <a:cs typeface="Arial" charset="0"/>
              </a:rPr>
              <a:t>инструкция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dirty="0" err="1">
                <a:latin typeface="Courier New" pitchFamily="49" charset="0"/>
                <a:cs typeface="Arial" charset="0"/>
              </a:rPr>
              <a:t>sltiu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ru-RU" sz="2800" dirty="0">
                <a:cs typeface="Arial" charset="0"/>
              </a:rPr>
              <a:t>расширяет 16-битную константу до 32-х разрядов битом знака</a:t>
            </a:r>
            <a:endParaRPr lang="en-US" sz="2800" dirty="0"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Операции сравнения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36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Для знаковых чисел</a:t>
            </a:r>
            <a:r>
              <a:rPr lang="en-US" sz="2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  <a:endParaRPr lang="en-US" sz="2600" b="1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+mj-lt"/>
                <a:cs typeface="Arial" charset="0"/>
              </a:rPr>
              <a:t>Расширяет считанное из памяти значение битом знака для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получение </a:t>
            </a:r>
            <a:r>
              <a:rPr lang="en-US" sz="2400" dirty="0" smtClean="0">
                <a:latin typeface="+mj-lt"/>
                <a:cs typeface="Arial" charset="0"/>
              </a:rPr>
              <a:t>32-</a:t>
            </a:r>
            <a:r>
              <a:rPr lang="ru-RU" sz="2400" dirty="0" smtClean="0">
                <a:latin typeface="+mj-lt"/>
                <a:cs typeface="Arial" charset="0"/>
              </a:rPr>
              <a:t>разрядного числа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+mj-lt"/>
                <a:cs typeface="Arial" charset="0"/>
              </a:rPr>
              <a:t>Считывание половины слова (16 бит)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lh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cs typeface="Arial" charset="0"/>
              </a:rPr>
              <a:t>Считывание </a:t>
            </a:r>
            <a:r>
              <a:rPr lang="ru-RU" sz="2400" dirty="0" smtClean="0">
                <a:latin typeface="+mj-lt"/>
                <a:cs typeface="Arial" charset="0"/>
              </a:rPr>
              <a:t>байта (8 бит)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Для </a:t>
            </a:r>
            <a:r>
              <a:rPr lang="ru-RU" sz="2600" b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беззнаковых</a:t>
            </a:r>
            <a:r>
              <a:rPr lang="ru-RU" sz="2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 чисел</a:t>
            </a:r>
            <a:r>
              <a:rPr lang="en-US" sz="2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  <a:endParaRPr lang="en-US" sz="2600" dirty="0" smtClean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cs typeface="Arial" charset="0"/>
              </a:rPr>
              <a:t>Расширяет считанное из памяти значение </a:t>
            </a:r>
            <a:r>
              <a:rPr lang="ru-RU" sz="2400" dirty="0" smtClean="0">
                <a:cs typeface="Arial" charset="0"/>
              </a:rPr>
              <a:t>нулями для</a:t>
            </a:r>
            <a:r>
              <a:rPr lang="en-US" sz="2400" dirty="0" smtClean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получение </a:t>
            </a:r>
            <a:r>
              <a:rPr lang="en-US" sz="2400" dirty="0">
                <a:cs typeface="Arial" charset="0"/>
              </a:rPr>
              <a:t>32-</a:t>
            </a:r>
            <a:r>
              <a:rPr lang="ru-RU" sz="2400" dirty="0">
                <a:cs typeface="Arial" charset="0"/>
              </a:rPr>
              <a:t>разрядного </a:t>
            </a:r>
            <a:r>
              <a:rPr lang="ru-RU" sz="2400" dirty="0" smtClean="0">
                <a:cs typeface="Arial" charset="0"/>
              </a:rPr>
              <a:t>числа</a:t>
            </a:r>
            <a:endParaRPr lang="en-US" sz="2400" dirty="0" smtClean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 err="1" smtClean="0">
                <a:cs typeface="Arial" charset="0"/>
              </a:rPr>
              <a:t>Беззнаковое</a:t>
            </a:r>
            <a:r>
              <a:rPr lang="ru-RU" sz="2400" dirty="0" smtClean="0">
                <a:cs typeface="Arial" charset="0"/>
              </a:rPr>
              <a:t> считывание </a:t>
            </a:r>
            <a:r>
              <a:rPr lang="ru-RU" sz="2400" dirty="0">
                <a:cs typeface="Arial" charset="0"/>
              </a:rPr>
              <a:t>половины слова (16 бит</a:t>
            </a:r>
            <a:r>
              <a:rPr lang="ru-RU" sz="2400" dirty="0" smtClean="0">
                <a:cs typeface="Arial" charset="0"/>
              </a:rPr>
              <a:t>)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lhu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 err="1">
                <a:cs typeface="Arial" charset="0"/>
              </a:rPr>
              <a:t>Беззнаковое</a:t>
            </a:r>
            <a:r>
              <a:rPr lang="ru-RU" sz="2400" dirty="0">
                <a:cs typeface="Arial" charset="0"/>
              </a:rPr>
              <a:t> </a:t>
            </a:r>
            <a:r>
              <a:rPr lang="ru-RU" sz="2400" dirty="0" smtClean="0">
                <a:cs typeface="Arial" charset="0"/>
              </a:rPr>
              <a:t>считывание байта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lbu</a:t>
            </a: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Операции считывания из памяти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8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814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Для операций с плавающей точкой используется отдельный сопроцессор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(Coprocessor 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MIPS </a:t>
            </a:r>
            <a:r>
              <a:rPr lang="ru-RU" sz="2800" dirty="0" smtClean="0">
                <a:latin typeface="+mj-lt"/>
                <a:cs typeface="Arial" charset="0"/>
              </a:rPr>
              <a:t>содержит </a:t>
            </a:r>
            <a:r>
              <a:rPr lang="en-US" sz="2800" dirty="0" smtClean="0">
                <a:latin typeface="+mj-lt"/>
                <a:cs typeface="Arial" charset="0"/>
              </a:rPr>
              <a:t>32</a:t>
            </a:r>
            <a:r>
              <a:rPr lang="ru-RU" sz="2800" dirty="0" smtClean="0">
                <a:latin typeface="+mj-lt"/>
                <a:cs typeface="Arial" charset="0"/>
              </a:rPr>
              <a:t> 32-разрядных регистра для хранения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операндов в формате с плавающей точкой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одинарной точности </a:t>
            </a:r>
            <a:r>
              <a:rPr lang="en-US" sz="2800" dirty="0" smtClean="0">
                <a:latin typeface="+mj-lt"/>
                <a:cs typeface="Arial" charset="0"/>
              </a:rPr>
              <a:t>($f0-$</a:t>
            </a:r>
            <a:r>
              <a:rPr lang="en-US" sz="2800" dirty="0">
                <a:latin typeface="+mj-lt"/>
                <a:cs typeface="Arial" charset="0"/>
              </a:rPr>
              <a:t>f31)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Для хранения операндов с двойной точностью (64 разряда) используется </a:t>
            </a:r>
            <a:r>
              <a:rPr lang="ru-RU" sz="2800" dirty="0">
                <a:latin typeface="+mj-lt"/>
                <a:cs typeface="Arial" charset="0"/>
              </a:rPr>
              <a:t>2</a:t>
            </a:r>
            <a:r>
              <a:rPr lang="ru-RU" sz="2800" dirty="0" smtClean="0">
                <a:latin typeface="+mj-lt"/>
                <a:cs typeface="Arial" charset="0"/>
              </a:rPr>
              <a:t> таких регистра</a:t>
            </a:r>
            <a:endParaRPr lang="en-US" sz="28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например</a:t>
            </a:r>
            <a:r>
              <a:rPr lang="en-US" sz="2600" dirty="0" smtClean="0">
                <a:latin typeface="+mj-lt"/>
                <a:cs typeface="Arial" charset="0"/>
              </a:rPr>
              <a:t>, </a:t>
            </a:r>
            <a:r>
              <a:rPr lang="en-US" sz="2600" dirty="0">
                <a:latin typeface="+mj-lt"/>
                <a:cs typeface="Arial" charset="0"/>
              </a:rPr>
              <a:t>$f0 </a:t>
            </a:r>
            <a:r>
              <a:rPr lang="ru-RU" sz="2600" dirty="0">
                <a:latin typeface="+mj-lt"/>
                <a:cs typeface="Arial" charset="0"/>
              </a:rPr>
              <a:t>и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$f1, $f2 </a:t>
            </a:r>
            <a:r>
              <a:rPr lang="ru-RU" sz="2600" dirty="0">
                <a:latin typeface="+mj-lt"/>
                <a:cs typeface="Arial" charset="0"/>
              </a:rPr>
              <a:t>и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$</a:t>
            </a:r>
            <a:r>
              <a:rPr lang="en-US" sz="2600" dirty="0" smtClean="0">
                <a:latin typeface="+mj-lt"/>
                <a:cs typeface="Arial" charset="0"/>
              </a:rPr>
              <a:t>f3</a:t>
            </a:r>
            <a:r>
              <a:rPr lang="ru-RU" sz="2600" dirty="0">
                <a:latin typeface="+mj-lt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и т</a:t>
            </a:r>
            <a:r>
              <a:rPr lang="en-US" sz="2600" dirty="0" smtClean="0">
                <a:latin typeface="+mj-lt"/>
                <a:cs typeface="Arial" charset="0"/>
              </a:rPr>
              <a:t>.</a:t>
            </a:r>
            <a:r>
              <a:rPr lang="ru-RU" sz="2600" dirty="0" smtClean="0">
                <a:latin typeface="+mj-lt"/>
                <a:cs typeface="Arial" charset="0"/>
              </a:rPr>
              <a:t>д.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+mj-lt"/>
                <a:cs typeface="Arial" charset="0"/>
              </a:rPr>
              <a:t>п</a:t>
            </a:r>
            <a:r>
              <a:rPr lang="ru-RU" sz="2600" dirty="0" smtClean="0">
                <a:latin typeface="+mj-lt"/>
                <a:cs typeface="Arial" charset="0"/>
              </a:rPr>
              <a:t>оэтому для </a:t>
            </a:r>
            <a:r>
              <a:rPr lang="ru-RU" sz="2600" dirty="0">
                <a:latin typeface="+mj-lt"/>
                <a:cs typeface="Arial" charset="0"/>
              </a:rPr>
              <a:t>операций с </a:t>
            </a:r>
            <a:r>
              <a:rPr lang="ru-RU" sz="2600" dirty="0" smtClean="0">
                <a:latin typeface="+mj-lt"/>
                <a:cs typeface="Arial" charset="0"/>
              </a:rPr>
              <a:t>числами двойной точности доступны только </a:t>
            </a:r>
            <a:r>
              <a:rPr lang="ru-RU" sz="2600" dirty="0">
                <a:latin typeface="+mj-lt"/>
                <a:cs typeface="Arial" charset="0"/>
              </a:rPr>
              <a:t>16 четных регистров</a:t>
            </a:r>
            <a:r>
              <a:rPr lang="en-US" sz="2600" dirty="0" smtClean="0">
                <a:latin typeface="+mj-lt"/>
                <a:cs typeface="Arial" charset="0"/>
              </a:rPr>
              <a:t>: </a:t>
            </a:r>
            <a:r>
              <a:rPr lang="en-US" sz="2600" dirty="0">
                <a:latin typeface="+mj-lt"/>
                <a:cs typeface="Arial" charset="0"/>
              </a:rPr>
              <a:t>$f0, $f2, $</a:t>
            </a:r>
            <a:r>
              <a:rPr lang="en-US" sz="2600" dirty="0" smtClean="0">
                <a:latin typeface="+mj-lt"/>
                <a:cs typeface="Arial" charset="0"/>
              </a:rPr>
              <a:t>f4</a:t>
            </a:r>
            <a:r>
              <a:rPr lang="ru-RU" sz="2600" dirty="0">
                <a:latin typeface="+mj-lt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и </a:t>
            </a:r>
            <a:r>
              <a:rPr lang="ru-RU" sz="2600" dirty="0" err="1" smtClean="0">
                <a:latin typeface="+mj-lt"/>
                <a:cs typeface="Arial" charset="0"/>
              </a:rPr>
              <a:t>т.д</a:t>
            </a:r>
            <a:r>
              <a:rPr lang="en-US" sz="2600" dirty="0" smtClean="0">
                <a:latin typeface="+mj-lt"/>
                <a:cs typeface="Arial" charset="0"/>
              </a:rPr>
              <a:t>.</a:t>
            </a: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Операции с плавающей точкой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5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503" name="Group 7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8876768"/>
              </p:ext>
            </p:extLst>
          </p:nvPr>
        </p:nvGraphicFramePr>
        <p:xfrm>
          <a:off x="990600" y="1905000"/>
          <a:ext cx="8001000" cy="3124200"/>
        </p:xfrm>
        <a:graphic>
          <a:graphicData uri="http://schemas.openxmlformats.org/drawingml/2006/table">
            <a:tbl>
              <a:tblPr/>
              <a:tblGrid>
                <a:gridCol w="2180054"/>
                <a:gridCol w="2544346"/>
                <a:gridCol w="3276600"/>
              </a:tblGrid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Имя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Номер регистра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Использование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$fv0 - $fv1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0, 2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Возвращаемые значения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$ft0 - $ft3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4, 6, 8, 10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Временные переменные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$fa0 - $fa1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12, 14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Аргументы функций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$ft4 - $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ft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16, 18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Временные переменные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$fs0 - $fs5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20, 22, 24, 26, 28, 30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Сохраняемые переменные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04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Операции с плавающей точкой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1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146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726232"/>
              </p:ext>
            </p:extLst>
          </p:nvPr>
        </p:nvGraphicFramePr>
        <p:xfrm>
          <a:off x="2152650" y="4733925"/>
          <a:ext cx="62293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486" name="VISIO" r:id="rId7" imgW="2095560" imgH="534960" progId="Visio.Drawing.6">
                  <p:embed/>
                </p:oleObj>
              </mc:Choice>
              <mc:Fallback>
                <p:oleObj name="VISIO" r:id="rId7" imgW="2095560" imgH="534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733925"/>
                        <a:ext cx="62293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1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9906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latin typeface="Courier New" pitchFamily="49" charset="0"/>
                <a:cs typeface="Arial" charset="0"/>
              </a:rPr>
              <a:t>Opcode</a:t>
            </a:r>
            <a:r>
              <a:rPr lang="en-US" sz="2800" dirty="0">
                <a:latin typeface="Times New Roman" pitchFamily="18" charset="0"/>
                <a:cs typeface="Arial" charset="0"/>
              </a:rPr>
              <a:t> = </a:t>
            </a:r>
            <a:r>
              <a:rPr lang="en-US" sz="2800" dirty="0">
                <a:latin typeface="+mj-lt"/>
                <a:cs typeface="Arial" charset="0"/>
              </a:rPr>
              <a:t>17 (010001</a:t>
            </a:r>
            <a:r>
              <a:rPr lang="en-US" sz="2800" baseline="-25000" dirty="0">
                <a:latin typeface="+mj-lt"/>
                <a:cs typeface="Arial" charset="0"/>
              </a:rPr>
              <a:t>2</a:t>
            </a:r>
            <a:r>
              <a:rPr lang="en-US" sz="2800" dirty="0">
                <a:latin typeface="+mj-lt"/>
                <a:cs typeface="Arial" charset="0"/>
              </a:rPr>
              <a:t>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Инструкции для одинарной точности</a:t>
            </a:r>
            <a:r>
              <a:rPr lang="en-US" sz="2800" dirty="0" smtClean="0">
                <a:latin typeface="+mj-lt"/>
                <a:cs typeface="Arial" charset="0"/>
              </a:rPr>
              <a:t>: </a:t>
            </a:r>
            <a:endParaRPr lang="en-US" sz="28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cop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16 (010000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add.s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sub.s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div.s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neg.s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abs.s</a:t>
            </a:r>
            <a:r>
              <a:rPr lang="ru-RU" sz="2000" dirty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и </a:t>
            </a:r>
            <a:r>
              <a:rPr lang="ru-RU" sz="2000" dirty="0" err="1" smtClean="0">
                <a:latin typeface="+mj-lt"/>
                <a:cs typeface="Arial" charset="0"/>
              </a:rPr>
              <a:t>т.д</a:t>
            </a:r>
            <a:r>
              <a:rPr lang="en-US" sz="2000" dirty="0" smtClean="0">
                <a:latin typeface="+mj-lt"/>
                <a:cs typeface="Arial" charset="0"/>
              </a:rPr>
              <a:t>.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800" dirty="0">
                <a:cs typeface="Arial" charset="0"/>
              </a:rPr>
              <a:t>Инструкции для </a:t>
            </a:r>
            <a:r>
              <a:rPr lang="ru-RU" sz="2800" dirty="0" smtClean="0">
                <a:cs typeface="Arial" charset="0"/>
              </a:rPr>
              <a:t>двойной точности</a:t>
            </a:r>
            <a:r>
              <a:rPr lang="en-US" sz="2800" dirty="0" smtClean="0">
                <a:latin typeface="+mj-lt"/>
                <a:cs typeface="Arial" charset="0"/>
              </a:rPr>
              <a:t>: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cop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Times New Roman" pitchFamily="18" charset="0"/>
                <a:cs typeface="Arial" charset="0"/>
              </a:rPr>
              <a:t>= 17 (010001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add.d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sub.d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div.d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neg.d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abs.d</a:t>
            </a:r>
            <a:r>
              <a:rPr lang="ru-RU" sz="2000" dirty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и </a:t>
            </a:r>
            <a:r>
              <a:rPr lang="ru-RU" sz="2000" dirty="0" err="1" smtClean="0">
                <a:latin typeface="+mj-lt"/>
                <a:cs typeface="Arial" charset="0"/>
              </a:rPr>
              <a:t>т.д</a:t>
            </a:r>
            <a:r>
              <a:rPr lang="en-US" sz="2000" dirty="0" smtClean="0">
                <a:latin typeface="+mj-lt"/>
                <a:cs typeface="Arial" charset="0"/>
              </a:rPr>
              <a:t>.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3 </a:t>
            </a:r>
            <a:r>
              <a:rPr lang="ru-RU" sz="2800" dirty="0" smtClean="0">
                <a:latin typeface="+mj-lt"/>
                <a:cs typeface="Arial" charset="0"/>
              </a:rPr>
              <a:t>операнда-регистра</a:t>
            </a:r>
            <a:r>
              <a:rPr lang="en-US" sz="2800" dirty="0" smtClean="0">
                <a:latin typeface="+mj-lt"/>
                <a:cs typeface="Arial" charset="0"/>
              </a:rPr>
              <a:t>:</a:t>
            </a:r>
            <a:endParaRPr lang="en-US" sz="28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ft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</a:t>
            </a:r>
            <a:r>
              <a:rPr lang="ru-RU" sz="2000" dirty="0" smtClean="0">
                <a:latin typeface="+mj-lt"/>
                <a:cs typeface="Arial" charset="0"/>
              </a:rPr>
              <a:t>операнды-источники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fd</a:t>
            </a:r>
            <a:r>
              <a:rPr lang="en-US" sz="2000" dirty="0">
                <a:latin typeface="Times New Roman" pitchFamily="18" charset="0"/>
                <a:cs typeface="Arial" charset="0"/>
              </a:rPr>
              <a:t>: </a:t>
            </a:r>
            <a:r>
              <a:rPr lang="ru-RU" sz="2000" dirty="0" smtClean="0">
                <a:latin typeface="+mj-lt"/>
                <a:cs typeface="Arial" charset="0"/>
              </a:rPr>
              <a:t>операнд-приемник</a:t>
            </a:r>
            <a:endParaRPr lang="en-US" sz="20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15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+mj-lt"/>
              </a:rPr>
              <a:t>Формат инструкций с плавающей точкой</a:t>
            </a:r>
            <a:endParaRPr lang="en-US" sz="3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160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24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Инструкции сравнения (устанавливают</a:t>
            </a:r>
            <a:r>
              <a:rPr lang="en-US" sz="2600" dirty="0" smtClean="0">
                <a:latin typeface="+mj-lt"/>
                <a:cs typeface="Arial" charset="0"/>
              </a:rPr>
              <a:t>/</a:t>
            </a:r>
            <a:r>
              <a:rPr lang="ru-RU" sz="2600" dirty="0" smtClean="0">
                <a:latin typeface="+mj-lt"/>
                <a:cs typeface="Arial" charset="0"/>
              </a:rPr>
              <a:t>сбрасывают условный флаг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err="1" smtClean="0">
                <a:latin typeface="Courier New" pitchFamily="49" charset="0"/>
                <a:cs typeface="Arial" charset="0"/>
              </a:rPr>
              <a:t>fpcond</a:t>
            </a:r>
            <a:r>
              <a:rPr lang="ru-RU" sz="2600" dirty="0" smtClean="0">
                <a:latin typeface="+mj-lt"/>
                <a:cs typeface="Arial" charset="0"/>
              </a:rPr>
              <a:t>)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+mj-lt"/>
                <a:cs typeface="Arial" charset="0"/>
              </a:rPr>
              <a:t>Проверка на равенство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c.seq.s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c.seq.d</a:t>
            </a:r>
            <a:endParaRPr lang="en-US" sz="2400" dirty="0">
              <a:latin typeface="Courier New" pitchFamily="49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cs typeface="Arial" charset="0"/>
              </a:rPr>
              <a:t>Проверка на </a:t>
            </a:r>
            <a:r>
              <a:rPr lang="ru-RU" sz="2400" dirty="0" smtClean="0">
                <a:cs typeface="Arial" charset="0"/>
              </a:rPr>
              <a:t>меньше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c.lt.s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c.lt.d</a:t>
            </a:r>
            <a:endParaRPr lang="en-US" sz="2400" dirty="0">
              <a:latin typeface="Courier New" pitchFamily="49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cs typeface="Arial" charset="0"/>
              </a:rPr>
              <a:t>Проверка на </a:t>
            </a:r>
            <a:r>
              <a:rPr lang="ru-RU" sz="2400" dirty="0" smtClean="0">
                <a:cs typeface="Arial" charset="0"/>
              </a:rPr>
              <a:t>меньше-равно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c.le.s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c.le.d</a:t>
            </a:r>
            <a:endParaRPr lang="en-US" sz="2400" dirty="0">
              <a:latin typeface="Courier New" pitchFamily="49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Условные переходы</a:t>
            </a:r>
            <a:endParaRPr lang="en-US" sz="26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bclf</a:t>
            </a:r>
            <a:r>
              <a:rPr lang="en-US" sz="2400" dirty="0">
                <a:latin typeface="Courier New" pitchFamily="49" charset="0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переход, если 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fpcond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имеет значение ЛОЖЬ</a:t>
            </a:r>
            <a:endParaRPr lang="en-US" sz="2400" dirty="0">
              <a:latin typeface="+mj-lt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bclt</a:t>
            </a:r>
            <a:r>
              <a:rPr lang="en-US" sz="2400" dirty="0">
                <a:latin typeface="Courier New" pitchFamily="49" charset="0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переход, если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fpcond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имеет значение </a:t>
            </a:r>
            <a:r>
              <a:rPr lang="ru-RU" sz="2400" dirty="0" smtClean="0">
                <a:cs typeface="Arial" charset="0"/>
              </a:rPr>
              <a:t>ИСТИНА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Обмен данными между </a:t>
            </a:r>
            <a:r>
              <a:rPr lang="en-US" sz="2600" dirty="0" smtClean="0">
                <a:latin typeface="+mj-lt"/>
                <a:cs typeface="Arial" charset="0"/>
              </a:rPr>
              <a:t>FP </a:t>
            </a:r>
            <a:r>
              <a:rPr lang="ru-RU" sz="2600" dirty="0" smtClean="0">
                <a:latin typeface="+mj-lt"/>
                <a:cs typeface="Arial" charset="0"/>
              </a:rPr>
              <a:t>регистрами</a:t>
            </a:r>
            <a:r>
              <a:rPr lang="uk-UA" sz="2600" dirty="0" smtClean="0">
                <a:latin typeface="+mj-lt"/>
                <a:cs typeface="Arial" charset="0"/>
              </a:rPr>
              <a:t> и </a:t>
            </a:r>
            <a:r>
              <a:rPr lang="ru-RU" sz="2600" dirty="0" smtClean="0">
                <a:latin typeface="+mj-lt"/>
                <a:cs typeface="Arial" charset="0"/>
              </a:rPr>
              <a:t>памятью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Courier New" pitchFamily="49" charset="0"/>
                <a:cs typeface="Arial" charset="0"/>
              </a:rPr>
              <a:t>lwc1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lwc1 $ft1, 42($s1)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swc1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swc1 $fs2, 17($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2600" dirty="0">
                <a:latin typeface="Courier New" pitchFamily="49" charset="0"/>
                <a:cs typeface="Arial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8759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Другие операции с плавающей точкой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615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+mj-lt"/>
                <a:cs typeface="Arial" charset="0"/>
              </a:rPr>
              <a:t>Микроархитектура </a:t>
            </a:r>
            <a:r>
              <a:rPr lang="en-US" sz="3200" dirty="0" smtClean="0">
                <a:latin typeface="+mj-lt"/>
                <a:cs typeface="Arial" charset="0"/>
              </a:rPr>
              <a:t>– </a:t>
            </a:r>
            <a:r>
              <a:rPr lang="ru-RU" sz="3200" dirty="0" smtClean="0">
                <a:latin typeface="+mj-lt"/>
                <a:cs typeface="Arial" charset="0"/>
              </a:rPr>
              <a:t>создание аппаратной реализации </a:t>
            </a:r>
            <a:r>
              <a:rPr lang="en-US" sz="3200" dirty="0" smtClean="0">
                <a:latin typeface="+mj-lt"/>
                <a:cs typeface="Arial" charset="0"/>
              </a:rPr>
              <a:t>MIPS </a:t>
            </a:r>
            <a:r>
              <a:rPr lang="ru-RU" sz="3200" dirty="0" smtClean="0">
                <a:latin typeface="+mj-lt"/>
                <a:cs typeface="Arial" charset="0"/>
              </a:rPr>
              <a:t>процессора</a:t>
            </a:r>
            <a:endParaRPr lang="en-US" sz="3200" dirty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ru-RU" sz="3200" dirty="0" smtClean="0">
              <a:latin typeface="+mj-lt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 следующей части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17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+mj-lt"/>
                <a:cs typeface="Arial" charset="0"/>
              </a:rPr>
              <a:t>Расположение </a:t>
            </a:r>
            <a:r>
              <a:rPr lang="ru-RU" sz="3200" dirty="0" smtClean="0">
                <a:latin typeface="+mj-lt"/>
                <a:cs typeface="Arial" charset="0"/>
              </a:rPr>
              <a:t>операндов</a:t>
            </a:r>
            <a:r>
              <a:rPr lang="en-US" sz="3200" dirty="0" smtClean="0">
                <a:latin typeface="+mj-lt"/>
                <a:cs typeface="Arial" charset="0"/>
              </a:rPr>
              <a:t>: </a:t>
            </a:r>
            <a:r>
              <a:rPr lang="ru-RU" sz="3200" dirty="0" smtClean="0">
                <a:latin typeface="+mj-lt"/>
                <a:cs typeface="Arial" charset="0"/>
              </a:rPr>
              <a:t>физическое расположение в компьютере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3200" dirty="0" smtClean="0">
                <a:latin typeface="+mj-lt"/>
                <a:cs typeface="Arial" charset="0"/>
              </a:rPr>
              <a:t>Регистры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3200" dirty="0" smtClean="0">
                <a:latin typeface="+mj-lt"/>
                <a:cs typeface="Arial" charset="0"/>
              </a:rPr>
              <a:t>Память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3200" dirty="0" smtClean="0">
                <a:latin typeface="+mj-lt"/>
                <a:cs typeface="Arial" charset="0"/>
              </a:rPr>
              <a:t>Константы</a:t>
            </a:r>
            <a:r>
              <a:rPr lang="en-US" sz="3200" dirty="0" smtClean="0">
                <a:latin typeface="+mj-lt"/>
                <a:cs typeface="Arial" charset="0"/>
              </a:rPr>
              <a:t> (</a:t>
            </a:r>
            <a:r>
              <a:rPr lang="ru-RU" sz="3200" dirty="0" smtClean="0">
                <a:latin typeface="+mj-lt"/>
                <a:cs typeface="Arial" charset="0"/>
              </a:rPr>
              <a:t>также их называют операндами непосредственного типа –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en-US" sz="3200" i="1" dirty="0" smtClean="0">
                <a:latin typeface="+mj-lt"/>
                <a:cs typeface="Arial" charset="0"/>
              </a:rPr>
              <a:t>immediate</a:t>
            </a:r>
            <a:r>
              <a:rPr lang="ru-RU" sz="3200" i="1" dirty="0" smtClean="0">
                <a:latin typeface="+mj-lt"/>
                <a:cs typeface="Arial" charset="0"/>
              </a:rPr>
              <a:t> </a:t>
            </a:r>
            <a:r>
              <a:rPr lang="en-US" sz="3200" i="1" dirty="0" smtClean="0">
                <a:latin typeface="+mj-lt"/>
                <a:cs typeface="Arial" charset="0"/>
              </a:rPr>
              <a:t>operands</a:t>
            </a:r>
            <a:r>
              <a:rPr lang="en-US" sz="3200" dirty="0" smtClean="0">
                <a:latin typeface="+mj-lt"/>
                <a:cs typeface="Arial" charset="0"/>
              </a:rPr>
              <a:t>)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Операнды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18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MIPS </a:t>
            </a:r>
            <a:r>
              <a:rPr lang="ru-RU" sz="2800" dirty="0" smtClean="0">
                <a:latin typeface="+mj-lt"/>
                <a:cs typeface="Arial" charset="0"/>
              </a:rPr>
              <a:t>содержит </a:t>
            </a:r>
            <a:r>
              <a:rPr lang="en-US" sz="2800" dirty="0" smtClean="0">
                <a:latin typeface="+mj-lt"/>
                <a:cs typeface="Arial" charset="0"/>
              </a:rPr>
              <a:t>32 32-</a:t>
            </a:r>
            <a:r>
              <a:rPr lang="ru-RU" sz="2800" dirty="0" smtClean="0">
                <a:latin typeface="+mj-lt"/>
                <a:cs typeface="Arial" charset="0"/>
              </a:rPr>
              <a:t>битных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регистра общего назначения</a:t>
            </a:r>
            <a:endParaRPr lang="en-US" sz="28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Регистры быстрее, чем память (доступ к ним занимает меньше времени)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cs typeface="Arial" charset="0"/>
              </a:rPr>
              <a:t>Операнды арифметических и логических инструкций в MIPS либо регистры, либо константы (для повышения быстродействия и упрощения аппаратной реализации)</a:t>
            </a:r>
            <a:endParaRPr lang="ru-RU" sz="28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+mj-lt"/>
                <a:cs typeface="Arial" charset="0"/>
              </a:rPr>
              <a:t>MIPS </a:t>
            </a:r>
            <a:r>
              <a:rPr lang="ru-RU" sz="2800" dirty="0" smtClean="0">
                <a:latin typeface="+mj-lt"/>
                <a:cs typeface="Arial" charset="0"/>
              </a:rPr>
              <a:t>называют </a:t>
            </a:r>
            <a:r>
              <a:rPr lang="en-US" sz="2800" dirty="0" smtClean="0">
                <a:latin typeface="+mj-lt"/>
                <a:cs typeface="Arial" charset="0"/>
              </a:rPr>
              <a:t>“32-</a:t>
            </a:r>
            <a:r>
              <a:rPr lang="ru-RU" sz="2800" dirty="0" smtClean="0">
                <a:latin typeface="+mj-lt"/>
                <a:cs typeface="Arial" charset="0"/>
              </a:rPr>
              <a:t>битной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архитектурой</a:t>
            </a:r>
            <a:r>
              <a:rPr lang="en-US" sz="2800" dirty="0" smtClean="0">
                <a:latin typeface="+mj-lt"/>
                <a:cs typeface="Arial" charset="0"/>
              </a:rPr>
              <a:t>” </a:t>
            </a:r>
            <a:r>
              <a:rPr lang="ru-RU" sz="2800" dirty="0" smtClean="0">
                <a:latin typeface="+mj-lt"/>
                <a:cs typeface="Arial" charset="0"/>
              </a:rPr>
              <a:t>поскольку он оперирует</a:t>
            </a:r>
            <a:r>
              <a:rPr lang="en-US" sz="2800" dirty="0" smtClean="0">
                <a:latin typeface="+mj-lt"/>
                <a:cs typeface="Arial" charset="0"/>
              </a:rPr>
              <a:t> 32-</a:t>
            </a:r>
            <a:r>
              <a:rPr lang="ru-RU" sz="2800" dirty="0" smtClean="0">
                <a:latin typeface="+mj-lt"/>
                <a:cs typeface="Arial" charset="0"/>
              </a:rPr>
              <a:t>битными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данными и имеет 32-битные инструкции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Операнды: Регистры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61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78486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Чем меньше, тем быстрее</a:t>
            </a:r>
            <a:endParaRPr lang="ru-RU" dirty="0" smtClean="0"/>
          </a:p>
          <a:p>
            <a:r>
              <a:rPr lang="en-US" dirty="0" smtClean="0"/>
              <a:t>MIPS </a:t>
            </a:r>
            <a:r>
              <a:rPr lang="ru-RU" dirty="0" smtClean="0"/>
              <a:t>содержит не очень большое (но достаточное) количество регистров общего назначения</a:t>
            </a:r>
            <a:endParaRPr lang="en-US" dirty="0" smtClean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29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8759"/>
            <a:ext cx="8153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>
                <a:solidFill>
                  <a:schemeClr val="bg1"/>
                </a:solidFill>
              </a:rPr>
              <a:t>Принцип построения архитектуры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en-US" sz="4100" dirty="0" smtClean="0">
                <a:solidFill>
                  <a:schemeClr val="bg1"/>
                </a:solidFill>
              </a:rPr>
              <a:t>3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34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22" name="Group 7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3744918"/>
              </p:ext>
            </p:extLst>
          </p:nvPr>
        </p:nvGraphicFramePr>
        <p:xfrm>
          <a:off x="990600" y="1066800"/>
          <a:ext cx="7315200" cy="5151120"/>
        </p:xfrm>
        <a:graphic>
          <a:graphicData uri="http://schemas.openxmlformats.org/drawingml/2006/table">
            <a:tbl>
              <a:tblPr/>
              <a:tblGrid>
                <a:gridCol w="1448656"/>
                <a:gridCol w="1046252"/>
                <a:gridCol w="4820292"/>
              </a:tblGrid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Имя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Номер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Использование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Регистр нуля (всегда возвращает 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Временный регистр для нужд ассемблера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$v0-$v1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Возвращаемые функциями 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$a0-$a3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4-7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Аргументы функций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$t0-$t7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8-15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Временные переменные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$s0-$s7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16-23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Сохраняемые (локальные) переменные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$t8-$t9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24-25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Временные переменные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$k0-$k1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26-27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Временные переменные 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gp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Глобальный указатель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sp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Указатель стека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Указатель кадра стека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ra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Адрес возврата из функции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1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Набор регистров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34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000" dirty="0" smtClean="0">
                <a:latin typeface="+mj-lt"/>
                <a:cs typeface="Arial" charset="0"/>
              </a:rPr>
              <a:t>Регистры</a:t>
            </a:r>
            <a:r>
              <a:rPr lang="en-US" sz="3000" dirty="0" smtClean="0">
                <a:latin typeface="+mj-lt"/>
                <a:cs typeface="Arial" charset="0"/>
              </a:rPr>
              <a:t>:</a:t>
            </a:r>
            <a:endParaRPr lang="en-US" sz="3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+mj-lt"/>
                <a:cs typeface="Arial" charset="0"/>
              </a:rPr>
              <a:t>Знак </a:t>
            </a:r>
            <a:r>
              <a:rPr lang="en-US" sz="2400" dirty="0" smtClean="0">
                <a:latin typeface="+mj-lt"/>
                <a:cs typeface="Arial" charset="0"/>
              </a:rPr>
              <a:t>$ </a:t>
            </a:r>
            <a:r>
              <a:rPr lang="ru-RU" sz="2400" dirty="0" smtClean="0">
                <a:latin typeface="+mj-lt"/>
                <a:cs typeface="Arial" charset="0"/>
              </a:rPr>
              <a:t>перед именем в программах ассемблера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+mj-lt"/>
                <a:cs typeface="Arial" charset="0"/>
              </a:rPr>
              <a:t>Н</a:t>
            </a:r>
            <a:r>
              <a:rPr lang="ru-RU" sz="2400" dirty="0" smtClean="0">
                <a:latin typeface="+mj-lt"/>
                <a:cs typeface="Arial" charset="0"/>
              </a:rPr>
              <a:t>апример</a:t>
            </a:r>
            <a:r>
              <a:rPr lang="en-US" sz="2400" dirty="0" smtClean="0">
                <a:latin typeface="+mj-lt"/>
                <a:cs typeface="Arial" charset="0"/>
              </a:rPr>
              <a:t>: $0, “</a:t>
            </a:r>
            <a:r>
              <a:rPr lang="ru-RU" sz="2400" dirty="0" smtClean="0">
                <a:latin typeface="+mj-lt"/>
                <a:cs typeface="Arial" charset="0"/>
              </a:rPr>
              <a:t>регистр нуля</a:t>
            </a:r>
            <a:r>
              <a:rPr lang="en-US" sz="2400" dirty="0" smtClean="0">
                <a:latin typeface="+mj-lt"/>
                <a:cs typeface="Arial" charset="0"/>
              </a:rPr>
              <a:t>”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000" dirty="0" smtClean="0">
                <a:latin typeface="+mj-lt"/>
                <a:cs typeface="Arial" charset="0"/>
              </a:rPr>
              <a:t>Регистры используемые для определенных целей</a:t>
            </a:r>
            <a:r>
              <a:rPr lang="en-US" sz="3000" dirty="0" smtClean="0">
                <a:latin typeface="+mj-lt"/>
                <a:cs typeface="Arial" charset="0"/>
              </a:rPr>
              <a:t>: </a:t>
            </a:r>
            <a:endParaRPr lang="en-US" sz="3000" dirty="0">
              <a:latin typeface="+mj-lt"/>
              <a:cs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j-lt"/>
                <a:cs typeface="Arial" charset="0"/>
              </a:rPr>
              <a:t>$</a:t>
            </a:r>
            <a:r>
              <a:rPr lang="en-US" sz="2400" dirty="0">
                <a:latin typeface="+mj-lt"/>
                <a:cs typeface="Arial" charset="0"/>
              </a:rPr>
              <a:t>0 </a:t>
            </a:r>
            <a:r>
              <a:rPr lang="ru-RU" sz="2400" dirty="0" smtClean="0">
                <a:latin typeface="+mj-lt"/>
                <a:cs typeface="Arial" charset="0"/>
              </a:rPr>
              <a:t>всегда хранит константу</a:t>
            </a:r>
            <a:r>
              <a:rPr lang="en-US" sz="2400" dirty="0" smtClean="0">
                <a:latin typeface="+mj-lt"/>
                <a:cs typeface="Arial" charset="0"/>
              </a:rPr>
              <a:t> 0</a:t>
            </a:r>
            <a:endParaRPr lang="en-US" sz="2400" dirty="0">
              <a:latin typeface="+mj-lt"/>
              <a:cs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i="1" dirty="0">
                <a:latin typeface="+mj-lt"/>
                <a:cs typeface="Arial" charset="0"/>
              </a:rPr>
              <a:t>с</a:t>
            </a:r>
            <a:r>
              <a:rPr lang="ru-RU" sz="2400" i="1" dirty="0" smtClean="0">
                <a:latin typeface="+mj-lt"/>
                <a:cs typeface="Arial" charset="0"/>
              </a:rPr>
              <a:t>охраняемые регистры</a:t>
            </a:r>
            <a:r>
              <a:rPr lang="en-US" sz="2400" dirty="0" smtClean="0">
                <a:latin typeface="+mj-lt"/>
                <a:cs typeface="Arial" charset="0"/>
              </a:rPr>
              <a:t>, </a:t>
            </a:r>
            <a:r>
              <a:rPr lang="en-US" sz="2400" dirty="0">
                <a:latin typeface="+mj-lt"/>
                <a:cs typeface="Arial" charset="0"/>
              </a:rPr>
              <a:t>$s0-$s7, </a:t>
            </a:r>
            <a:r>
              <a:rPr lang="ru-RU" sz="2400" dirty="0" smtClean="0">
                <a:latin typeface="+mj-lt"/>
                <a:cs typeface="Arial" charset="0"/>
              </a:rPr>
              <a:t>используются для хранения переменных</a:t>
            </a:r>
            <a:endParaRPr lang="en-US" sz="2400" dirty="0">
              <a:latin typeface="+mj-lt"/>
              <a:cs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i="1" dirty="0">
                <a:latin typeface="+mj-lt"/>
                <a:cs typeface="Arial" charset="0"/>
              </a:rPr>
              <a:t>в</a:t>
            </a:r>
            <a:r>
              <a:rPr lang="ru-RU" sz="2400" i="1" dirty="0" smtClean="0">
                <a:latin typeface="+mj-lt"/>
                <a:cs typeface="Arial" charset="0"/>
              </a:rPr>
              <a:t>ременные регистры</a:t>
            </a:r>
            <a:r>
              <a:rPr lang="en-US" sz="2400" dirty="0" smtClean="0">
                <a:latin typeface="+mj-lt"/>
                <a:cs typeface="Arial" charset="0"/>
              </a:rPr>
              <a:t>, </a:t>
            </a:r>
            <a:r>
              <a:rPr lang="en-US" sz="2400" dirty="0">
                <a:latin typeface="+mj-lt"/>
                <a:cs typeface="Arial" charset="0"/>
              </a:rPr>
              <a:t>$t0 - $t9, </a:t>
            </a:r>
            <a:r>
              <a:rPr lang="ru-RU" sz="2400" dirty="0" smtClean="0">
                <a:latin typeface="+mj-lt"/>
                <a:cs typeface="Arial" charset="0"/>
              </a:rPr>
              <a:t>используются для хранения промежуточных значений при вычислении сложных выражений</a:t>
            </a:r>
            <a:endParaRPr lang="en-US" sz="2400" dirty="0">
              <a:latin typeface="+mj-lt"/>
              <a:cs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+mj-lt"/>
                <a:cs typeface="Arial" charset="0"/>
              </a:rPr>
              <a:t>о</a:t>
            </a:r>
            <a:r>
              <a:rPr lang="ru-RU" sz="2400" dirty="0" smtClean="0">
                <a:latin typeface="+mj-lt"/>
                <a:cs typeface="Arial" charset="0"/>
              </a:rPr>
              <a:t>стальные регистры рассмотрим позже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Операнды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Регистры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98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Вспомним инструкцию </a:t>
            </a:r>
            <a:r>
              <a:rPr lang="en-US" sz="2800" dirty="0" smtClean="0">
                <a:latin typeface="+mj-lt"/>
                <a:cs typeface="Arial" charset="0"/>
              </a:rPr>
              <a:t>add</a:t>
            </a:r>
            <a:endParaRPr lang="en-US" sz="28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18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</a:t>
            </a:r>
          </a:p>
        </p:txBody>
      </p:sp>
      <p:sp>
        <p:nvSpPr>
          <p:cNvPr id="11018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# </a:t>
            </a:r>
            <a:r>
              <a:rPr lang="en-US" sz="1800" dirty="0">
                <a:latin typeface="Courier New" pitchFamily="49" charset="0"/>
                <a:cs typeface="Arial" charset="0"/>
              </a:rPr>
              <a:t>$s0 = a, $s1 = b, $s2 =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$s0, $s1, $s2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Инструкции оперирующие регистрами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212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62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</a:rPr>
              <a:t> и архитектура  компьютера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Все данные не </a:t>
            </a:r>
            <a:r>
              <a:rPr lang="ru-RU" sz="2800" dirty="0" smtClean="0">
                <a:latin typeface="+mj-lt"/>
                <a:cs typeface="Arial" charset="0"/>
              </a:rPr>
              <a:t>поместятся </a:t>
            </a:r>
            <a:r>
              <a:rPr lang="ru-RU" sz="2800" dirty="0" smtClean="0">
                <a:latin typeface="+mj-lt"/>
                <a:cs typeface="Arial" charset="0"/>
              </a:rPr>
              <a:t>в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32 </a:t>
            </a:r>
            <a:r>
              <a:rPr lang="ru-RU" sz="2800" dirty="0" smtClean="0">
                <a:latin typeface="+mj-lt"/>
                <a:cs typeface="Arial" charset="0"/>
              </a:rPr>
              <a:t>регистра общего назначения</a:t>
            </a:r>
            <a:endParaRPr lang="en-US" sz="28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Большинство данных хранится в памяти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Объем памяти </a:t>
            </a:r>
            <a:r>
              <a:rPr lang="ru-RU" sz="2800" dirty="0" smtClean="0">
                <a:latin typeface="+mj-lt"/>
                <a:cs typeface="Arial" charset="0"/>
              </a:rPr>
              <a:t>больше, </a:t>
            </a:r>
            <a:r>
              <a:rPr lang="ru-RU" sz="2800" dirty="0" smtClean="0">
                <a:latin typeface="+mj-lt"/>
                <a:cs typeface="Arial" charset="0"/>
              </a:rPr>
              <a:t>чем у регистров (можно хранить больше данных), но быстродействие памяти ниже (доступ к памяти требует больше времени, чем доступ к регистрам)</a:t>
            </a:r>
            <a:endParaRPr lang="en-US" sz="28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В регистрах хранятся наиболее часто используемые переменные</a:t>
            </a:r>
            <a:endParaRPr lang="en-US" sz="2800" dirty="0" smtClean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Операнды: Память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40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388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4157396"/>
              </p:ext>
            </p:extLst>
          </p:nvPr>
        </p:nvGraphicFramePr>
        <p:xfrm>
          <a:off x="1761593" y="2728912"/>
          <a:ext cx="578220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72" name="VISIO" r:id="rId8" imgW="2164680" imgH="1145880" progId="Visio.Drawing.6">
                  <p:embed/>
                </p:oleObj>
              </mc:Choice>
              <mc:Fallback>
                <p:oleObj name="VISIO" r:id="rId8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593" y="2728912"/>
                        <a:ext cx="5782207" cy="306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8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Каждое </a:t>
            </a:r>
            <a:r>
              <a:rPr lang="en-US" sz="3200" dirty="0" smtClean="0">
                <a:latin typeface="+mj-lt"/>
                <a:cs typeface="Arial" charset="0"/>
              </a:rPr>
              <a:t>32-</a:t>
            </a:r>
            <a:r>
              <a:rPr lang="ru-RU" sz="3200" dirty="0" smtClean="0">
                <a:latin typeface="+mj-lt"/>
                <a:cs typeface="Arial" charset="0"/>
              </a:rPr>
              <a:t>разрядное</a:t>
            </a:r>
            <a:r>
              <a:rPr lang="en-US" sz="3200" dirty="0" smtClean="0">
                <a:latin typeface="+mj-lt"/>
                <a:cs typeface="Arial" charset="0"/>
              </a:rPr>
              <a:t> </a:t>
            </a:r>
            <a:r>
              <a:rPr lang="ru-RU" sz="3200" dirty="0" smtClean="0">
                <a:latin typeface="+mj-lt"/>
                <a:cs typeface="Arial" charset="0"/>
              </a:rPr>
              <a:t>слово в памяти имеет уникальный адрес. Соседние адреса отличаются на </a:t>
            </a:r>
            <a:r>
              <a:rPr lang="ru-RU" sz="3200" dirty="0" smtClean="0">
                <a:latin typeface="+mj-lt"/>
                <a:cs typeface="Arial" charset="0"/>
              </a:rPr>
              <a:t>1.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Память адресуемая пословно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83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+mj-lt"/>
                <a:cs typeface="Arial" charset="0"/>
              </a:rPr>
              <a:t>Для считывания 32-разрядного слова из памяти в регистр общего назначения используется инструкция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200" b="1" i="1" dirty="0" err="1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load</a:t>
            </a:r>
            <a:endParaRPr lang="ru-RU" sz="22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b="1" dirty="0" smtClean="0">
                <a:latin typeface="+mj-lt"/>
                <a:cs typeface="Arial" charset="0"/>
              </a:rPr>
              <a:t>Мнемоника</a:t>
            </a:r>
            <a:r>
              <a:rPr lang="en-US" sz="2200" b="1" dirty="0" smtClean="0">
                <a:latin typeface="+mj-lt"/>
                <a:cs typeface="Arial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200" i="1" dirty="0">
                <a:latin typeface="Times New Roman" pitchFamily="18" charset="0"/>
                <a:cs typeface="Arial" charset="0"/>
              </a:rPr>
              <a:t>load word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</a:t>
            </a:r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w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)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b="1" dirty="0" smtClean="0">
                <a:latin typeface="+mj-lt"/>
                <a:cs typeface="Arial" charset="0"/>
              </a:rPr>
              <a:t>Формат</a:t>
            </a:r>
            <a:r>
              <a:rPr lang="en-US" sz="2200" b="1" dirty="0" smtClean="0">
                <a:latin typeface="+mj-lt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2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$s0, 5($t1)</a:t>
            </a:r>
            <a:endParaRPr lang="en-US" sz="22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b="1" dirty="0" smtClean="0">
                <a:latin typeface="+mj-lt"/>
                <a:cs typeface="Arial" charset="0"/>
              </a:rPr>
              <a:t>Расчет адреса слова в памяти</a:t>
            </a:r>
            <a:r>
              <a:rPr lang="en-US" sz="2200" b="1" dirty="0" smtClean="0">
                <a:latin typeface="+mj-lt"/>
                <a:cs typeface="Arial" charset="0"/>
              </a:rPr>
              <a:t>:</a:t>
            </a:r>
            <a:endParaRPr lang="en-US" sz="2200" b="1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Необходимо суммировать </a:t>
            </a:r>
            <a:r>
              <a:rPr lang="ru-RU" sz="2200" i="1" dirty="0" smtClean="0">
                <a:latin typeface="+mj-lt"/>
                <a:cs typeface="Arial" charset="0"/>
              </a:rPr>
              <a:t>базовый адрес, хранящийся в регистре</a:t>
            </a:r>
            <a:r>
              <a:rPr lang="ru-RU" sz="2200" dirty="0" smtClean="0">
                <a:latin typeface="+mj-lt"/>
                <a:cs typeface="Arial" charset="0"/>
              </a:rPr>
              <a:t> ($t1) </a:t>
            </a:r>
            <a:r>
              <a:rPr lang="ru-RU" sz="2200" i="1" dirty="0" smtClean="0">
                <a:latin typeface="+mj-lt"/>
                <a:cs typeface="Arial" charset="0"/>
              </a:rPr>
              <a:t>с константным смещением</a:t>
            </a:r>
            <a:r>
              <a:rPr lang="ru-RU" sz="2200" dirty="0" smtClean="0">
                <a:latin typeface="+mj-lt"/>
                <a:cs typeface="Arial" charset="0"/>
              </a:rPr>
              <a:t> (5)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Адрес</a:t>
            </a:r>
            <a:r>
              <a:rPr lang="ru-RU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($t1</a:t>
            </a:r>
            <a:r>
              <a:rPr lang="ru-RU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+ 5)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cs typeface="Arial" charset="0"/>
              </a:rPr>
              <a:t>Для </a:t>
            </a:r>
            <a:r>
              <a:rPr lang="ru-RU" sz="2200" dirty="0">
                <a:cs typeface="Arial" charset="0"/>
              </a:rPr>
              <a:t>хранения базового адреса может быть использован </a:t>
            </a:r>
            <a:r>
              <a:rPr lang="ru-RU" sz="2200" b="1" dirty="0">
                <a:cs typeface="Arial" charset="0"/>
              </a:rPr>
              <a:t>любой регистр</a:t>
            </a:r>
            <a:endParaRPr lang="en-US" sz="2200" dirty="0" smtClean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b="1" dirty="0">
                <a:latin typeface="+mj-lt"/>
                <a:cs typeface="Arial" charset="0"/>
              </a:rPr>
              <a:t>Р</a:t>
            </a:r>
            <a:r>
              <a:rPr lang="ru-RU" sz="2200" b="1" dirty="0" smtClean="0">
                <a:latin typeface="+mj-lt"/>
                <a:cs typeface="Arial" charset="0"/>
              </a:rPr>
              <a:t>езультат</a:t>
            </a:r>
            <a:r>
              <a:rPr lang="en-US" sz="2200" b="1" dirty="0" smtClean="0">
                <a:latin typeface="+mj-lt"/>
                <a:cs typeface="Arial" charset="0"/>
              </a:rPr>
              <a:t>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Courier New" pitchFamily="49" charset="0"/>
              </a:rPr>
              <a:t>В регистр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$s0</a:t>
            </a:r>
            <a:r>
              <a:rPr lang="ru-RU" sz="2200" dirty="0" smtClean="0">
                <a:latin typeface="+mj-lt"/>
                <a:cs typeface="Courier New" pitchFamily="49" charset="0"/>
              </a:rPr>
              <a:t> считывается значение, хранящееся в памяти по адресу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(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$t1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+ 5)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200" dirty="0" smtClean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15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Чтение из памяти адресуемой пословно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05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2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659011"/>
              </p:ext>
            </p:extLst>
          </p:nvPr>
        </p:nvGraphicFramePr>
        <p:xfrm>
          <a:off x="2286000" y="3505200"/>
          <a:ext cx="4114800" cy="21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08" name="VISIO" r:id="rId8" imgW="2164680" imgH="1145880" progId="Visio.Drawing.6">
                  <p:embed/>
                </p:oleObj>
              </mc:Choice>
              <mc:Fallback>
                <p:oleObj name="VISIO" r:id="rId8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4114800" cy="217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769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b="1" dirty="0" smtClean="0">
                <a:latin typeface="+mj-lt"/>
                <a:cs typeface="Arial" charset="0"/>
              </a:rPr>
              <a:t>Пример</a:t>
            </a:r>
            <a:r>
              <a:rPr lang="en-US" sz="2200" b="1" dirty="0" smtClean="0">
                <a:latin typeface="+mj-lt"/>
                <a:cs typeface="Arial" charset="0"/>
              </a:rPr>
              <a:t>: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ru-RU" sz="2200" dirty="0" smtClean="0">
                <a:latin typeface="+mj-lt"/>
                <a:cs typeface="Arial" charset="0"/>
              </a:rPr>
              <a:t>необходимо считать слово из памяти </a:t>
            </a:r>
            <a:r>
              <a:rPr lang="ru-RU" sz="2000" dirty="0" smtClean="0">
                <a:cs typeface="Arial" charset="0"/>
              </a:rPr>
              <a:t>(адресуемой </a:t>
            </a:r>
            <a:r>
              <a:rPr lang="ru-RU" sz="2000" dirty="0">
                <a:cs typeface="Arial" charset="0"/>
              </a:rPr>
              <a:t>пословно) </a:t>
            </a:r>
            <a:r>
              <a:rPr lang="ru-RU" sz="2200" dirty="0" smtClean="0">
                <a:latin typeface="+mj-lt"/>
                <a:cs typeface="Arial" charset="0"/>
              </a:rPr>
              <a:t>по адресу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1 </a:t>
            </a:r>
            <a:r>
              <a:rPr lang="ru-RU" sz="2200" dirty="0" smtClean="0">
                <a:latin typeface="+mj-lt"/>
                <a:cs typeface="Arial" charset="0"/>
              </a:rPr>
              <a:t>в регистр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$s3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Адрес = (</a:t>
            </a:r>
            <a:r>
              <a:rPr lang="ru-RU" sz="2200" dirty="0" smtClean="0">
                <a:latin typeface="+mj-lt"/>
                <a:cs typeface="Courier New" pitchFamily="49" charset="0"/>
              </a:rPr>
              <a:t>$0 </a:t>
            </a:r>
            <a:r>
              <a:rPr lang="ru-RU" sz="2200" dirty="0" smtClean="0">
                <a:latin typeface="+mj-lt"/>
                <a:cs typeface="Arial" charset="0"/>
              </a:rPr>
              <a:t>+ 1) = 1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После выполнения инструкции </a:t>
            </a:r>
            <a:r>
              <a:rPr lang="ru-RU" sz="2200" dirty="0" err="1" smtClean="0">
                <a:latin typeface="+mj-lt"/>
                <a:cs typeface="Arial" charset="0"/>
              </a:rPr>
              <a:t>load</a:t>
            </a:r>
            <a:r>
              <a:rPr lang="ru-RU" sz="2200" dirty="0" smtClean="0">
                <a:latin typeface="+mj-lt"/>
                <a:cs typeface="Arial" charset="0"/>
              </a:rPr>
              <a:t>, в регистре $s3 будет значение 0xF2F1AC07</a:t>
            </a:r>
            <a:endParaRPr lang="ru-RU" sz="2200" dirty="0">
              <a:latin typeface="+mj-lt"/>
              <a:cs typeface="Arial" charset="0"/>
            </a:endParaRPr>
          </a:p>
        </p:txBody>
      </p:sp>
      <p:sp>
        <p:nvSpPr>
          <p:cNvPr id="110592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1600" y="28194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ассемблере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 smtClean="0">
                <a:latin typeface="Courier New" pitchFamily="49" charset="0"/>
                <a:cs typeface="Arial" charset="0"/>
              </a:rPr>
              <a:t>lw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$s3, 1($0)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#</a:t>
            </a:r>
            <a:r>
              <a:rPr lang="ru-RU" dirty="0" smtClean="0">
                <a:latin typeface="Courier New" pitchFamily="49" charset="0"/>
                <a:cs typeface="Arial" charset="0"/>
              </a:rPr>
              <a:t>считать слово по адресу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1 </a:t>
            </a:r>
            <a:r>
              <a:rPr lang="ru-RU" dirty="0" smtClean="0">
                <a:latin typeface="Courier New" pitchFamily="49" charset="0"/>
                <a:cs typeface="Arial" charset="0"/>
              </a:rPr>
              <a:t>в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 $s3</a:t>
            </a:r>
            <a:endParaRPr lang="ru-RU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875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Чтение из памяти адресуемой пословно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5715000"/>
            <a:ext cx="73152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cs typeface="Arial" charset="0"/>
              </a:rPr>
              <a:t>Примечание: </a:t>
            </a:r>
            <a:r>
              <a:rPr lang="ru-RU" dirty="0" smtClean="0">
                <a:cs typeface="Arial" charset="0"/>
              </a:rPr>
              <a:t>инструкция </a:t>
            </a:r>
            <a:r>
              <a:rPr lang="ru-RU" dirty="0" err="1" smtClean="0">
                <a:cs typeface="Arial" charset="0"/>
              </a:rPr>
              <a:t>lw</a:t>
            </a:r>
            <a:r>
              <a:rPr lang="ru-RU" dirty="0" smtClean="0">
                <a:cs typeface="Arial" charset="0"/>
              </a:rPr>
              <a:t> работает в MIPS немного по другому, поскольку память в MIPS адресуется побайтно. Подробнее об отличиях – далее в презентации.</a:t>
            </a:r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3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Запись в ячейку памяти содержимого регистра общего назначения реализуется при помощи инструкции </a:t>
            </a:r>
            <a:r>
              <a:rPr lang="ru-RU" sz="2800" b="1" i="1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store</a:t>
            </a:r>
            <a:endParaRPr lang="ru-RU" sz="2800" b="1" dirty="0" smtClean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latin typeface="+mj-lt"/>
                <a:cs typeface="Arial" charset="0"/>
              </a:rPr>
              <a:t>Мнемоника</a:t>
            </a:r>
            <a:r>
              <a:rPr lang="en-US" sz="2800" b="1" dirty="0" smtClean="0">
                <a:latin typeface="+mj-lt"/>
                <a:cs typeface="Arial" charset="0"/>
              </a:rPr>
              <a:t>: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i="1" dirty="0">
                <a:latin typeface="+mj-lt"/>
                <a:cs typeface="Arial" charset="0"/>
              </a:rPr>
              <a:t>store word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smtClean="0">
                <a:latin typeface="+mj-lt"/>
                <a:cs typeface="Arial" charset="0"/>
              </a:rPr>
              <a:t>(</a:t>
            </a:r>
            <a:r>
              <a:rPr lang="en-US" sz="2800" b="1" i="1" dirty="0" err="1" smtClean="0">
                <a:solidFill>
                  <a:schemeClr val="accent1"/>
                </a:solidFill>
                <a:cs typeface="Arial" charset="0"/>
              </a:rPr>
              <a:t>s</a:t>
            </a:r>
            <a:r>
              <a:rPr lang="en-US" sz="2800" b="1" i="1" dirty="0" err="1">
                <a:solidFill>
                  <a:schemeClr val="accent1"/>
                </a:solidFill>
                <a:cs typeface="Arial" charset="0"/>
              </a:rPr>
              <a:t>w</a:t>
            </a:r>
            <a:r>
              <a:rPr lang="en-US" sz="2800" dirty="0" smtClean="0">
                <a:latin typeface="+mj-lt"/>
                <a:cs typeface="Arial" charset="0"/>
              </a:rPr>
              <a:t>)</a:t>
            </a:r>
            <a:endParaRPr lang="ru-RU" sz="28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latin typeface="+mj-lt"/>
                <a:cs typeface="Arial" charset="0"/>
              </a:rPr>
              <a:t>Формат</a:t>
            </a:r>
            <a:r>
              <a:rPr lang="ru-RU" sz="2800" dirty="0" smtClean="0">
                <a:latin typeface="+mj-lt"/>
                <a:cs typeface="Arial" charset="0"/>
              </a:rPr>
              <a:t> имеет много общего с инструкцией </a:t>
            </a:r>
            <a:r>
              <a:rPr lang="en-US" sz="2800" dirty="0" err="1" smtClean="0">
                <a:latin typeface="+mj-lt"/>
                <a:cs typeface="Arial" charset="0"/>
              </a:rPr>
              <a:t>lw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875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Запись в память адресуемую пословно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8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b="1" dirty="0" smtClean="0">
                <a:latin typeface="+mj-lt"/>
                <a:cs typeface="Arial" charset="0"/>
              </a:rPr>
              <a:t>Пример</a:t>
            </a:r>
            <a:r>
              <a:rPr lang="en-US" sz="2200" b="1" dirty="0" smtClean="0">
                <a:latin typeface="+mj-lt"/>
                <a:cs typeface="Arial" charset="0"/>
              </a:rPr>
              <a:t>: </a:t>
            </a:r>
            <a:r>
              <a:rPr lang="ru-RU" sz="2200" dirty="0" smtClean="0">
                <a:latin typeface="+mj-lt"/>
                <a:cs typeface="Arial" charset="0"/>
              </a:rPr>
              <a:t>Необходимо записать (сохранить)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ru-RU" sz="2200" dirty="0" smtClean="0">
                <a:latin typeface="+mj-lt"/>
                <a:cs typeface="Arial" charset="0"/>
              </a:rPr>
              <a:t>значение регистра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$t4 </a:t>
            </a:r>
            <a:r>
              <a:rPr lang="ru-RU" sz="2200" dirty="0" smtClean="0">
                <a:latin typeface="+mj-lt"/>
                <a:cs typeface="Arial" charset="0"/>
              </a:rPr>
              <a:t>а память (адресуемую пословно) по адресу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7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>
                <a:latin typeface="+mj-lt"/>
                <a:cs typeface="Arial" charset="0"/>
              </a:rPr>
              <a:t>а</a:t>
            </a:r>
            <a:r>
              <a:rPr lang="ru-RU" sz="2200" dirty="0" smtClean="0">
                <a:latin typeface="+mj-lt"/>
                <a:cs typeface="Arial" charset="0"/>
              </a:rPr>
              <a:t>дрес ячейки памяти получается суммированием </a:t>
            </a:r>
            <a:r>
              <a:rPr lang="ru-RU" sz="2200" i="1" dirty="0" smtClean="0">
                <a:latin typeface="+mj-lt"/>
                <a:cs typeface="Arial" charset="0"/>
              </a:rPr>
              <a:t>базового адреса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($0) </a:t>
            </a:r>
            <a:r>
              <a:rPr lang="ru-RU" sz="2200" dirty="0" smtClean="0">
                <a:latin typeface="+mj-lt"/>
                <a:cs typeface="Arial" charset="0"/>
              </a:rPr>
              <a:t>со </a:t>
            </a:r>
            <a:r>
              <a:rPr lang="ru-RU" sz="2200" i="1" dirty="0" smtClean="0">
                <a:latin typeface="+mj-lt"/>
                <a:cs typeface="Arial" charset="0"/>
              </a:rPr>
              <a:t>смещением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r>
              <a:rPr lang="en-US" sz="2200" dirty="0">
                <a:latin typeface="+mj-lt"/>
                <a:cs typeface="Arial" charset="0"/>
              </a:rPr>
              <a:t>(0x7</a:t>
            </a:r>
            <a:r>
              <a:rPr lang="en-US" sz="2200" dirty="0" smtClean="0">
                <a:latin typeface="+mj-lt"/>
                <a:cs typeface="Arial" charset="0"/>
              </a:rPr>
              <a:t>)</a:t>
            </a:r>
            <a:endParaRPr lang="ru-RU" sz="2200" dirty="0" smtClean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dirty="0" smtClean="0">
                <a:latin typeface="+mj-lt"/>
                <a:cs typeface="Arial" charset="0"/>
              </a:rPr>
              <a:t>получим адрес</a:t>
            </a:r>
            <a:r>
              <a:rPr lang="en-US" sz="2200" dirty="0" smtClean="0">
                <a:latin typeface="+mj-lt"/>
                <a:cs typeface="Arial" charset="0"/>
              </a:rPr>
              <a:t>: ($</a:t>
            </a:r>
            <a:r>
              <a:rPr lang="en-US" sz="2200" dirty="0">
                <a:latin typeface="+mj-lt"/>
                <a:cs typeface="Arial" charset="0"/>
              </a:rPr>
              <a:t>0 + 0x7) = </a:t>
            </a:r>
            <a:r>
              <a:rPr lang="en-US" sz="2200" dirty="0" smtClean="0">
                <a:latin typeface="+mj-lt"/>
                <a:cs typeface="Arial" charset="0"/>
              </a:rPr>
              <a:t>7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400" dirty="0" smtClean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+mj-lt"/>
                <a:cs typeface="Arial" charset="0"/>
              </a:rPr>
              <a:t>Смещение можно записывать как в десятичной системе,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так и в шестнадцатеричной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 smtClean="0">
              <a:latin typeface="+mj-lt"/>
              <a:cs typeface="Arial" charset="0"/>
            </a:endParaRPr>
          </a:p>
        </p:txBody>
      </p:sp>
      <p:sp>
        <p:nvSpPr>
          <p:cNvPr id="11079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19200" y="38862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</a:t>
            </a:r>
            <a:endParaRPr lang="en-US" sz="1800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800" dirty="0">
                <a:latin typeface="Courier New" pitchFamily="49" charset="0"/>
                <a:cs typeface="Arial" charset="0"/>
              </a:rPr>
              <a:t> $t4, 0x7($0)  # </a:t>
            </a:r>
            <a:r>
              <a:rPr lang="ru-RU" dirty="0" smtClean="0">
                <a:latin typeface="Courier New" pitchFamily="49" charset="0"/>
                <a:cs typeface="Arial" charset="0"/>
              </a:rPr>
              <a:t>сохраняем значение регистра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$t4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# </a:t>
            </a:r>
            <a:r>
              <a:rPr lang="ru-RU" dirty="0" smtClean="0">
                <a:latin typeface="Courier New" pitchFamily="49" charset="0"/>
                <a:cs typeface="Arial" charset="0"/>
              </a:rPr>
              <a:t>в ячейку памяти по адресу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875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Запись в память адресуемую </a:t>
            </a:r>
            <a:r>
              <a:rPr lang="ru-RU" sz="3600" dirty="0">
                <a:solidFill>
                  <a:schemeClr val="bg1"/>
                </a:solidFill>
              </a:rPr>
              <a:t>пословно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13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899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4651628"/>
              </p:ext>
            </p:extLst>
          </p:nvPr>
        </p:nvGraphicFramePr>
        <p:xfrm>
          <a:off x="2057400" y="3429000"/>
          <a:ext cx="4955254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45" name="VISIO" r:id="rId8" imgW="2178720" imgH="1373760" progId="Visio.Drawing.6">
                  <p:embed/>
                </p:oleObj>
              </mc:Choice>
              <mc:Fallback>
                <p:oleObj name="VISIO" r:id="rId8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29000"/>
                        <a:ext cx="4955254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Каждый байт в памяти имеет уникальный адрес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Адреса соседних байтов отличаются на 1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Можно считывать</a:t>
            </a:r>
            <a:r>
              <a:rPr lang="en-US" sz="2400" dirty="0" smtClean="0">
                <a:latin typeface="+mj-lt"/>
                <a:cs typeface="Arial" charset="0"/>
              </a:rPr>
              <a:t>/</a:t>
            </a:r>
            <a:r>
              <a:rPr lang="ru-RU" sz="2400" dirty="0" smtClean="0">
                <a:latin typeface="+mj-lt"/>
                <a:cs typeface="Arial" charset="0"/>
              </a:rPr>
              <a:t>записывать (</a:t>
            </a:r>
            <a:r>
              <a:rPr lang="en-US" sz="2400" dirty="0" smtClean="0">
                <a:latin typeface="+mj-lt"/>
                <a:cs typeface="Arial" charset="0"/>
              </a:rPr>
              <a:t>load/store</a:t>
            </a:r>
            <a:r>
              <a:rPr lang="ru-RU" sz="2400" dirty="0" smtClean="0">
                <a:latin typeface="+mj-lt"/>
                <a:cs typeface="Arial" charset="0"/>
              </a:rPr>
              <a:t>)</a:t>
            </a:r>
            <a:r>
              <a:rPr lang="en-US" sz="2400" dirty="0" smtClean="0">
                <a:latin typeface="+mj-lt"/>
                <a:cs typeface="Arial" charset="0"/>
              </a:rPr>
              <a:t>, </a:t>
            </a:r>
            <a:r>
              <a:rPr lang="ru-RU" sz="2400" dirty="0" smtClean="0">
                <a:latin typeface="+mj-lt"/>
                <a:cs typeface="Arial" charset="0"/>
              </a:rPr>
              <a:t>как слова, так и отдельные байты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load byte (</a:t>
            </a:r>
            <a:r>
              <a:rPr lang="en-US" sz="2400" dirty="0" err="1">
                <a:latin typeface="+mj-lt"/>
                <a:cs typeface="Arial" charset="0"/>
              </a:rPr>
              <a:t>lb</a:t>
            </a:r>
            <a:r>
              <a:rPr lang="en-US" sz="2400" dirty="0">
                <a:latin typeface="+mj-lt"/>
                <a:cs typeface="Arial" charset="0"/>
              </a:rPr>
              <a:t>) </a:t>
            </a:r>
            <a:r>
              <a:rPr lang="ru-RU" sz="2400" dirty="0">
                <a:latin typeface="+mj-lt"/>
                <a:cs typeface="Arial" charset="0"/>
              </a:rPr>
              <a:t>и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store byte (</a:t>
            </a:r>
            <a:r>
              <a:rPr lang="en-US" sz="2400" dirty="0" err="1">
                <a:latin typeface="+mj-lt"/>
                <a:cs typeface="Arial" charset="0"/>
              </a:rPr>
              <a:t>sb</a:t>
            </a:r>
            <a:r>
              <a:rPr lang="en-US" sz="2400" dirty="0">
                <a:latin typeface="+mj-lt"/>
                <a:cs typeface="Arial" charset="0"/>
              </a:rPr>
              <a:t>)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j-lt"/>
                <a:cs typeface="Arial" charset="0"/>
              </a:rPr>
              <a:t>32-</a:t>
            </a:r>
            <a:r>
              <a:rPr lang="ru-RU" sz="2400" dirty="0" smtClean="0">
                <a:latin typeface="+mj-lt"/>
                <a:cs typeface="Arial" charset="0"/>
              </a:rPr>
              <a:t>битное слово</a:t>
            </a:r>
            <a:r>
              <a:rPr lang="en-US" sz="2400" dirty="0" smtClean="0">
                <a:latin typeface="+mj-lt"/>
                <a:cs typeface="Arial" charset="0"/>
              </a:rPr>
              <a:t> = </a:t>
            </a:r>
            <a:r>
              <a:rPr lang="en-US" sz="2400" dirty="0">
                <a:latin typeface="+mj-lt"/>
                <a:cs typeface="Arial" charset="0"/>
              </a:rPr>
              <a:t>4 </a:t>
            </a:r>
            <a:r>
              <a:rPr lang="ru-RU" sz="2400" dirty="0" smtClean="0">
                <a:latin typeface="+mj-lt"/>
                <a:cs typeface="Arial" charset="0"/>
              </a:rPr>
              <a:t>байта</a:t>
            </a:r>
            <a:r>
              <a:rPr lang="en-US" sz="2400" dirty="0" smtClean="0">
                <a:latin typeface="+mj-lt"/>
                <a:cs typeface="Arial" charset="0"/>
              </a:rPr>
              <a:t>, </a:t>
            </a:r>
            <a:r>
              <a:rPr lang="ru-RU" sz="2400" dirty="0" smtClean="0">
                <a:latin typeface="+mj-lt"/>
                <a:cs typeface="Arial" charset="0"/>
              </a:rPr>
              <a:t>поэтому адрес каждого следующего слова увеличивается на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Память адресуемая </a:t>
            </a:r>
            <a:r>
              <a:rPr lang="ru-RU" sz="4400" dirty="0" smtClean="0">
                <a:solidFill>
                  <a:schemeClr val="bg1"/>
                </a:solidFill>
              </a:rPr>
              <a:t>побайтно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9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Для перехода от адреса в словах к адресу в байтах, необходимо адрес в словах умножить на 4 (каждое слово содержит 4 байта). Например</a:t>
            </a:r>
            <a:r>
              <a:rPr lang="en-US" sz="2600" dirty="0" smtClean="0">
                <a:latin typeface="+mj-lt"/>
                <a:cs typeface="Arial" charset="0"/>
              </a:rPr>
              <a:t>:</a:t>
            </a:r>
            <a:endParaRPr lang="ru-RU" sz="2600" dirty="0" smtClean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uk-UA" sz="2400" dirty="0" smtClean="0">
                <a:latin typeface="+mj-lt"/>
                <a:cs typeface="Arial" charset="0"/>
              </a:rPr>
              <a:t>Адрес в байтах 2-го слова в </a:t>
            </a:r>
            <a:r>
              <a:rPr lang="ru-RU" sz="2400" dirty="0" smtClean="0">
                <a:latin typeface="+mj-lt"/>
                <a:cs typeface="Arial" charset="0"/>
              </a:rPr>
              <a:t>памяти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2 </a:t>
            </a:r>
            <a:r>
              <a:rPr lang="en-US" sz="2400" dirty="0">
                <a:latin typeface="+mj-lt"/>
                <a:cs typeface="Times New Roman" pitchFamily="18" charset="0"/>
              </a:rPr>
              <a:t>× </a:t>
            </a:r>
            <a:r>
              <a:rPr lang="en-US" sz="2400" dirty="0">
                <a:latin typeface="+mj-lt"/>
                <a:cs typeface="Arial" charset="0"/>
              </a:rPr>
              <a:t>4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+mj-lt"/>
                <a:cs typeface="Arial" charset="0"/>
              </a:rPr>
              <a:t>А</a:t>
            </a:r>
            <a:r>
              <a:rPr lang="ru-RU" sz="2400" dirty="0" smtClean="0">
                <a:latin typeface="+mj-lt"/>
                <a:cs typeface="Arial" charset="0"/>
              </a:rPr>
              <a:t>дрес в байтах 10-го </a:t>
            </a:r>
            <a:r>
              <a:rPr lang="ru-RU" sz="2400" dirty="0">
                <a:cs typeface="Arial" charset="0"/>
              </a:rPr>
              <a:t>слова в </a:t>
            </a:r>
            <a:r>
              <a:rPr lang="ru-RU" sz="2400" dirty="0" smtClean="0">
                <a:cs typeface="Arial" charset="0"/>
              </a:rPr>
              <a:t>памяти</a:t>
            </a:r>
            <a:r>
              <a:rPr lang="en-US" sz="2400" dirty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10 </a:t>
            </a:r>
            <a:r>
              <a:rPr lang="en-US" sz="2400" dirty="0">
                <a:latin typeface="+mj-lt"/>
                <a:cs typeface="Times New Roman" pitchFamily="18" charset="0"/>
              </a:rPr>
              <a:t>× 4 = 40  (0x28)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В архитектуре MIPS память адресуется побайтно, а не пословно</a:t>
            </a:r>
            <a:endParaRPr lang="ru-RU" sz="2600" b="1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Чтение из памяти адресуемой </a:t>
            </a:r>
            <a:r>
              <a:rPr lang="ru-RU" sz="3600" dirty="0" smtClean="0">
                <a:solidFill>
                  <a:schemeClr val="bg1"/>
                </a:solidFill>
              </a:rPr>
              <a:t>побайтно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77946"/>
              </p:ext>
            </p:extLst>
          </p:nvPr>
        </p:nvGraphicFramePr>
        <p:xfrm>
          <a:off x="2596917" y="4250696"/>
          <a:ext cx="3651483" cy="230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5" name="VISIO" r:id="rId8" imgW="2178720" imgH="1373760" progId="Visio.Drawing.6">
                  <p:embed/>
                </p:oleObj>
              </mc:Choice>
              <mc:Fallback>
                <p:oleObj name="VISIO" r:id="rId8" imgW="2178720" imgH="1373760" progId="Visio.Drawing.6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917" y="4250696"/>
                        <a:ext cx="3651483" cy="2302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91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02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4708971"/>
              </p:ext>
            </p:extLst>
          </p:nvPr>
        </p:nvGraphicFramePr>
        <p:xfrm>
          <a:off x="2590800" y="3962400"/>
          <a:ext cx="38322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56" name="VISIO" r:id="rId9" imgW="2178720" imgH="1373760" progId="Visio.Drawing.6">
                  <p:embed/>
                </p:oleObj>
              </mc:Choice>
              <mc:Fallback>
                <p:oleObj name="VISIO" r:id="rId9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383222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0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b="1" dirty="0" smtClean="0">
                <a:latin typeface="+mj-lt"/>
                <a:cs typeface="Arial" charset="0"/>
              </a:rPr>
              <a:t>Пример</a:t>
            </a:r>
            <a:r>
              <a:rPr lang="en-US" sz="2600" b="1" dirty="0" smtClean="0">
                <a:latin typeface="+mj-lt"/>
                <a:cs typeface="Arial" charset="0"/>
              </a:rPr>
              <a:t>: </a:t>
            </a:r>
            <a:r>
              <a:rPr lang="ru-RU" sz="2600" dirty="0">
                <a:latin typeface="+mj-lt"/>
                <a:cs typeface="Arial" charset="0"/>
              </a:rPr>
              <a:t>н</a:t>
            </a:r>
            <a:r>
              <a:rPr lang="ru-RU" sz="2600" dirty="0" smtClean="0">
                <a:latin typeface="+mj-lt"/>
                <a:cs typeface="Arial" charset="0"/>
              </a:rPr>
              <a:t>еобходимо считать слово из памяти по адресу 4 (в байтах)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в регистр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>
                <a:latin typeface="+mj-lt"/>
                <a:cs typeface="Arial" charset="0"/>
              </a:rPr>
              <a:t>$s3.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После операции </a:t>
            </a:r>
            <a:r>
              <a:rPr lang="en-US" sz="2600" dirty="0">
                <a:cs typeface="Arial" charset="0"/>
              </a:rPr>
              <a:t>load </a:t>
            </a:r>
            <a:r>
              <a:rPr lang="ru-RU" sz="2600" dirty="0" smtClean="0">
                <a:cs typeface="Arial" charset="0"/>
              </a:rPr>
              <a:t>регистр </a:t>
            </a:r>
            <a:r>
              <a:rPr lang="en-US" sz="2600" dirty="0" smtClean="0">
                <a:latin typeface="+mj-lt"/>
                <a:cs typeface="Arial" charset="0"/>
              </a:rPr>
              <a:t>$s3 </a:t>
            </a:r>
            <a:r>
              <a:rPr lang="ru-RU" sz="2600" dirty="0" smtClean="0">
                <a:latin typeface="+mj-lt"/>
                <a:cs typeface="Arial" charset="0"/>
              </a:rPr>
              <a:t>будет содержать значение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 smtClean="0">
                <a:latin typeface="+mj-lt"/>
                <a:cs typeface="Arial" charset="0"/>
              </a:rPr>
              <a:t>0xF2F1AC07</a:t>
            </a:r>
            <a:r>
              <a:rPr lang="ru-RU" sz="2600" dirty="0" smtClean="0">
                <a:latin typeface="+mj-lt"/>
                <a:cs typeface="Arial" charset="0"/>
              </a:rPr>
              <a:t>.</a:t>
            </a: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111002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29718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 smtClean="0">
                <a:latin typeface="Courier New" pitchFamily="49" charset="0"/>
                <a:cs typeface="Arial" charset="0"/>
              </a:rPr>
              <a:t>lw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$s3, 4($0)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#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считываем слово по адресу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4 </a:t>
            </a:r>
            <a:r>
              <a:rPr lang="ru-RU" dirty="0" smtClean="0">
                <a:latin typeface="Courier New" pitchFamily="49" charset="0"/>
                <a:cs typeface="Arial" charset="0"/>
              </a:rPr>
              <a:t>в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$</a:t>
            </a:r>
            <a:r>
              <a:rPr lang="en-US" sz="1800" dirty="0">
                <a:latin typeface="Courier New" pitchFamily="49" charset="0"/>
                <a:cs typeface="Arial" charset="0"/>
              </a:rPr>
              <a:t>s3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15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Чтение из памяти адресуемой побайтно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8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b="1" dirty="0" smtClean="0">
                <a:latin typeface="+mj-lt"/>
                <a:cs typeface="Arial" charset="0"/>
              </a:rPr>
              <a:t>Пример</a:t>
            </a:r>
            <a:r>
              <a:rPr lang="en-US" sz="2800" b="1" dirty="0" smtClean="0">
                <a:latin typeface="+mj-lt"/>
                <a:cs typeface="Arial" charset="0"/>
              </a:rPr>
              <a:t>: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необходимо сохранить значение регистра</a:t>
            </a:r>
            <a:r>
              <a:rPr lang="en-US" sz="2800" dirty="0" smtClean="0">
                <a:latin typeface="+mj-lt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$t7 </a:t>
            </a:r>
            <a:r>
              <a:rPr lang="ru-RU" sz="2800" dirty="0" smtClean="0">
                <a:latin typeface="+mj-lt"/>
                <a:cs typeface="Arial" charset="0"/>
              </a:rPr>
              <a:t>в память по адресу</a:t>
            </a:r>
            <a:r>
              <a:rPr lang="en-US" sz="2800" dirty="0" smtClean="0">
                <a:latin typeface="+mj-lt"/>
                <a:cs typeface="Arial" charset="0"/>
              </a:rPr>
              <a:t> 44</a:t>
            </a:r>
            <a:r>
              <a:rPr lang="ru-RU" sz="2800" dirty="0">
                <a:latin typeface="+mj-lt"/>
                <a:cs typeface="Arial" charset="0"/>
              </a:rPr>
              <a:t> </a:t>
            </a:r>
            <a:r>
              <a:rPr lang="ru-RU" sz="2800" dirty="0" smtClean="0">
                <a:latin typeface="+mj-lt"/>
                <a:cs typeface="Arial" charset="0"/>
              </a:rPr>
              <a:t>(в байтах). Обратите внимание, что смещение 44 указано в десятичной системе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1120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2971800"/>
            <a:ext cx="777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 smtClean="0">
                <a:latin typeface="Courier New" pitchFamily="49" charset="0"/>
                <a:cs typeface="Arial" charset="0"/>
              </a:rPr>
              <a:t>sw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$t7, 44($0) 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#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сохраняем содержимое 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$t7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по адресу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800" dirty="0">
                <a:latin typeface="Courier New" pitchFamily="49" charset="0"/>
                <a:cs typeface="Arial" charset="0"/>
              </a:rPr>
              <a:t>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15669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chemeClr val="bg1"/>
                </a:solidFill>
              </a:rPr>
              <a:t>Запись в память адресуемую </a:t>
            </a:r>
            <a:r>
              <a:rPr lang="ru-RU" sz="3700" dirty="0">
                <a:solidFill>
                  <a:schemeClr val="bg1"/>
                </a:solidFill>
              </a:rPr>
              <a:t>побайтно</a:t>
            </a:r>
            <a:endParaRPr lang="en-US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3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45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11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5669496"/>
              </p:ext>
            </p:extLst>
          </p:nvPr>
        </p:nvGraphicFramePr>
        <p:xfrm>
          <a:off x="2141537" y="3689506"/>
          <a:ext cx="4335463" cy="293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8" name="VISIO" r:id="rId7" imgW="1628640" imgH="1104840" progId="Visio.Drawing.6">
                  <p:embed/>
                </p:oleObj>
              </mc:Choice>
              <mc:Fallback>
                <p:oleObj name="VISIO" r:id="rId7" imgW="1628640" imgH="110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7" y="3689506"/>
                        <a:ext cx="4335463" cy="2939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41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В каком порядке байты слова располагаются в памяти с байтовой адресацией?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Little-endian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 порядок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байты в слове расположены  </a:t>
            </a:r>
            <a:r>
              <a:rPr lang="ru-RU" sz="2000" dirty="0" smtClean="0">
                <a:cs typeface="Arial" charset="0"/>
              </a:rPr>
              <a:t>от младшему к старшему (по меньшему адресу находится младший </a:t>
            </a:r>
            <a:r>
              <a:rPr lang="ru-RU" sz="2000" dirty="0">
                <a:cs typeface="Arial" charset="0"/>
              </a:rPr>
              <a:t>байт </a:t>
            </a:r>
            <a:r>
              <a:rPr lang="ru-RU" sz="2000" dirty="0" smtClean="0">
                <a:cs typeface="Arial" charset="0"/>
              </a:rPr>
              <a:t>слова)</a:t>
            </a:r>
            <a:endParaRPr lang="en-US" sz="20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Big-endian</a:t>
            </a:r>
            <a:r>
              <a:rPr lang="uk-UA" sz="2000" b="1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uk-UA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порядок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: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 байты в слове расположены  </a:t>
            </a:r>
            <a:r>
              <a:rPr lang="ru-RU" sz="2000" dirty="0">
                <a:latin typeface="+mj-lt"/>
                <a:cs typeface="Arial" charset="0"/>
              </a:rPr>
              <a:t>от старшего к </a:t>
            </a:r>
            <a:r>
              <a:rPr lang="ru-RU" sz="2000" dirty="0" smtClean="0">
                <a:latin typeface="+mj-lt"/>
                <a:cs typeface="Arial" charset="0"/>
              </a:rPr>
              <a:t>младшему (по меньшему адресу находится старший байт слова)</a:t>
            </a:r>
            <a:endParaRPr lang="en-US" sz="20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latin typeface="+mj-lt"/>
                <a:cs typeface="Arial" charset="0"/>
              </a:rPr>
              <a:t>Адрес слова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один и тот же для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big- </a:t>
            </a:r>
            <a:r>
              <a:rPr lang="ru-RU" sz="2000" dirty="0">
                <a:latin typeface="+mj-lt"/>
                <a:cs typeface="Arial" charset="0"/>
              </a:rPr>
              <a:t>и</a:t>
            </a:r>
            <a:r>
              <a:rPr lang="en-US" sz="2000" dirty="0" smtClean="0">
                <a:latin typeface="+mj-lt"/>
                <a:cs typeface="Arial" charset="0"/>
              </a:rPr>
              <a:t> little-</a:t>
            </a:r>
            <a:r>
              <a:rPr lang="ru-RU" sz="2000" dirty="0" smtClean="0">
                <a:latin typeface="+mj-lt"/>
                <a:cs typeface="Arial" charset="0"/>
              </a:rPr>
              <a:t> порядков (отличается только порядок байтов внутри слова)</a:t>
            </a:r>
            <a:endParaRPr lang="en-US" sz="2000" dirty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875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Порядок байтов в слове памяти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1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41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+mj-lt"/>
                <a:cs typeface="Arial" charset="0"/>
              </a:rPr>
              <a:t>Названия порядков </a:t>
            </a:r>
            <a:r>
              <a:rPr lang="ru-RU" sz="2200" dirty="0">
                <a:latin typeface="+mj-lt"/>
                <a:cs typeface="Arial" charset="0"/>
              </a:rPr>
              <a:t>байт произошли от</a:t>
            </a:r>
            <a:r>
              <a:rPr lang="en-US" sz="2200" dirty="0">
                <a:latin typeface="+mj-lt"/>
                <a:cs typeface="Arial" charset="0"/>
              </a:rPr>
              <a:t> </a:t>
            </a:r>
            <a:r>
              <a:rPr lang="ru-RU" sz="2200" dirty="0">
                <a:latin typeface="+mj-lt"/>
                <a:cs typeface="Arial" charset="0"/>
              </a:rPr>
              <a:t>книги </a:t>
            </a:r>
            <a:r>
              <a:rPr lang="ru-RU" sz="2200" i="1" dirty="0">
                <a:latin typeface="+mj-lt"/>
                <a:cs typeface="Arial" charset="0"/>
              </a:rPr>
              <a:t>Путешествия Гулливера </a:t>
            </a:r>
            <a:r>
              <a:rPr lang="ru-RU" sz="2200" dirty="0">
                <a:latin typeface="+mj-lt"/>
                <a:cs typeface="Arial" charset="0"/>
              </a:rPr>
              <a:t>Джонатана Свифта, в которой </a:t>
            </a:r>
            <a:r>
              <a:rPr lang="ru-RU" sz="2200" dirty="0">
                <a:latin typeface="+mj-lt"/>
              </a:rPr>
              <a:t>король лилипутов требовал от граждан (остроконечников, англ.: </a:t>
            </a:r>
            <a:r>
              <a:rPr lang="ru-RU" sz="2200" dirty="0" err="1">
                <a:latin typeface="+mj-lt"/>
              </a:rPr>
              <a:t>Little-Endians</a:t>
            </a:r>
            <a:r>
              <a:rPr lang="ru-RU" sz="2200" dirty="0">
                <a:latin typeface="+mj-lt"/>
              </a:rPr>
              <a:t>) разбивать яйцо с острого конца. </a:t>
            </a:r>
            <a:r>
              <a:rPr lang="ru-RU" sz="2200" dirty="0" err="1">
                <a:latin typeface="+mj-lt"/>
              </a:rPr>
              <a:t>Тупоконечники</a:t>
            </a:r>
            <a:r>
              <a:rPr lang="ru-RU" sz="2200" dirty="0">
                <a:latin typeface="+mj-lt"/>
              </a:rPr>
              <a:t> (англ.: </a:t>
            </a:r>
            <a:r>
              <a:rPr lang="ru-RU" sz="2200" dirty="0" err="1">
                <a:latin typeface="+mj-lt"/>
              </a:rPr>
              <a:t>Big-Endians</a:t>
            </a:r>
            <a:r>
              <a:rPr lang="ru-RU" sz="2200" dirty="0">
                <a:latin typeface="+mj-lt"/>
              </a:rPr>
              <a:t>) были повстанцами, разбивавшими яйца с тупого конца</a:t>
            </a:r>
            <a:r>
              <a:rPr lang="en-US" sz="2200" dirty="0" smtClean="0">
                <a:latin typeface="+mj-lt"/>
                <a:cs typeface="Arial" charset="0"/>
              </a:rPr>
              <a:t> </a:t>
            </a:r>
            <a:endParaRPr lang="ru-RU" sz="22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+mj-lt"/>
                <a:cs typeface="Arial" charset="0"/>
              </a:rPr>
              <a:t>Не принципиально, какой порядок байт используется в конкретной архитектуре, однако это важно знать для организации корректного обмена данными между архитектурами с разными порядками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-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Происхождение названий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Big-Endian &amp; Little-Endian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19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Предположим</a:t>
            </a:r>
            <a:r>
              <a:rPr lang="ru-RU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$t0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изначально содержит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После выполнения следующего кода на </a:t>
            </a:r>
            <a:r>
              <a:rPr lang="ru-RU" sz="2400" dirty="0" err="1" smtClean="0">
                <a:latin typeface="+mj-lt"/>
                <a:cs typeface="Arial" charset="0"/>
              </a:rPr>
              <a:t>big-endian</a:t>
            </a:r>
            <a:r>
              <a:rPr lang="ru-RU" sz="2400" dirty="0" smtClean="0">
                <a:latin typeface="+mj-lt"/>
                <a:cs typeface="Arial" charset="0"/>
              </a:rPr>
              <a:t> системе, какое значение будет находится в $s0?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В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little-endian </a:t>
            </a:r>
            <a:r>
              <a:rPr lang="ru-RU" sz="2400" dirty="0" smtClean="0">
                <a:latin typeface="+mj-lt"/>
                <a:cs typeface="Arial" charset="0"/>
              </a:rPr>
              <a:t>системе</a:t>
            </a:r>
            <a:r>
              <a:rPr lang="en-US" sz="2400" dirty="0" smtClean="0">
                <a:latin typeface="+mj-lt"/>
                <a:cs typeface="Arial" charset="0"/>
              </a:rPr>
              <a:t>?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$t0, 0($0)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$s0, 1($0)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</a:t>
            </a:r>
            <a:r>
              <a:rPr lang="en-US" sz="4200" dirty="0" smtClean="0">
                <a:solidFill>
                  <a:schemeClr val="bg1"/>
                </a:solidFill>
                <a:latin typeface="+mj-lt"/>
              </a:rPr>
              <a:t>Little-Endian</a:t>
            </a:r>
            <a:r>
              <a:rPr lang="ru-RU" sz="4200" dirty="0" smtClean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4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200" dirty="0" smtClean="0">
                <a:solidFill>
                  <a:schemeClr val="bg1"/>
                </a:solidFill>
                <a:latin typeface="+mj-lt"/>
              </a:rPr>
              <a:t>Пример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42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ru-RU" sz="2400" dirty="0">
                <a:cs typeface="Arial" charset="0"/>
              </a:rPr>
              <a:t>Предположим</a:t>
            </a:r>
            <a:r>
              <a:rPr lang="ru-RU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$t0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изначально содержит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ru-RU" sz="2400" dirty="0">
                <a:cs typeface="Arial" charset="0"/>
              </a:rPr>
              <a:t>После выполнения следующего кода на </a:t>
            </a:r>
            <a:r>
              <a:rPr lang="ru-RU" sz="2400" dirty="0" err="1">
                <a:cs typeface="Arial" charset="0"/>
              </a:rPr>
              <a:t>big-endian</a:t>
            </a:r>
            <a:r>
              <a:rPr lang="ru-RU" sz="2400" dirty="0">
                <a:cs typeface="Arial" charset="0"/>
              </a:rPr>
              <a:t> системе, какое значение будет находится в $s0?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ru-RU" sz="2400" dirty="0">
                <a:cs typeface="Arial" charset="0"/>
              </a:rPr>
              <a:t>В</a:t>
            </a:r>
            <a:r>
              <a:rPr lang="en-US" sz="2400" dirty="0">
                <a:cs typeface="Arial" charset="0"/>
              </a:rPr>
              <a:t> little-endian </a:t>
            </a:r>
            <a:r>
              <a:rPr lang="ru-RU" sz="2400" dirty="0">
                <a:cs typeface="Arial" charset="0"/>
              </a:rPr>
              <a:t>системе</a:t>
            </a:r>
            <a:r>
              <a:rPr lang="en-US" sz="2400" dirty="0">
                <a:cs typeface="Arial" charset="0"/>
              </a:rPr>
              <a:t>?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$t0, 0($0)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$s0, 1($0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)</a:t>
            </a: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1"/>
                </a:solidFill>
                <a:latin typeface="+mj-lt"/>
                <a:cs typeface="Arial" charset="0"/>
              </a:rPr>
              <a:t>Big-endian:  </a:t>
            </a:r>
            <a:r>
              <a:rPr lang="en-US" sz="2400" dirty="0">
                <a:solidFill>
                  <a:schemeClr val="accent2"/>
                </a:solidFill>
                <a:latin typeface="+mj-lt"/>
                <a:cs typeface="Arial" charset="0"/>
              </a:rPr>
              <a:t>  </a:t>
            </a:r>
            <a:r>
              <a:rPr lang="en-US" sz="2400" dirty="0">
                <a:latin typeface="+mj-lt"/>
                <a:cs typeface="Arial" charset="0"/>
              </a:rPr>
              <a:t>0x00000045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cs typeface="Arial" charset="0"/>
              </a:rPr>
              <a:t>Little-endian: </a:t>
            </a:r>
            <a:r>
              <a:rPr lang="en-US" sz="2400" dirty="0" smtClean="0">
                <a:latin typeface="+mj-lt"/>
                <a:cs typeface="Arial" charset="0"/>
              </a:rPr>
              <a:t>0x00000067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</a:t>
            </a:r>
            <a:r>
              <a:rPr lang="uk-UA" sz="4200" dirty="0" smtClean="0">
                <a:solidFill>
                  <a:schemeClr val="bg1"/>
                </a:solidFill>
                <a:latin typeface="+mj-lt"/>
              </a:rPr>
              <a:t>Пример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51276447"/>
              </p:ext>
            </p:extLst>
          </p:nvPr>
        </p:nvGraphicFramePr>
        <p:xfrm>
          <a:off x="838200" y="4889500"/>
          <a:ext cx="7162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0" name="VISIO" r:id="rId8" imgW="2543223" imgH="590773" progId="Visio.Drawing.6">
                  <p:embed/>
                </p:oleObj>
              </mc:Choice>
              <mc:Fallback>
                <p:oleObj name="VISIO" r:id="rId8" imgW="2543223" imgH="590773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89500"/>
                        <a:ext cx="71628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41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229600" cy="5181600"/>
          </a:xfrm>
          <a:noFill/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Хорошая </a:t>
            </a:r>
            <a:r>
              <a:rPr lang="ru-RU" b="1" dirty="0">
                <a:solidFill>
                  <a:schemeClr val="accent1"/>
                </a:solidFill>
              </a:rPr>
              <a:t>разработка требует хороших компромиссов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ru-RU" sz="3000" dirty="0" smtClean="0"/>
              <a:t>Несколько форматов инструкций дают гибкость и больше возможностей</a:t>
            </a:r>
            <a:endParaRPr lang="en-US" sz="3000" dirty="0"/>
          </a:p>
          <a:p>
            <a:pPr lvl="1">
              <a:buFontTx/>
              <a:buChar char="-"/>
            </a:pPr>
            <a:r>
              <a:rPr lang="en-US" sz="2400" dirty="0">
                <a:latin typeface="Courier New" pitchFamily="49" charset="0"/>
              </a:rPr>
              <a:t>add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</a:rPr>
              <a:t>sub</a:t>
            </a:r>
            <a:r>
              <a:rPr lang="en-US" sz="2400" dirty="0"/>
              <a:t>:  </a:t>
            </a:r>
            <a:r>
              <a:rPr lang="ru-RU" sz="2400" dirty="0" smtClean="0"/>
              <a:t>используют 3 операнда-регистра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400" dirty="0" err="1">
                <a:latin typeface="Courier New" pitchFamily="49" charset="0"/>
              </a:rPr>
              <a:t>lw</a:t>
            </a:r>
            <a:r>
              <a:rPr lang="en-US" sz="2400" dirty="0"/>
              <a:t>, </a:t>
            </a:r>
            <a:r>
              <a:rPr lang="en-US" sz="2400" dirty="0" err="1">
                <a:latin typeface="Courier New" pitchFamily="49" charset="0"/>
              </a:rPr>
              <a:t>sw</a:t>
            </a:r>
            <a:r>
              <a:rPr lang="en-US" sz="2400" dirty="0"/>
              <a:t>: </a:t>
            </a:r>
            <a:r>
              <a:rPr lang="ru-RU" sz="2400" dirty="0"/>
              <a:t>используют 2</a:t>
            </a:r>
            <a:r>
              <a:rPr lang="ru-RU" sz="2400" dirty="0" smtClean="0"/>
              <a:t> операнда-регистра и константу</a:t>
            </a:r>
            <a:endParaRPr lang="en-US" sz="2400" dirty="0"/>
          </a:p>
          <a:p>
            <a:r>
              <a:rPr lang="ru-RU" sz="3000" dirty="0" smtClean="0"/>
              <a:t>Количество форматов инструкций должно быть минимальным</a:t>
            </a:r>
            <a:endParaRPr lang="en-US" sz="3000" dirty="0"/>
          </a:p>
          <a:p>
            <a:pPr lvl="1">
              <a:buFontTx/>
              <a:buChar char="-"/>
            </a:pPr>
            <a:r>
              <a:rPr lang="ru-RU" sz="2600" dirty="0" smtClean="0"/>
              <a:t>Чтобы удовлетворить предыдущие 3 принципа построения архитектуры</a:t>
            </a:r>
            <a:r>
              <a:rPr lang="en-US" sz="2600" dirty="0" smtClean="0"/>
              <a:t>.</a:t>
            </a:r>
            <a:endParaRPr lang="en-US" sz="26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33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153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>
                <a:solidFill>
                  <a:schemeClr val="bg1"/>
                </a:solidFill>
              </a:rPr>
              <a:t>Принцип построения архитектуры</a:t>
            </a:r>
            <a:r>
              <a:rPr lang="en-US" sz="4100" dirty="0">
                <a:solidFill>
                  <a:schemeClr val="bg1"/>
                </a:solidFill>
              </a:rPr>
              <a:t> </a:t>
            </a:r>
            <a:r>
              <a:rPr lang="ru-RU" sz="4100" dirty="0" smtClean="0">
                <a:solidFill>
                  <a:schemeClr val="bg1"/>
                </a:solidFill>
              </a:rPr>
              <a:t>4</a:t>
            </a:r>
            <a:endParaRPr lang="en-US" sz="4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4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+mj-lt"/>
                <a:cs typeface="Arial" charset="0"/>
              </a:rPr>
              <a:t>lw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и </a:t>
            </a:r>
            <a:r>
              <a:rPr lang="en-US" sz="2400" b="1" dirty="0" err="1" smtClean="0">
                <a:latin typeface="+mj-lt"/>
                <a:cs typeface="Arial" charset="0"/>
              </a:rPr>
              <a:t>sw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используют константу-операнд (непосредственные данные – </a:t>
            </a:r>
            <a:r>
              <a:rPr lang="en-US" sz="2400" i="1" dirty="0" smtClean="0">
                <a:latin typeface="+mj-lt"/>
                <a:cs typeface="Arial" charset="0"/>
              </a:rPr>
              <a:t>immediate</a:t>
            </a:r>
            <a:r>
              <a:rPr lang="ru-RU" sz="2400" i="1" dirty="0" smtClean="0">
                <a:latin typeface="+mj-lt"/>
                <a:cs typeface="Arial" charset="0"/>
              </a:rPr>
              <a:t>)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константа-операнд хранится непосредственно (</a:t>
            </a:r>
            <a:r>
              <a:rPr lang="en-US" sz="2400" i="1" dirty="0" smtClean="0">
                <a:latin typeface="+mj-lt"/>
                <a:cs typeface="Arial" charset="0"/>
              </a:rPr>
              <a:t>immediate</a:t>
            </a:r>
            <a:r>
              <a:rPr lang="en-US" sz="2400" dirty="0" smtClean="0">
                <a:latin typeface="+mj-lt"/>
                <a:cs typeface="Arial" charset="0"/>
              </a:rPr>
              <a:t>ly</a:t>
            </a:r>
            <a:r>
              <a:rPr lang="ru-RU" sz="2400" dirty="0" smtClean="0">
                <a:latin typeface="+mj-lt"/>
                <a:cs typeface="Arial" charset="0"/>
              </a:rPr>
              <a:t>)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в инструкции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+mj-lt"/>
                <a:cs typeface="Arial" charset="0"/>
              </a:rPr>
              <a:t>э</a:t>
            </a:r>
            <a:r>
              <a:rPr lang="ru-RU" sz="2400" dirty="0" smtClean="0">
                <a:latin typeface="+mj-lt"/>
                <a:cs typeface="Arial" charset="0"/>
              </a:rPr>
              <a:t>та константа – </a:t>
            </a:r>
            <a:r>
              <a:rPr lang="en-US" sz="2400" dirty="0" smtClean="0">
                <a:latin typeface="+mj-lt"/>
                <a:cs typeface="Arial" charset="0"/>
              </a:rPr>
              <a:t>16-</a:t>
            </a:r>
            <a:r>
              <a:rPr lang="ru-RU" sz="2400" dirty="0" smtClean="0">
                <a:latin typeface="+mj-lt"/>
                <a:cs typeface="Arial" charset="0"/>
              </a:rPr>
              <a:t>битное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знаковое число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+mj-lt"/>
                <a:cs typeface="Arial" charset="0"/>
              </a:rPr>
              <a:t>и</a:t>
            </a:r>
            <a:r>
              <a:rPr lang="ru-RU" sz="2400" dirty="0" smtClean="0">
                <a:latin typeface="+mj-lt"/>
                <a:cs typeface="Arial" charset="0"/>
              </a:rPr>
              <a:t>нструкция </a:t>
            </a:r>
            <a:r>
              <a:rPr lang="en-US" sz="2400" b="1" dirty="0" err="1" smtClean="0">
                <a:latin typeface="+mj-lt"/>
                <a:cs typeface="Arial" charset="0"/>
              </a:rPr>
              <a:t>addi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ru-RU" sz="2400" dirty="0" smtClean="0">
                <a:latin typeface="+mj-lt"/>
                <a:cs typeface="Arial" charset="0"/>
              </a:rPr>
              <a:t>прибавить знаковую константу к содержимому регистра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Есть ли необходимость в инструкции вычитания такой знаковой константы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b="1" dirty="0" err="1">
                <a:latin typeface="+mj-lt"/>
                <a:cs typeface="Arial" charset="0"/>
              </a:rPr>
              <a:t>subi</a:t>
            </a:r>
            <a:r>
              <a:rPr lang="en-US" sz="2400" dirty="0" smtClean="0">
                <a:latin typeface="+mj-lt"/>
                <a:cs typeface="Arial" charset="0"/>
              </a:rPr>
              <a:t>)?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3424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45720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С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a + 4;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b = a – 12;</a:t>
            </a:r>
          </a:p>
        </p:txBody>
      </p:sp>
      <p:sp>
        <p:nvSpPr>
          <p:cNvPr id="103424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45720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# </a:t>
            </a:r>
            <a:r>
              <a:rPr lang="en-US" sz="1800" dirty="0">
                <a:latin typeface="Courier New" pitchFamily="49" charset="0"/>
                <a:cs typeface="Arial" charset="0"/>
              </a:rPr>
              <a:t>$s0 = a, $s1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$s0,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$s1, $s0, -12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Операнды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Константы</a:t>
            </a:r>
            <a:r>
              <a:rPr lang="ru-RU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</a:rPr>
              <a:t>Immediates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83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7620000" cy="5181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Двоичное представление инструкций</a:t>
            </a:r>
            <a:endParaRPr lang="en-US" sz="2800" dirty="0"/>
          </a:p>
          <a:p>
            <a:r>
              <a:rPr lang="ru-RU" sz="2800" dirty="0" smtClean="0"/>
              <a:t>Процессор понимает </a:t>
            </a:r>
            <a:r>
              <a:rPr lang="ru-RU" sz="2800" dirty="0"/>
              <a:t>только нули и единицы</a:t>
            </a:r>
            <a:endParaRPr lang="en-US" sz="2800" dirty="0"/>
          </a:p>
          <a:p>
            <a:r>
              <a:rPr lang="en-US" sz="2800" dirty="0" smtClean="0"/>
              <a:t>32-</a:t>
            </a:r>
            <a:r>
              <a:rPr lang="ru-RU" sz="2800" dirty="0" smtClean="0"/>
              <a:t>битные</a:t>
            </a:r>
            <a:r>
              <a:rPr lang="en-US" sz="2800" dirty="0" smtClean="0"/>
              <a:t> </a:t>
            </a:r>
            <a:r>
              <a:rPr lang="ru-RU" sz="2800" dirty="0"/>
              <a:t>и</a:t>
            </a:r>
            <a:r>
              <a:rPr lang="ru-RU" sz="2800" dirty="0" smtClean="0"/>
              <a:t>нструкции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ru-RU" sz="2400" dirty="0" smtClean="0"/>
              <a:t>Единообразие залог простоты</a:t>
            </a:r>
            <a:r>
              <a:rPr lang="en-US" sz="2400" dirty="0" smtClean="0"/>
              <a:t>: 32-</a:t>
            </a:r>
            <a:r>
              <a:rPr lang="ru-RU" sz="2400" dirty="0" smtClean="0"/>
              <a:t>битные</a:t>
            </a:r>
            <a:r>
              <a:rPr lang="en-US" sz="2400" dirty="0" smtClean="0"/>
              <a:t> </a:t>
            </a:r>
            <a:r>
              <a:rPr lang="ru-RU" sz="2400" dirty="0" smtClean="0"/>
              <a:t>данные</a:t>
            </a:r>
            <a:r>
              <a:rPr lang="en-US" sz="2400" dirty="0" smtClean="0"/>
              <a:t> </a:t>
            </a:r>
            <a:r>
              <a:rPr lang="ru-RU" sz="2400" dirty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инструкции</a:t>
            </a:r>
            <a:endParaRPr lang="en-US" sz="2400" dirty="0"/>
          </a:p>
          <a:p>
            <a:r>
              <a:rPr lang="en-US" sz="2800" dirty="0" smtClean="0"/>
              <a:t>3 </a:t>
            </a:r>
            <a:r>
              <a:rPr lang="ru-RU" sz="2800" dirty="0" smtClean="0"/>
              <a:t>формата инструкций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R-</a:t>
            </a:r>
            <a:r>
              <a:rPr lang="ru-RU" sz="2400" b="1" dirty="0" smtClean="0">
                <a:solidFill>
                  <a:schemeClr val="accent1"/>
                </a:solidFill>
              </a:rPr>
              <a:t>Тип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r>
              <a:rPr lang="en-US" sz="2400" dirty="0"/>
              <a:t>	</a:t>
            </a:r>
            <a:r>
              <a:rPr lang="ru-RU" sz="2400" dirty="0" smtClean="0"/>
              <a:t>3 операнда</a:t>
            </a:r>
            <a:r>
              <a:rPr lang="en-US" sz="2400" dirty="0" smtClean="0"/>
              <a:t>-</a:t>
            </a:r>
            <a:r>
              <a:rPr lang="ru-RU" sz="2400" dirty="0" smtClean="0"/>
              <a:t>регистра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I-</a:t>
            </a:r>
            <a:r>
              <a:rPr lang="ru-RU" sz="2400" b="1" dirty="0" smtClean="0">
                <a:solidFill>
                  <a:schemeClr val="accent1"/>
                </a:solidFill>
              </a:rPr>
              <a:t>Тип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r>
              <a:rPr lang="ru-RU" sz="2400" dirty="0" smtClean="0"/>
              <a:t>     2 операнда</a:t>
            </a:r>
            <a:r>
              <a:rPr lang="en-US" sz="2400" dirty="0" smtClean="0"/>
              <a:t>-</a:t>
            </a:r>
            <a:r>
              <a:rPr lang="ru-RU" sz="2400" dirty="0" smtClean="0"/>
              <a:t>регистра и один операнд</a:t>
            </a:r>
            <a:r>
              <a:rPr lang="en-US" sz="2400" dirty="0" smtClean="0"/>
              <a:t>-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</a:t>
            </a:r>
            <a:r>
              <a:rPr lang="ru-RU" sz="2400" dirty="0" smtClean="0"/>
              <a:t>константа (</a:t>
            </a:r>
            <a:r>
              <a:rPr lang="en-US" sz="2400" dirty="0" smtClean="0"/>
              <a:t>Immediate</a:t>
            </a:r>
            <a:r>
              <a:rPr lang="ru-RU" sz="2400" dirty="0" smtClean="0"/>
              <a:t>)</a:t>
            </a:r>
            <a:endParaRPr lang="en-US" sz="2400" dirty="0">
              <a:solidFill>
                <a:schemeClr val="accent2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J-</a:t>
            </a:r>
            <a:r>
              <a:rPr lang="ru-RU" sz="2400" b="1" dirty="0" smtClean="0">
                <a:solidFill>
                  <a:schemeClr val="accent1"/>
                </a:solidFill>
              </a:rPr>
              <a:t>Тип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r>
              <a:rPr lang="en-US" sz="2400" dirty="0"/>
              <a:t>	</a:t>
            </a:r>
            <a:r>
              <a:rPr lang="ru-RU" sz="2400" dirty="0" smtClean="0"/>
              <a:t>для безусловных переходов типа </a:t>
            </a:r>
            <a:r>
              <a:rPr lang="en-US" sz="2400" dirty="0" smtClean="0"/>
              <a:t>jump  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(</a:t>
            </a:r>
            <a:r>
              <a:rPr lang="ru-RU" sz="2400" dirty="0" smtClean="0"/>
              <a:t>будут рассмотрены позднее</a:t>
            </a:r>
            <a:r>
              <a:rPr lang="en-US" sz="2400" dirty="0" smtClean="0"/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Машинный язык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987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2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0059259"/>
              </p:ext>
            </p:extLst>
          </p:nvPr>
        </p:nvGraphicFramePr>
        <p:xfrm>
          <a:off x="1828800" y="4953000"/>
          <a:ext cx="5921375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8" name="VISIO" r:id="rId7" imgW="2089800" imgH="539640" progId="Visio.Drawing.6">
                  <p:embed/>
                </p:oleObj>
              </mc:Choice>
              <mc:Fallback>
                <p:oleObj name="VISIO" r:id="rId7" imgW="2089800" imgH="539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5921375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29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066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i="1" dirty="0" smtClean="0">
                <a:latin typeface="+mj-lt"/>
                <a:cs typeface="Arial" charset="0"/>
              </a:rPr>
              <a:t>Регистровый</a:t>
            </a:r>
            <a:r>
              <a:rPr lang="en-US" sz="2400" i="1" dirty="0" smtClean="0">
                <a:latin typeface="+mj-lt"/>
                <a:cs typeface="Arial" charset="0"/>
              </a:rPr>
              <a:t>-</a:t>
            </a:r>
            <a:r>
              <a:rPr lang="ru-RU" sz="2400" i="1" dirty="0" smtClean="0">
                <a:latin typeface="+mj-lt"/>
                <a:cs typeface="Arial" charset="0"/>
              </a:rPr>
              <a:t>тип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ru-RU" sz="2400" dirty="0" smtClean="0">
                <a:latin typeface="+mj-lt"/>
                <a:cs typeface="Arial" charset="0"/>
              </a:rPr>
              <a:t>регистра-операнда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ru-RU" sz="2000" dirty="0" smtClean="0">
                <a:latin typeface="+mj-lt"/>
                <a:cs typeface="Arial" charset="0"/>
              </a:rPr>
              <a:t>регистры-источники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2000" dirty="0">
                <a:latin typeface="Times New Roman" pitchFamily="18" charset="0"/>
                <a:cs typeface="Arial" charset="0"/>
              </a:rPr>
              <a:t>:	</a:t>
            </a:r>
            <a:r>
              <a:rPr lang="ru-RU" sz="2000" dirty="0" smtClean="0">
                <a:latin typeface="+mj-lt"/>
                <a:cs typeface="Arial" charset="0"/>
              </a:rPr>
              <a:t>регистр-назначение (регистр-приемник)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+mj-lt"/>
                <a:cs typeface="Arial" charset="0"/>
              </a:rPr>
              <a:t>п</a:t>
            </a:r>
            <a:r>
              <a:rPr lang="ru-RU" sz="2000" dirty="0" smtClean="0">
                <a:latin typeface="+mj-lt"/>
                <a:cs typeface="Arial" charset="0"/>
              </a:rPr>
              <a:t>оля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rt</a:t>
            </a:r>
            <a:r>
              <a:rPr lang="ru-RU" sz="2000" dirty="0" smtClean="0">
                <a:latin typeface="Courier New" pitchFamily="49" charset="0"/>
                <a:cs typeface="Arial" charset="0"/>
              </a:rPr>
              <a:t>,</a:t>
            </a:r>
            <a:r>
              <a:rPr lang="en-US" sz="2000" dirty="0" err="1" smtClean="0">
                <a:latin typeface="Courier New" pitchFamily="49" charset="0"/>
                <a:cs typeface="Arial" charset="0"/>
              </a:rPr>
              <a:t>rd</a:t>
            </a:r>
            <a:r>
              <a:rPr lang="ru-RU" sz="2000" dirty="0" smtClean="0">
                <a:latin typeface="Courier New" pitchFamily="49" charset="0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содержат номера регистров</a:t>
            </a:r>
            <a:r>
              <a:rPr lang="en-US" sz="2000" dirty="0" smtClean="0">
                <a:latin typeface="+mj-lt"/>
                <a:cs typeface="Arial" charset="0"/>
              </a:rPr>
              <a:t> (</a:t>
            </a:r>
            <a:r>
              <a:rPr lang="ru-RU" sz="2000" dirty="0" smtClean="0">
                <a:latin typeface="+mj-lt"/>
                <a:cs typeface="Arial" charset="0"/>
              </a:rPr>
              <a:t>от 0 до 31</a:t>
            </a:r>
            <a:r>
              <a:rPr lang="en-US" sz="2000" dirty="0" smtClean="0">
                <a:latin typeface="+mj-lt"/>
                <a:cs typeface="Arial" charset="0"/>
              </a:rPr>
              <a:t>)</a:t>
            </a:r>
            <a:endParaRPr lang="en-US" sz="20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Другие поля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ru-RU" sz="2000" i="1" dirty="0" smtClean="0">
                <a:latin typeface="+mj-lt"/>
                <a:cs typeface="Arial" charset="0"/>
              </a:rPr>
              <a:t>код операции</a:t>
            </a:r>
            <a:r>
              <a:rPr lang="ru-RU" sz="2000" dirty="0" smtClean="0">
                <a:latin typeface="+mj-lt"/>
                <a:cs typeface="Arial" charset="0"/>
              </a:rPr>
              <a:t>, </a:t>
            </a:r>
            <a:r>
              <a:rPr lang="en-US" sz="2000" i="1" dirty="0" err="1" smtClean="0">
                <a:latin typeface="+mj-lt"/>
                <a:cs typeface="Arial" charset="0"/>
              </a:rPr>
              <a:t>opcode</a:t>
            </a:r>
            <a:r>
              <a:rPr lang="en-US" sz="2000" i="1" dirty="0" smtClean="0">
                <a:latin typeface="+mj-lt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(0 </a:t>
            </a:r>
            <a:r>
              <a:rPr lang="ru-RU" sz="2000" dirty="0" smtClean="0">
                <a:latin typeface="+mj-lt"/>
                <a:cs typeface="Arial" charset="0"/>
              </a:rPr>
              <a:t>для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всех инструкций </a:t>
            </a:r>
            <a:r>
              <a:rPr lang="en-US" sz="2000" dirty="0" smtClean="0">
                <a:latin typeface="+mj-lt"/>
                <a:cs typeface="Arial" charset="0"/>
              </a:rPr>
              <a:t>R-</a:t>
            </a:r>
            <a:r>
              <a:rPr lang="ru-RU" sz="2000" dirty="0" smtClean="0">
                <a:latin typeface="+mj-lt"/>
                <a:cs typeface="Arial" charset="0"/>
              </a:rPr>
              <a:t>типа</a:t>
            </a:r>
            <a:r>
              <a:rPr lang="en-US" sz="2000" dirty="0" smtClean="0">
                <a:latin typeface="+mj-lt"/>
                <a:cs typeface="Arial" charset="0"/>
              </a:rPr>
              <a:t>)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funct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ru-RU" sz="2000" i="1" dirty="0" smtClean="0">
                <a:latin typeface="+mj-lt"/>
                <a:cs typeface="Arial" charset="0"/>
              </a:rPr>
              <a:t>функция</a:t>
            </a:r>
            <a:r>
              <a:rPr lang="ru-RU" sz="2000" i="1" dirty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(вместе с </a:t>
            </a:r>
            <a:r>
              <a:rPr lang="en-US" sz="2000" i="1" dirty="0" err="1" smtClean="0">
                <a:latin typeface="+mj-lt"/>
                <a:cs typeface="Arial" charset="0"/>
              </a:rPr>
              <a:t>opcode</a:t>
            </a:r>
            <a:r>
              <a:rPr lang="en-US" sz="2000" dirty="0" smtClean="0">
                <a:latin typeface="+mj-lt"/>
                <a:cs typeface="Arial" charset="0"/>
              </a:rPr>
              <a:t>, </a:t>
            </a:r>
            <a:r>
              <a:rPr lang="ru-RU" sz="2000" dirty="0" smtClean="0">
                <a:latin typeface="+mj-lt"/>
                <a:cs typeface="Arial" charset="0"/>
              </a:rPr>
              <a:t>говорит компьютеру какую 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+mj-lt"/>
                <a:cs typeface="Arial" charset="0"/>
              </a:rPr>
              <a:t>                     </a:t>
            </a:r>
            <a:r>
              <a:rPr lang="en-US" sz="2000" dirty="0" smtClean="0">
                <a:latin typeface="+mj-lt"/>
                <a:cs typeface="Arial" charset="0"/>
              </a:rPr>
              <a:t>  </a:t>
            </a:r>
            <a:r>
              <a:rPr lang="ru-RU" sz="2000" dirty="0" smtClean="0">
                <a:latin typeface="+mj-lt"/>
                <a:cs typeface="Arial" charset="0"/>
              </a:rPr>
              <a:t> операцию необходимо выполнить)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shamt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i="1" dirty="0" smtClean="0">
                <a:latin typeface="+mj-lt"/>
                <a:cs typeface="Arial" charset="0"/>
              </a:rPr>
              <a:t>shift amount</a:t>
            </a:r>
            <a:r>
              <a:rPr lang="ru-RU" sz="2000" dirty="0" smtClean="0">
                <a:latin typeface="+mj-lt"/>
                <a:cs typeface="Arial" charset="0"/>
              </a:rPr>
              <a:t>. Количество бит сдвига для инструкций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ru-RU" sz="2000" dirty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                       сдвига (для остальных инструкций это поле</a:t>
            </a:r>
            <a:r>
              <a:rPr lang="en-US" sz="2000" dirty="0" smtClean="0">
                <a:latin typeface="+mj-lt"/>
                <a:cs typeface="Arial" charset="0"/>
              </a:rPr>
              <a:t> 0</a:t>
            </a:r>
            <a:r>
              <a:rPr lang="ru-RU" sz="2000" dirty="0" smtClean="0">
                <a:latin typeface="+mj-lt"/>
                <a:cs typeface="Arial" charset="0"/>
              </a:rPr>
              <a:t>)</a:t>
            </a:r>
            <a:endParaRPr lang="en-US" sz="20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6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6252719"/>
              </p:ext>
            </p:extLst>
          </p:nvPr>
        </p:nvGraphicFramePr>
        <p:xfrm>
          <a:off x="904875" y="1219200"/>
          <a:ext cx="320992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68" name="VISIO" r:id="rId9" imgW="1235880" imgH="590760" progId="Visio.Drawing.6">
                  <p:embed/>
                </p:oleObj>
              </mc:Choice>
              <mc:Fallback>
                <p:oleObj name="VISIO" r:id="rId9" imgW="1235880" imgH="5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219200"/>
                        <a:ext cx="3209925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19693405"/>
              </p:ext>
            </p:extLst>
          </p:nvPr>
        </p:nvGraphicFramePr>
        <p:xfrm>
          <a:off x="3733800" y="1219200"/>
          <a:ext cx="44196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69" name="VISIO" r:id="rId11" imgW="1617480" imgH="705240" progId="Visio.Drawing.6">
                  <p:embed/>
                </p:oleObj>
              </mc:Choice>
              <mc:Fallback>
                <p:oleObj name="VISIO" r:id="rId11" imgW="1617480" imgH="70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44196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22" name="Object 10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88385347"/>
              </p:ext>
            </p:extLst>
          </p:nvPr>
        </p:nvGraphicFramePr>
        <p:xfrm>
          <a:off x="1752600" y="3124200"/>
          <a:ext cx="60960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70" name="VISIO" r:id="rId13" imgW="2221560" imgH="733320" progId="Visio.Drawing.6">
                  <p:embed/>
                </p:oleObj>
              </mc:Choice>
              <mc:Fallback>
                <p:oleObj name="VISIO" r:id="rId13" imgW="2221560" imgH="733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609600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732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5334000"/>
            <a:ext cx="6248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</a:rPr>
              <a:t>Порядок</a:t>
            </a:r>
            <a:r>
              <a:rPr lang="ru-RU" sz="2000" dirty="0" smtClean="0">
                <a:latin typeface="Times New Roman" pitchFamily="18" charset="0"/>
              </a:rPr>
              <a:t> следования регистров в коде на ассемблере</a:t>
            </a:r>
            <a:r>
              <a:rPr lang="en-US" sz="2000" dirty="0" smtClean="0">
                <a:latin typeface="Times New Roman" pitchFamily="18" charset="0"/>
              </a:rPr>
              <a:t>:   </a:t>
            </a:r>
            <a:endParaRPr lang="en-US" sz="2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                    </a:t>
            </a:r>
            <a:r>
              <a:rPr lang="ru-RU" sz="2000" dirty="0" smtClean="0">
                <a:latin typeface="Times New Roman" pitchFamily="18" charset="0"/>
              </a:rPr>
              <a:t>          </a:t>
            </a:r>
            <a:r>
              <a:rPr lang="en-US" sz="2000" dirty="0" smtClean="0">
                <a:latin typeface="Courier New" pitchFamily="49" charset="0"/>
              </a:rPr>
              <a:t>add </a:t>
            </a:r>
            <a:r>
              <a:rPr lang="en-US" sz="2000" dirty="0" err="1">
                <a:latin typeface="Courier New" pitchFamily="49" charset="0"/>
              </a:rPr>
              <a:t>rd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rs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rt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Примеры инструкций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73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3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5764362"/>
              </p:ext>
            </p:extLst>
          </p:nvPr>
        </p:nvGraphicFramePr>
        <p:xfrm>
          <a:off x="1143000" y="4560888"/>
          <a:ext cx="7239000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36" name="VISIO" r:id="rId7" imgW="2089800" imgH="510120" progId="Visio.Drawing.6">
                  <p:embed/>
                </p:oleObj>
              </mc:Choice>
              <mc:Fallback>
                <p:oleObj name="VISIO" r:id="rId7" imgW="2089800" imgH="51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60888"/>
                        <a:ext cx="7239000" cy="168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0668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latin typeface="+mj-lt"/>
                <a:cs typeface="Arial" charset="0"/>
              </a:rPr>
              <a:t>Immediate-</a:t>
            </a:r>
            <a:r>
              <a:rPr lang="ru-RU" sz="2400" i="1" dirty="0" smtClean="0">
                <a:latin typeface="+mj-lt"/>
                <a:cs typeface="Arial" charset="0"/>
              </a:rPr>
              <a:t>тип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3 </a:t>
            </a:r>
            <a:r>
              <a:rPr lang="ru-RU" sz="2400" dirty="0" smtClean="0">
                <a:latin typeface="+mj-lt"/>
                <a:cs typeface="Arial" charset="0"/>
              </a:rPr>
              <a:t>операнда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 smtClean="0">
                <a:latin typeface="Courier New" pitchFamily="49" charset="0"/>
                <a:cs typeface="Arial" charset="0"/>
              </a:rPr>
              <a:t>rs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  <a:r>
              <a:rPr lang="ru-RU" sz="2000" dirty="0">
                <a:latin typeface="Courier New" pitchFamily="49" charset="0"/>
                <a:cs typeface="Arial" charset="0"/>
              </a:rPr>
              <a:t> </a:t>
            </a:r>
            <a:r>
              <a:rPr lang="ru-RU" sz="2000" dirty="0" smtClean="0">
                <a:latin typeface="Courier New" pitchFamily="49" charset="0"/>
                <a:cs typeface="Arial" charset="0"/>
              </a:rPr>
              <a:t>  </a:t>
            </a:r>
            <a:r>
              <a:rPr lang="ru-RU" sz="2000" dirty="0" smtClean="0">
                <a:latin typeface="+mj-lt"/>
                <a:cs typeface="Arial" charset="0"/>
              </a:rPr>
              <a:t>номер регистра-источника (от 0 до 31)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endParaRPr lang="ru-RU" sz="2000" dirty="0" smtClean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 smtClean="0">
                <a:latin typeface="Courier New" pitchFamily="49" charset="0"/>
                <a:cs typeface="Arial" charset="0"/>
              </a:rPr>
              <a:t>rt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      </a:t>
            </a:r>
            <a:r>
              <a:rPr lang="ru-RU" sz="2000" dirty="0" smtClean="0">
                <a:latin typeface="+mj-lt"/>
                <a:cs typeface="Arial" charset="0"/>
              </a:rPr>
              <a:t>номер регистра-назначения (от 0 до 31)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 smtClean="0">
                <a:latin typeface="Courier New" pitchFamily="49" charset="0"/>
                <a:cs typeface="Arial" charset="0"/>
              </a:rPr>
              <a:t>imm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Arial" charset="0"/>
              </a:rPr>
              <a:t>     </a:t>
            </a:r>
            <a:r>
              <a:rPr lang="ru-RU" sz="2000" dirty="0" smtClean="0">
                <a:latin typeface="+mj-lt"/>
                <a:cs typeface="Arial" charset="0"/>
              </a:rPr>
              <a:t>второй операнд-источник (1</a:t>
            </a:r>
            <a:r>
              <a:rPr lang="en-US" sz="2000" dirty="0" smtClean="0">
                <a:latin typeface="+mj-lt"/>
                <a:cs typeface="Arial" charset="0"/>
              </a:rPr>
              <a:t>6-</a:t>
            </a:r>
            <a:r>
              <a:rPr lang="ru-RU" sz="2000" dirty="0" smtClean="0">
                <a:latin typeface="+mj-lt"/>
                <a:cs typeface="Arial" charset="0"/>
              </a:rPr>
              <a:t>битная знаковая константа)</a:t>
            </a:r>
            <a:endParaRPr lang="en-US" sz="20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Другие поля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endParaRPr lang="en-US" sz="24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ru-RU" sz="2000" i="1" dirty="0"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код операции, </a:t>
            </a:r>
            <a:r>
              <a:rPr lang="en-US" sz="2000" i="1" dirty="0" err="1">
                <a:cs typeface="Arial" charset="0"/>
              </a:rPr>
              <a:t>opcode</a:t>
            </a:r>
            <a:r>
              <a:rPr lang="en-US" sz="2000" i="1" dirty="0">
                <a:cs typeface="Arial" charset="0"/>
              </a:rPr>
              <a:t> 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000" dirty="0"/>
              <a:t>Единообразие залог </a:t>
            </a:r>
            <a:r>
              <a:rPr lang="ru-RU" sz="2000" dirty="0" smtClean="0"/>
              <a:t>простоты</a:t>
            </a:r>
            <a:r>
              <a:rPr lang="en-US" sz="2000" dirty="0" smtClean="0">
                <a:latin typeface="+mj-lt"/>
                <a:cs typeface="Arial" charset="0"/>
              </a:rPr>
              <a:t>: </a:t>
            </a:r>
            <a:r>
              <a:rPr lang="ru-RU" sz="2000" dirty="0" smtClean="0">
                <a:latin typeface="+mj-lt"/>
                <a:cs typeface="Arial" charset="0"/>
              </a:rPr>
              <a:t>все инструкции содержат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000" dirty="0" smtClean="0">
                <a:latin typeface="+mj-lt"/>
                <a:cs typeface="Arial" charset="0"/>
              </a:rPr>
              <a:t>В инструкциях </a:t>
            </a:r>
            <a:r>
              <a:rPr lang="en-US" sz="2000" dirty="0" smtClean="0">
                <a:latin typeface="+mj-lt"/>
                <a:cs typeface="Arial" charset="0"/>
              </a:rPr>
              <a:t>I-</a:t>
            </a:r>
            <a:r>
              <a:rPr lang="uk-UA" sz="2000" dirty="0" smtClean="0">
                <a:latin typeface="+mj-lt"/>
                <a:cs typeface="Arial" charset="0"/>
              </a:rPr>
              <a:t>типа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выполняемая операция полностью определяется полем </a:t>
            </a:r>
            <a:r>
              <a:rPr lang="en-US" sz="2000" i="1" dirty="0" err="1">
                <a:cs typeface="Arial" charset="0"/>
              </a:rPr>
              <a:t>opcode</a:t>
            </a:r>
            <a:r>
              <a:rPr lang="en-US" sz="2000" i="1" dirty="0">
                <a:cs typeface="Arial" charset="0"/>
              </a:rPr>
              <a:t> </a:t>
            </a:r>
            <a:endParaRPr lang="en-US" sz="20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86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  <a:latin typeface="+mj-lt"/>
              </a:rPr>
              <a:t>Глава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6 ::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Темы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Введение</a:t>
            </a:r>
            <a:endParaRPr lang="en-US" dirty="0" smtClean="0"/>
          </a:p>
          <a:p>
            <a:r>
              <a:rPr lang="ru-RU" b="1" dirty="0" smtClean="0"/>
              <a:t>Язык ассемблера</a:t>
            </a:r>
            <a:endParaRPr lang="en-US" b="1" dirty="0" smtClean="0"/>
          </a:p>
          <a:p>
            <a:r>
              <a:rPr lang="ru-RU" b="1" dirty="0" smtClean="0"/>
              <a:t>Машинный язык</a:t>
            </a:r>
            <a:endParaRPr lang="en-US" b="1" dirty="0" smtClean="0"/>
          </a:p>
          <a:p>
            <a:r>
              <a:rPr lang="ru-RU" b="1" dirty="0" smtClean="0"/>
              <a:t>Программирование</a:t>
            </a:r>
            <a:endParaRPr lang="en-US" b="1" dirty="0" smtClean="0"/>
          </a:p>
          <a:p>
            <a:r>
              <a:rPr lang="ru-RU" b="1" dirty="0" smtClean="0"/>
              <a:t>Режимы адресации</a:t>
            </a:r>
          </a:p>
          <a:p>
            <a:r>
              <a:rPr lang="ru-RU" b="1" dirty="0"/>
              <a:t>Камера, мотор! Компилируем, ассемблируем и </a:t>
            </a:r>
            <a:r>
              <a:rPr lang="ru-RU" b="1" dirty="0" smtClean="0"/>
              <a:t>загружаем</a:t>
            </a:r>
          </a:p>
          <a:p>
            <a:r>
              <a:rPr lang="ru-RU" b="1" dirty="0" smtClean="0"/>
              <a:t>Дополнительные сведения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8448025"/>
              </p:ext>
            </p:extLst>
          </p:nvPr>
        </p:nvGraphicFramePr>
        <p:xfrm>
          <a:off x="1828800" y="1066800"/>
          <a:ext cx="5943600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38" name="VISIO" r:id="rId7" imgW="2481840" imgH="1062360" progId="Visio.Drawing.6">
                  <p:embed/>
                </p:oleObj>
              </mc:Choice>
              <mc:Fallback>
                <p:oleObj name="VISIO" r:id="rId7" imgW="2481840" imgH="1062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5943600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20761115"/>
              </p:ext>
            </p:extLst>
          </p:nvPr>
        </p:nvGraphicFramePr>
        <p:xfrm>
          <a:off x="3733800" y="3598863"/>
          <a:ext cx="525780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39" name="VISIO" r:id="rId9" imgW="2296800" imgH="1090440" progId="Visio.Drawing.6">
                  <p:embed/>
                </p:oleObj>
              </mc:Choice>
              <mc:Fallback>
                <p:oleObj name="VISIO" r:id="rId9" imgW="2296800" imgH="109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98863"/>
                        <a:ext cx="525780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3789363"/>
            <a:ext cx="32004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 smtClean="0">
                <a:solidFill>
                  <a:schemeClr val="accent1"/>
                </a:solidFill>
                <a:latin typeface="+mj-lt"/>
              </a:rPr>
              <a:t>Обратите внимание </a:t>
            </a:r>
            <a:r>
              <a:rPr lang="ru-RU" dirty="0" smtClean="0">
                <a:latin typeface="+mj-lt"/>
              </a:rPr>
              <a:t>на</a:t>
            </a:r>
            <a:r>
              <a:rPr lang="en-US" sz="1800" dirty="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разный порядок следования регистров</a:t>
            </a:r>
            <a:r>
              <a:rPr lang="en-US" sz="1800" dirty="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в ассемблере и машинном языке</a:t>
            </a:r>
            <a:r>
              <a:rPr lang="en-US" sz="1800" dirty="0" smtClean="0">
                <a:latin typeface="+mj-lt"/>
              </a:rPr>
              <a:t>:</a:t>
            </a:r>
            <a:endParaRPr lang="en-US" sz="1800" dirty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endParaRPr lang="en-US" sz="1800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sw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Примеры инструкций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46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38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9584011"/>
              </p:ext>
            </p:extLst>
          </p:nvPr>
        </p:nvGraphicFramePr>
        <p:xfrm>
          <a:off x="1066800" y="3749675"/>
          <a:ext cx="76200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83" name="VISIO" r:id="rId6" imgW="2089800" imgH="517680" progId="Visio.Drawing.6">
                  <p:embed/>
                </p:oleObj>
              </mc:Choice>
              <mc:Fallback>
                <p:oleObj name="VISIO" r:id="rId6" imgW="2089800" imgH="517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49675"/>
                        <a:ext cx="7620000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 smtClean="0">
                <a:latin typeface="+mj-lt"/>
                <a:cs typeface="Arial" charset="0"/>
              </a:rPr>
              <a:t>Jump-</a:t>
            </a:r>
            <a:r>
              <a:rPr lang="ru-RU" sz="3200" i="1" dirty="0" smtClean="0">
                <a:latin typeface="+mj-lt"/>
                <a:cs typeface="Arial" charset="0"/>
              </a:rPr>
              <a:t>тип</a:t>
            </a: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+mj-lt"/>
                <a:cs typeface="Arial" charset="0"/>
              </a:rPr>
              <a:t>26-</a:t>
            </a:r>
            <a:r>
              <a:rPr lang="ru-RU" sz="3200" dirty="0" smtClean="0">
                <a:latin typeface="+mj-lt"/>
                <a:cs typeface="Arial" charset="0"/>
              </a:rPr>
              <a:t>битный адрес </a:t>
            </a:r>
            <a:r>
              <a:rPr lang="en-US" sz="3200" dirty="0" smtClean="0">
                <a:latin typeface="+mj-lt"/>
                <a:cs typeface="Arial" charset="0"/>
              </a:rPr>
              <a:t>(</a:t>
            </a:r>
            <a:r>
              <a:rPr lang="en-US" sz="3200" dirty="0" err="1" smtClean="0">
                <a:latin typeface="+mj-lt"/>
                <a:cs typeface="Arial" charset="0"/>
              </a:rPr>
              <a:t>addr</a:t>
            </a:r>
            <a:r>
              <a:rPr lang="en-US" sz="3200" dirty="0" smtClean="0">
                <a:latin typeface="+mj-lt"/>
                <a:cs typeface="Arial" charset="0"/>
              </a:rPr>
              <a:t>)</a:t>
            </a:r>
            <a:r>
              <a:rPr lang="ru-RU" sz="3200" dirty="0" smtClean="0">
                <a:latin typeface="+mj-lt"/>
                <a:cs typeface="Arial" charset="0"/>
              </a:rPr>
              <a:t>, операнд инструкции</a:t>
            </a:r>
            <a:endParaRPr lang="en-US" sz="32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Используется для инструкций безусловного перехода типа</a:t>
            </a:r>
            <a:r>
              <a:rPr lang="en-US" sz="3200" dirty="0" smtClean="0">
                <a:latin typeface="+mj-lt"/>
                <a:cs typeface="Arial" charset="0"/>
              </a:rPr>
              <a:t> jump </a:t>
            </a:r>
            <a:r>
              <a:rPr lang="en-US" sz="3200" dirty="0">
                <a:latin typeface="+mj-lt"/>
                <a:cs typeface="Arial" charset="0"/>
              </a:rPr>
              <a:t>(j)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Машинный язык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: J-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Тип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36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923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6619438"/>
              </p:ext>
            </p:extLst>
          </p:nvPr>
        </p:nvGraphicFramePr>
        <p:xfrm>
          <a:off x="1600200" y="1219200"/>
          <a:ext cx="609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89" name="VISIO" r:id="rId8" imgW="2089800" imgH="539640" progId="Visio.Drawing.6">
                  <p:embed/>
                </p:oleObj>
              </mc:Choice>
              <mc:Fallback>
                <p:oleObj name="VISIO" r:id="rId8" imgW="2089800" imgH="539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609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36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6669976"/>
              </p:ext>
            </p:extLst>
          </p:nvPr>
        </p:nvGraphicFramePr>
        <p:xfrm>
          <a:off x="1600200" y="2819400"/>
          <a:ext cx="61722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90" name="VISIO" r:id="rId10" imgW="2089800" imgH="510120" progId="Visio.Drawing.6">
                  <p:embed/>
                </p:oleObj>
              </mc:Choice>
              <mc:Fallback>
                <p:oleObj name="VISIO" r:id="rId10" imgW="2089800" imgH="51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6172200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39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97376515"/>
              </p:ext>
            </p:extLst>
          </p:nvPr>
        </p:nvGraphicFramePr>
        <p:xfrm>
          <a:off x="1600200" y="4408488"/>
          <a:ext cx="61722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91" name="VISIO" r:id="rId12" imgW="2089800" imgH="517680" progId="Visio.Drawing.6">
                  <p:embed/>
                </p:oleObj>
              </mc:Choice>
              <mc:Fallback>
                <p:oleObj name="VISIO" r:id="rId12" imgW="2089800" imgH="517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08488"/>
                        <a:ext cx="61722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23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Подытожим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uk-UA" sz="3800" dirty="0" smtClean="0">
                <a:solidFill>
                  <a:schemeClr val="bg1"/>
                </a:solidFill>
                <a:latin typeface="+mj-lt"/>
              </a:rPr>
              <a:t>Формат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ы инструкций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29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100" dirty="0">
                <a:latin typeface="+mj-lt"/>
                <a:cs typeface="Arial" charset="0"/>
              </a:rPr>
              <a:t>Программа, написанная на машинном языке </a:t>
            </a:r>
            <a:r>
              <a:rPr lang="ru-RU" sz="2100" dirty="0" smtClean="0">
                <a:latin typeface="+mj-lt"/>
                <a:cs typeface="Arial" charset="0"/>
              </a:rPr>
              <a:t>–последовательность чисел, </a:t>
            </a:r>
            <a:r>
              <a:rPr lang="ru-RU" sz="2100" dirty="0">
                <a:latin typeface="+mj-lt"/>
                <a:cs typeface="Arial" charset="0"/>
              </a:rPr>
              <a:t>представляющих </a:t>
            </a:r>
            <a:r>
              <a:rPr lang="ru-RU" sz="2100" dirty="0" smtClean="0">
                <a:latin typeface="+mj-lt"/>
                <a:cs typeface="Arial" charset="0"/>
              </a:rPr>
              <a:t>инструкции</a:t>
            </a:r>
            <a:endParaRPr lang="en-US" sz="21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100" dirty="0">
                <a:latin typeface="+mj-lt"/>
                <a:cs typeface="Arial" charset="0"/>
              </a:rPr>
              <a:t>Как и любые другие двоичные числа, эти инструкции можно хранить в </a:t>
            </a:r>
            <a:r>
              <a:rPr lang="ru-RU" sz="2100" dirty="0" smtClean="0">
                <a:latin typeface="+mj-lt"/>
                <a:cs typeface="Arial" charset="0"/>
              </a:rPr>
              <a:t>памяти</a:t>
            </a:r>
            <a:r>
              <a:rPr lang="en-US" sz="2100" dirty="0" smtClean="0">
                <a:latin typeface="+mj-lt"/>
                <a:cs typeface="Arial" charset="0"/>
              </a:rPr>
              <a:t>. </a:t>
            </a:r>
            <a:r>
              <a:rPr lang="ru-RU" sz="2100" dirty="0" smtClean="0">
                <a:latin typeface="+mj-lt"/>
                <a:cs typeface="Arial" charset="0"/>
              </a:rPr>
              <a:t>Такой </a:t>
            </a:r>
            <a:r>
              <a:rPr lang="ru-RU" sz="2100" dirty="0">
                <a:latin typeface="+mj-lt"/>
                <a:cs typeface="Arial" charset="0"/>
              </a:rPr>
              <a:t>подход называется концепцией хранимой программы</a:t>
            </a:r>
            <a:endParaRPr lang="ru-RU" sz="21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100" dirty="0">
                <a:latin typeface="+mj-lt"/>
                <a:cs typeface="Arial" charset="0"/>
              </a:rPr>
              <a:t>Запуск новой программы не требует больших затрат времени и усилий на изменение или реконфигурацию аппаратного обеспечения; всё, что для этого необходимо – записать новую программу в память.</a:t>
            </a:r>
            <a:endParaRPr lang="en-US" sz="21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100" dirty="0" smtClean="0">
                <a:latin typeface="+mj-lt"/>
                <a:cs typeface="Arial" charset="0"/>
              </a:rPr>
              <a:t>Две программы, выполняющие совершенно разные алгоритмы, отличаются только последовательностью инструкций</a:t>
            </a:r>
            <a:endParaRPr lang="en-US" sz="21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100" dirty="0" smtClean="0">
                <a:latin typeface="+mj-lt"/>
                <a:cs typeface="Arial" charset="0"/>
              </a:rPr>
              <a:t>Выполнение программы</a:t>
            </a:r>
            <a:r>
              <a:rPr lang="en-US" sz="2100" dirty="0" smtClean="0">
                <a:latin typeface="+mj-lt"/>
                <a:cs typeface="Arial" charset="0"/>
              </a:rPr>
              <a:t>:</a:t>
            </a:r>
            <a:endParaRPr lang="en-US" sz="21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100" dirty="0" smtClean="0">
                <a:latin typeface="+mj-lt"/>
                <a:cs typeface="Arial" charset="0"/>
              </a:rPr>
              <a:t>Процессор последовательно извлекает</a:t>
            </a:r>
            <a:r>
              <a:rPr lang="en-US" sz="2100" dirty="0" smtClean="0">
                <a:latin typeface="+mj-lt"/>
                <a:cs typeface="Arial" charset="0"/>
              </a:rPr>
              <a:t> (</a:t>
            </a:r>
            <a:r>
              <a:rPr lang="ru-RU" sz="2100" dirty="0" smtClean="0">
                <a:latin typeface="+mj-lt"/>
                <a:cs typeface="Arial" charset="0"/>
              </a:rPr>
              <a:t>считывает</a:t>
            </a:r>
            <a:r>
              <a:rPr lang="en-US" sz="2100" dirty="0" smtClean="0">
                <a:latin typeface="+mj-lt"/>
                <a:cs typeface="Arial" charset="0"/>
              </a:rPr>
              <a:t>) </a:t>
            </a:r>
            <a:r>
              <a:rPr lang="ru-RU" sz="2100" dirty="0" smtClean="0">
                <a:latin typeface="+mj-lt"/>
                <a:cs typeface="Arial" charset="0"/>
              </a:rPr>
              <a:t>инструкции</a:t>
            </a:r>
            <a:r>
              <a:rPr lang="en-US" sz="2100" dirty="0" smtClean="0">
                <a:latin typeface="+mj-lt"/>
                <a:cs typeface="Arial" charset="0"/>
              </a:rPr>
              <a:t> </a:t>
            </a:r>
            <a:r>
              <a:rPr lang="ru-RU" sz="2100" dirty="0" smtClean="0">
                <a:latin typeface="+mj-lt"/>
                <a:cs typeface="Arial" charset="0"/>
              </a:rPr>
              <a:t>из памяти программ</a:t>
            </a:r>
            <a:r>
              <a:rPr lang="en-US" sz="2100" dirty="0" smtClean="0">
                <a:latin typeface="+mj-lt"/>
                <a:cs typeface="Arial" charset="0"/>
              </a:rPr>
              <a:t> </a:t>
            </a:r>
            <a:endParaRPr lang="en-US" sz="21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100" dirty="0" smtClean="0">
                <a:latin typeface="+mj-lt"/>
                <a:cs typeface="Arial" charset="0"/>
              </a:rPr>
              <a:t>Для каждой считанной инструкции процессор выполняет соответствующую операцию</a:t>
            </a:r>
            <a:endParaRPr lang="en-US" sz="21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Могущество хранимой программы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25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224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7542885"/>
              </p:ext>
            </p:extLst>
          </p:nvPr>
        </p:nvGraphicFramePr>
        <p:xfrm>
          <a:off x="1143000" y="1066800"/>
          <a:ext cx="451643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32" name="VISIO" r:id="rId8" imgW="2286000" imgH="2776680" progId="Visio.Drawing.6">
                  <p:embed/>
                </p:oleObj>
              </mc:Choice>
              <mc:Fallback>
                <p:oleObj name="VISIO" r:id="rId8" imgW="2286000" imgH="277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4516437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22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Хранимая программа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3352800"/>
            <a:ext cx="3429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+mj-lt"/>
                <a:cs typeface="Arial" charset="0"/>
              </a:rPr>
              <a:t>Счетчик команд </a:t>
            </a:r>
            <a:r>
              <a:rPr lang="en-US" sz="2400" b="1" dirty="0" smtClean="0">
                <a:latin typeface="+mj-lt"/>
                <a:cs typeface="Arial" charset="0"/>
              </a:rPr>
              <a:t>(Program counter – PC):</a:t>
            </a:r>
            <a:r>
              <a:rPr lang="en-US" sz="2400" dirty="0" smtClean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содержит адрес выполняемой процессором инструкции</a:t>
            </a:r>
            <a:endParaRPr lang="ru-RU" sz="24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7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0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1011553"/>
              </p:ext>
            </p:extLst>
          </p:nvPr>
        </p:nvGraphicFramePr>
        <p:xfrm>
          <a:off x="762000" y="4311055"/>
          <a:ext cx="8305800" cy="170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55" name="VISIO" r:id="rId6" imgW="4672080" imgH="962280" progId="Visio.Drawing.6">
                  <p:embed/>
                </p:oleObj>
              </mc:Choice>
              <mc:Fallback>
                <p:oleObj name="VISIO" r:id="rId6" imgW="4672080" imgH="962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1055"/>
                        <a:ext cx="8305800" cy="170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Сначала анализируется код операции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latin typeface="+mj-lt"/>
                <a:cs typeface="Arial" charset="0"/>
              </a:rPr>
              <a:t>opcode</a:t>
            </a:r>
            <a:r>
              <a:rPr lang="ru-RU" sz="2600" dirty="0" smtClean="0">
                <a:latin typeface="+mj-lt"/>
                <a:cs typeface="Arial" charset="0"/>
              </a:rPr>
              <a:t>. В зависимости от значения этого поля</a:t>
            </a:r>
            <a:r>
              <a:rPr lang="en-US" sz="2600" dirty="0" smtClean="0">
                <a:latin typeface="+mj-lt"/>
                <a:cs typeface="Arial" charset="0"/>
              </a:rPr>
              <a:t>:</a:t>
            </a:r>
            <a:endParaRPr lang="en-US" sz="26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Если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latin typeface="+mj-lt"/>
                <a:cs typeface="Arial" charset="0"/>
              </a:rPr>
              <a:t>opcode</a:t>
            </a:r>
            <a:r>
              <a:rPr lang="uk-UA" sz="2600" dirty="0" smtClean="0">
                <a:latin typeface="+mj-lt"/>
                <a:cs typeface="Arial" charset="0"/>
              </a:rPr>
              <a:t>=0</a:t>
            </a:r>
            <a:endParaRPr lang="en-US" sz="26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Значит инструкция </a:t>
            </a:r>
            <a:r>
              <a:rPr lang="en-US" sz="2600" b="1" dirty="0" smtClean="0">
                <a:latin typeface="+mj-lt"/>
                <a:cs typeface="Arial" charset="0"/>
              </a:rPr>
              <a:t>R-</a:t>
            </a:r>
            <a:r>
              <a:rPr lang="ru-RU" sz="2600" b="1" dirty="0" smtClean="0">
                <a:latin typeface="+mj-lt"/>
                <a:cs typeface="Arial" charset="0"/>
              </a:rPr>
              <a:t>типа</a:t>
            </a:r>
            <a:endParaRPr lang="en-US" sz="26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+mj-lt"/>
                <a:cs typeface="Arial" charset="0"/>
              </a:rPr>
              <a:t>О</a:t>
            </a:r>
            <a:r>
              <a:rPr lang="ru-RU" sz="2600" dirty="0" smtClean="0">
                <a:latin typeface="+mj-lt"/>
                <a:cs typeface="Arial" charset="0"/>
              </a:rPr>
              <a:t>перация определяется полем </a:t>
            </a:r>
            <a:r>
              <a:rPr lang="en-US" sz="2600" dirty="0" err="1" smtClean="0">
                <a:latin typeface="+mj-lt"/>
                <a:cs typeface="Arial" charset="0"/>
              </a:rPr>
              <a:t>funct</a:t>
            </a:r>
            <a:endParaRPr lang="en-US" sz="26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Иначе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>
                <a:cs typeface="Arial" charset="0"/>
              </a:rPr>
              <a:t>О</a:t>
            </a:r>
            <a:r>
              <a:rPr lang="ru-RU" sz="2600" dirty="0" smtClean="0">
                <a:cs typeface="Arial" charset="0"/>
              </a:rPr>
              <a:t>перация </a:t>
            </a:r>
            <a:r>
              <a:rPr lang="ru-RU" sz="2600" dirty="0">
                <a:cs typeface="Arial" charset="0"/>
              </a:rPr>
              <a:t>определяется полем </a:t>
            </a:r>
            <a:r>
              <a:rPr lang="en-US" sz="2600" dirty="0" err="1" smtClean="0">
                <a:latin typeface="+mj-lt"/>
                <a:cs typeface="Arial" charset="0"/>
              </a:rPr>
              <a:t>opcode</a:t>
            </a: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Выполнение машинного кода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9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Высокоуровневые языки</a:t>
            </a:r>
            <a:r>
              <a:rPr lang="en-US" sz="3200" dirty="0" smtClean="0">
                <a:latin typeface="+mj-lt"/>
                <a:cs typeface="Arial" charset="0"/>
              </a:rPr>
              <a:t>: 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+mj-lt"/>
                <a:cs typeface="Arial" charset="0"/>
              </a:rPr>
              <a:t>C</a:t>
            </a:r>
            <a:r>
              <a:rPr lang="en-US" sz="2600" dirty="0">
                <a:latin typeface="+mj-lt"/>
                <a:cs typeface="Arial" charset="0"/>
              </a:rPr>
              <a:t>, Java, </a:t>
            </a:r>
            <a:r>
              <a:rPr lang="en-US" sz="2600" dirty="0" smtClean="0">
                <a:latin typeface="+mj-lt"/>
                <a:cs typeface="Arial" charset="0"/>
              </a:rPr>
              <a:t>Python</a:t>
            </a:r>
            <a:r>
              <a:rPr lang="ru-RU" sz="2600" dirty="0" smtClean="0">
                <a:latin typeface="+mj-lt"/>
                <a:cs typeface="Arial" charset="0"/>
              </a:rPr>
              <a:t>, </a:t>
            </a:r>
            <a:r>
              <a:rPr lang="en-US" sz="2600" dirty="0" smtClean="0">
                <a:latin typeface="+mj-lt"/>
                <a:cs typeface="Arial" charset="0"/>
              </a:rPr>
              <a:t>C#</a:t>
            </a:r>
            <a:endParaRPr lang="en-US" sz="26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Алгоритм работы программы описывается на высоком уровне абстракции</a:t>
            </a:r>
            <a:endParaRPr lang="en-US" sz="2600" dirty="0" smtClean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+mj-lt"/>
                <a:cs typeface="Arial" charset="0"/>
              </a:rPr>
              <a:t>Часто используемые высокоуровневые программные конструкции</a:t>
            </a:r>
            <a:r>
              <a:rPr lang="en-US" sz="3200" dirty="0" smtClean="0">
                <a:latin typeface="+mj-lt"/>
                <a:cs typeface="Arial" charset="0"/>
              </a:rPr>
              <a:t>:</a:t>
            </a:r>
            <a:endParaRPr lang="en-US" sz="32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+mj-lt"/>
                <a:cs typeface="Arial" charset="0"/>
              </a:rPr>
              <a:t>о</a:t>
            </a:r>
            <a:r>
              <a:rPr lang="ru-RU" sz="2600" dirty="0" smtClean="0">
                <a:latin typeface="+mj-lt"/>
                <a:cs typeface="Arial" charset="0"/>
              </a:rPr>
              <a:t>ператор </a:t>
            </a:r>
            <a:r>
              <a:rPr lang="en-US" sz="2600" dirty="0" smtClean="0">
                <a:latin typeface="+mj-lt"/>
                <a:cs typeface="Arial" charset="0"/>
              </a:rPr>
              <a:t>if/else</a:t>
            </a:r>
            <a:endParaRPr lang="en-US" sz="26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+mj-lt"/>
                <a:cs typeface="Arial" charset="0"/>
              </a:rPr>
              <a:t>ц</a:t>
            </a:r>
            <a:r>
              <a:rPr lang="ru-RU" sz="2600" dirty="0" smtClean="0">
                <a:latin typeface="+mj-lt"/>
                <a:cs typeface="Arial" charset="0"/>
              </a:rPr>
              <a:t>иклы </a:t>
            </a:r>
            <a:r>
              <a:rPr lang="en-US" sz="2600" dirty="0" smtClean="0">
                <a:latin typeface="+mj-lt"/>
                <a:cs typeface="Arial" charset="0"/>
              </a:rPr>
              <a:t>for</a:t>
            </a:r>
            <a:endParaRPr lang="en-US" sz="26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+mj-lt"/>
                <a:cs typeface="Arial" charset="0"/>
              </a:rPr>
              <a:t>ц</a:t>
            </a:r>
            <a:r>
              <a:rPr lang="ru-RU" sz="2600" dirty="0" smtClean="0">
                <a:latin typeface="+mj-lt"/>
                <a:cs typeface="Arial" charset="0"/>
              </a:rPr>
              <a:t>иклы </a:t>
            </a:r>
            <a:r>
              <a:rPr lang="en-US" sz="2600" dirty="0" smtClean="0">
                <a:latin typeface="+mj-lt"/>
                <a:cs typeface="Arial" charset="0"/>
              </a:rPr>
              <a:t>while</a:t>
            </a:r>
            <a:endParaRPr lang="en-US" sz="26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 smtClean="0">
                <a:latin typeface="+mj-lt"/>
                <a:cs typeface="Arial" charset="0"/>
              </a:rPr>
              <a:t>массивы</a:t>
            </a:r>
            <a:endParaRPr lang="en-US" sz="26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+mj-lt"/>
                <a:cs typeface="Arial" charset="0"/>
              </a:rPr>
              <a:t>в</a:t>
            </a:r>
            <a:r>
              <a:rPr lang="ru-RU" sz="2600" dirty="0" smtClean="0">
                <a:latin typeface="+mj-lt"/>
                <a:cs typeface="Arial" charset="0"/>
              </a:rPr>
              <a:t>ызовы функций</a:t>
            </a:r>
            <a:endParaRPr lang="en-US" sz="2600" dirty="0">
              <a:latin typeface="+mj-lt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Программирование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35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52400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Написала первую компьютерную программу</a:t>
            </a:r>
            <a:endParaRPr lang="en-US" sz="28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+mj-lt"/>
                <a:cs typeface="Arial" charset="0"/>
              </a:rPr>
              <a:t>Ее программа вычисляла числа Бернулли на аналитической машине Чарльза Беббиджа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+mj-lt"/>
                <a:cs typeface="Arial" charset="0"/>
              </a:rPr>
              <a:t>Была единственным законнорожденным ребёнком поэта лорда </a:t>
            </a:r>
            <a:r>
              <a:rPr lang="ru-RU" sz="2800" dirty="0" smtClean="0">
                <a:latin typeface="+mj-lt"/>
                <a:cs typeface="Arial" charset="0"/>
              </a:rPr>
              <a:t>Байрона</a:t>
            </a:r>
            <a:endParaRPr lang="en-US" sz="2800" dirty="0">
              <a:latin typeface="+mj-lt"/>
              <a:cs typeface="Arial" charset="0"/>
            </a:endParaRPr>
          </a:p>
        </p:txBody>
      </p:sp>
      <p:pic>
        <p:nvPicPr>
          <p:cNvPr id="1177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8082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+mj-lt"/>
              </a:rPr>
              <a:t>Ада </a:t>
            </a:r>
            <a:r>
              <a:rPr lang="uk-UA" sz="4400" dirty="0" err="1">
                <a:solidFill>
                  <a:schemeClr val="bg1"/>
                </a:solidFill>
                <a:latin typeface="+mj-lt"/>
              </a:rPr>
              <a:t>Лавлейс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1815-1852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25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990600"/>
            <a:ext cx="8001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 dirty="0" smtClean="0">
                <a:latin typeface="Courier New" pitchFamily="49" charset="0"/>
                <a:cs typeface="Arial" charset="0"/>
              </a:rPr>
              <a:t>Побитовые операции</a:t>
            </a:r>
            <a:endParaRPr lang="en-US" sz="2000" b="1" dirty="0" smtClean="0">
              <a:latin typeface="Courier New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latin typeface="Courier New" pitchFamily="49" charset="0"/>
                <a:cs typeface="Arial" charset="0"/>
              </a:rPr>
              <a:t>and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>
                <a:latin typeface="Courier New" pitchFamily="49" charset="0"/>
                <a:cs typeface="Arial" charset="0"/>
              </a:rPr>
              <a:t>or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Arial" charset="0"/>
              </a:rPr>
              <a:t>xor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>
                <a:latin typeface="Courier New" pitchFamily="49" charset="0"/>
                <a:cs typeface="Arial" charset="0"/>
              </a:rPr>
              <a:t>nor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and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 </a:t>
            </a:r>
            <a:r>
              <a:rPr lang="ru-RU" sz="2000" dirty="0" smtClean="0">
                <a:cs typeface="Arial" charset="0"/>
              </a:rPr>
              <a:t>инструкция “и” </a:t>
            </a:r>
            <a:r>
              <a:rPr lang="ru-RU" sz="2000" dirty="0" smtClean="0">
                <a:latin typeface="+mj-lt"/>
                <a:cs typeface="Arial" charset="0"/>
              </a:rPr>
              <a:t>полезна для 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маскирования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битов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Маскирует (обнуляет) все биты числа кроме младшего байта</a:t>
            </a:r>
            <a:r>
              <a:rPr lang="en-US" sz="2000" dirty="0" smtClean="0">
                <a:latin typeface="+mj-lt"/>
                <a:cs typeface="Arial" charset="0"/>
              </a:rPr>
              <a:t>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+mj-lt"/>
                <a:cs typeface="Arial" charset="0"/>
              </a:rPr>
              <a:t>		0xF234012F AND 0x000000FF = 0x0000002F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Courier New" pitchFamily="49" charset="0"/>
                <a:cs typeface="Arial" charset="0"/>
              </a:rPr>
              <a:t>or: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>
                <a:cs typeface="Arial" charset="0"/>
              </a:rPr>
              <a:t>инструкция “</a:t>
            </a:r>
            <a:r>
              <a:rPr lang="ru-RU" sz="2000" dirty="0" smtClean="0">
                <a:cs typeface="Arial" charset="0"/>
              </a:rPr>
              <a:t>или” </a:t>
            </a:r>
            <a:r>
              <a:rPr lang="ru-RU" sz="2000" dirty="0">
                <a:cs typeface="Arial" charset="0"/>
              </a:rPr>
              <a:t>полезна для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объединения </a:t>
            </a:r>
            <a:r>
              <a:rPr lang="ru-RU" sz="2000" dirty="0" smtClean="0">
                <a:latin typeface="+mj-lt"/>
                <a:cs typeface="Arial" charset="0"/>
              </a:rPr>
              <a:t>битов</a:t>
            </a:r>
            <a:r>
              <a:rPr lang="en-US" sz="2000" dirty="0" smtClean="0">
                <a:latin typeface="+mj-lt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двух чисел</a:t>
            </a:r>
            <a:endParaRPr lang="en-US" sz="2000" dirty="0" smtClean="0">
              <a:latin typeface="+mj-lt"/>
              <a:cs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dirty="0" smtClean="0">
                <a:latin typeface="+mj-lt"/>
                <a:cs typeface="Arial" charset="0"/>
              </a:rPr>
              <a:t>Объединим</a:t>
            </a:r>
            <a:r>
              <a:rPr lang="en-US" sz="2000" dirty="0" smtClean="0">
                <a:latin typeface="+mj-lt"/>
                <a:cs typeface="Arial" charset="0"/>
              </a:rPr>
              <a:t> 0xF2340000 </a:t>
            </a:r>
            <a:r>
              <a:rPr lang="ru-RU" sz="2000" dirty="0">
                <a:latin typeface="+mj-lt"/>
                <a:cs typeface="Arial" charset="0"/>
              </a:rPr>
              <a:t>и</a:t>
            </a:r>
            <a:r>
              <a:rPr lang="en-US" sz="2000" dirty="0" smtClean="0">
                <a:latin typeface="+mj-lt"/>
                <a:cs typeface="Arial" charset="0"/>
              </a:rPr>
              <a:t> 0x000012BC: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latin typeface="+mj-lt"/>
                <a:cs typeface="Arial" charset="0"/>
              </a:rPr>
              <a:t>		0xF2340000 OR 0x000012BC = 0xF23412BC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Arial" charset="0"/>
              </a:rPr>
              <a:t>nor: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 smtClean="0">
                <a:latin typeface="+mj-lt"/>
                <a:cs typeface="Arial" charset="0"/>
              </a:rPr>
              <a:t>инструкция </a:t>
            </a:r>
            <a:r>
              <a:rPr lang="en-US" sz="2000" dirty="0" smtClean="0">
                <a:latin typeface="+mj-lt"/>
                <a:cs typeface="Arial" charset="0"/>
              </a:rPr>
              <a:t>“</a:t>
            </a:r>
            <a:r>
              <a:rPr lang="ru-RU" sz="2000" dirty="0" smtClean="0">
                <a:latin typeface="+mj-lt"/>
                <a:cs typeface="Arial" charset="0"/>
              </a:rPr>
              <a:t>или-не</a:t>
            </a:r>
            <a:r>
              <a:rPr lang="en-US" sz="2000" dirty="0" smtClean="0">
                <a:latin typeface="+mj-lt"/>
                <a:cs typeface="Arial" charset="0"/>
              </a:rPr>
              <a:t>”</a:t>
            </a:r>
            <a:r>
              <a:rPr lang="ru-RU" sz="2000" dirty="0" smtClean="0">
                <a:latin typeface="+mj-lt"/>
                <a:cs typeface="Arial" charset="0"/>
              </a:rPr>
              <a:t> полезна для </a:t>
            </a:r>
            <a:r>
              <a:rPr lang="ru-RU" sz="20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инверсии</a:t>
            </a:r>
            <a:r>
              <a:rPr lang="ru-RU" sz="2000" dirty="0" smtClean="0">
                <a:latin typeface="+mj-lt"/>
                <a:cs typeface="Arial" charset="0"/>
              </a:rPr>
              <a:t> битов</a:t>
            </a:r>
            <a:r>
              <a:rPr lang="en-US" sz="2000" dirty="0" smtClean="0">
                <a:latin typeface="+mj-lt"/>
                <a:cs typeface="Arial" charset="0"/>
              </a:rPr>
              <a:t>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Arial" charset="0"/>
              </a:rPr>
              <a:t>A NOR $0 = NOT 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latin typeface="Courier New" pitchFamily="49" charset="0"/>
                <a:cs typeface="Arial" charset="0"/>
              </a:rPr>
              <a:t>andi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Arial" charset="0"/>
              </a:rPr>
              <a:t>xori</a:t>
            </a:r>
            <a:endParaRPr lang="en-US" sz="2000" b="1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+mj-lt"/>
                <a:cs typeface="Arial" charset="0"/>
              </a:rPr>
              <a:t>16-</a:t>
            </a:r>
            <a:r>
              <a:rPr lang="ru-RU" sz="2000" dirty="0" smtClean="0">
                <a:latin typeface="+mj-lt"/>
                <a:cs typeface="Arial" charset="0"/>
              </a:rPr>
              <a:t>битная константа в данном случае расширяется нулями, а не старшим битом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nori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ru-RU" sz="2000" dirty="0">
                <a:latin typeface="+mj-lt"/>
                <a:cs typeface="Arial" charset="0"/>
              </a:rPr>
              <a:t>не определена потому, что редко нужна и </a:t>
            </a:r>
            <a:r>
              <a:rPr lang="ru-RU" sz="2000" dirty="0" smtClean="0">
                <a:latin typeface="+mj-lt"/>
                <a:cs typeface="Arial" charset="0"/>
              </a:rPr>
              <a:t>может </a:t>
            </a:r>
            <a:endParaRPr lang="en-US" sz="2000" dirty="0" smtClean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     </a:t>
            </a:r>
            <a:r>
              <a:rPr lang="ru-RU" sz="2000" dirty="0" smtClean="0">
                <a:latin typeface="+mj-lt"/>
                <a:cs typeface="Arial" charset="0"/>
              </a:rPr>
              <a:t> быть </a:t>
            </a:r>
            <a:r>
              <a:rPr lang="ru-RU" sz="2000" dirty="0">
                <a:latin typeface="+mj-lt"/>
                <a:cs typeface="Arial" charset="0"/>
              </a:rPr>
              <a:t>заменена уже имеющимися инструкциями</a:t>
            </a: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Логические инструкции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90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3337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593684"/>
              </p:ext>
            </p:extLst>
          </p:nvPr>
        </p:nvGraphicFramePr>
        <p:xfrm>
          <a:off x="762000" y="1600200"/>
          <a:ext cx="8382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79" name="VISIO" r:id="rId7" imgW="3618360" imgH="1536480" progId="Visio.Drawing.6">
                  <p:embed/>
                </p:oleObj>
              </mc:Choice>
              <mc:Fallback>
                <p:oleObj name="VISIO" r:id="rId7" imgW="3618360" imgH="153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8382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3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33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Логические </a:t>
            </a:r>
            <a:r>
              <a:rPr lang="ru-RU" sz="4000" dirty="0" smtClean="0">
                <a:solidFill>
                  <a:schemeClr val="bg1"/>
                </a:solidFill>
              </a:rPr>
              <a:t>инструкции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Пример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1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45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57912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/>
              <a:t>Поднимемся на несколько уровней абстракции от цифровых схем к </a:t>
            </a:r>
            <a:r>
              <a:rPr lang="ru-RU" sz="2600" i="1" dirty="0" smtClean="0"/>
              <a:t>архитектуре</a:t>
            </a:r>
            <a:r>
              <a:rPr lang="ru-RU" sz="2600" dirty="0" smtClean="0"/>
              <a:t> и </a:t>
            </a:r>
            <a:r>
              <a:rPr lang="ru-RU" sz="2600" i="1" dirty="0" smtClean="0"/>
              <a:t>микроархитектуре</a:t>
            </a:r>
            <a:r>
              <a:rPr lang="ru-RU" sz="2600" dirty="0" smtClean="0"/>
              <a:t>.</a:t>
            </a:r>
            <a:endParaRPr lang="en-US" sz="2600" dirty="0" smtClean="0"/>
          </a:p>
          <a:p>
            <a:r>
              <a:rPr lang="ru-RU" sz="2600" b="1" dirty="0" smtClean="0">
                <a:solidFill>
                  <a:schemeClr val="accent1"/>
                </a:solidFill>
              </a:rPr>
              <a:t>Архитектура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uk-UA" sz="2600" dirty="0" smtClean="0"/>
              <a:t>то</a:t>
            </a:r>
            <a:r>
              <a:rPr lang="uk-UA" sz="2600" dirty="0"/>
              <a:t>, </a:t>
            </a:r>
            <a:r>
              <a:rPr lang="ru-RU" sz="2600" dirty="0" smtClean="0"/>
              <a:t>как видит компьютер </a:t>
            </a:r>
            <a:r>
              <a:rPr lang="ru-RU" sz="2600" dirty="0"/>
              <a:t>программист. </a:t>
            </a:r>
            <a:endParaRPr lang="en-US" sz="2600" dirty="0" smtClean="0"/>
          </a:p>
          <a:p>
            <a:pPr lvl="1">
              <a:lnSpc>
                <a:spcPct val="90000"/>
              </a:lnSpc>
            </a:pPr>
            <a:r>
              <a:rPr lang="ru-RU" sz="2200" dirty="0" smtClean="0"/>
              <a:t>Архитектура </a:t>
            </a:r>
            <a:r>
              <a:rPr lang="ru-RU" sz="2200" dirty="0"/>
              <a:t>определена набором </a:t>
            </a:r>
            <a:r>
              <a:rPr lang="ru-RU" sz="2200" dirty="0" smtClean="0"/>
              <a:t>команд процессора (инструкциями) </a:t>
            </a:r>
            <a:r>
              <a:rPr lang="ru-RU" sz="2200" dirty="0"/>
              <a:t>и местом </a:t>
            </a:r>
            <a:r>
              <a:rPr lang="ru-RU" sz="2200" dirty="0" smtClean="0"/>
              <a:t>нахождения их </a:t>
            </a:r>
            <a:r>
              <a:rPr lang="ru-RU" sz="2200" dirty="0"/>
              <a:t>операндов (регистры и память</a:t>
            </a:r>
            <a:r>
              <a:rPr lang="ru-RU" sz="2200" dirty="0" smtClean="0"/>
              <a:t>), а также способами адресации операндов. </a:t>
            </a:r>
          </a:p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chemeClr val="accent1"/>
                </a:solidFill>
              </a:rPr>
              <a:t>Микроархитектура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/>
              <a:t> </a:t>
            </a:r>
            <a:r>
              <a:rPr lang="ru-RU" sz="2600" dirty="0" smtClean="0"/>
              <a:t>способ аппаратной реализации конкретной архитектуры в виде схемы (рассматривается в главе 7). </a:t>
            </a:r>
          </a:p>
        </p:txBody>
      </p:sp>
      <p:graphicFrame>
        <p:nvGraphicFramePr>
          <p:cNvPr id="7577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6921500" y="1219200"/>
          <a:ext cx="222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1" name="VISIO" r:id="rId6" imgW="1866600" imgH="4161600" progId="Visio.Drawing.6">
                  <p:embed/>
                </p:oleObj>
              </mc:Choice>
              <mc:Fallback>
                <p:oleObj name="VISIO" r:id="rId6" imgW="1866600" imgH="416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19200"/>
                        <a:ext cx="222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7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0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760754"/>
              </p:ext>
            </p:extLst>
          </p:nvPr>
        </p:nvGraphicFramePr>
        <p:xfrm>
          <a:off x="762000" y="1600200"/>
          <a:ext cx="8382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3" name="VISIO" r:id="rId7" imgW="3618360" imgH="1536480" progId="Visio.Drawing.6">
                  <p:embed/>
                </p:oleObj>
              </mc:Choice>
              <mc:Fallback>
                <p:oleObj name="VISIO" r:id="rId7" imgW="3618360" imgH="153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8382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Логические инструкции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r>
              <a:rPr lang="ru-RU" sz="4000" dirty="0">
                <a:solidFill>
                  <a:schemeClr val="bg1"/>
                </a:solidFill>
              </a:rPr>
              <a:t> Пример</a:t>
            </a:r>
            <a:r>
              <a:rPr lang="en-US" sz="4000" dirty="0">
                <a:solidFill>
                  <a:schemeClr val="bg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2710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50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647595"/>
              </p:ext>
            </p:extLst>
          </p:nvPr>
        </p:nvGraphicFramePr>
        <p:xfrm>
          <a:off x="914400" y="2057400"/>
          <a:ext cx="81534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27" name="VISIO" r:id="rId7" imgW="3757680" imgH="1365120" progId="Visio.Drawing.6">
                  <p:embed/>
                </p:oleObj>
              </mc:Choice>
              <mc:Fallback>
                <p:oleObj name="VISIO" r:id="rId7" imgW="3757680" imgH="1365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15340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49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050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Логические инструкции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r>
              <a:rPr lang="ru-RU" sz="4000" dirty="0">
                <a:solidFill>
                  <a:schemeClr val="bg1"/>
                </a:solidFill>
              </a:rPr>
              <a:t> Пример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3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355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203386"/>
              </p:ext>
            </p:extLst>
          </p:nvPr>
        </p:nvGraphicFramePr>
        <p:xfrm>
          <a:off x="914400" y="2057400"/>
          <a:ext cx="81534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1" name="VISIO" r:id="rId7" imgW="3757680" imgH="1365120" progId="Visio.Drawing.6">
                  <p:embed/>
                </p:oleObj>
              </mc:Choice>
              <mc:Fallback>
                <p:oleObj name="VISIO" r:id="rId7" imgW="3757680" imgH="1365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15340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Логические инструкции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r>
              <a:rPr lang="ru-RU" sz="4000" dirty="0">
                <a:solidFill>
                  <a:schemeClr val="bg1"/>
                </a:solidFill>
              </a:rPr>
              <a:t> Пример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3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ru-RU" sz="3000" dirty="0" smtClean="0">
                <a:latin typeface="+mj-lt"/>
                <a:cs typeface="Arial" charset="0"/>
              </a:rPr>
              <a:t>сдвиг влево логический</a:t>
            </a:r>
            <a:endParaRPr lang="en-US" sz="3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b="1" dirty="0" smtClean="0">
                <a:latin typeface="+mj-lt"/>
                <a:cs typeface="Arial" charset="0"/>
              </a:rPr>
              <a:t>Пример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&lt;&lt;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ru-RU" sz="3000" dirty="0" smtClean="0">
                <a:latin typeface="+mj-lt"/>
                <a:cs typeface="Arial" charset="0"/>
              </a:rPr>
              <a:t>сдвиг вправо логический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b="1" dirty="0" smtClean="0">
                <a:latin typeface="+mj-lt"/>
                <a:cs typeface="Arial" charset="0"/>
              </a:rPr>
              <a:t>Пример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&gt;&gt;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ru-RU" sz="3000" dirty="0">
                <a:cs typeface="Arial" charset="0"/>
              </a:rPr>
              <a:t>сдвиг вправо </a:t>
            </a:r>
            <a:r>
              <a:rPr lang="ru-RU" sz="3000" dirty="0" smtClean="0">
                <a:cs typeface="Arial" charset="0"/>
              </a:rPr>
              <a:t>арифметический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200" b="1" dirty="0" smtClean="0">
                <a:latin typeface="+mj-lt"/>
                <a:cs typeface="Arial" charset="0"/>
              </a:rPr>
              <a:t>Пример</a:t>
            </a:r>
            <a:r>
              <a:rPr lang="en-US" sz="22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&gt;&gt;&gt; 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5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Инструкции </a:t>
            </a:r>
            <a:r>
              <a:rPr lang="ru-RU" sz="4400" dirty="0">
                <a:solidFill>
                  <a:schemeClr val="bg1"/>
                </a:solidFill>
                <a:latin typeface="+mj-lt"/>
              </a:rPr>
              <a:t>с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двига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39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Courier New" pitchFamily="49" charset="0"/>
                <a:cs typeface="Arial" charset="0"/>
              </a:rPr>
              <a:t>sllv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ru-RU" sz="3000" dirty="0">
                <a:cs typeface="Arial" charset="0"/>
              </a:rPr>
              <a:t>сдвиг влево </a:t>
            </a:r>
            <a:r>
              <a:rPr lang="ru-RU" sz="3000" dirty="0" smtClean="0">
                <a:cs typeface="Arial" charset="0"/>
              </a:rPr>
              <a:t>логический на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000" dirty="0" smtClean="0">
                <a:cs typeface="Arial" charset="0"/>
              </a:rPr>
              <a:t>                       переменное количество разрядов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000" b="1" dirty="0" smtClean="0">
                <a:cs typeface="Arial" charset="0"/>
              </a:rPr>
              <a:t>Пример</a:t>
            </a:r>
            <a:r>
              <a:rPr lang="en-US" sz="20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sllv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&lt;&lt; $t2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ru-RU" sz="3000" dirty="0">
                <a:cs typeface="Arial" charset="0"/>
              </a:rPr>
              <a:t>сдвиг </a:t>
            </a:r>
            <a:r>
              <a:rPr lang="ru-RU" sz="3000" dirty="0" smtClean="0">
                <a:cs typeface="Arial" charset="0"/>
              </a:rPr>
              <a:t>вправо </a:t>
            </a:r>
            <a:r>
              <a:rPr lang="ru-RU" sz="3000" dirty="0">
                <a:cs typeface="Arial" charset="0"/>
              </a:rPr>
              <a:t>логический на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000" dirty="0">
                <a:cs typeface="Arial" charset="0"/>
              </a:rPr>
              <a:t>                      </a:t>
            </a:r>
            <a:r>
              <a:rPr lang="ru-RU" sz="3000" dirty="0" smtClean="0">
                <a:cs typeface="Arial" charset="0"/>
              </a:rPr>
              <a:t> переменное </a:t>
            </a:r>
            <a:r>
              <a:rPr lang="ru-RU" sz="3000" dirty="0">
                <a:cs typeface="Arial" charset="0"/>
              </a:rPr>
              <a:t>количество </a:t>
            </a:r>
            <a:r>
              <a:rPr lang="ru-RU" sz="3000" dirty="0" smtClean="0">
                <a:cs typeface="Arial" charset="0"/>
              </a:rPr>
              <a:t>разрядов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000" b="1" dirty="0" smtClean="0">
                <a:cs typeface="Arial" charset="0"/>
              </a:rPr>
              <a:t>Пример</a:t>
            </a:r>
            <a:r>
              <a:rPr lang="en-US" sz="2000" b="1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srlv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&gt;&gt; $t2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ru-RU" sz="3000" dirty="0">
                <a:cs typeface="Arial" charset="0"/>
              </a:rPr>
              <a:t>сдвиг </a:t>
            </a:r>
            <a:r>
              <a:rPr lang="ru-RU" sz="3000" dirty="0" smtClean="0">
                <a:cs typeface="Arial" charset="0"/>
              </a:rPr>
              <a:t>вправо арифметический </a:t>
            </a:r>
            <a:r>
              <a:rPr lang="ru-RU" sz="3000" dirty="0">
                <a:cs typeface="Arial" charset="0"/>
              </a:rPr>
              <a:t>на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000" dirty="0">
                <a:cs typeface="Arial" charset="0"/>
              </a:rPr>
              <a:t>                       переменное количество </a:t>
            </a:r>
            <a:r>
              <a:rPr lang="ru-RU" sz="3000" dirty="0" smtClean="0">
                <a:cs typeface="Arial" charset="0"/>
              </a:rPr>
              <a:t>разрядов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000" b="1" dirty="0" smtClean="0">
                <a:cs typeface="Arial" charset="0"/>
              </a:rPr>
              <a:t>Пример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: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srav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&gt;&gt;&gt; $t2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687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Инструкции переменного сдвига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30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684623"/>
              </p:ext>
            </p:extLst>
          </p:nvPr>
        </p:nvGraphicFramePr>
        <p:xfrm>
          <a:off x="1524000" y="1219200"/>
          <a:ext cx="65532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60" name="VISIO" r:id="rId8" imgW="2400480" imgH="892080" progId="Visio.Drawing.6">
                  <p:embed/>
                </p:oleObj>
              </mc:Choice>
              <mc:Fallback>
                <p:oleObj name="VISIO" r:id="rId8" imgW="2400480" imgH="892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553200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63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836229"/>
              </p:ext>
            </p:extLst>
          </p:nvPr>
        </p:nvGraphicFramePr>
        <p:xfrm>
          <a:off x="2133600" y="3786188"/>
          <a:ext cx="62484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61" name="VISIO" r:id="rId10" imgW="2214720" imgH="919800" progId="Visio.Drawing.6">
                  <p:embed/>
                </p:oleObj>
              </mc:Choice>
              <mc:Fallback>
                <p:oleObj name="VISIO" r:id="rId10" imgW="2214720" imgH="91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86188"/>
                        <a:ext cx="62484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06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Инструкции </a:t>
            </a:r>
            <a:r>
              <a:rPr lang="ru-RU" sz="4400" dirty="0" smtClean="0">
                <a:solidFill>
                  <a:schemeClr val="bg1"/>
                </a:solidFill>
              </a:rPr>
              <a:t>сдвига</a:t>
            </a:r>
            <a:r>
              <a:rPr lang="en-US" sz="4400" dirty="0" smtClean="0">
                <a:solidFill>
                  <a:schemeClr val="bg1"/>
                </a:solidFill>
              </a:rPr>
              <a:t>: </a:t>
            </a:r>
            <a:r>
              <a:rPr lang="uk-UA" sz="4400" dirty="0" smtClean="0">
                <a:solidFill>
                  <a:schemeClr val="bg1"/>
                </a:solidFill>
              </a:rPr>
              <a:t>Пример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8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Загрузка </a:t>
            </a:r>
            <a:r>
              <a:rPr lang="en-US" sz="2600" dirty="0" smtClean="0">
                <a:latin typeface="+mj-lt"/>
                <a:cs typeface="Arial" charset="0"/>
              </a:rPr>
              <a:t>16-</a:t>
            </a:r>
            <a:r>
              <a:rPr lang="ru-RU" sz="2600" dirty="0" smtClean="0">
                <a:latin typeface="+mj-lt"/>
                <a:cs typeface="Arial" charset="0"/>
              </a:rPr>
              <a:t>битной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константы в регистр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с использованием</a:t>
            </a:r>
            <a:r>
              <a:rPr lang="en-US" sz="2600" dirty="0" smtClean="0">
                <a:latin typeface="+mj-lt"/>
                <a:cs typeface="Arial" charset="0"/>
              </a:rPr>
              <a:t> </a:t>
            </a:r>
            <a:r>
              <a:rPr lang="en-US" sz="2600" dirty="0" err="1" smtClean="0">
                <a:latin typeface="Courier New" pitchFamily="49" charset="0"/>
                <a:cs typeface="Arial" charset="0"/>
              </a:rPr>
              <a:t>addi</a:t>
            </a:r>
            <a:r>
              <a:rPr lang="en-US" sz="2600" dirty="0"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cs typeface="Arial" charset="0"/>
              </a:rPr>
              <a:t>Загрузка </a:t>
            </a:r>
            <a:r>
              <a:rPr lang="uk-UA" sz="2600" dirty="0" smtClean="0">
                <a:cs typeface="Arial" charset="0"/>
              </a:rPr>
              <a:t>32</a:t>
            </a:r>
            <a:r>
              <a:rPr lang="en-US" sz="2600" dirty="0" smtClean="0">
                <a:cs typeface="Arial" charset="0"/>
              </a:rPr>
              <a:t>-</a:t>
            </a:r>
            <a:r>
              <a:rPr lang="ru-RU" sz="2600" dirty="0">
                <a:cs typeface="Arial" charset="0"/>
              </a:rPr>
              <a:t>битной</a:t>
            </a:r>
            <a:r>
              <a:rPr lang="en-US" sz="2600" dirty="0">
                <a:cs typeface="Arial" charset="0"/>
              </a:rPr>
              <a:t> </a:t>
            </a:r>
            <a:r>
              <a:rPr lang="ru-RU" sz="2600" dirty="0">
                <a:cs typeface="Arial" charset="0"/>
              </a:rPr>
              <a:t>константы в регистр</a:t>
            </a:r>
            <a:r>
              <a:rPr lang="en-US" sz="2600" dirty="0">
                <a:cs typeface="Arial" charset="0"/>
              </a:rPr>
              <a:t> </a:t>
            </a:r>
            <a:r>
              <a:rPr lang="ru-RU" sz="2600" dirty="0">
                <a:cs typeface="Arial" charset="0"/>
              </a:rPr>
              <a:t>с использованием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инструкций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lui</a:t>
            </a:r>
            <a:r>
              <a:rPr lang="ru-RU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(</a:t>
            </a:r>
            <a:r>
              <a:rPr lang="en-US" sz="2600" dirty="0" smtClean="0">
                <a:latin typeface="+mj-lt"/>
                <a:cs typeface="Arial" charset="0"/>
              </a:rPr>
              <a:t>load </a:t>
            </a:r>
            <a:r>
              <a:rPr lang="en-US" sz="2600" dirty="0">
                <a:latin typeface="+mj-lt"/>
                <a:cs typeface="Arial" charset="0"/>
              </a:rPr>
              <a:t>upper </a:t>
            </a:r>
            <a:r>
              <a:rPr lang="en-US" sz="2600" dirty="0" smtClean="0">
                <a:latin typeface="+mj-lt"/>
                <a:cs typeface="Arial" charset="0"/>
              </a:rPr>
              <a:t>immediate</a:t>
            </a:r>
            <a:r>
              <a:rPr lang="ru-RU" sz="2600" dirty="0" smtClean="0">
                <a:latin typeface="+mj-lt"/>
                <a:cs typeface="Arial" charset="0"/>
              </a:rPr>
              <a:t>)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и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7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err="1" smtClean="0">
                <a:latin typeface="Courier New" pitchFamily="49" charset="0"/>
                <a:cs typeface="Arial" charset="0"/>
              </a:rPr>
              <a:t>lui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 </a:t>
            </a:r>
            <a:r>
              <a:rPr lang="ru-RU" sz="2600" dirty="0" smtClean="0">
                <a:latin typeface="+mj-lt"/>
                <a:cs typeface="Arial" charset="0"/>
              </a:rPr>
              <a:t>загружает</a:t>
            </a:r>
            <a:r>
              <a:rPr lang="en-US" sz="2600" dirty="0" smtClean="0">
                <a:latin typeface="+mj-lt"/>
                <a:cs typeface="Arial" charset="0"/>
              </a:rPr>
              <a:t> 16-</a:t>
            </a:r>
            <a:r>
              <a:rPr lang="ru-RU" sz="2600" dirty="0" smtClean="0">
                <a:latin typeface="+mj-lt"/>
                <a:cs typeface="Arial" charset="0"/>
              </a:rPr>
              <a:t>битную константу в старшие 16 бит регистра и обнуляет младшие 16 бит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41148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0xFEDC8765;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41148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lui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0xFEDC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$s0, 0x8765</a:t>
            </a: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1981200"/>
            <a:ext cx="441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//</a:t>
            </a:r>
            <a:r>
              <a:rPr lang="en-US" sz="18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dirty="0">
                <a:latin typeface="Courier New" pitchFamily="49" charset="0"/>
                <a:cs typeface="Arial" charset="0"/>
              </a:rPr>
              <a:t>: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32-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битное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знаковое число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0x4f3c;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198120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$0, 0x4f3c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Загрузка констант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29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500" dirty="0" smtClean="0">
                <a:latin typeface="+mj-lt"/>
                <a:cs typeface="Arial" charset="0"/>
              </a:rPr>
              <a:t>Специальные регистры для результата</a:t>
            </a:r>
            <a:r>
              <a:rPr lang="en-US" sz="25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500" dirty="0">
                <a:latin typeface="Courier New" pitchFamily="49" charset="0"/>
                <a:cs typeface="Arial" charset="0"/>
              </a:rPr>
              <a:t>lo</a:t>
            </a:r>
            <a:r>
              <a:rPr lang="en-US" sz="2500" dirty="0">
                <a:latin typeface="Times New Roman" pitchFamily="18" charset="0"/>
                <a:cs typeface="Arial" charset="0"/>
              </a:rPr>
              <a:t>, </a:t>
            </a:r>
            <a:r>
              <a:rPr lang="en-US" sz="2500" dirty="0">
                <a:latin typeface="Courier New" pitchFamily="49" charset="0"/>
                <a:cs typeface="Arial" charset="0"/>
              </a:rPr>
              <a:t>hi</a:t>
            </a:r>
            <a:endParaRPr lang="en-US" sz="25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500" dirty="0">
                <a:latin typeface="+mj-lt"/>
                <a:cs typeface="Arial" charset="0"/>
              </a:rPr>
              <a:t>32 </a:t>
            </a:r>
            <a:r>
              <a:rPr lang="en-US" sz="2500" dirty="0">
                <a:latin typeface="+mj-lt"/>
                <a:cs typeface="Times New Roman" pitchFamily="18" charset="0"/>
              </a:rPr>
              <a:t>× 32 </a:t>
            </a:r>
            <a:r>
              <a:rPr lang="ru-RU" sz="2500" dirty="0" smtClean="0">
                <a:latin typeface="+mj-lt"/>
                <a:cs typeface="Times New Roman" pitchFamily="18" charset="0"/>
              </a:rPr>
              <a:t>умножение</a:t>
            </a:r>
            <a:r>
              <a:rPr lang="en-US" sz="2500" dirty="0" smtClean="0">
                <a:latin typeface="+mj-lt"/>
                <a:cs typeface="Times New Roman" pitchFamily="18" charset="0"/>
              </a:rPr>
              <a:t>, 64</a:t>
            </a:r>
            <a:r>
              <a:rPr lang="ru-RU" sz="2500" dirty="0" smtClean="0">
                <a:latin typeface="+mj-lt"/>
                <a:cs typeface="Times New Roman" pitchFamily="18" charset="0"/>
              </a:rPr>
              <a:t>-битный</a:t>
            </a:r>
            <a:r>
              <a:rPr lang="en-US" sz="2500" dirty="0" smtClean="0">
                <a:latin typeface="+mj-lt"/>
                <a:cs typeface="Times New Roman" pitchFamily="18" charset="0"/>
              </a:rPr>
              <a:t> </a:t>
            </a:r>
            <a:r>
              <a:rPr lang="ru-RU" sz="2500" dirty="0" smtClean="0">
                <a:latin typeface="+mj-lt"/>
                <a:cs typeface="Times New Roman" pitchFamily="18" charset="0"/>
              </a:rPr>
              <a:t>результат</a:t>
            </a:r>
            <a:endParaRPr lang="en-US" sz="2500" dirty="0">
              <a:latin typeface="+mj-lt"/>
              <a:cs typeface="Times New Roman" pitchFamily="18" charset="0"/>
            </a:endParaRP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500" dirty="0" err="1">
                <a:latin typeface="Courier New" pitchFamily="49" charset="0"/>
                <a:cs typeface="Arial" charset="0"/>
              </a:rPr>
              <a:t>mult</a:t>
            </a:r>
            <a:r>
              <a:rPr lang="en-US" sz="2500" dirty="0">
                <a:latin typeface="Courier New" pitchFamily="49" charset="0"/>
                <a:cs typeface="Arial" charset="0"/>
              </a:rPr>
              <a:t> $s0, $s1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500" dirty="0" smtClean="0">
                <a:latin typeface="+mj-lt"/>
                <a:cs typeface="Times New Roman" pitchFamily="18" charset="0"/>
              </a:rPr>
              <a:t>Результат в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500" dirty="0">
                <a:latin typeface="Courier New" pitchFamily="49" charset="0"/>
                <a:cs typeface="Times New Roman" pitchFamily="18" charset="0"/>
              </a:rPr>
              <a:t>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>
                <a:latin typeface="Courier New" pitchFamily="49" charset="0"/>
                <a:cs typeface="Times New Roman" pitchFamily="18" charset="0"/>
              </a:rPr>
              <a:t>lo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500" dirty="0">
              <a:latin typeface="Courier New" pitchFamily="49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500" dirty="0" smtClean="0">
                <a:latin typeface="+mj-lt"/>
                <a:cs typeface="Arial" charset="0"/>
              </a:rPr>
              <a:t>32-</a:t>
            </a:r>
            <a:r>
              <a:rPr lang="ru-RU" sz="2500" dirty="0" smtClean="0">
                <a:latin typeface="+mj-lt"/>
                <a:cs typeface="Arial" charset="0"/>
              </a:rPr>
              <a:t>битное</a:t>
            </a:r>
            <a:r>
              <a:rPr lang="en-US" sz="2500" dirty="0" smtClean="0">
                <a:latin typeface="+mj-lt"/>
                <a:cs typeface="Arial" charset="0"/>
              </a:rPr>
              <a:t> </a:t>
            </a:r>
            <a:r>
              <a:rPr lang="ru-RU" sz="2500" dirty="0" smtClean="0">
                <a:latin typeface="+mj-lt"/>
                <a:cs typeface="Arial" charset="0"/>
              </a:rPr>
              <a:t>деление</a:t>
            </a:r>
            <a:r>
              <a:rPr lang="en-US" sz="2500" dirty="0" smtClean="0">
                <a:latin typeface="+mj-lt"/>
                <a:cs typeface="Arial" charset="0"/>
              </a:rPr>
              <a:t>, 32-</a:t>
            </a:r>
            <a:r>
              <a:rPr lang="ru-RU" sz="2500" dirty="0" smtClean="0">
                <a:latin typeface="+mj-lt"/>
                <a:cs typeface="Arial" charset="0"/>
              </a:rPr>
              <a:t>битные</a:t>
            </a:r>
            <a:r>
              <a:rPr lang="en-US" sz="2500" dirty="0" smtClean="0">
                <a:latin typeface="+mj-lt"/>
                <a:cs typeface="Arial" charset="0"/>
              </a:rPr>
              <a:t> </a:t>
            </a:r>
            <a:r>
              <a:rPr lang="ru-RU" sz="2500" dirty="0" smtClean="0">
                <a:latin typeface="+mj-lt"/>
                <a:cs typeface="Arial" charset="0"/>
              </a:rPr>
              <a:t>частное</a:t>
            </a:r>
            <a:r>
              <a:rPr lang="ru-RU" sz="2500" dirty="0">
                <a:latin typeface="+mj-lt"/>
                <a:cs typeface="Arial" charset="0"/>
              </a:rPr>
              <a:t> </a:t>
            </a:r>
            <a:r>
              <a:rPr lang="ru-RU" sz="2500" dirty="0" smtClean="0">
                <a:latin typeface="+mj-lt"/>
                <a:cs typeface="Arial" charset="0"/>
              </a:rPr>
              <a:t>и</a:t>
            </a:r>
            <a:r>
              <a:rPr lang="en-US" sz="2500" dirty="0" smtClean="0">
                <a:latin typeface="+mj-lt"/>
                <a:cs typeface="Arial" charset="0"/>
              </a:rPr>
              <a:t> </a:t>
            </a:r>
            <a:r>
              <a:rPr lang="ru-RU" sz="2500" dirty="0" smtClean="0">
                <a:latin typeface="+mj-lt"/>
                <a:cs typeface="Arial" charset="0"/>
              </a:rPr>
              <a:t>остаток от деления</a:t>
            </a:r>
            <a:endParaRPr lang="en-US" sz="2500" dirty="0">
              <a:latin typeface="+mj-lt"/>
              <a:cs typeface="Arial" charset="0"/>
            </a:endParaRP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500" dirty="0">
                <a:latin typeface="Courier New" pitchFamily="49" charset="0"/>
                <a:cs typeface="Arial" charset="0"/>
              </a:rPr>
              <a:t>div $s0, $s1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2500" dirty="0" smtClean="0">
                <a:latin typeface="+mj-lt"/>
                <a:cs typeface="Times New Roman" pitchFamily="18" charset="0"/>
              </a:rPr>
              <a:t>Частное</a:t>
            </a:r>
            <a:r>
              <a:rPr lang="uk-UA" sz="2500" dirty="0" smtClean="0">
                <a:latin typeface="+mj-lt"/>
                <a:cs typeface="Times New Roman" pitchFamily="18" charset="0"/>
              </a:rPr>
              <a:t> в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Courier New" pitchFamily="49" charset="0"/>
                <a:cs typeface="Times New Roman" pitchFamily="18" charset="0"/>
              </a:rPr>
              <a:t>lo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uk-UA" sz="2500" dirty="0" smtClean="0">
                <a:cs typeface="Times New Roman" pitchFamily="18" charset="0"/>
              </a:rPr>
              <a:t>Остаток</a:t>
            </a:r>
            <a:r>
              <a:rPr lang="ru-RU" sz="2500" dirty="0" smtClean="0">
                <a:cs typeface="Arial" charset="0"/>
              </a:rPr>
              <a:t> </a:t>
            </a:r>
            <a:r>
              <a:rPr lang="ru-RU" sz="2500" dirty="0">
                <a:cs typeface="Arial" charset="0"/>
              </a:rPr>
              <a:t>от деления </a:t>
            </a:r>
            <a:r>
              <a:rPr lang="ru-RU" sz="2500" dirty="0" smtClean="0">
                <a:cs typeface="Arial" charset="0"/>
              </a:rPr>
              <a:t>в </a:t>
            </a:r>
            <a:r>
              <a:rPr lang="en-US" sz="2500" dirty="0" smtClean="0">
                <a:latin typeface="Courier New" pitchFamily="49" charset="0"/>
                <a:cs typeface="Times New Roman" pitchFamily="18" charset="0"/>
              </a:rPr>
              <a:t>hi</a:t>
            </a:r>
            <a:endParaRPr lang="en-US" sz="2500" dirty="0">
              <a:latin typeface="Courier New" pitchFamily="49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500" dirty="0" smtClean="0">
                <a:latin typeface="+mj-lt"/>
                <a:cs typeface="Arial" charset="0"/>
              </a:rPr>
              <a:t>Считывание из специальных регистров</a:t>
            </a:r>
            <a:r>
              <a:rPr lang="en-US" sz="25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2500" dirty="0">
                <a:latin typeface="Times New Roman" pitchFamily="18" charset="0"/>
                <a:cs typeface="Arial" charset="0"/>
              </a:rPr>
              <a:t>/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sz="2500" dirty="0">
                <a:latin typeface="Times New Roman" pitchFamily="18" charset="0"/>
                <a:cs typeface="Arial" charset="0"/>
              </a:rPr>
              <a:t> </a:t>
            </a:r>
            <a:r>
              <a:rPr lang="ru-RU" sz="2500" dirty="0" smtClean="0">
                <a:latin typeface="+mj-lt"/>
                <a:cs typeface="Arial" charset="0"/>
              </a:rPr>
              <a:t>в регистры общего назначения</a:t>
            </a:r>
            <a:endParaRPr lang="en-US" sz="2500" dirty="0">
              <a:latin typeface="+mj-lt"/>
              <a:cs typeface="Arial" charset="0"/>
            </a:endParaRP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500" dirty="0" err="1">
                <a:latin typeface="Courier New" pitchFamily="49" charset="0"/>
                <a:cs typeface="Arial" charset="0"/>
              </a:rPr>
              <a:t>mflo</a:t>
            </a:r>
            <a:r>
              <a:rPr lang="en-US" sz="2500" dirty="0">
                <a:latin typeface="Courier New" pitchFamily="49" charset="0"/>
                <a:cs typeface="Arial" charset="0"/>
              </a:rPr>
              <a:t> $s2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500" dirty="0" err="1">
                <a:latin typeface="Courier New" pitchFamily="49" charset="0"/>
                <a:cs typeface="Arial" charset="0"/>
              </a:rPr>
              <a:t>mfhi</a:t>
            </a:r>
            <a:r>
              <a:rPr lang="en-US" sz="2500" dirty="0">
                <a:latin typeface="Courier New" pitchFamily="49" charset="0"/>
                <a:cs typeface="Arial" charset="0"/>
              </a:rPr>
              <a:t> $s3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500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Умножение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Деление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36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685800" y="1066800"/>
            <a:ext cx="80772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Позволяют выполнять инструкции не только лишь последовательно, а при необходимости изменять порядок их выполнения </a:t>
            </a:r>
            <a:endParaRPr lang="en-US" sz="2400" dirty="0"/>
          </a:p>
          <a:p>
            <a:r>
              <a:rPr lang="ru-RU" sz="2400" dirty="0" smtClean="0"/>
              <a:t>Типы переходов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ru-RU" sz="2400" b="1" dirty="0" smtClean="0">
                <a:solidFill>
                  <a:schemeClr val="accent1"/>
                </a:solidFill>
              </a:rPr>
              <a:t>Условные</a:t>
            </a:r>
            <a:endParaRPr lang="en-US" sz="2400" b="1" dirty="0">
              <a:solidFill>
                <a:schemeClr val="accent1"/>
              </a:solidFill>
            </a:endParaRPr>
          </a:p>
          <a:p>
            <a:pPr lvl="2"/>
            <a:r>
              <a:rPr lang="ru-RU" dirty="0" smtClean="0"/>
              <a:t>Переход на заданный адрес, если содержимое двух регистров равно (</a:t>
            </a:r>
            <a:r>
              <a:rPr lang="en-US" dirty="0" smtClean="0"/>
              <a:t>branch </a:t>
            </a:r>
            <a:r>
              <a:rPr lang="en-US" dirty="0"/>
              <a:t>if </a:t>
            </a:r>
            <a:r>
              <a:rPr lang="en-US" dirty="0" smtClean="0"/>
              <a:t>equal</a:t>
            </a:r>
            <a:r>
              <a:rPr lang="ru-RU" dirty="0" smtClean="0"/>
              <a:t>, </a:t>
            </a:r>
            <a:r>
              <a:rPr lang="en-US" dirty="0" err="1" smtClean="0">
                <a:latin typeface="Courier New" pitchFamily="49" charset="0"/>
              </a:rPr>
              <a:t>beq</a:t>
            </a:r>
            <a:r>
              <a:rPr lang="en-US" dirty="0"/>
              <a:t>)</a:t>
            </a:r>
          </a:p>
          <a:p>
            <a:pPr lvl="2"/>
            <a:r>
              <a:rPr lang="ru-RU" dirty="0" smtClean="0"/>
              <a:t>Переход </a:t>
            </a:r>
            <a:r>
              <a:rPr lang="ru-RU" dirty="0"/>
              <a:t>на заданный адрес</a:t>
            </a:r>
            <a:r>
              <a:rPr lang="ru-RU" dirty="0" smtClean="0"/>
              <a:t>, если </a:t>
            </a:r>
            <a:r>
              <a:rPr lang="ru-RU" dirty="0"/>
              <a:t>содержимое двух регистров </a:t>
            </a:r>
            <a:r>
              <a:rPr lang="ru-RU" dirty="0" smtClean="0"/>
              <a:t>не равно (</a:t>
            </a:r>
            <a:r>
              <a:rPr lang="en-US" dirty="0" smtClean="0"/>
              <a:t>branch </a:t>
            </a:r>
            <a:r>
              <a:rPr lang="en-US" dirty="0"/>
              <a:t>if not </a:t>
            </a:r>
            <a:r>
              <a:rPr lang="en-US" dirty="0" smtClean="0"/>
              <a:t>equal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</a:rPr>
              <a:t>bne</a:t>
            </a:r>
            <a:r>
              <a:rPr lang="en-US" dirty="0"/>
              <a:t>)</a:t>
            </a:r>
          </a:p>
          <a:p>
            <a:pPr lvl="1"/>
            <a:r>
              <a:rPr lang="ru-RU" sz="2400" b="1" dirty="0" smtClean="0">
                <a:solidFill>
                  <a:schemeClr val="accent1"/>
                </a:solidFill>
              </a:rPr>
              <a:t>Безусловные</a:t>
            </a:r>
            <a:endParaRPr lang="en-US" sz="2400" b="1" dirty="0">
              <a:solidFill>
                <a:schemeClr val="accent1"/>
              </a:solidFill>
            </a:endParaRPr>
          </a:p>
          <a:p>
            <a:pPr lvl="2"/>
            <a:r>
              <a:rPr lang="ru-RU" dirty="0" smtClean="0"/>
              <a:t>Безусловный переход </a:t>
            </a:r>
            <a:r>
              <a:rPr lang="ru-RU" dirty="0"/>
              <a:t>на </a:t>
            </a:r>
            <a:r>
              <a:rPr lang="ru-RU" dirty="0" smtClean="0"/>
              <a:t>адрес, определенный константой (</a:t>
            </a:r>
            <a:r>
              <a:rPr lang="en-US" dirty="0" smtClean="0"/>
              <a:t>jump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</a:rPr>
              <a:t>j</a:t>
            </a:r>
            <a:r>
              <a:rPr lang="en-US" dirty="0"/>
              <a:t>)</a:t>
            </a:r>
          </a:p>
          <a:p>
            <a:pPr lvl="2"/>
            <a:r>
              <a:rPr lang="ru-RU" dirty="0"/>
              <a:t>Безусловный переход </a:t>
            </a:r>
            <a:r>
              <a:rPr lang="ru-RU" dirty="0" smtClean="0"/>
              <a:t>на адрес, хранимый в регистре общего назначения (</a:t>
            </a:r>
            <a:r>
              <a:rPr lang="en-US" dirty="0" smtClean="0"/>
              <a:t>jump register</a:t>
            </a:r>
            <a:r>
              <a:rPr lang="ru-RU" dirty="0" smtClean="0"/>
              <a:t>, </a:t>
            </a:r>
            <a:r>
              <a:rPr lang="en-US" dirty="0" err="1" smtClean="0">
                <a:latin typeface="Courier New" pitchFamily="49" charset="0"/>
              </a:rPr>
              <a:t>jr</a:t>
            </a:r>
            <a:r>
              <a:rPr lang="en-US" dirty="0"/>
              <a:t>)</a:t>
            </a:r>
          </a:p>
          <a:p>
            <a:pPr lvl="2"/>
            <a:r>
              <a:rPr lang="ru-RU" dirty="0"/>
              <a:t>Безусловный переход на </a:t>
            </a:r>
            <a:r>
              <a:rPr lang="ru-RU" dirty="0" smtClean="0"/>
              <a:t>адрес процедуры, </a:t>
            </a:r>
            <a:r>
              <a:rPr lang="ru-RU" dirty="0"/>
              <a:t>определенный </a:t>
            </a:r>
            <a:r>
              <a:rPr lang="ru-RU" dirty="0" smtClean="0"/>
              <a:t>константой, с сохранением адреса возврата из процедуры в 31-й регистр (</a:t>
            </a:r>
            <a:r>
              <a:rPr lang="en-US" dirty="0" smtClean="0"/>
              <a:t>jump </a:t>
            </a:r>
            <a:r>
              <a:rPr lang="en-US" dirty="0"/>
              <a:t>and </a:t>
            </a:r>
            <a:r>
              <a:rPr lang="en-US" dirty="0" smtClean="0"/>
              <a:t>link</a:t>
            </a:r>
            <a:r>
              <a:rPr lang="ru-RU" dirty="0" smtClean="0"/>
              <a:t>, </a:t>
            </a:r>
            <a:r>
              <a:rPr lang="en-US" dirty="0" err="1" smtClean="0">
                <a:latin typeface="Courier New" pitchFamily="49" charset="0"/>
              </a:rPr>
              <a:t>jal</a:t>
            </a:r>
            <a:r>
              <a:rPr lang="en-US" dirty="0"/>
              <a:t>)</a:t>
            </a:r>
          </a:p>
        </p:txBody>
      </p:sp>
      <p:sp>
        <p:nvSpPr>
          <p:cNvPr id="10526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26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Переходы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14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65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1729059"/>
              </p:ext>
            </p:extLst>
          </p:nvPr>
        </p:nvGraphicFramePr>
        <p:xfrm>
          <a:off x="1981200" y="1143000"/>
          <a:ext cx="451643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98" name="VISIO" r:id="rId7" imgW="2286000" imgH="2776680" progId="Visio.Drawing.6">
                  <p:embed/>
                </p:oleObj>
              </mc:Choice>
              <mc:Fallback>
                <p:oleObj name="VISIO" r:id="rId7" imgW="2286000" imgH="277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4516437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6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1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-152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Вспомним концепцию хранимой программы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07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924800" cy="4953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Инструкции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команды, которые выполняет процессор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sz="2600" b="1" dirty="0" smtClean="0">
                <a:solidFill>
                  <a:schemeClr val="accent1"/>
                </a:solidFill>
              </a:rPr>
              <a:t>Язык ассемблера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ru-RU" sz="2600" dirty="0" smtClean="0"/>
              <a:t>удобный для восприятия человеком формат инструкций процессора (инструкции и их операнды представлены в текстовом виде)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ru-RU" sz="2600" b="1" dirty="0" smtClean="0">
                <a:solidFill>
                  <a:schemeClr val="accent1"/>
                </a:solidFill>
              </a:rPr>
              <a:t>Машинный язык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chemeClr val="accent1"/>
                </a:solidFill>
              </a:rPr>
              <a:t> </a:t>
            </a:r>
            <a:r>
              <a:rPr lang="ru-RU" sz="2600" dirty="0" smtClean="0"/>
              <a:t>формат инструкций понятный для процессора</a:t>
            </a:r>
            <a:r>
              <a:rPr lang="en-US" sz="2600" dirty="0" smtClean="0"/>
              <a:t> (</a:t>
            </a:r>
            <a:r>
              <a:rPr lang="ru-RU" sz="2600" dirty="0" smtClean="0"/>
              <a:t>двоичные числа, состоящие из 0 и 1</a:t>
            </a:r>
            <a:r>
              <a:rPr lang="en-US" sz="2600" dirty="0" smtClean="0"/>
              <a:t>)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b="1" dirty="0"/>
              <a:t>MIPS</a:t>
            </a:r>
            <a:r>
              <a:rPr lang="en-US" dirty="0"/>
              <a:t> </a:t>
            </a:r>
            <a:r>
              <a:rPr lang="ru-RU" dirty="0" smtClean="0"/>
              <a:t>архитектура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sz="2600" dirty="0" smtClean="0"/>
              <a:t>Разработана Джоном Хеннесси</a:t>
            </a:r>
            <a:r>
              <a:rPr lang="en-US" sz="2600" dirty="0" smtClean="0"/>
              <a:t> </a:t>
            </a:r>
            <a:r>
              <a:rPr lang="ru-RU" sz="2600" dirty="0" smtClean="0"/>
              <a:t>и его коллегами в</a:t>
            </a:r>
            <a:r>
              <a:rPr lang="en-US" sz="2600" dirty="0" smtClean="0"/>
              <a:t> </a:t>
            </a:r>
            <a:r>
              <a:rPr lang="ru-RU" sz="2600" dirty="0" smtClean="0"/>
              <a:t>Стэнфорде, в</a:t>
            </a:r>
            <a:r>
              <a:rPr lang="en-US" sz="2600" dirty="0" smtClean="0"/>
              <a:t> 1980</a:t>
            </a:r>
            <a:r>
              <a:rPr lang="ru-RU" sz="2600" dirty="0" smtClean="0"/>
              <a:t>-х</a:t>
            </a:r>
            <a:r>
              <a:rPr lang="en-US" sz="2600" dirty="0" smtClean="0"/>
              <a:t>.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ru-RU" sz="2600" dirty="0" smtClean="0"/>
              <a:t>Используется во многих коммерческих проектах</a:t>
            </a:r>
            <a:r>
              <a:rPr lang="en-US" sz="2600" dirty="0" smtClean="0"/>
              <a:t>, </a:t>
            </a:r>
            <a:r>
              <a:rPr lang="ru-RU" sz="2600" dirty="0" smtClean="0"/>
              <a:t>включая продукты</a:t>
            </a:r>
            <a:r>
              <a:rPr lang="en-US" sz="2600" dirty="0" smtClean="0"/>
              <a:t> </a:t>
            </a:r>
            <a:r>
              <a:rPr lang="en-US" sz="2600" dirty="0"/>
              <a:t>Silicon Graphics, </a:t>
            </a:r>
            <a:r>
              <a:rPr lang="en-US" sz="2600" dirty="0" smtClean="0"/>
              <a:t>Nintendo</a:t>
            </a:r>
            <a:r>
              <a:rPr lang="ru-RU" sz="2600" dirty="0"/>
              <a:t> </a:t>
            </a:r>
            <a:r>
              <a:rPr lang="ru-RU" sz="2600" dirty="0" smtClean="0"/>
              <a:t>и</a:t>
            </a:r>
            <a:r>
              <a:rPr lang="en-US" sz="2600" dirty="0" smtClean="0"/>
              <a:t> </a:t>
            </a:r>
            <a:r>
              <a:rPr lang="en-US" sz="2600" dirty="0"/>
              <a:t>Cisco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/>
              <a:t>  </a:t>
            </a:r>
            <a:r>
              <a:rPr lang="ru-RU" sz="2200" dirty="0" smtClean="0"/>
              <a:t>Как только вы изучите одну архитектуру</a:t>
            </a:r>
            <a:r>
              <a:rPr lang="en-US" sz="2200" dirty="0" smtClean="0"/>
              <a:t>, </a:t>
            </a:r>
            <a:r>
              <a:rPr lang="ru-RU" sz="2200" dirty="0" smtClean="0"/>
              <a:t>становится намного проще изучить любую другую, поскольку разные архитектуры используют некоторые общие подходы.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Язык ассемблера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4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8153400" cy="5334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2200" b="1" dirty="0" smtClean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ru-RU" sz="22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addi</a:t>
            </a:r>
            <a:r>
              <a:rPr lang="en-US" sz="1700" dirty="0" smtClean="0">
                <a:latin typeface="Courier New" pitchFamily="49" charset="0"/>
              </a:rPr>
              <a:t> $</a:t>
            </a:r>
            <a:r>
              <a:rPr lang="en-US" sz="1700" dirty="0">
                <a:latin typeface="Courier New" pitchFamily="49" charset="0"/>
              </a:rPr>
              <a:t>s0, $0, 4  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$s0 = 0 + 4 = </a:t>
            </a:r>
            <a:r>
              <a:rPr lang="en-US" sz="1700" dirty="0" smtClean="0">
                <a:latin typeface="Courier New" pitchFamily="49" charset="0"/>
              </a:rPr>
              <a:t>4</a:t>
            </a:r>
            <a:endParaRPr lang="ru-RU" sz="17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addi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$s1, $0, 1  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$s1 = 0 + 1 = 1</a:t>
            </a: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sll</a:t>
            </a:r>
            <a:r>
              <a:rPr lang="en-US" sz="1700" dirty="0" smtClean="0">
                <a:latin typeface="Courier New" pitchFamily="49" charset="0"/>
              </a:rPr>
              <a:t>  </a:t>
            </a:r>
            <a:r>
              <a:rPr lang="en-US" sz="1700" dirty="0">
                <a:latin typeface="Courier New" pitchFamily="49" charset="0"/>
              </a:rPr>
              <a:t>$s1, $s1, 2 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$s1 = 1 &lt;&lt; 2 = 4</a:t>
            </a: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beq</a:t>
            </a:r>
            <a:r>
              <a:rPr lang="en-US" sz="1700" dirty="0" smtClean="0">
                <a:latin typeface="Courier New" pitchFamily="49" charset="0"/>
              </a:rPr>
              <a:t>  </a:t>
            </a:r>
            <a:r>
              <a:rPr lang="en-US" sz="1700" dirty="0">
                <a:latin typeface="Courier New" pitchFamily="49" charset="0"/>
              </a:rPr>
              <a:t>$s0, $s1, </a:t>
            </a:r>
            <a:r>
              <a:rPr lang="en-US" sz="1700" dirty="0" smtClean="0">
                <a:latin typeface="Courier New" pitchFamily="49" charset="0"/>
              </a:rPr>
              <a:t>target</a:t>
            </a:r>
            <a:r>
              <a:rPr lang="uk-UA" sz="1700" dirty="0" smtClean="0">
                <a:latin typeface="Courier New" pitchFamily="49" charset="0"/>
              </a:rPr>
              <a:t>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выполняется переход на метку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target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$s1, $s1, 1    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инструкция не выполняется</a:t>
            </a:r>
            <a:endParaRPr lang="en-US" sz="17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sub  $s1, $s1, $s0  </a:t>
            </a:r>
            <a:r>
              <a:rPr lang="en-US" sz="1700" dirty="0" smtClean="0">
                <a:latin typeface="Courier New" pitchFamily="49" charset="0"/>
              </a:rPr>
              <a:t>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700" b="1" dirty="0">
                <a:solidFill>
                  <a:schemeClr val="accent1"/>
                </a:solidFill>
                <a:latin typeface="Courier New" pitchFamily="49" charset="0"/>
              </a:rPr>
              <a:t>инструкция не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выполняется</a:t>
            </a:r>
            <a:endParaRPr lang="en-US" sz="1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target:		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ru-RU" sz="1700" dirty="0" smtClean="0">
                <a:latin typeface="Courier New" pitchFamily="49" charset="0"/>
              </a:rPr>
              <a:t>метка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</a:rPr>
              <a:t>add  </a:t>
            </a:r>
            <a:r>
              <a:rPr lang="en-US" sz="1700" dirty="0">
                <a:latin typeface="Courier New" pitchFamily="49" charset="0"/>
              </a:rPr>
              <a:t>$s1, $s1, $s0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$s1 = 4 + 4 = </a:t>
            </a:r>
            <a:r>
              <a:rPr lang="en-US" sz="1700" dirty="0" smtClean="0">
                <a:latin typeface="Courier New" pitchFamily="49" charset="0"/>
              </a:rPr>
              <a:t>8</a:t>
            </a:r>
            <a:endParaRPr lang="ru-RU" sz="17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ru-RU" sz="1000" dirty="0">
              <a:latin typeface="Courier New" pitchFamily="49" charset="0"/>
            </a:endParaRPr>
          </a:p>
          <a:p>
            <a:pPr>
              <a:buNone/>
            </a:pPr>
            <a:r>
              <a:rPr lang="ru-RU" sz="1800" b="1" dirty="0">
                <a:solidFill>
                  <a:schemeClr val="accent1"/>
                </a:solidFill>
              </a:rPr>
              <a:t>Метка </a:t>
            </a:r>
            <a:r>
              <a:rPr lang="ru-RU" sz="1800" dirty="0"/>
              <a:t>в коде ассемблера определяет инструкцию, на которую выполняется переход. Метка представляет собой текст, который не может быть ключевым словом ассемблера и за которым идет двоеточие  (:) Метки в ассемблерном коде являются ссылками на инструкции программы. Когда ассемблерный код транслируется в машинный, метки заменяются соответствующими адресами инструкций</a:t>
            </a:r>
          </a:p>
          <a:p>
            <a:pPr>
              <a:buFontTx/>
              <a:buNone/>
            </a:pPr>
            <a:endParaRPr lang="ru-RU" sz="11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700" dirty="0" smtClean="0">
              <a:latin typeface="Courier New" pitchFamily="49" charset="0"/>
            </a:endParaRPr>
          </a:p>
        </p:txBody>
      </p:sp>
      <p:sp>
        <p:nvSpPr>
          <p:cNvPr id="10536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77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dirty="0" smtClean="0">
                <a:solidFill>
                  <a:schemeClr val="bg1"/>
                </a:solidFill>
                <a:latin typeface="+mj-lt"/>
              </a:rPr>
              <a:t>Условный переход, если равно 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9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80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066800"/>
            <a:ext cx="8229600" cy="5334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2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2200" b="1" dirty="0" smtClean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sz="2200" b="1" dirty="0" smtClean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ru-RU" sz="22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addi</a:t>
            </a:r>
            <a:r>
              <a:rPr lang="en-US" sz="1700" dirty="0" smtClean="0">
                <a:latin typeface="Courier New" pitchFamily="49" charset="0"/>
              </a:rPr>
              <a:t> $</a:t>
            </a:r>
            <a:r>
              <a:rPr lang="en-US" sz="1700" dirty="0">
                <a:latin typeface="Courier New" pitchFamily="49" charset="0"/>
              </a:rPr>
              <a:t>s0, $0, 4  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$s0 = 0 + 4 = </a:t>
            </a:r>
            <a:r>
              <a:rPr lang="en-US" sz="1700" dirty="0" smtClean="0">
                <a:latin typeface="Courier New" pitchFamily="49" charset="0"/>
              </a:rPr>
              <a:t>4</a:t>
            </a:r>
            <a:endParaRPr lang="ru-RU" sz="17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addi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$s1, $0, 1  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$s1 = 0 + 1 = 1</a:t>
            </a: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sll</a:t>
            </a:r>
            <a:r>
              <a:rPr lang="en-US" sz="1700" dirty="0" smtClean="0">
                <a:latin typeface="Courier New" pitchFamily="49" charset="0"/>
              </a:rPr>
              <a:t>  </a:t>
            </a:r>
            <a:r>
              <a:rPr lang="en-US" sz="1700" dirty="0">
                <a:latin typeface="Courier New" pitchFamily="49" charset="0"/>
              </a:rPr>
              <a:t>$s1, $s1, 2 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$s1 = 1 &lt;&lt; 2 = 4</a:t>
            </a:r>
          </a:p>
          <a:p>
            <a:pPr>
              <a:buFontTx/>
              <a:buNone/>
            </a:pPr>
            <a:r>
              <a:rPr lang="ru-RU" sz="1700" dirty="0">
                <a:latin typeface="Courier New" pitchFamily="49" charset="0"/>
              </a:rPr>
              <a:t> </a:t>
            </a:r>
            <a:r>
              <a:rPr lang="en-US" sz="1700" dirty="0" err="1" smtClean="0">
                <a:latin typeface="Courier New" pitchFamily="49" charset="0"/>
              </a:rPr>
              <a:t>beq</a:t>
            </a:r>
            <a:r>
              <a:rPr lang="en-US" sz="1700" dirty="0" smtClean="0">
                <a:latin typeface="Courier New" pitchFamily="49" charset="0"/>
              </a:rPr>
              <a:t>  </a:t>
            </a:r>
            <a:r>
              <a:rPr lang="en-US" sz="1700" dirty="0">
                <a:latin typeface="Courier New" pitchFamily="49" charset="0"/>
              </a:rPr>
              <a:t>$s0, $s1, </a:t>
            </a:r>
            <a:r>
              <a:rPr lang="en-US" sz="1700" dirty="0" smtClean="0">
                <a:latin typeface="Courier New" pitchFamily="49" charset="0"/>
              </a:rPr>
              <a:t>target</a:t>
            </a:r>
            <a:r>
              <a:rPr lang="uk-UA" sz="1700" dirty="0" smtClean="0">
                <a:latin typeface="Courier New" pitchFamily="49" charset="0"/>
              </a:rPr>
              <a:t>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выполняется переход на метку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target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$s1, $s1, 1    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#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 инструкция не выполняется</a:t>
            </a:r>
            <a:r>
              <a:rPr lang="en-US" sz="1700" b="1" dirty="0" smtClean="0">
                <a:solidFill>
                  <a:srgbClr val="FF0000"/>
                </a:solidFill>
                <a:latin typeface="Courier New" pitchFamily="49" charset="0"/>
              </a:rPr>
              <a:t>⃰</a:t>
            </a:r>
            <a:endParaRPr lang="en-US" sz="17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sub  $s1, $s1, $s0  </a:t>
            </a:r>
            <a:r>
              <a:rPr lang="en-US" sz="1700" dirty="0" smtClean="0">
                <a:latin typeface="Courier New" pitchFamily="49" charset="0"/>
              </a:rPr>
              <a:t>   </a:t>
            </a:r>
            <a:r>
              <a:rPr lang="en-US" sz="17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700" b="1" dirty="0">
                <a:solidFill>
                  <a:schemeClr val="accent1"/>
                </a:solidFill>
                <a:latin typeface="Courier New" pitchFamily="49" charset="0"/>
              </a:rPr>
              <a:t>инструкция не </a:t>
            </a:r>
            <a:r>
              <a:rPr lang="ru-RU" sz="1700" b="1" dirty="0" smtClean="0">
                <a:solidFill>
                  <a:schemeClr val="accent1"/>
                </a:solidFill>
                <a:latin typeface="Courier New" pitchFamily="49" charset="0"/>
              </a:rPr>
              <a:t>выполняется</a:t>
            </a:r>
            <a:endParaRPr lang="en-US" sz="1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target:		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ru-RU" sz="1700" dirty="0" smtClean="0">
                <a:latin typeface="Courier New" pitchFamily="49" charset="0"/>
              </a:rPr>
              <a:t>метка</a:t>
            </a:r>
            <a:endParaRPr lang="en-US" sz="17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700" dirty="0">
                <a:latin typeface="Courier New" pitchFamily="49" charset="0"/>
              </a:rPr>
              <a:t> </a:t>
            </a:r>
            <a:r>
              <a:rPr lang="en-US" sz="1700" dirty="0" smtClean="0">
                <a:latin typeface="Courier New" pitchFamily="49" charset="0"/>
              </a:rPr>
              <a:t>add  </a:t>
            </a:r>
            <a:r>
              <a:rPr lang="en-US" sz="1700" dirty="0">
                <a:latin typeface="Courier New" pitchFamily="49" charset="0"/>
              </a:rPr>
              <a:t>$s1, $s1, $s0  	</a:t>
            </a:r>
            <a:r>
              <a:rPr lang="ru-RU" sz="1700" dirty="0" smtClean="0">
                <a:latin typeface="Courier New" pitchFamily="49" charset="0"/>
              </a:rPr>
              <a:t>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en-US" sz="1700" dirty="0">
                <a:latin typeface="Courier New" pitchFamily="49" charset="0"/>
              </a:rPr>
              <a:t>$s1 = 4 + 4 = </a:t>
            </a:r>
            <a:r>
              <a:rPr lang="en-US" sz="1700" dirty="0" smtClean="0">
                <a:latin typeface="Courier New" pitchFamily="49" charset="0"/>
              </a:rPr>
              <a:t>8</a:t>
            </a:r>
            <a:endParaRPr lang="ru-RU" sz="1700" dirty="0" smtClean="0">
              <a:latin typeface="Courier New" pitchFamily="49" charset="0"/>
            </a:endParaRPr>
          </a:p>
          <a:p>
            <a:pPr>
              <a:buFontTx/>
              <a:buNone/>
            </a:pPr>
            <a:endParaRPr lang="ru-RU" sz="10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ru-RU" sz="11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⃰</a:t>
            </a:r>
            <a:r>
              <a:rPr lang="ru-RU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+mj-lt"/>
              </a:rPr>
              <a:t>На практике, из-за конвейеризации (обсуждаемой в главе 7) в процессорах MIPS реализовано так называемое отложенное 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ветвление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 инструкция</a:t>
            </a:r>
            <a:r>
              <a:rPr lang="ru-RU" sz="1800" b="1" dirty="0">
                <a:solidFill>
                  <a:srgbClr val="FF0000"/>
                </a:solidFill>
                <a:latin typeface="+mj-lt"/>
              </a:rPr>
              <a:t>, расположенная сразу за условным или безусловным переходом, выполняется всегда вне зависимости от того, осуществляется ли переход или нет. 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Эта </a:t>
            </a:r>
            <a:r>
              <a:rPr lang="ru-RU" sz="1800" b="1" dirty="0">
                <a:solidFill>
                  <a:srgbClr val="FF0000"/>
                </a:solidFill>
                <a:latin typeface="+mj-lt"/>
              </a:rPr>
              <a:t>особенность не учитывается в ассемблерном коде, приведенном в 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</a:rPr>
              <a:t>данной </a:t>
            </a:r>
            <a:r>
              <a:rPr lang="ru-RU" sz="1800" b="1" dirty="0">
                <a:solidFill>
                  <a:srgbClr val="FF0000"/>
                </a:solidFill>
                <a:latin typeface="+mj-lt"/>
              </a:rPr>
              <a:t>главе.</a:t>
            </a:r>
            <a:endParaRPr lang="ru-RU" sz="1800" dirty="0" smtClean="0">
              <a:latin typeface="+mj-lt"/>
            </a:endParaRPr>
          </a:p>
          <a:p>
            <a:pPr>
              <a:buFontTx/>
              <a:buNone/>
            </a:pPr>
            <a:endParaRPr lang="en-US" sz="1700" dirty="0" smtClean="0">
              <a:latin typeface="Courier New" pitchFamily="49" charset="0"/>
            </a:endParaRPr>
          </a:p>
        </p:txBody>
      </p:sp>
      <p:sp>
        <p:nvSpPr>
          <p:cNvPr id="10536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77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dirty="0" smtClean="0">
                <a:solidFill>
                  <a:schemeClr val="bg1"/>
                </a:solidFill>
                <a:latin typeface="+mj-lt"/>
              </a:rPr>
              <a:t>Условный переход, если равно 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39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39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20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2800" b="1" dirty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en-US" sz="2800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	$s0, $0, 4       </a:t>
            </a:r>
            <a:r>
              <a:rPr lang="ru-RU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# </a:t>
            </a:r>
            <a:r>
              <a:rPr lang="en-US" sz="1800" dirty="0">
                <a:latin typeface="Courier New" pitchFamily="49" charset="0"/>
              </a:rPr>
              <a:t>$s0 = 0 + 4 = 4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	$s1, $0, 1       </a:t>
            </a:r>
            <a:r>
              <a:rPr lang="ru-RU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# </a:t>
            </a:r>
            <a:r>
              <a:rPr lang="en-US" sz="1800" dirty="0">
                <a:latin typeface="Courier New" pitchFamily="49" charset="0"/>
              </a:rPr>
              <a:t>$s1 = 0 + 1 = 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sll</a:t>
            </a:r>
            <a:r>
              <a:rPr lang="en-US" sz="1800" dirty="0">
                <a:latin typeface="Courier New" pitchFamily="49" charset="0"/>
              </a:rPr>
              <a:t>  	$s1, $s1, 2      </a:t>
            </a:r>
            <a:r>
              <a:rPr lang="ru-RU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# </a:t>
            </a:r>
            <a:r>
              <a:rPr lang="en-US" sz="1800" dirty="0">
                <a:latin typeface="Courier New" pitchFamily="49" charset="0"/>
              </a:rPr>
              <a:t>$s1 = 1 &lt;&lt; 2 = 4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bne</a:t>
            </a:r>
            <a:r>
              <a:rPr lang="en-US" sz="1800" dirty="0">
                <a:latin typeface="Courier New" pitchFamily="49" charset="0"/>
              </a:rPr>
              <a:t>  	$s0, $s1, </a:t>
            </a:r>
            <a:r>
              <a:rPr lang="en-US" sz="1800" dirty="0" smtClean="0">
                <a:latin typeface="Courier New" pitchFamily="49" charset="0"/>
              </a:rPr>
              <a:t>target</a:t>
            </a:r>
            <a:r>
              <a:rPr lang="ru-RU" sz="1800" dirty="0">
                <a:latin typeface="Courier New" pitchFamily="49" charset="0"/>
              </a:rPr>
              <a:t> </a:t>
            </a:r>
            <a:r>
              <a:rPr lang="ru-RU" sz="1800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#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 переход не выполняется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	$s1, $s1, 1      </a:t>
            </a:r>
            <a:r>
              <a:rPr lang="ru-RU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# </a:t>
            </a:r>
            <a:r>
              <a:rPr lang="en-US" sz="1800" dirty="0">
                <a:latin typeface="Courier New" pitchFamily="49" charset="0"/>
              </a:rPr>
              <a:t>$s1 = 4 + 1 = 5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sub  	$s1, $s1, $s0  </a:t>
            </a:r>
            <a:r>
              <a:rPr lang="ru-RU" sz="1800" dirty="0" smtClean="0">
                <a:latin typeface="Courier New" pitchFamily="49" charset="0"/>
              </a:rPr>
              <a:t>   </a:t>
            </a:r>
            <a:r>
              <a:rPr lang="en-US" sz="1800" dirty="0" smtClean="0">
                <a:latin typeface="Courier New" pitchFamily="49" charset="0"/>
              </a:rPr>
              <a:t># </a:t>
            </a:r>
            <a:r>
              <a:rPr lang="en-US" sz="1800" dirty="0">
                <a:latin typeface="Courier New" pitchFamily="49" charset="0"/>
              </a:rPr>
              <a:t>$s1 = 5 – 4 = 1</a:t>
            </a:r>
          </a:p>
          <a:p>
            <a:pPr>
              <a:buFontTx/>
              <a:buNone/>
            </a:pPr>
            <a:endParaRPr lang="en-US" sz="1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target: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	$s1, $s1, $s0  	  # $s1 = 1 + 4 = 5</a:t>
            </a:r>
          </a:p>
        </p:txBody>
      </p:sp>
      <p:sp>
        <p:nvSpPr>
          <p:cNvPr id="10547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47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8759"/>
            <a:ext cx="8229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>
                <a:solidFill>
                  <a:schemeClr val="bg1"/>
                </a:solidFill>
              </a:rPr>
              <a:t>Условный переход, если </a:t>
            </a:r>
            <a:r>
              <a:rPr lang="ru-RU" sz="3700" dirty="0" smtClean="0">
                <a:solidFill>
                  <a:schemeClr val="bg1"/>
                </a:solidFill>
              </a:rPr>
              <a:t>не равно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37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37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3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04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2600" b="1" dirty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sz="2600" b="1" dirty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en-US" sz="26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$s0, $0, 4     	</a:t>
            </a:r>
            <a:r>
              <a:rPr lang="en-US" sz="1800" dirty="0" smtClean="0">
                <a:latin typeface="Courier New" pitchFamily="49" charset="0"/>
              </a:rPr>
              <a:t>   # </a:t>
            </a:r>
            <a:r>
              <a:rPr lang="en-US" sz="1800" dirty="0">
                <a:latin typeface="Courier New" pitchFamily="49" charset="0"/>
              </a:rPr>
              <a:t>$s0 = 4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$s1, $0, 1     	</a:t>
            </a:r>
            <a:r>
              <a:rPr lang="en-US" sz="1800" dirty="0" smtClean="0">
                <a:latin typeface="Courier New" pitchFamily="49" charset="0"/>
              </a:rPr>
              <a:t>   # </a:t>
            </a:r>
            <a:r>
              <a:rPr lang="en-US" sz="1800" dirty="0">
                <a:latin typeface="Courier New" pitchFamily="49" charset="0"/>
              </a:rPr>
              <a:t>$s1 = 1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j    	target      	</a:t>
            </a:r>
            <a:r>
              <a:rPr lang="en-US" sz="1800" dirty="0" smtClean="0">
                <a:latin typeface="Courier New" pitchFamily="49" charset="0"/>
              </a:rPr>
              <a:t>   # </a:t>
            </a:r>
            <a:r>
              <a:rPr lang="ru-RU" sz="1800" dirty="0" smtClean="0">
                <a:latin typeface="Courier New" pitchFamily="49" charset="0"/>
              </a:rPr>
              <a:t>переход на метку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target</a:t>
            </a:r>
            <a:r>
              <a:rPr lang="ru-RU" sz="1800" dirty="0" smtClean="0">
                <a:latin typeface="Courier New" pitchFamily="49" charset="0"/>
              </a:rPr>
              <a:t> 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</a:t>
            </a:r>
            <a:r>
              <a:rPr lang="en-US" sz="1800" dirty="0" err="1">
                <a:latin typeface="Courier New" pitchFamily="49" charset="0"/>
              </a:rPr>
              <a:t>sra</a:t>
            </a:r>
            <a:r>
              <a:rPr lang="en-US" sz="1800" dirty="0">
                <a:latin typeface="Courier New" pitchFamily="49" charset="0"/>
              </a:rPr>
              <a:t>  	$s1, $s1, 2 	</a:t>
            </a: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не выполняется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</a:t>
            </a: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	$s1, $s1, 1 	</a:t>
            </a: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800" b="1" dirty="0">
                <a:solidFill>
                  <a:schemeClr val="accent1"/>
                </a:solidFill>
                <a:latin typeface="Courier New" pitchFamily="49" charset="0"/>
              </a:rPr>
              <a:t>не выполняется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sub  	$s1, $s1, $s0 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800" b="1" dirty="0">
                <a:solidFill>
                  <a:schemeClr val="accent1"/>
                </a:solidFill>
                <a:latin typeface="Courier New" pitchFamily="49" charset="0"/>
              </a:rPr>
              <a:t>не выполняется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12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target: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add  	$s1, $s1</a:t>
            </a:r>
            <a:r>
              <a:rPr lang="en-US" sz="2000" dirty="0">
                <a:latin typeface="Courier New" pitchFamily="49" charset="0"/>
              </a:rPr>
              <a:t>, $s0  	# $s1 = 1 + 4 = 5</a:t>
            </a:r>
          </a:p>
          <a:p>
            <a:pPr algn="just"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57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5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Безусловный переход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55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b="1" dirty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0x00002000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addi</a:t>
            </a:r>
            <a:r>
              <a:rPr lang="en-US" sz="2400" dirty="0">
                <a:latin typeface="Courier New" pitchFamily="49" charset="0"/>
              </a:rPr>
              <a:t> $s0, $0, 0x2010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0x00002004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jr</a:t>
            </a:r>
            <a:r>
              <a:rPr lang="en-US" sz="2400" dirty="0">
                <a:latin typeface="Courier New" pitchFamily="49" charset="0"/>
              </a:rPr>
              <a:t>   $s0               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0x00002008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addi</a:t>
            </a:r>
            <a:r>
              <a:rPr lang="en-US" sz="2400" dirty="0">
                <a:latin typeface="Courier New" pitchFamily="49" charset="0"/>
              </a:rPr>
              <a:t> $s1, $0, 1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0x0000200C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sra</a:t>
            </a:r>
            <a:r>
              <a:rPr lang="en-US" sz="2400" dirty="0">
                <a:latin typeface="Courier New" pitchFamily="49" charset="0"/>
              </a:rPr>
              <a:t>  $s1, $s1, 2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0x00002010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lw</a:t>
            </a:r>
            <a:r>
              <a:rPr lang="en-US" sz="2400" dirty="0">
                <a:latin typeface="Courier New" pitchFamily="49" charset="0"/>
              </a:rPr>
              <a:t>   $s3, 44($s1)</a:t>
            </a:r>
          </a:p>
        </p:txBody>
      </p:sp>
      <p:sp>
        <p:nvSpPr>
          <p:cNvPr id="10567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4800600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Courier New" pitchFamily="49" charset="0"/>
              </a:rPr>
              <a:t>jr</a:t>
            </a:r>
            <a:r>
              <a:rPr lang="en-US" sz="3200" dirty="0" smtClean="0">
                <a:latin typeface="Courier New" pitchFamily="49" charset="0"/>
              </a:rPr>
              <a:t> </a:t>
            </a:r>
            <a:r>
              <a:rPr lang="en-US" sz="3000" dirty="0" smtClean="0">
                <a:latin typeface="+mj-lt"/>
              </a:rPr>
              <a:t>– </a:t>
            </a:r>
            <a:r>
              <a:rPr lang="ru-RU" sz="3000" dirty="0" smtClean="0">
                <a:latin typeface="+mj-lt"/>
              </a:rPr>
              <a:t>инструкция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b="1" dirty="0" smtClean="0">
                <a:solidFill>
                  <a:schemeClr val="accent1"/>
                </a:solidFill>
                <a:latin typeface="+mj-lt"/>
              </a:rPr>
              <a:t>R-</a:t>
            </a:r>
            <a:r>
              <a:rPr lang="ru-RU" sz="3000" b="1" dirty="0" smtClean="0">
                <a:solidFill>
                  <a:schemeClr val="accent1"/>
                </a:solidFill>
                <a:latin typeface="+mj-lt"/>
              </a:rPr>
              <a:t>типа</a:t>
            </a:r>
            <a:endParaRPr lang="en-US" sz="3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Безусловный переход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34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8077200" cy="51816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+mj-lt"/>
              </a:rPr>
              <a:t>Оператор </a:t>
            </a:r>
            <a:r>
              <a:rPr lang="en-US" sz="3000" dirty="0" smtClean="0">
                <a:latin typeface="Courier10 BT" pitchFamily="49" charset="0"/>
              </a:rPr>
              <a:t>if</a:t>
            </a:r>
            <a:endParaRPr lang="en-US" sz="3000" dirty="0"/>
          </a:p>
          <a:p>
            <a:r>
              <a:rPr lang="ru-RU" sz="3000" dirty="0" smtClean="0">
                <a:latin typeface="+mj-lt"/>
              </a:rPr>
              <a:t>Оператор</a:t>
            </a:r>
            <a:r>
              <a:rPr lang="en-US" sz="3000" dirty="0" smtClean="0">
                <a:latin typeface="Courier10 BT" pitchFamily="49" charset="0"/>
              </a:rPr>
              <a:t> if/else</a:t>
            </a:r>
            <a:endParaRPr lang="en-US" sz="3000" dirty="0"/>
          </a:p>
          <a:p>
            <a:r>
              <a:rPr lang="ru-RU" sz="3000" dirty="0" smtClean="0">
                <a:latin typeface="+mj-lt"/>
              </a:rPr>
              <a:t>Цикл </a:t>
            </a:r>
            <a:r>
              <a:rPr lang="en-US" sz="3000" dirty="0" smtClean="0">
                <a:latin typeface="Courier10 BT" pitchFamily="49" charset="0"/>
              </a:rPr>
              <a:t>while</a:t>
            </a:r>
            <a:endParaRPr lang="en-US" sz="3000" dirty="0"/>
          </a:p>
          <a:p>
            <a:r>
              <a:rPr lang="ru-RU" sz="3000" dirty="0"/>
              <a:t>Цикл </a:t>
            </a:r>
            <a:r>
              <a:rPr lang="en-US" sz="3000" dirty="0" smtClean="0">
                <a:latin typeface="Courier10 BT" pitchFamily="49" charset="0"/>
              </a:rPr>
              <a:t>for</a:t>
            </a:r>
            <a:endParaRPr lang="en-US" sz="3000" dirty="0"/>
          </a:p>
        </p:txBody>
      </p:sp>
      <p:sp>
        <p:nvSpPr>
          <p:cNvPr id="10577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77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Высокоуровневые конструкции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70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Оператор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If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62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76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# </a:t>
            </a:r>
            <a:r>
              <a:rPr lang="en-US" sz="1800" dirty="0">
                <a:latin typeface="Courier New" pitchFamily="49" charset="0"/>
                <a:cs typeface="Arial" charset="0"/>
              </a:rPr>
              <a:t>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bne</a:t>
            </a:r>
            <a:r>
              <a:rPr lang="en-US" sz="1800" dirty="0">
                <a:latin typeface="Courier New" pitchFamily="49" charset="0"/>
                <a:cs typeface="Arial" charset="0"/>
              </a:rPr>
              <a:t> $s3, $s4,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add $s0, $s1, $s2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L1: sub $s0, $s0, $s3</a:t>
            </a:r>
          </a:p>
        </p:txBody>
      </p:sp>
      <p:sp>
        <p:nvSpPr>
          <p:cNvPr id="13076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4724400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В данном случае код на С проверяет условие 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Courier New" pitchFamily="49" charset="0"/>
              </a:rPr>
              <a:t> == j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r>
              <a:rPr lang="ru-RU" sz="2000" dirty="0" smtClean="0">
                <a:solidFill>
                  <a:schemeClr val="accent1"/>
                </a:solidFill>
              </a:rPr>
              <a:t>, а код на ассемблере проверяет противоположное условие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(</a:t>
            </a:r>
            <a:r>
              <a:rPr lang="en-US" sz="2000" dirty="0" err="1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Courier New" pitchFamily="49" charset="0"/>
              </a:rPr>
              <a:t> != j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r>
              <a:rPr lang="ru-RU" sz="2000" dirty="0" smtClean="0">
                <a:solidFill>
                  <a:schemeClr val="accent1"/>
                </a:solidFill>
              </a:rPr>
              <a:t>. Результат один и тот же.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0765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4572000"/>
            <a:ext cx="7315200" cy="1295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Оператор </a:t>
            </a:r>
            <a:r>
              <a:rPr lang="en-US" sz="4400" dirty="0">
                <a:solidFill>
                  <a:schemeClr val="bg1"/>
                </a:solidFill>
              </a:rPr>
              <a:t>i</a:t>
            </a:r>
            <a:r>
              <a:rPr lang="en-US" sz="4400" dirty="0" smtClean="0">
                <a:solidFill>
                  <a:schemeClr val="bg1"/>
                </a:solidFill>
              </a:rPr>
              <a:t>f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6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Оператор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if/else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324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1524000"/>
            <a:ext cx="472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smtClean="0">
                <a:latin typeface="Courier New" pitchFamily="49" charset="0"/>
                <a:cs typeface="Arial" charset="0"/>
              </a:rPr>
              <a:t># </a:t>
            </a:r>
            <a:r>
              <a:rPr lang="en-US" sz="1800" dirty="0">
                <a:latin typeface="Courier New" pitchFamily="49" charset="0"/>
                <a:cs typeface="Arial" charset="0"/>
              </a:rPr>
              <a:t>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bne</a:t>
            </a:r>
            <a:r>
              <a:rPr lang="en-US" sz="1800" dirty="0">
                <a:latin typeface="Courier New" pitchFamily="49" charset="0"/>
                <a:cs typeface="Arial" charset="0"/>
              </a:rPr>
              <a:t> $s3, $s4,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add $s0, $s1, $s2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  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L1:   sub $s0, $s0, $s3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done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:</a:t>
            </a:r>
            <a:endParaRPr lang="ru-RU" sz="18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>
                <a:latin typeface="Courier New" pitchFamily="49" charset="0"/>
                <a:cs typeface="Arial" charset="0"/>
              </a:rPr>
              <a:t> </a:t>
            </a:r>
            <a:r>
              <a:rPr lang="ru-RU" dirty="0" smtClean="0">
                <a:latin typeface="Courier New" pitchFamily="49" charset="0"/>
                <a:cs typeface="Arial" charset="0"/>
              </a:rPr>
              <a:t>     ... </a:t>
            </a:r>
            <a:r>
              <a:rPr lang="en-US" dirty="0" smtClean="0">
                <a:latin typeface="Courier New" pitchFamily="49" charset="0"/>
                <a:cs typeface="Arial" charset="0"/>
              </a:rPr>
              <a:t>#</a:t>
            </a:r>
            <a:r>
              <a:rPr lang="ru-RU" dirty="0" smtClean="0">
                <a:latin typeface="Courier New" pitchFamily="49" charset="0"/>
                <a:cs typeface="Arial" charset="0"/>
              </a:rPr>
              <a:t>следующие инструкции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Оператор </a:t>
            </a:r>
            <a:r>
              <a:rPr lang="en-US" sz="4400" dirty="0" smtClean="0">
                <a:solidFill>
                  <a:schemeClr val="bg1"/>
                </a:solidFill>
              </a:rPr>
              <a:t>if/else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2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95400"/>
            <a:ext cx="4953000" cy="49530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Президент (ректор</a:t>
            </a:r>
            <a:r>
              <a:rPr lang="ru-RU" sz="2400" dirty="0"/>
              <a:t>) </a:t>
            </a:r>
            <a:r>
              <a:rPr lang="ru-RU" sz="2400" dirty="0" err="1"/>
              <a:t>Стэнфордского</a:t>
            </a:r>
            <a:r>
              <a:rPr lang="ru-RU" sz="2400" dirty="0"/>
              <a:t> университета</a:t>
            </a:r>
            <a:endParaRPr lang="en-US" sz="2400" dirty="0"/>
          </a:p>
          <a:p>
            <a:r>
              <a:rPr lang="ru-RU" sz="2400" dirty="0" smtClean="0"/>
              <a:t>С 1977 профессор информатики и вычислительной техники в Стэнфорде</a:t>
            </a:r>
          </a:p>
          <a:p>
            <a:r>
              <a:rPr lang="ru-RU" sz="2400" dirty="0" smtClean="0"/>
              <a:t>Вместе с Дэвидом Паттерсоном предложили использовать </a:t>
            </a:r>
            <a:r>
              <a:rPr lang="en-US" sz="2400" dirty="0"/>
              <a:t>RISC</a:t>
            </a:r>
            <a:r>
              <a:rPr lang="ru-RU" sz="2400" dirty="0"/>
              <a:t> </a:t>
            </a:r>
            <a:r>
              <a:rPr lang="ru-RU" sz="2400" dirty="0" smtClean="0"/>
              <a:t>вычислительные системы с сокращенным набором инструкций (большинство мобильных и встраиваемых систем сегодня основаны на </a:t>
            </a:r>
            <a:r>
              <a:rPr lang="en-US" sz="2400" dirty="0" smtClean="0"/>
              <a:t>RISC </a:t>
            </a:r>
            <a:r>
              <a:rPr lang="ru-RU" sz="2400" dirty="0" smtClean="0"/>
              <a:t>процессорах</a:t>
            </a:r>
            <a:r>
              <a:rPr lang="uk-UA" sz="2400" dirty="0" smtClean="0"/>
              <a:t>) </a:t>
            </a:r>
            <a:endParaRPr lang="ru-RU" sz="2400" dirty="0" smtClean="0"/>
          </a:p>
          <a:p>
            <a:r>
              <a:rPr lang="ru-RU" sz="2400" dirty="0" smtClean="0"/>
              <a:t>В 1984 в</a:t>
            </a:r>
            <a:r>
              <a:rPr lang="en-US" sz="2400" dirty="0" smtClean="0"/>
              <a:t> </a:t>
            </a:r>
            <a:r>
              <a:rPr lang="ru-RU" sz="2400" dirty="0" smtClean="0"/>
              <a:t>Стэнфорде</a:t>
            </a:r>
            <a:r>
              <a:rPr lang="ru-RU" sz="2400" dirty="0"/>
              <a:t> разработал</a:t>
            </a:r>
            <a:r>
              <a:rPr lang="en-US" sz="2400" dirty="0"/>
              <a:t> MIPS </a:t>
            </a:r>
            <a:r>
              <a:rPr lang="ru-RU" sz="2400" dirty="0"/>
              <a:t>архитектуру и </a:t>
            </a:r>
            <a:r>
              <a:rPr lang="ru-RU" sz="2400" dirty="0" smtClean="0"/>
              <a:t>со-основал </a:t>
            </a:r>
            <a:r>
              <a:rPr lang="en-US" sz="2400" dirty="0" smtClean="0"/>
              <a:t>MIPS </a:t>
            </a:r>
            <a:r>
              <a:rPr lang="en-US" sz="2400" dirty="0"/>
              <a:t>Computer Systems </a:t>
            </a:r>
          </a:p>
          <a:p>
            <a:r>
              <a:rPr lang="ru-RU" sz="2400" dirty="0" smtClean="0"/>
              <a:t>На</a:t>
            </a:r>
            <a:r>
              <a:rPr lang="en-US" sz="2400" dirty="0" smtClean="0"/>
              <a:t> 2004</a:t>
            </a:r>
            <a:r>
              <a:rPr lang="ru-RU" sz="2400" dirty="0" smtClean="0"/>
              <a:t>-й год</a:t>
            </a:r>
            <a:r>
              <a:rPr lang="en-US" sz="2400" dirty="0" smtClean="0"/>
              <a:t>,</a:t>
            </a:r>
            <a:r>
              <a:rPr lang="ru-RU" sz="2400" dirty="0" smtClean="0"/>
              <a:t> продано больше</a:t>
            </a:r>
            <a:r>
              <a:rPr lang="en-US" sz="2400" dirty="0" smtClean="0"/>
              <a:t> </a:t>
            </a:r>
            <a:r>
              <a:rPr lang="en-US" sz="2400" dirty="0"/>
              <a:t>300 </a:t>
            </a:r>
            <a:r>
              <a:rPr lang="ru-RU" sz="2400" dirty="0" smtClean="0"/>
              <a:t>миллионов</a:t>
            </a:r>
            <a:r>
              <a:rPr lang="en-US" sz="2400" dirty="0" smtClean="0"/>
              <a:t> </a:t>
            </a:r>
            <a:r>
              <a:rPr lang="en-US" sz="2400" dirty="0"/>
              <a:t>MIPS </a:t>
            </a:r>
            <a:r>
              <a:rPr lang="ru-RU" sz="2400" dirty="0" smtClean="0"/>
              <a:t>процессоров</a:t>
            </a:r>
            <a:endParaRPr lang="en-US" sz="2400" dirty="0"/>
          </a:p>
        </p:txBody>
      </p:sp>
      <p:pic>
        <p:nvPicPr>
          <p:cNvPr id="11755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466850"/>
            <a:ext cx="26892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Джон Хеннесси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5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// </a:t>
            </a:r>
            <a:r>
              <a:rPr lang="ru-RU" sz="1600" dirty="0" smtClean="0">
                <a:latin typeface="Courier New" pitchFamily="49" charset="0"/>
                <a:cs typeface="Arial" charset="0"/>
              </a:rPr>
              <a:t>определяет такое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ru-RU" sz="1600" dirty="0">
                <a:latin typeface="Courier New" pitchFamily="49" charset="0"/>
                <a:cs typeface="Arial" charset="0"/>
              </a:rPr>
              <a:t>значение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x</a:t>
            </a:r>
            <a:r>
              <a:rPr lang="ru-RU" sz="1600" dirty="0" smtClean="0">
                <a:latin typeface="Courier New" pitchFamily="49" charset="0"/>
                <a:cs typeface="Arial" charset="0"/>
              </a:rPr>
              <a:t>,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Arial" charset="0"/>
              </a:rPr>
              <a:t>чтобы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600" dirty="0">
                <a:latin typeface="Courier New" pitchFamily="49" charset="0"/>
                <a:cs typeface="Arial" charset="0"/>
              </a:rPr>
              <a:t>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Цикл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hile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03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954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// </a:t>
            </a:r>
            <a:r>
              <a:rPr lang="en-US" sz="1600" dirty="0">
                <a:latin typeface="Courier New" pitchFamily="49" charset="0"/>
                <a:cs typeface="Arial" charset="0"/>
              </a:rPr>
              <a:t>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12954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# </a:t>
            </a:r>
            <a:r>
              <a:rPr lang="en-US" sz="1600" dirty="0">
                <a:latin typeface="Courier New" pitchFamily="49" charset="0"/>
                <a:cs typeface="Arial" charset="0"/>
              </a:rPr>
              <a:t>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$0, $0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while: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$s1,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4572000"/>
            <a:ext cx="7315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Код </a:t>
            </a:r>
            <a:r>
              <a:rPr lang="ru-RU" sz="2000" dirty="0">
                <a:solidFill>
                  <a:schemeClr val="accent1"/>
                </a:solidFill>
              </a:rPr>
              <a:t>на С проверяет условие </a:t>
            </a:r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!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=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128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r>
              <a:rPr lang="ru-RU" sz="2000" dirty="0">
                <a:solidFill>
                  <a:schemeClr val="accent1"/>
                </a:solidFill>
              </a:rPr>
              <a:t>, а код на ассемблере проверяет противоположное условие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== 128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Результат </a:t>
            </a:r>
            <a:r>
              <a:rPr lang="ru-RU" sz="2000" dirty="0">
                <a:solidFill>
                  <a:schemeClr val="accent1"/>
                </a:solidFill>
              </a:rPr>
              <a:t>один и тот же.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4495800"/>
            <a:ext cx="7391400" cy="1371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Цикл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hile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1209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000" b="1" dirty="0">
                <a:latin typeface="Courier New" pitchFamily="49" charset="0"/>
              </a:rPr>
              <a:t>for 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ru-RU" sz="2000" b="1" dirty="0" smtClean="0">
                <a:latin typeface="Courier New" pitchFamily="49" charset="0"/>
              </a:rPr>
              <a:t>инициализация</a:t>
            </a:r>
            <a:r>
              <a:rPr lang="en-US" sz="2000" b="1" dirty="0" smtClean="0">
                <a:latin typeface="Courier New" pitchFamily="49" charset="0"/>
              </a:rPr>
              <a:t>; </a:t>
            </a:r>
            <a:r>
              <a:rPr lang="ru-RU" sz="2000" b="1" dirty="0" smtClean="0">
                <a:latin typeface="Courier New" pitchFamily="49" charset="0"/>
              </a:rPr>
              <a:t>условие</a:t>
            </a:r>
            <a:r>
              <a:rPr lang="en-US" sz="2000" b="1" dirty="0" smtClean="0">
                <a:latin typeface="Courier New" pitchFamily="49" charset="0"/>
              </a:rPr>
              <a:t>; </a:t>
            </a:r>
            <a:r>
              <a:rPr lang="ru-RU" sz="2000" b="1" dirty="0" smtClean="0">
                <a:latin typeface="Courier New" pitchFamily="49" charset="0"/>
              </a:rPr>
              <a:t>операция цикла</a:t>
            </a:r>
            <a:r>
              <a:rPr lang="en-US" sz="2000" b="1" dirty="0" smtClean="0">
                <a:latin typeface="Courier New" pitchFamily="49" charset="0"/>
              </a:rPr>
              <a:t>)</a:t>
            </a:r>
            <a:endParaRPr lang="en-US" sz="20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{</a:t>
            </a:r>
            <a:r>
              <a:rPr lang="ru-RU" sz="2000" b="1" dirty="0" smtClean="0">
                <a:latin typeface="Courier New" pitchFamily="49" charset="0"/>
              </a:rPr>
              <a:t>оператор</a:t>
            </a:r>
            <a:r>
              <a:rPr lang="en-US" sz="2000" b="1" dirty="0" smtClean="0">
                <a:latin typeface="Courier New" pitchFamily="49" charset="0"/>
              </a:rPr>
              <a:t>/</a:t>
            </a:r>
            <a:r>
              <a:rPr lang="uk-UA" sz="2000" b="1" dirty="0" smtClean="0">
                <a:latin typeface="Courier New" pitchFamily="49" charset="0"/>
              </a:rPr>
              <a:t>оператор</a:t>
            </a:r>
            <a:r>
              <a:rPr lang="ru-RU" sz="2000" b="1" dirty="0" smtClean="0">
                <a:latin typeface="Courier New" pitchFamily="49" charset="0"/>
              </a:rPr>
              <a:t>ы</a:t>
            </a: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r>
              <a:rPr lang="ru-RU" sz="2400" b="1" dirty="0" smtClean="0">
                <a:solidFill>
                  <a:schemeClr val="accent1"/>
                </a:solidFill>
                <a:latin typeface="Courier New" pitchFamily="49" charset="0"/>
              </a:rPr>
              <a:t>инициализация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код </a:t>
            </a:r>
            <a:r>
              <a:rPr lang="ru-RU" sz="2400" dirty="0"/>
              <a:t>инициализации выполняется до того, как цикл </a:t>
            </a:r>
            <a:r>
              <a:rPr lang="ru-RU" sz="2400" dirty="0" err="1"/>
              <a:t>for</a:t>
            </a:r>
            <a:r>
              <a:rPr lang="ru-RU" sz="2400" dirty="0"/>
              <a:t> начнется</a:t>
            </a:r>
            <a:endParaRPr lang="en-US" sz="2400" dirty="0"/>
          </a:p>
          <a:p>
            <a:r>
              <a:rPr lang="ru-RU" sz="2400" b="1" dirty="0" smtClean="0">
                <a:solidFill>
                  <a:schemeClr val="accent1"/>
                </a:solidFill>
                <a:latin typeface="Courier New" pitchFamily="49" charset="0"/>
              </a:rPr>
              <a:t>условие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2400" dirty="0" smtClean="0"/>
              <a:t> </a:t>
            </a:r>
            <a:r>
              <a:rPr lang="ru-RU" sz="2400" dirty="0"/>
              <a:t>проверяется в начале каждой итерации</a:t>
            </a:r>
            <a:endParaRPr lang="en-US" sz="2400" dirty="0"/>
          </a:p>
          <a:p>
            <a:r>
              <a:rPr lang="ru-RU" sz="2400" b="1" dirty="0">
                <a:solidFill>
                  <a:schemeClr val="accent1"/>
                </a:solidFill>
                <a:latin typeface="Courier New" pitchFamily="49" charset="0"/>
              </a:rPr>
              <a:t>о</a:t>
            </a:r>
            <a:r>
              <a:rPr lang="ru-RU" sz="2400" b="1" dirty="0" smtClean="0">
                <a:solidFill>
                  <a:schemeClr val="accent1"/>
                </a:solidFill>
                <a:latin typeface="Courier New" pitchFamily="49" charset="0"/>
              </a:rPr>
              <a:t>перация цикла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выполняется в конце каждой итерации</a:t>
            </a:r>
            <a:endParaRPr lang="en-US" sz="2400" dirty="0"/>
          </a:p>
          <a:p>
            <a:r>
              <a:rPr lang="uk-UA" sz="2400" b="1" dirty="0">
                <a:solidFill>
                  <a:schemeClr val="accent1"/>
                </a:solidFill>
                <a:latin typeface="Courier New" pitchFamily="49" charset="0"/>
              </a:rPr>
              <a:t>{оператор/</a:t>
            </a:r>
            <a:r>
              <a:rPr lang="uk-UA" sz="2400" b="1" dirty="0" err="1">
                <a:solidFill>
                  <a:schemeClr val="accent1"/>
                </a:solidFill>
                <a:latin typeface="Courier New" pitchFamily="49" charset="0"/>
              </a:rPr>
              <a:t>операторы</a:t>
            </a:r>
            <a:r>
              <a:rPr lang="uk-UA" sz="2400" b="1" dirty="0">
                <a:solidFill>
                  <a:schemeClr val="accent1"/>
                </a:solidFill>
                <a:latin typeface="Courier New" pitchFamily="49" charset="0"/>
              </a:rPr>
              <a:t>}</a:t>
            </a:r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2400" dirty="0" smtClean="0"/>
              <a:t> </a:t>
            </a:r>
            <a:r>
              <a:rPr lang="ru-RU" sz="2400" dirty="0" smtClean="0"/>
              <a:t>выполняется пока условие истинно. Если в результате проверки выяснилось, что условие ложно, выполнение цикла </a:t>
            </a:r>
            <a:r>
              <a:rPr lang="en-US" sz="2400" dirty="0" smtClean="0"/>
              <a:t>for </a:t>
            </a:r>
            <a:r>
              <a:rPr lang="ru-RU" sz="2400" dirty="0" smtClean="0"/>
              <a:t>завершается.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61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Цикл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f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94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ru-RU" sz="1600" dirty="0" smtClean="0">
                <a:latin typeface="Courier New" pitchFamily="49" charset="0"/>
                <a:cs typeface="Arial" charset="0"/>
              </a:rPr>
              <a:t>суммирует числа от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600" dirty="0">
                <a:latin typeface="Courier New" pitchFamily="49" charset="0"/>
                <a:cs typeface="Arial" charset="0"/>
              </a:rPr>
              <a:t>0 </a:t>
            </a:r>
            <a:r>
              <a:rPr lang="ru-RU" sz="1600" dirty="0" smtClean="0">
                <a:latin typeface="Courier New" pitchFamily="49" charset="0"/>
                <a:cs typeface="Arial" charset="0"/>
              </a:rPr>
              <a:t>до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600" dirty="0">
                <a:latin typeface="Courier New" pitchFamily="49" charset="0"/>
                <a:cs typeface="Arial" charset="0"/>
              </a:rPr>
              <a:t>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3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Цикл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f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66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ru-RU" sz="1600" dirty="0">
                <a:latin typeface="Courier New" pitchFamily="49" charset="0"/>
                <a:cs typeface="Arial" charset="0"/>
              </a:rPr>
              <a:t>суммирует числа от</a:t>
            </a:r>
            <a:r>
              <a:rPr lang="en-US" sz="1600" dirty="0">
                <a:latin typeface="Courier New" pitchFamily="49" charset="0"/>
                <a:cs typeface="Arial" charset="0"/>
              </a:rPr>
              <a:t> 0 </a:t>
            </a:r>
            <a:r>
              <a:rPr lang="ru-RU" sz="1600" dirty="0">
                <a:latin typeface="Courier New" pitchFamily="49" charset="0"/>
                <a:cs typeface="Arial" charset="0"/>
              </a:rPr>
              <a:t>до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9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3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# </a:t>
            </a:r>
            <a:r>
              <a:rPr lang="en-US" sz="1600" dirty="0">
                <a:latin typeface="Courier New" pitchFamily="49" charset="0"/>
                <a:cs typeface="Arial" charset="0"/>
              </a:rPr>
              <a:t>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$0,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$s0, $0, $0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for: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$s1, $s0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Цикл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08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</a:t>
            </a:r>
            <a:r>
              <a:rPr lang="ru-RU" sz="1600" dirty="0" smtClean="0">
                <a:latin typeface="Courier New" pitchFamily="49" charset="0"/>
                <a:cs typeface="Arial" charset="0"/>
              </a:rPr>
              <a:t>суммирует степени двойки</a:t>
            </a:r>
            <a:endParaRPr lang="en-US" sz="16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 smtClean="0">
                <a:latin typeface="Courier New" pitchFamily="49" charset="0"/>
                <a:cs typeface="Arial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Arial" charset="0"/>
              </a:rPr>
              <a:t> </a:t>
            </a:r>
            <a:r>
              <a:rPr lang="en-US" sz="1600" dirty="0">
                <a:latin typeface="Courier New" pitchFamily="49" charset="0"/>
                <a:cs typeface="Arial" charset="0"/>
              </a:rPr>
              <a:t>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&lt; 101;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*2)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MIPS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Проверка неравенств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855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>
                <a:latin typeface="Courier New" pitchFamily="49" charset="0"/>
                <a:cs typeface="Arial" charset="0"/>
              </a:rPr>
              <a:t>//</a:t>
            </a:r>
            <a:r>
              <a:rPr lang="ru-RU" sz="1600" dirty="0" smtClean="0">
                <a:latin typeface="Courier New" pitchFamily="49" charset="0"/>
                <a:cs typeface="Arial" charset="0"/>
              </a:rPr>
              <a:t> суммирует степени двойки</a:t>
            </a: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&lt; 101;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*2)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$0,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101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loop: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slt</a:t>
            </a:r>
            <a:r>
              <a:rPr lang="en-US" sz="1600" dirty="0">
                <a:latin typeface="Courier New" pitchFamily="49" charset="0"/>
                <a:cs typeface="Arial" charset="0"/>
              </a:rPr>
              <a:t>  $t1, $s0, $t0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$t1, $0,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$s1, $s0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31584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49371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$t1 = 1 </a:t>
            </a:r>
            <a:r>
              <a:rPr lang="ru-RU" sz="2000" b="1" dirty="0" smtClean="0">
                <a:solidFill>
                  <a:schemeClr val="accent1"/>
                </a:solidFill>
              </a:rPr>
              <a:t>если </a:t>
            </a:r>
            <a:r>
              <a:rPr lang="en-US" sz="2000" b="1" dirty="0" err="1" smtClean="0">
                <a:solidFill>
                  <a:schemeClr val="accent1"/>
                </a:solidFill>
              </a:rPr>
              <a:t>i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&lt; </a:t>
            </a:r>
            <a:r>
              <a:rPr lang="en-US" sz="2000" b="1" dirty="0" smtClean="0">
                <a:solidFill>
                  <a:schemeClr val="accent1"/>
                </a:solidFill>
              </a:rPr>
              <a:t>101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31584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4876800"/>
            <a:ext cx="23622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Проверка неравенств</a:t>
            </a:r>
          </a:p>
        </p:txBody>
      </p:sp>
    </p:spTree>
    <p:extLst>
      <p:ext uri="{BB962C8B-B14F-4D97-AF65-F5344CB8AC3E}">
        <p14:creationId xmlns:p14="http://schemas.microsoft.com/office/powerpoint/2010/main" val="99102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357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+mj-lt"/>
                <a:cs typeface="Arial" charset="0"/>
              </a:rPr>
              <a:t>Массивы используют для доступа к большому количеству данных одного типа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>
                <a:latin typeface="+mj-lt"/>
                <a:cs typeface="Arial" charset="0"/>
              </a:rPr>
              <a:t>Массив располагается в ячейках памяти со строго последовательными адресами и занимает непрерывный участок </a:t>
            </a:r>
            <a:r>
              <a:rPr lang="ru-RU" sz="2200" dirty="0" smtClean="0">
                <a:latin typeface="+mj-lt"/>
                <a:cs typeface="Arial" charset="0"/>
              </a:rPr>
              <a:t>памяти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>
                <a:latin typeface="+mj-lt"/>
                <a:cs typeface="Arial" charset="0"/>
              </a:rPr>
              <a:t>Каждый массив состоит из последовательности элементов одинакового размера, и каждый элемент массива имеет порядковый номер, называемый </a:t>
            </a:r>
            <a:r>
              <a:rPr lang="ru-RU" sz="2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индексом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Размер</a:t>
            </a:r>
            <a:r>
              <a:rPr lang="en-US" sz="2200" dirty="0" smtClean="0">
                <a:latin typeface="+mj-lt"/>
                <a:cs typeface="Arial" charset="0"/>
              </a:rPr>
              <a:t>: </a:t>
            </a:r>
            <a:r>
              <a:rPr lang="ru-RU" sz="2200" dirty="0" smtClean="0">
                <a:latin typeface="+mj-lt"/>
                <a:cs typeface="Arial" charset="0"/>
              </a:rPr>
              <a:t>количество элементов, которые содержит массив</a:t>
            </a:r>
            <a:endParaRPr lang="en-US" sz="2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latin typeface="+mj-lt"/>
                <a:cs typeface="Arial" charset="0"/>
              </a:rPr>
              <a:t>Для доступа к элементу массива из языка С, необходимо знать имя массива и индекс элемента</a:t>
            </a:r>
            <a:endParaRPr lang="en-US" sz="22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200" dirty="0" smtClean="0">
                <a:cs typeface="Arial" charset="0"/>
              </a:rPr>
              <a:t>Для доступа к элементу массива из языка ассемблер, необходимо знать индекс элемента и адрес начала массива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200" dirty="0">
              <a:latin typeface="+mj-lt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Массивы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91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graphicFrame>
        <p:nvGraphicFramePr>
          <p:cNvPr id="113767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26580624"/>
              </p:ext>
            </p:extLst>
          </p:nvPr>
        </p:nvGraphicFramePr>
        <p:xfrm>
          <a:off x="2643187" y="3644900"/>
          <a:ext cx="3529013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22" name="VISIO" r:id="rId9" imgW="1877760" imgH="1491840" progId="Visio.Drawing.6">
                  <p:embed/>
                </p:oleObj>
              </mc:Choice>
              <mc:Fallback>
                <p:oleObj name="VISIO" r:id="rId9" imgW="1877760" imgH="1491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" y="3644900"/>
                        <a:ext cx="3529013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66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7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Предположим, существует массив, состоящий из 5-ти элементов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Базовый адрес массива </a:t>
            </a:r>
            <a:r>
              <a:rPr lang="en-US" sz="2400" dirty="0" smtClean="0">
                <a:latin typeface="+mj-lt"/>
                <a:cs typeface="Arial" charset="0"/>
              </a:rPr>
              <a:t>= </a:t>
            </a:r>
            <a:r>
              <a:rPr lang="en-US" sz="2400" dirty="0">
                <a:latin typeface="+mj-lt"/>
                <a:cs typeface="Arial" charset="0"/>
              </a:rPr>
              <a:t>0x12348000 </a:t>
            </a:r>
            <a:r>
              <a:rPr lang="en-US" sz="2400" dirty="0" smtClean="0">
                <a:latin typeface="+mj-lt"/>
                <a:cs typeface="Arial" charset="0"/>
              </a:rPr>
              <a:t>(</a:t>
            </a:r>
            <a:r>
              <a:rPr lang="ru-RU" sz="2400" dirty="0" smtClean="0">
                <a:latin typeface="+mj-lt"/>
                <a:cs typeface="Arial" charset="0"/>
              </a:rPr>
              <a:t>адрес начального элемента массива</a:t>
            </a:r>
            <a:r>
              <a:rPr lang="en-US" sz="2400" dirty="0" smtClean="0">
                <a:latin typeface="+mj-lt"/>
                <a:cs typeface="Arial" charset="0"/>
              </a:rPr>
              <a:t>, </a:t>
            </a:r>
            <a:r>
              <a:rPr lang="en-US" sz="2400" dirty="0">
                <a:latin typeface="+mj-lt"/>
                <a:cs typeface="Arial" charset="0"/>
              </a:rPr>
              <a:t>array[0])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Первый шаг для доступа к элементу массива</a:t>
            </a:r>
            <a:r>
              <a:rPr lang="en-US" sz="2400" dirty="0" smtClean="0">
                <a:latin typeface="+mj-lt"/>
                <a:cs typeface="Arial" charset="0"/>
              </a:rPr>
              <a:t>: </a:t>
            </a:r>
            <a:r>
              <a:rPr lang="ru-RU" sz="2400" dirty="0" smtClean="0">
                <a:latin typeface="+mj-lt"/>
                <a:cs typeface="Arial" charset="0"/>
              </a:rPr>
              <a:t>загрузить базовый адрес в регистр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Массивы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14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10 BT" pitchFamily="49" charset="0"/>
              </a:rPr>
              <a:t>int</a:t>
            </a:r>
            <a:r>
              <a:rPr lang="en-US" sz="1600" dirty="0">
                <a:latin typeface="Courier10 BT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array[0] = array[0] * 2;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array[1] = array[1] * 2;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Доступ к элементам массива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57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8486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Хеннесси </a:t>
            </a:r>
            <a:r>
              <a:rPr lang="ru-RU" dirty="0"/>
              <a:t>и Паттерсон сформулировали основные принципы построения архитектуры</a:t>
            </a:r>
            <a:r>
              <a:rPr lang="en-US" dirty="0" smtClean="0"/>
              <a:t>:</a:t>
            </a:r>
            <a:endParaRPr lang="en-US" dirty="0"/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solidFill>
                  <a:schemeClr val="accent1"/>
                </a:solidFill>
              </a:rPr>
              <a:t>Единообразие – залог простоты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solidFill>
                  <a:schemeClr val="accent1"/>
                </a:solidFill>
              </a:rPr>
              <a:t>Типичный сценарий должен быть быстрым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solidFill>
                  <a:schemeClr val="accent1"/>
                </a:solidFill>
              </a:rPr>
              <a:t>Чем меньше, тем быстрее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solidFill>
                  <a:schemeClr val="accent1"/>
                </a:solidFill>
              </a:rPr>
              <a:t>Хорошая разработка требует хороших компромиссов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8759"/>
            <a:ext cx="8153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dirty="0" smtClean="0">
                <a:solidFill>
                  <a:schemeClr val="bg1"/>
                </a:solidFill>
                <a:latin typeface="+mj-lt"/>
              </a:rPr>
              <a:t>Принципы построения архитектуры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41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838200" y="11430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Код на С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10 BT" pitchFamily="49" charset="0"/>
              </a:rPr>
              <a:t>int</a:t>
            </a:r>
            <a:r>
              <a:rPr lang="en-US" sz="1600" dirty="0">
                <a:latin typeface="Courier10 BT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array[0] = array[0] * 2;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array[1] = array[1] * 2;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2000" b="1" dirty="0" smtClean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en-US" sz="20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</a:t>
            </a:r>
            <a:r>
              <a:rPr lang="ru-RU" sz="1600" dirty="0" smtClean="0">
                <a:latin typeface="Courier New" pitchFamily="49" charset="0"/>
              </a:rPr>
              <a:t>загружаем базовый адрес массива в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$s0</a:t>
            </a:r>
          </a:p>
          <a:p>
            <a:pPr>
              <a:buFontTx/>
              <a:buNone/>
            </a:pPr>
            <a:r>
              <a:rPr lang="en-US" sz="1600" dirty="0"/>
              <a:t>     </a:t>
            </a:r>
            <a:r>
              <a:rPr lang="en-US" sz="1600" dirty="0" err="1">
                <a:latin typeface="Courier10 BT" pitchFamily="49" charset="0"/>
              </a:rPr>
              <a:t>lui</a:t>
            </a:r>
            <a:r>
              <a:rPr lang="en-US" sz="1600" dirty="0">
                <a:latin typeface="Courier10 BT" pitchFamily="49" charset="0"/>
              </a:rPr>
              <a:t>  $s0, 0x1234       </a:t>
            </a:r>
            <a:r>
              <a:rPr lang="en-US" sz="1600" dirty="0" smtClean="0">
                <a:latin typeface="Courier10 BT" pitchFamily="49" charset="0"/>
              </a:rPr>
              <a:t>#0x1234 </a:t>
            </a:r>
            <a:r>
              <a:rPr lang="ru-RU" sz="1600" dirty="0" smtClean="0">
                <a:latin typeface="Courier10 BT" pitchFamily="49" charset="0"/>
              </a:rPr>
              <a:t>загружаем в старшую половину</a:t>
            </a:r>
            <a:r>
              <a:rPr lang="en-US" sz="1600" dirty="0" smtClean="0">
                <a:latin typeface="Courier10 BT" pitchFamily="49" charset="0"/>
              </a:rPr>
              <a:t> </a:t>
            </a:r>
            <a:r>
              <a:rPr lang="en-US" sz="1600" dirty="0">
                <a:latin typeface="Courier10 BT" pitchFamily="49" charset="0"/>
              </a:rPr>
              <a:t>$S0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ori</a:t>
            </a:r>
            <a:r>
              <a:rPr lang="en-US" sz="1600" dirty="0">
                <a:latin typeface="Courier10 BT" pitchFamily="49" charset="0"/>
              </a:rPr>
              <a:t>  $s0, $s0, 0x8000  </a:t>
            </a:r>
            <a:r>
              <a:rPr lang="en-US" sz="1600" dirty="0" smtClean="0">
                <a:latin typeface="Courier10 BT" pitchFamily="49" charset="0"/>
              </a:rPr>
              <a:t>#0x8000</a:t>
            </a:r>
            <a:r>
              <a:rPr lang="ru-RU" sz="1600" dirty="0" smtClean="0">
                <a:latin typeface="Courier10 BT" pitchFamily="49" charset="0"/>
              </a:rPr>
              <a:t> </a:t>
            </a:r>
            <a:r>
              <a:rPr lang="ru-RU" sz="1600" dirty="0">
                <a:latin typeface="Courier10 BT" pitchFamily="49" charset="0"/>
              </a:rPr>
              <a:t>загружаем в </a:t>
            </a:r>
            <a:r>
              <a:rPr lang="ru-RU" sz="1600" dirty="0" smtClean="0">
                <a:latin typeface="Courier10 BT" pitchFamily="49" charset="0"/>
              </a:rPr>
              <a:t>младшую </a:t>
            </a:r>
            <a:r>
              <a:rPr lang="ru-RU" sz="1600" dirty="0">
                <a:latin typeface="Courier10 BT" pitchFamily="49" charset="0"/>
              </a:rPr>
              <a:t>половину</a:t>
            </a:r>
            <a:r>
              <a:rPr lang="en-US" sz="1600" dirty="0">
                <a:latin typeface="Courier10 BT" pitchFamily="49" charset="0"/>
              </a:rPr>
              <a:t> $S0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lw</a:t>
            </a:r>
            <a:r>
              <a:rPr lang="en-US" sz="1600" dirty="0">
                <a:latin typeface="Courier10 BT" pitchFamily="49" charset="0"/>
              </a:rPr>
              <a:t>   $t1, 0($s0)       </a:t>
            </a:r>
            <a:r>
              <a:rPr lang="en-US" sz="1600" dirty="0" smtClean="0">
                <a:latin typeface="Courier10 BT" pitchFamily="49" charset="0"/>
              </a:rPr>
              <a:t># </a:t>
            </a:r>
            <a:r>
              <a:rPr lang="en-US" sz="1600" dirty="0">
                <a:latin typeface="Courier10 BT" pitchFamily="49" charset="0"/>
              </a:rPr>
              <a:t>$t1 = array[0]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sll</a:t>
            </a:r>
            <a:r>
              <a:rPr lang="en-US" sz="1600" dirty="0">
                <a:latin typeface="Courier10 BT" pitchFamily="49" charset="0"/>
              </a:rPr>
              <a:t>  $t1, $t1, 1       </a:t>
            </a:r>
            <a:r>
              <a:rPr lang="en-US" sz="1600" dirty="0" smtClean="0">
                <a:latin typeface="Courier10 BT" pitchFamily="49" charset="0"/>
              </a:rPr>
              <a:t># </a:t>
            </a:r>
            <a:r>
              <a:rPr lang="en-US" sz="1600" dirty="0">
                <a:latin typeface="Courier10 BT" pitchFamily="49" charset="0"/>
              </a:rPr>
              <a:t>$t1 = $t1 * 2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sw</a:t>
            </a:r>
            <a:r>
              <a:rPr lang="en-US" sz="1600" dirty="0">
                <a:latin typeface="Courier10 BT" pitchFamily="49" charset="0"/>
              </a:rPr>
              <a:t>   $t1, 0($s0)       </a:t>
            </a:r>
            <a:r>
              <a:rPr lang="en-US" sz="1600" dirty="0" smtClean="0">
                <a:latin typeface="Courier10 BT" pitchFamily="49" charset="0"/>
              </a:rPr>
              <a:t># </a:t>
            </a:r>
            <a:r>
              <a:rPr lang="en-US" sz="1600" dirty="0">
                <a:latin typeface="Courier10 BT" pitchFamily="49" charset="0"/>
              </a:rPr>
              <a:t>array[0] = $t1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lw</a:t>
            </a:r>
            <a:r>
              <a:rPr lang="en-US" sz="1600" dirty="0">
                <a:latin typeface="Courier10 BT" pitchFamily="49" charset="0"/>
              </a:rPr>
              <a:t>   $t1, 4($s0)       </a:t>
            </a:r>
            <a:r>
              <a:rPr lang="en-US" sz="1600" dirty="0" smtClean="0">
                <a:latin typeface="Courier10 BT" pitchFamily="49" charset="0"/>
              </a:rPr>
              <a:t># </a:t>
            </a:r>
            <a:r>
              <a:rPr lang="en-US" sz="1600" dirty="0">
                <a:latin typeface="Courier10 BT" pitchFamily="49" charset="0"/>
              </a:rPr>
              <a:t>$t1 = array[1]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sll</a:t>
            </a:r>
            <a:r>
              <a:rPr lang="en-US" sz="1600" dirty="0">
                <a:latin typeface="Courier10 BT" pitchFamily="49" charset="0"/>
              </a:rPr>
              <a:t>  $t1, $t1, 1       </a:t>
            </a:r>
            <a:r>
              <a:rPr lang="en-US" sz="1600" dirty="0" smtClean="0">
                <a:latin typeface="Courier10 BT" pitchFamily="49" charset="0"/>
              </a:rPr>
              <a:t># </a:t>
            </a:r>
            <a:r>
              <a:rPr lang="en-US" sz="1600" dirty="0">
                <a:latin typeface="Courier10 BT" pitchFamily="49" charset="0"/>
              </a:rPr>
              <a:t>$t1 = $t1 * 2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sw</a:t>
            </a:r>
            <a:r>
              <a:rPr lang="en-US" sz="1600" dirty="0">
                <a:latin typeface="Courier10 BT" pitchFamily="49" charset="0"/>
              </a:rPr>
              <a:t>   $t1, 4($s0)       </a:t>
            </a:r>
            <a:r>
              <a:rPr lang="en-US" sz="1600" dirty="0" smtClean="0">
                <a:latin typeface="Courier10 BT" pitchFamily="49" charset="0"/>
              </a:rPr>
              <a:t># </a:t>
            </a:r>
            <a:r>
              <a:rPr lang="en-US" sz="1600" dirty="0">
                <a:latin typeface="Courier10 BT" pitchFamily="49" charset="0"/>
              </a:rPr>
              <a:t>array[1] = $t1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Доступ к элементам массива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8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8486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Код на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C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array[1000];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=0;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+ 1)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	array[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= array[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# $s0 = </a:t>
            </a:r>
            <a:r>
              <a:rPr lang="ru-RU" sz="1800" dirty="0" smtClean="0">
                <a:latin typeface="Courier New" pitchFamily="49" charset="0"/>
              </a:rPr>
              <a:t>базовый адрес массива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>
                <a:latin typeface="Courier New" pitchFamily="49" charset="0"/>
              </a:rPr>
              <a:t>$s1 = </a:t>
            </a:r>
            <a:r>
              <a:rPr lang="en-US" sz="1800" dirty="0" err="1">
                <a:latin typeface="Courier New" pitchFamily="49" charset="0"/>
              </a:rPr>
              <a:t>i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Массивы и цикл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for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874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57400" y="1143000"/>
            <a:ext cx="7086600" cy="51816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600" b="1" dirty="0" smtClean="0">
                <a:solidFill>
                  <a:schemeClr val="accent1"/>
                </a:solidFill>
                <a:latin typeface="Courier New" pitchFamily="49" charset="0"/>
              </a:rPr>
              <a:t>Код на ассемблере </a:t>
            </a:r>
            <a:r>
              <a:rPr lang="en-US" sz="1600" b="1" dirty="0" smtClean="0">
                <a:solidFill>
                  <a:schemeClr val="accent1"/>
                </a:solidFill>
                <a:latin typeface="Courier New" pitchFamily="49" charset="0"/>
              </a:rPr>
              <a:t>MIPS</a:t>
            </a: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</a:rPr>
              <a:t># $s0 = </a:t>
            </a:r>
            <a:r>
              <a:rPr lang="ru-RU" sz="1600" dirty="0" smtClean="0">
                <a:latin typeface="Courier New" pitchFamily="49" charset="0"/>
              </a:rPr>
              <a:t>базовый адрес массива</a:t>
            </a:r>
            <a:r>
              <a:rPr lang="en-US" sz="1600" dirty="0" smtClean="0">
                <a:latin typeface="Courier New" pitchFamily="49" charset="0"/>
              </a:rPr>
              <a:t>, $s1 = </a:t>
            </a:r>
            <a:r>
              <a:rPr lang="en-US" sz="1600" dirty="0" err="1" smtClean="0">
                <a:latin typeface="Courier New" pitchFamily="49" charset="0"/>
              </a:rPr>
              <a:t>i</a:t>
            </a:r>
            <a:endParaRPr lang="en-US" sz="1600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smtClean="0">
                <a:latin typeface="Courier New" pitchFamily="49" charset="0"/>
              </a:rPr>
              <a:t># </a:t>
            </a:r>
            <a:r>
              <a:rPr lang="ru-RU" sz="1600" dirty="0" smtClean="0">
                <a:latin typeface="Courier New" pitchFamily="49" charset="0"/>
              </a:rPr>
              <a:t>инициализация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lui</a:t>
            </a:r>
            <a:r>
              <a:rPr lang="en-US" sz="1600" dirty="0">
                <a:latin typeface="Courier New" pitchFamily="49" charset="0"/>
              </a:rPr>
              <a:t>  $s0, 0x23B8        # $s0 = 0x23B80000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ori</a:t>
            </a:r>
            <a:r>
              <a:rPr lang="en-US" sz="1600" dirty="0">
                <a:latin typeface="Courier New" pitchFamily="49" charset="0"/>
              </a:rPr>
              <a:t>  $s0, $s0, 0xF000   # $s0 = 0x23B8F000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$s1, $0, 0 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$t2, $0, 1000      # $t2 = 1000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loop: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slt</a:t>
            </a:r>
            <a:r>
              <a:rPr lang="en-US" sz="1600" dirty="0">
                <a:latin typeface="Courier New" pitchFamily="49" charset="0"/>
              </a:rPr>
              <a:t>  $t0, $s1, $t2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1000?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beq</a:t>
            </a:r>
            <a:r>
              <a:rPr lang="en-US" sz="1600" dirty="0">
                <a:latin typeface="Courier New" pitchFamily="49" charset="0"/>
              </a:rPr>
              <a:t>  $t0, $0, done      # if not then done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</a:t>
            </a:r>
            <a:r>
              <a:rPr lang="en-US" sz="1600" dirty="0">
                <a:latin typeface="Courier New" pitchFamily="49" charset="0"/>
              </a:rPr>
              <a:t>  $t0, $s1, 2        # $t0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* 4 (byte offset)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add  $t0, $t0, $s0      # address of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$t1, 0($t0)        # $t1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</a:t>
            </a:r>
            <a:r>
              <a:rPr lang="en-US" sz="1600" dirty="0">
                <a:latin typeface="Courier New" pitchFamily="49" charset="0"/>
              </a:rPr>
              <a:t>  $t1, $t1, 3        # $t1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$t1, 0($t0)        #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$s1, $s1, 1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+ 1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j    loop               # repeat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1386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Массивы и цикл </a:t>
            </a:r>
            <a:r>
              <a:rPr lang="en-US" sz="4400" dirty="0">
                <a:solidFill>
                  <a:schemeClr val="bg1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07070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6200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i="1" dirty="0" smtClean="0"/>
              <a:t>ASCII – American </a:t>
            </a:r>
            <a:r>
              <a:rPr lang="en-US" i="1" dirty="0"/>
              <a:t>Standard Code for Information </a:t>
            </a:r>
            <a:r>
              <a:rPr lang="en-US" i="1" dirty="0" smtClean="0"/>
              <a:t>Interchange </a:t>
            </a:r>
            <a:r>
              <a:rPr lang="en-US" dirty="0" smtClean="0"/>
              <a:t>(</a:t>
            </a:r>
            <a:r>
              <a:rPr lang="ru-RU" dirty="0"/>
              <a:t>Американский стандартный код для обмена информацией</a:t>
            </a:r>
            <a:r>
              <a:rPr lang="en-US" dirty="0" smtClean="0"/>
              <a:t>)</a:t>
            </a:r>
            <a:endParaRPr lang="en-US" dirty="0"/>
          </a:p>
          <a:p>
            <a:r>
              <a:rPr lang="ru-RU" sz="3600" dirty="0"/>
              <a:t>Каждый символ текста </a:t>
            </a:r>
            <a:r>
              <a:rPr lang="ru-RU" sz="3600" dirty="0" smtClean="0"/>
              <a:t>кодируется уникальным 8-битным значением</a:t>
            </a:r>
            <a:endParaRPr lang="en-US" sz="3600" dirty="0"/>
          </a:p>
          <a:p>
            <a:pPr lvl="1"/>
            <a:r>
              <a:rPr lang="ru-RU" dirty="0" smtClean="0"/>
              <a:t>Например</a:t>
            </a:r>
            <a:r>
              <a:rPr lang="en-US" dirty="0" smtClean="0"/>
              <a:t>, </a:t>
            </a:r>
            <a:r>
              <a:rPr lang="en-US" dirty="0"/>
              <a:t>S = 0x53, a = 0x61, A = 0x41</a:t>
            </a:r>
          </a:p>
          <a:p>
            <a:pPr lvl="1"/>
            <a:r>
              <a:rPr lang="ru-RU" dirty="0" smtClean="0"/>
              <a:t>Символы </a:t>
            </a:r>
            <a:r>
              <a:rPr lang="ru-RU" dirty="0"/>
              <a:t>верхнего и нижнего </a:t>
            </a:r>
            <a:r>
              <a:rPr lang="ru-RU" dirty="0" smtClean="0"/>
              <a:t>регистров отличаются </a:t>
            </a:r>
            <a:r>
              <a:rPr lang="ru-RU" dirty="0"/>
              <a:t>на</a:t>
            </a:r>
            <a:r>
              <a:rPr lang="en-US" dirty="0" smtClean="0"/>
              <a:t> </a:t>
            </a:r>
            <a:r>
              <a:rPr lang="en-US" dirty="0"/>
              <a:t>0x20 (32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76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ASCII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коды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27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40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9512"/>
            <a:ext cx="54102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Таблица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ASCII 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кодов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4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90600" y="1219200"/>
            <a:ext cx="8077200" cy="5181600"/>
          </a:xfrm>
          <a:noFill/>
          <a:ln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Вызывающая функция</a:t>
            </a:r>
            <a:r>
              <a:rPr lang="en-US" sz="2800" dirty="0" smtClean="0"/>
              <a:t> (</a:t>
            </a:r>
            <a:r>
              <a:rPr lang="ru-RU" sz="2800" dirty="0" smtClean="0"/>
              <a:t>в данном случае</a:t>
            </a:r>
            <a:r>
              <a:rPr lang="en-US" sz="2800" dirty="0" smtClean="0"/>
              <a:t>, </a:t>
            </a:r>
            <a:r>
              <a:rPr lang="en-US" sz="2800" dirty="0">
                <a:latin typeface="Courier New" pitchFamily="49" charset="0"/>
              </a:rPr>
              <a:t>main</a:t>
            </a:r>
            <a:r>
              <a:rPr lang="en-US" sz="2800" dirty="0"/>
              <a:t>)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Вызываемая функция</a:t>
            </a:r>
            <a:r>
              <a:rPr lang="uk-UA" sz="2800" b="1" dirty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ru-RU" sz="2800" dirty="0"/>
              <a:t>в данном случае</a:t>
            </a:r>
            <a:r>
              <a:rPr lang="en-US" sz="2800" dirty="0" smtClean="0"/>
              <a:t>, </a:t>
            </a:r>
            <a:r>
              <a:rPr lang="en-US" sz="2800" dirty="0">
                <a:latin typeface="Courier New" pitchFamily="49" charset="0"/>
              </a:rPr>
              <a:t>sum</a:t>
            </a:r>
            <a:r>
              <a:rPr lang="en-US" sz="2800" dirty="0"/>
              <a:t>)</a:t>
            </a:r>
          </a:p>
        </p:txBody>
      </p:sp>
      <p:sp>
        <p:nvSpPr>
          <p:cNvPr id="10649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2590800"/>
            <a:ext cx="495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uk-UA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void main()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y = sum(42, 7);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b)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return (a + b);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Вызовы функций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89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990600"/>
            <a:ext cx="8153400" cy="5181600"/>
          </a:xfrm>
          <a:noFill/>
          <a:ln/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accent1"/>
                </a:solidFill>
              </a:rPr>
              <a:t>Вызывающая функция</a:t>
            </a:r>
            <a:r>
              <a:rPr lang="en-US" sz="2600" b="1" dirty="0" smtClean="0">
                <a:solidFill>
                  <a:schemeClr val="accent1"/>
                </a:solidFill>
              </a:rPr>
              <a:t>:</a:t>
            </a:r>
            <a:endParaRPr lang="en-US" sz="2600" b="1" dirty="0">
              <a:solidFill>
                <a:schemeClr val="accent1"/>
              </a:solidFill>
            </a:endParaRPr>
          </a:p>
          <a:p>
            <a:pPr lvl="1"/>
            <a:r>
              <a:rPr lang="ru-RU" sz="2300" dirty="0" smtClean="0"/>
              <a:t>передает</a:t>
            </a:r>
            <a:r>
              <a:rPr lang="en-US" sz="2300" dirty="0" smtClean="0"/>
              <a:t> </a:t>
            </a:r>
            <a:r>
              <a:rPr lang="ru-RU" sz="2300" b="1" dirty="0" smtClean="0"/>
              <a:t>аргументы</a:t>
            </a:r>
            <a:r>
              <a:rPr lang="en-US" sz="2300" dirty="0" smtClean="0"/>
              <a:t> </a:t>
            </a:r>
            <a:r>
              <a:rPr lang="ru-RU" sz="2300" dirty="0" smtClean="0"/>
              <a:t>в вызываемую функцию</a:t>
            </a:r>
            <a:endParaRPr lang="en-US" sz="2300" dirty="0"/>
          </a:p>
          <a:p>
            <a:pPr lvl="1"/>
            <a:r>
              <a:rPr lang="ru-RU" sz="2300" dirty="0"/>
              <a:t>п</a:t>
            </a:r>
            <a:r>
              <a:rPr lang="ru-RU" sz="2300" dirty="0" smtClean="0"/>
              <a:t>ередает управление вызываемой функции (делает переход на начальную инструкцию вызываемой функции)</a:t>
            </a:r>
            <a:endParaRPr lang="en-US" sz="2300" dirty="0"/>
          </a:p>
          <a:p>
            <a:r>
              <a:rPr lang="ru-RU" sz="2600" b="1" dirty="0" smtClean="0">
                <a:solidFill>
                  <a:schemeClr val="accent1"/>
                </a:solidFill>
              </a:rPr>
              <a:t>Вызываемая функция</a:t>
            </a:r>
            <a:r>
              <a:rPr lang="en-US" sz="2600" b="1" dirty="0" smtClean="0">
                <a:solidFill>
                  <a:schemeClr val="accent1"/>
                </a:solidFill>
              </a:rPr>
              <a:t>: </a:t>
            </a:r>
            <a:endParaRPr lang="en-US" sz="2600" b="1" dirty="0">
              <a:solidFill>
                <a:schemeClr val="accent1"/>
              </a:solidFill>
            </a:endParaRPr>
          </a:p>
          <a:p>
            <a:pPr lvl="1"/>
            <a:r>
              <a:rPr lang="ru-RU" sz="2300" b="1" dirty="0"/>
              <a:t>в</a:t>
            </a:r>
            <a:r>
              <a:rPr lang="ru-RU" sz="2300" b="1" dirty="0" smtClean="0"/>
              <a:t>ыполняет </a:t>
            </a:r>
            <a:r>
              <a:rPr lang="ru-RU" sz="2300" dirty="0" smtClean="0"/>
              <a:t>необходимые операции</a:t>
            </a:r>
            <a:endParaRPr lang="en-US" sz="2300" dirty="0"/>
          </a:p>
          <a:p>
            <a:pPr lvl="1"/>
            <a:r>
              <a:rPr lang="ru-RU" sz="2300" b="1" dirty="0" smtClean="0"/>
              <a:t>возвращает</a:t>
            </a:r>
            <a:r>
              <a:rPr lang="en-US" sz="2300" b="1" dirty="0" smtClean="0"/>
              <a:t> </a:t>
            </a:r>
            <a:r>
              <a:rPr lang="ru-RU" sz="2300" dirty="0" smtClean="0"/>
              <a:t>результат вызывающей функции</a:t>
            </a:r>
            <a:endParaRPr lang="en-US" sz="2300" dirty="0"/>
          </a:p>
          <a:p>
            <a:pPr lvl="1"/>
            <a:r>
              <a:rPr lang="ru-RU" sz="2300" b="1" dirty="0" smtClean="0"/>
              <a:t>возвращает</a:t>
            </a:r>
            <a:r>
              <a:rPr lang="en-US" sz="2300" b="1" dirty="0" smtClean="0"/>
              <a:t> </a:t>
            </a:r>
            <a:r>
              <a:rPr lang="ru-RU" sz="2300" dirty="0" smtClean="0"/>
              <a:t>управление в точку вызова (делает переход на инструкцию, следующую за вызовом функции)</a:t>
            </a:r>
            <a:endParaRPr lang="en-US" sz="2300" dirty="0"/>
          </a:p>
          <a:p>
            <a:pPr lvl="1"/>
            <a:r>
              <a:rPr lang="ru-RU" sz="2300" b="1" dirty="0" smtClean="0"/>
              <a:t>не должна изменять (перезаписывать)</a:t>
            </a:r>
            <a:r>
              <a:rPr lang="en-US" sz="2300" dirty="0" smtClean="0"/>
              <a:t> </a:t>
            </a:r>
            <a:r>
              <a:rPr lang="ru-RU" sz="2300" dirty="0" smtClean="0"/>
              <a:t>содержимое регистров</a:t>
            </a:r>
            <a:r>
              <a:rPr lang="ru-RU" sz="2300" dirty="0"/>
              <a:t> </a:t>
            </a:r>
            <a:r>
              <a:rPr lang="ru-RU" sz="2300" dirty="0" smtClean="0"/>
              <a:t>или памяти, которые использует вызывающая функция</a:t>
            </a:r>
            <a:endParaRPr lang="en-US" sz="2300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Соглашение о вызове функций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766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219200"/>
            <a:ext cx="7772400" cy="5181600"/>
          </a:xfrm>
          <a:noFill/>
          <a:ln/>
        </p:spPr>
        <p:txBody>
          <a:bodyPr>
            <a:noAutofit/>
          </a:bodyPr>
          <a:lstStyle/>
          <a:p>
            <a:r>
              <a:rPr lang="ru-RU" sz="2600" b="1" dirty="0"/>
              <a:t>Вызов </a:t>
            </a:r>
            <a:r>
              <a:rPr lang="ru-RU" sz="2600" b="1" dirty="0" smtClean="0"/>
              <a:t>функции</a:t>
            </a:r>
            <a:r>
              <a:rPr lang="en-US" sz="2600" b="1" dirty="0" smtClean="0"/>
              <a:t>:</a:t>
            </a:r>
            <a:r>
              <a:rPr lang="en-US" sz="2600" dirty="0" smtClean="0"/>
              <a:t> </a:t>
            </a:r>
            <a:r>
              <a:rPr lang="ru-RU" sz="2600" dirty="0" smtClean="0"/>
              <a:t>осуществляется при помощи инструкции </a:t>
            </a:r>
            <a:r>
              <a:rPr lang="en-US" sz="2600" dirty="0" err="1" smtClean="0">
                <a:latin typeface="Courier New" pitchFamily="49" charset="0"/>
              </a:rPr>
              <a:t>jal</a:t>
            </a:r>
            <a:r>
              <a:rPr lang="ru-RU" sz="2600" dirty="0" smtClean="0">
                <a:latin typeface="Courier New" pitchFamily="49" charset="0"/>
              </a:rPr>
              <a:t> </a:t>
            </a:r>
            <a:r>
              <a:rPr lang="en-US" sz="2600" dirty="0" smtClean="0"/>
              <a:t>(jump </a:t>
            </a:r>
            <a:r>
              <a:rPr lang="en-US" sz="2600" dirty="0"/>
              <a:t>and </a:t>
            </a:r>
            <a:r>
              <a:rPr lang="en-US" sz="2600" dirty="0" smtClean="0"/>
              <a:t>link)</a:t>
            </a:r>
            <a:r>
              <a:rPr lang="ru-RU" sz="2600" dirty="0" smtClean="0"/>
              <a:t>, которая делает безусловный переход на адрес начала подпрограммы и сохраняет адрес возврата в 31-й регистр (</a:t>
            </a:r>
            <a:r>
              <a:rPr lang="en-US" sz="2600" dirty="0">
                <a:latin typeface="Courier New" pitchFamily="49" charset="0"/>
                <a:cs typeface="Arial" charset="0"/>
              </a:rPr>
              <a:t>$</a:t>
            </a:r>
            <a:r>
              <a:rPr lang="en-US" sz="2600" dirty="0" err="1" smtClean="0">
                <a:latin typeface="Courier New" pitchFamily="49" charset="0"/>
                <a:cs typeface="Arial" charset="0"/>
              </a:rPr>
              <a:t>ra</a:t>
            </a:r>
            <a:r>
              <a:rPr lang="ru-RU" sz="2600" dirty="0" smtClean="0"/>
              <a:t>)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ru-RU" sz="2600" b="1" dirty="0" smtClean="0"/>
              <a:t>Возврат </a:t>
            </a:r>
            <a:r>
              <a:rPr lang="ru-RU" sz="2600" dirty="0" smtClean="0"/>
              <a:t>из функции</a:t>
            </a:r>
            <a:r>
              <a:rPr lang="en-US" sz="2600" dirty="0" smtClean="0"/>
              <a:t>: </a:t>
            </a:r>
            <a:r>
              <a:rPr lang="ru-RU" sz="2600" dirty="0" smtClean="0"/>
              <a:t>при помощи инструкции </a:t>
            </a:r>
            <a:r>
              <a:rPr lang="en-US" sz="2600" dirty="0" err="1" smtClean="0">
                <a:latin typeface="Courier New" pitchFamily="49" charset="0"/>
              </a:rPr>
              <a:t>jr</a:t>
            </a:r>
            <a:r>
              <a:rPr lang="ru-RU" sz="2600" dirty="0" smtClean="0">
                <a:latin typeface="Courier New" pitchFamily="49" charset="0"/>
              </a:rPr>
              <a:t> </a:t>
            </a:r>
            <a:r>
              <a:rPr lang="ru-RU" sz="2600" dirty="0" smtClean="0"/>
              <a:t>(</a:t>
            </a:r>
            <a:r>
              <a:rPr lang="en-US" sz="2600" dirty="0" smtClean="0"/>
              <a:t>jump register)</a:t>
            </a:r>
            <a:r>
              <a:rPr lang="ru-RU" sz="2600" dirty="0" smtClean="0"/>
              <a:t>, которая делает безусловный переход, на адрес возврата, хранящийся в 31-м регистре </a:t>
            </a:r>
            <a:r>
              <a:rPr lang="ru-RU" sz="2600" dirty="0"/>
              <a:t>(</a:t>
            </a:r>
            <a:r>
              <a:rPr lang="en-US" sz="2600" dirty="0">
                <a:latin typeface="Courier New" pitchFamily="49" charset="0"/>
                <a:cs typeface="Arial" charset="0"/>
              </a:rPr>
              <a:t>$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ra</a:t>
            </a:r>
            <a:r>
              <a:rPr lang="ru-RU" sz="2600" dirty="0"/>
              <a:t>)</a:t>
            </a:r>
            <a:r>
              <a:rPr lang="en-US" sz="2600" dirty="0"/>
              <a:t> </a:t>
            </a:r>
            <a:endParaRPr lang="en-US" sz="2600" dirty="0">
              <a:latin typeface="Courier New" pitchFamily="49" charset="0"/>
            </a:endParaRPr>
          </a:p>
          <a:p>
            <a:r>
              <a:rPr lang="ru-RU" sz="2600" b="1" dirty="0" smtClean="0"/>
              <a:t>Аргументы</a:t>
            </a:r>
            <a:r>
              <a:rPr lang="en-US" sz="2600" dirty="0" smtClean="0"/>
              <a:t>: </a:t>
            </a:r>
            <a:r>
              <a:rPr lang="ru-RU" sz="2600" dirty="0" smtClean="0"/>
              <a:t>регистры </a:t>
            </a:r>
            <a:r>
              <a:rPr lang="en-US" sz="2600" dirty="0" smtClean="0">
                <a:latin typeface="Courier10 BT" pitchFamily="49" charset="0"/>
              </a:rPr>
              <a:t>$a0 </a:t>
            </a:r>
            <a:r>
              <a:rPr lang="en-US" sz="2600" dirty="0">
                <a:latin typeface="Courier10 BT" pitchFamily="49" charset="0"/>
              </a:rPr>
              <a:t>- $a3</a:t>
            </a:r>
          </a:p>
          <a:p>
            <a:r>
              <a:rPr lang="ru-RU" sz="2600" b="1" dirty="0" smtClean="0"/>
              <a:t>Возвращаемое значение</a:t>
            </a:r>
            <a:r>
              <a:rPr lang="en-US" sz="2600" dirty="0" smtClean="0"/>
              <a:t>:</a:t>
            </a:r>
            <a:r>
              <a:rPr lang="ru-RU" sz="2600" dirty="0" smtClean="0"/>
              <a:t> регистры</a:t>
            </a:r>
            <a:r>
              <a:rPr lang="en-US" sz="2600" dirty="0" smtClean="0"/>
              <a:t> </a:t>
            </a:r>
            <a:r>
              <a:rPr lang="en-US" sz="2600" dirty="0">
                <a:latin typeface="Courier10 BT" pitchFamily="49" charset="0"/>
              </a:rPr>
              <a:t>$</a:t>
            </a:r>
            <a:r>
              <a:rPr lang="en-US" sz="2600" dirty="0" smtClean="0">
                <a:latin typeface="Courier10 BT" pitchFamily="49" charset="0"/>
              </a:rPr>
              <a:t>v0</a:t>
            </a:r>
            <a:r>
              <a:rPr lang="ru-RU" sz="2600" dirty="0" smtClean="0">
                <a:latin typeface="Courier10 BT" pitchFamily="49" charset="0"/>
              </a:rPr>
              <a:t>-</a:t>
            </a:r>
            <a:r>
              <a:rPr lang="en-US" sz="2600" dirty="0" smtClean="0">
                <a:latin typeface="Courier10 BT" pitchFamily="49" charset="0"/>
              </a:rPr>
              <a:t>$v</a:t>
            </a:r>
            <a:r>
              <a:rPr lang="ru-RU" sz="2600" dirty="0">
                <a:latin typeface="Courier10 BT" pitchFamily="49" charset="0"/>
              </a:rPr>
              <a:t>1</a:t>
            </a:r>
            <a:endParaRPr lang="en-US" sz="2600" dirty="0">
              <a:latin typeface="Courier10 BT" pitchFamily="49" charset="0"/>
            </a:endParaRPr>
          </a:p>
          <a:p>
            <a:pPr>
              <a:buFontTx/>
              <a:buNone/>
            </a:pPr>
            <a:endParaRPr lang="en-US" sz="2600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8759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Соглашение о вызове </a:t>
            </a:r>
            <a:r>
              <a:rPr lang="ru-RU" sz="3800" dirty="0" smtClean="0">
                <a:solidFill>
                  <a:schemeClr val="bg1"/>
                </a:solidFill>
              </a:rPr>
              <a:t>функций в </a:t>
            </a:r>
            <a:r>
              <a:rPr lang="en-US" sz="3800" dirty="0" smtClean="0">
                <a:solidFill>
                  <a:schemeClr val="bg1"/>
                </a:solidFill>
              </a:rPr>
              <a:t>MIPS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65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9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06599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24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main: 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1700" dirty="0">
                <a:latin typeface="Courier New" pitchFamily="49" charset="0"/>
                <a:cs typeface="Arial" charset="0"/>
              </a:rPr>
              <a:t>  simple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add  $s0, $s1, $s2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simple: 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700" dirty="0">
                <a:latin typeface="Courier New" pitchFamily="49" charset="0"/>
                <a:cs typeface="Arial" charset="0"/>
              </a:rPr>
              <a:t> $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ra</a:t>
            </a:r>
            <a:endParaRPr lang="en-US" sz="1700" dirty="0">
              <a:latin typeface="Courier New" pitchFamily="49" charset="0"/>
              <a:cs typeface="Arial" charset="0"/>
            </a:endParaRPr>
          </a:p>
        </p:txBody>
      </p:sp>
      <p:sp>
        <p:nvSpPr>
          <p:cNvPr id="106599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4632325"/>
            <a:ext cx="716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void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означает, что функция </a:t>
            </a:r>
            <a:r>
              <a:rPr lang="en-US" sz="2000" b="1" dirty="0" smtClean="0">
                <a:solidFill>
                  <a:schemeClr val="accent1"/>
                </a:solidFill>
                <a:latin typeface="Courier New" pitchFamily="49" charset="0"/>
              </a:rPr>
              <a:t>simple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</a:rPr>
              <a:t>не возвращает значение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065993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4572000"/>
            <a:ext cx="71628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Вызовы функций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3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9906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smtClean="0">
                <a:latin typeface="Courier New" pitchFamily="49" charset="0"/>
                <a:cs typeface="Arial" charset="0"/>
              </a:rPr>
              <a:t>}</a:t>
            </a:r>
            <a:endParaRPr lang="ru-RU" sz="17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</a:t>
            </a:r>
            <a:endParaRPr lang="en-US" sz="1700" dirty="0" smtClean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smtClean="0">
                <a:latin typeface="Courier New" pitchFamily="49" charset="0"/>
                <a:cs typeface="Arial" charset="0"/>
              </a:rPr>
              <a:t>{</a:t>
            </a:r>
            <a:r>
              <a:rPr lang="en-US" sz="1700" dirty="0">
                <a:latin typeface="Courier New" pitchFamily="49" charset="0"/>
                <a:cs typeface="Arial" charset="0"/>
              </a:rPr>
              <a:t> </a:t>
            </a:r>
            <a:r>
              <a:rPr lang="en-US" sz="1700" dirty="0" smtClean="0">
                <a:latin typeface="Courier New" pitchFamily="49" charset="0"/>
                <a:cs typeface="Arial" charset="0"/>
              </a:rPr>
              <a:t>return;}</a:t>
            </a:r>
            <a:endParaRPr lang="en-US" sz="1700" dirty="0">
              <a:latin typeface="Courier New" pitchFamily="49" charset="0"/>
              <a:cs typeface="Arial" charset="0"/>
            </a:endParaRPr>
          </a:p>
        </p:txBody>
      </p:sp>
      <p:sp>
        <p:nvSpPr>
          <p:cNvPr id="1142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2400" y="9906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main: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jal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  simple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add  $s0, $s1, $s2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simple: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jr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 $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ra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114279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200400"/>
            <a:ext cx="81534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jal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+mj-lt"/>
              </a:rPr>
              <a:t>безусловный переход на начальную инструкцию функции </a:t>
            </a:r>
            <a:r>
              <a:rPr lang="ru-RU" sz="2000" dirty="0" err="1" smtClean="0">
                <a:latin typeface="+mj-lt"/>
              </a:rPr>
              <a:t>simple</a:t>
            </a:r>
            <a:r>
              <a:rPr lang="ru-RU" sz="2000" dirty="0" smtClean="0">
                <a:latin typeface="+mj-lt"/>
              </a:rPr>
              <a:t> с сохранением адреса возврата в регистр </a:t>
            </a:r>
            <a:r>
              <a:rPr lang="ru-RU" sz="2000" dirty="0" smtClean="0">
                <a:latin typeface="Courier New" pitchFamily="49" charset="0"/>
              </a:rPr>
              <a:t>$</a:t>
            </a:r>
            <a:r>
              <a:rPr lang="ru-RU" sz="2000" dirty="0" err="1" smtClean="0">
                <a:latin typeface="Courier New" pitchFamily="49" charset="0"/>
              </a:rPr>
              <a:t>ra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Times New Roman" pitchFamily="18" charset="0"/>
              </a:rPr>
              <a:t>          </a:t>
            </a:r>
            <a:r>
              <a:rPr lang="en-US" sz="2000" dirty="0" smtClean="0">
                <a:latin typeface="Courier New" pitchFamily="49" charset="0"/>
              </a:rPr>
              <a:t>$</a:t>
            </a:r>
            <a:r>
              <a:rPr lang="en-US" sz="2000" dirty="0" err="1" smtClean="0">
                <a:latin typeface="Courier New" pitchFamily="49" charset="0"/>
              </a:rPr>
              <a:t>ra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PC + 4 = 0x00400204</a:t>
            </a:r>
            <a:r>
              <a:rPr lang="ru-RU" sz="2000" b="1" dirty="0" smtClean="0">
                <a:solidFill>
                  <a:srgbClr val="FF0000"/>
                </a:solidFill>
                <a:latin typeface="Courier New" pitchFamily="49" charset="0"/>
              </a:rPr>
              <a:t>⃰</a:t>
            </a:r>
            <a:endParaRPr lang="en-US" sz="2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jr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: </a:t>
            </a:r>
            <a:r>
              <a:rPr lang="ru-RU" sz="2000" dirty="0" smtClean="0">
                <a:latin typeface="+mj-lt"/>
              </a:rPr>
              <a:t>безусловный переход на адрес возврата из функции, хранимый в регистре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Courier New" pitchFamily="49" charset="0"/>
              </a:rPr>
              <a:t>$</a:t>
            </a:r>
            <a:r>
              <a:rPr lang="en-US" sz="2000" dirty="0" err="1" smtClean="0">
                <a:latin typeface="Courier New" pitchFamily="49" charset="0"/>
              </a:rPr>
              <a:t>ra</a:t>
            </a:r>
            <a:r>
              <a:rPr lang="en-US" sz="2000" dirty="0" smtClean="0">
                <a:latin typeface="Times New Roman" pitchFamily="18" charset="0"/>
              </a:rPr>
              <a:t> (0x00400204)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</a:rPr>
              <a:t>⃰ </a:t>
            </a:r>
            <a:r>
              <a:rPr lang="ru-RU" b="1" dirty="0" smtClean="0">
                <a:solidFill>
                  <a:srgbClr val="FF0000"/>
                </a:solidFill>
              </a:rPr>
              <a:t>В реальности, из-за конвейеризации (обсуждаемой далее), адресом возврата, помещаемым в </a:t>
            </a:r>
            <a:r>
              <a:rPr lang="ru-RU" dirty="0" smtClean="0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ru-RU" dirty="0" err="1" smtClean="0">
                <a:solidFill>
                  <a:srgbClr val="FF0000"/>
                </a:solidFill>
                <a:latin typeface="Courier New" pitchFamily="49" charset="0"/>
              </a:rPr>
              <a:t>ra</a:t>
            </a:r>
            <a:r>
              <a:rPr lang="ru-RU" dirty="0" smtClean="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ru-RU" b="1" dirty="0" smtClean="0">
                <a:solidFill>
                  <a:srgbClr val="FF0000"/>
                </a:solidFill>
              </a:rPr>
              <a:t> является адрес инструкции, находящейся через одну после </a:t>
            </a:r>
            <a:r>
              <a:rPr lang="ru-RU" b="1" dirty="0" err="1" smtClean="0">
                <a:solidFill>
                  <a:srgbClr val="FF0000"/>
                </a:solidFill>
              </a:rPr>
              <a:t>jal</a:t>
            </a:r>
            <a:r>
              <a:rPr lang="ru-RU" b="1" dirty="0" smtClean="0">
                <a:solidFill>
                  <a:srgbClr val="FF0000"/>
                </a:solidFill>
              </a:rPr>
              <a:t>. Эта особенность не учитывается в ассемблерном коде, приведенном в данной главе и адрес ом возврата  считается адрес  инструкции, следующей после </a:t>
            </a:r>
            <a:r>
              <a:rPr lang="ru-RU" b="1" dirty="0" err="1" smtClean="0">
                <a:solidFill>
                  <a:srgbClr val="FF0000"/>
                </a:solidFill>
              </a:rPr>
              <a:t>jal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 smtClean="0"/>
          </a:p>
          <a:p>
            <a:pPr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Вызовы функций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add: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мнемоника инструкции, указывает, какую операцию необходимо выполнить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+mj-lt"/>
                <a:cs typeface="Arial" charset="0"/>
              </a:rPr>
              <a:t>b, c: </a:t>
            </a:r>
            <a:r>
              <a:rPr lang="ru-RU" sz="2400" dirty="0" smtClean="0">
                <a:latin typeface="+mj-lt"/>
                <a:cs typeface="Arial" charset="0"/>
              </a:rPr>
              <a:t>операнды-источники</a:t>
            </a:r>
            <a:r>
              <a:rPr lang="en-US" sz="2400" dirty="0" smtClean="0">
                <a:latin typeface="+mj-lt"/>
                <a:cs typeface="Arial" charset="0"/>
              </a:rPr>
              <a:t> (</a:t>
            </a:r>
            <a:r>
              <a:rPr lang="ru-RU" sz="2400" dirty="0" smtClean="0">
                <a:latin typeface="+mj-lt"/>
                <a:cs typeface="Arial" charset="0"/>
              </a:rPr>
              <a:t>над которым выполняется операция, заданная мнемоникой</a:t>
            </a:r>
            <a:r>
              <a:rPr lang="en-US" sz="2400" dirty="0" smtClean="0">
                <a:latin typeface="+mj-lt"/>
                <a:cs typeface="Arial" charset="0"/>
              </a:rPr>
              <a:t>)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  <a:cs typeface="Arial" charset="0"/>
              </a:rPr>
              <a:t>a:</a:t>
            </a:r>
            <a:r>
              <a:rPr lang="ru-RU" sz="2400" dirty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операнд-приемник</a:t>
            </a:r>
            <a:r>
              <a:rPr lang="ru-RU" sz="2400" dirty="0">
                <a:latin typeface="+mj-lt"/>
                <a:cs typeface="Arial" charset="0"/>
              </a:rPr>
              <a:t>, </a:t>
            </a:r>
            <a:r>
              <a:rPr lang="ru-RU" sz="2400" dirty="0" smtClean="0">
                <a:latin typeface="+mj-lt"/>
                <a:cs typeface="Arial" charset="0"/>
              </a:rPr>
              <a:t>операнд-назначение </a:t>
            </a:r>
            <a:r>
              <a:rPr lang="en-US" sz="2400" dirty="0" smtClean="0">
                <a:latin typeface="+mj-lt"/>
                <a:cs typeface="Arial" charset="0"/>
              </a:rPr>
              <a:t>(</a:t>
            </a:r>
            <a:r>
              <a:rPr lang="ru-RU" sz="2400" dirty="0" smtClean="0">
                <a:latin typeface="+mj-lt"/>
                <a:cs typeface="Arial" charset="0"/>
              </a:rPr>
              <a:t>в который записывается результат операции</a:t>
            </a:r>
            <a:r>
              <a:rPr lang="en-US" sz="2400" dirty="0" smtClean="0">
                <a:latin typeface="+mj-lt"/>
                <a:cs typeface="Arial" charset="0"/>
              </a:rPr>
              <a:t>)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240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С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0240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ассемблере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Пример инструкции: Суммирование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61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8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Соглашение о вызовах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MIPS: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Аргументы функции передаются через регистры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$a0</a:t>
            </a:r>
            <a:r>
              <a:rPr lang="en-US" sz="2600" dirty="0">
                <a:latin typeface="Times New Roman" pitchFamily="18" charset="0"/>
                <a:cs typeface="Arial" charset="0"/>
              </a:rPr>
              <a:t> - </a:t>
            </a:r>
            <a:r>
              <a:rPr lang="en-US" sz="2600" dirty="0">
                <a:latin typeface="Courier New" pitchFamily="49" charset="0"/>
                <a:cs typeface="Arial" charset="0"/>
              </a:rPr>
              <a:t>$a3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Возвращаемое значение находится в регистрах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$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v0</a:t>
            </a:r>
            <a:r>
              <a:rPr lang="uk-UA" sz="2600" dirty="0" smtClean="0">
                <a:latin typeface="Courier New" pitchFamily="49" charset="0"/>
                <a:cs typeface="Arial" charset="0"/>
              </a:rPr>
              <a:t>-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$v</a:t>
            </a:r>
            <a:r>
              <a:rPr lang="uk-UA" sz="2600" dirty="0">
                <a:latin typeface="Courier New" pitchFamily="49" charset="0"/>
                <a:cs typeface="Arial" charset="0"/>
              </a:rPr>
              <a:t>1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dirty="0" smtClean="0">
                <a:solidFill>
                  <a:schemeClr val="bg1"/>
                </a:solidFill>
                <a:latin typeface="+mj-lt"/>
              </a:rPr>
              <a:t>Аргумент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ы </a:t>
            </a:r>
            <a:r>
              <a:rPr lang="en-US" sz="3800" dirty="0" smtClean="0">
                <a:solidFill>
                  <a:schemeClr val="bg1"/>
                </a:solidFill>
                <a:latin typeface="+mj-lt"/>
              </a:rPr>
              <a:t>&amp;  </a:t>
            </a:r>
            <a:r>
              <a:rPr lang="ru-RU" sz="3800" dirty="0" smtClean="0">
                <a:solidFill>
                  <a:schemeClr val="bg1"/>
                </a:solidFill>
                <a:latin typeface="+mj-lt"/>
              </a:rPr>
              <a:t>Возвращаемое значение</a:t>
            </a:r>
            <a:endParaRPr lang="en-US" sz="3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505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3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38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Код на С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main()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y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(2, 3, 4, 5);  // 4 </a:t>
            </a:r>
            <a:r>
              <a:rPr lang="ru-RU" sz="1800" dirty="0" smtClean="0">
                <a:latin typeface="Courier New" pitchFamily="49" charset="0"/>
                <a:cs typeface="Arial" charset="0"/>
              </a:rPr>
              <a:t>аргумента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g,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h,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result;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result = (f + g) - (h +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return result;               // </a:t>
            </a:r>
            <a:r>
              <a:rPr lang="ru-RU" dirty="0" smtClean="0">
                <a:latin typeface="Courier New" pitchFamily="49" charset="0"/>
                <a:cs typeface="Arial" charset="0"/>
              </a:rPr>
              <a:t>возвращаемое значение</a:t>
            </a: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8759"/>
            <a:ext cx="830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dirty="0">
                <a:solidFill>
                  <a:schemeClr val="bg1"/>
                </a:solidFill>
              </a:rPr>
              <a:t>Аргумент</a:t>
            </a:r>
            <a:r>
              <a:rPr lang="ru-RU" sz="3800" dirty="0">
                <a:solidFill>
                  <a:schemeClr val="bg1"/>
                </a:solidFill>
              </a:rPr>
              <a:t>ы </a:t>
            </a:r>
            <a:r>
              <a:rPr lang="en-US" sz="3800" dirty="0">
                <a:solidFill>
                  <a:schemeClr val="bg1"/>
                </a:solidFill>
              </a:rPr>
              <a:t>&amp;  </a:t>
            </a:r>
            <a:r>
              <a:rPr lang="ru-RU" sz="3800" dirty="0">
                <a:solidFill>
                  <a:schemeClr val="bg1"/>
                </a:solidFill>
              </a:rPr>
              <a:t>Возвращаемое значение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9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9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690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914400"/>
            <a:ext cx="8229600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Код на ассемблере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MIPS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r>
              <a:rPr lang="en-US" sz="1700" dirty="0">
                <a:latin typeface="Courier New" pitchFamily="49" charset="0"/>
              </a:rPr>
              <a:t># $s0 = y</a:t>
            </a:r>
          </a:p>
          <a:p>
            <a:endParaRPr lang="en-US" sz="10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main:  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$a0, $0, 2    # </a:t>
            </a:r>
            <a:r>
              <a:rPr lang="ru-RU" sz="1700" dirty="0" smtClean="0">
                <a:latin typeface="Courier New" pitchFamily="49" charset="0"/>
              </a:rPr>
              <a:t>задаем аргумент </a:t>
            </a:r>
            <a:r>
              <a:rPr lang="en-US" sz="1700" dirty="0" smtClean="0">
                <a:latin typeface="Courier New" pitchFamily="49" charset="0"/>
              </a:rPr>
              <a:t>0 </a:t>
            </a:r>
            <a:r>
              <a:rPr lang="en-US" sz="1700" dirty="0">
                <a:latin typeface="Courier New" pitchFamily="49" charset="0"/>
              </a:rPr>
              <a:t>= 2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$a1, $0, 3    # </a:t>
            </a:r>
            <a:r>
              <a:rPr lang="ru-RU" sz="1700" dirty="0">
                <a:latin typeface="Courier New" pitchFamily="49" charset="0"/>
              </a:rPr>
              <a:t>задаем аргумент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1 = 3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$a2, $0, 4    # </a:t>
            </a:r>
            <a:r>
              <a:rPr lang="ru-RU" sz="1700" dirty="0">
                <a:latin typeface="Courier New" pitchFamily="49" charset="0"/>
              </a:rPr>
              <a:t>задаем аргумент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2 = 4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$a3, $0, 5    # </a:t>
            </a:r>
            <a:r>
              <a:rPr lang="ru-RU" sz="1700" dirty="0">
                <a:latin typeface="Courier New" pitchFamily="49" charset="0"/>
              </a:rPr>
              <a:t>задаем аргумент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3 = 5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jal</a:t>
            </a:r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    # </a:t>
            </a:r>
            <a:r>
              <a:rPr lang="ru-RU" sz="1700" dirty="0" smtClean="0">
                <a:latin typeface="Courier New" pitchFamily="49" charset="0"/>
              </a:rPr>
              <a:t>вызываем функцию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add  $s0, $v0, $0  # y = </a:t>
            </a:r>
            <a:r>
              <a:rPr lang="ru-RU" sz="1700" dirty="0" smtClean="0">
                <a:latin typeface="Courier New" pitchFamily="49" charset="0"/>
              </a:rPr>
              <a:t>возвращаемое значение в </a:t>
            </a:r>
            <a:r>
              <a:rPr lang="en-US" sz="1700" dirty="0">
                <a:latin typeface="Courier New" pitchFamily="49" charset="0"/>
              </a:rPr>
              <a:t>$v0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endParaRPr lang="en-US" sz="10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# $s0 = result</a:t>
            </a:r>
          </a:p>
          <a:p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:</a:t>
            </a:r>
          </a:p>
          <a:p>
            <a:r>
              <a:rPr lang="en-US" sz="1700" dirty="0">
                <a:latin typeface="Courier New" pitchFamily="49" charset="0"/>
              </a:rPr>
              <a:t>  add $t0, $a0, $a1  # $t0 = f + g</a:t>
            </a:r>
          </a:p>
          <a:p>
            <a:r>
              <a:rPr lang="en-US" sz="1700" dirty="0">
                <a:latin typeface="Courier New" pitchFamily="49" charset="0"/>
              </a:rPr>
              <a:t>  add $t1, $a2, $a3  # $t1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$s0, $t0, $t1  #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add $v0, $s0, $0   </a:t>
            </a:r>
            <a:r>
              <a:rPr lang="en-US" sz="1700" dirty="0" smtClean="0">
                <a:latin typeface="Courier New" pitchFamily="49" charset="0"/>
              </a:rPr>
              <a:t># </a:t>
            </a:r>
            <a:r>
              <a:rPr lang="ru-RU" sz="1700" dirty="0" smtClean="0">
                <a:latin typeface="Courier New" pitchFamily="49" charset="0"/>
              </a:rPr>
              <a:t>записываем возвращаемое значение в</a:t>
            </a:r>
            <a:r>
              <a:rPr lang="en-US" sz="1700" dirty="0" smtClean="0">
                <a:latin typeface="Courier New" pitchFamily="49" charset="0"/>
              </a:rPr>
              <a:t> </a:t>
            </a:r>
            <a:r>
              <a:rPr lang="en-US" sz="1700" dirty="0">
                <a:latin typeface="Courier New" pitchFamily="49" charset="0"/>
              </a:rPr>
              <a:t>$v0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jr</a:t>
            </a:r>
            <a:r>
              <a:rPr lang="en-US" sz="1700" dirty="0">
                <a:latin typeface="Courier New" pitchFamily="49" charset="0"/>
              </a:rPr>
              <a:t>  $</a:t>
            </a:r>
            <a:r>
              <a:rPr lang="en-US" sz="1700" dirty="0" err="1">
                <a:latin typeface="Courier New" pitchFamily="49" charset="0"/>
              </a:rPr>
              <a:t>ra</a:t>
            </a:r>
            <a:r>
              <a:rPr lang="en-US" sz="1700" dirty="0">
                <a:latin typeface="Courier New" pitchFamily="49" charset="0"/>
              </a:rPr>
              <a:t>            # </a:t>
            </a:r>
            <a:r>
              <a:rPr lang="ru-RU" sz="1700" dirty="0" smtClean="0">
                <a:latin typeface="Courier New" pitchFamily="49" charset="0"/>
              </a:rPr>
              <a:t>возвращаемся в вызывающую функцию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dirty="0">
                <a:solidFill>
                  <a:schemeClr val="bg1"/>
                </a:solidFill>
              </a:rPr>
              <a:t>Аргумент</a:t>
            </a:r>
            <a:r>
              <a:rPr lang="ru-RU" sz="3800" dirty="0">
                <a:solidFill>
                  <a:schemeClr val="bg1"/>
                </a:solidFill>
              </a:rPr>
              <a:t>ы </a:t>
            </a:r>
            <a:r>
              <a:rPr lang="en-US" sz="3800" dirty="0">
                <a:solidFill>
                  <a:schemeClr val="bg1"/>
                </a:solidFill>
              </a:rPr>
              <a:t>&amp;  </a:t>
            </a:r>
            <a:r>
              <a:rPr lang="ru-RU" sz="3800" dirty="0">
                <a:solidFill>
                  <a:schemeClr val="bg1"/>
                </a:solidFill>
              </a:rPr>
              <a:t>Возвращаемое значение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34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07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407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59865"/>
            <a:ext cx="8153400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</a:rPr>
              <a:t>Код на ассемблере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MIPS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</a:endParaRPr>
          </a:p>
          <a:p>
            <a:r>
              <a:rPr lang="en-US" sz="1700" dirty="0">
                <a:latin typeface="Courier New" pitchFamily="49" charset="0"/>
              </a:rPr>
              <a:t># $s0 = result</a:t>
            </a:r>
          </a:p>
          <a:p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: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$t0</a:t>
            </a:r>
            <a:r>
              <a:rPr lang="en-US" sz="1700" dirty="0">
                <a:latin typeface="Courier New" pitchFamily="49" charset="0"/>
              </a:rPr>
              <a:t>, $a0, $a1  # $t0 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$t1</a:t>
            </a:r>
            <a:r>
              <a:rPr lang="en-US" sz="1700" dirty="0">
                <a:latin typeface="Courier New" pitchFamily="49" charset="0"/>
              </a:rPr>
              <a:t>, $a2, $a3  # $t1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$s0</a:t>
            </a:r>
            <a:r>
              <a:rPr lang="en-US" sz="1700" dirty="0">
                <a:latin typeface="Courier New" pitchFamily="49" charset="0"/>
              </a:rPr>
              <a:t>, $t0, $t1  #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add $v0, $s0, $0   # </a:t>
            </a:r>
            <a:r>
              <a:rPr lang="ru-RU" sz="1700" dirty="0">
                <a:latin typeface="Courier New" pitchFamily="49" charset="0"/>
              </a:rPr>
              <a:t>записываем возвращаемое значение в</a:t>
            </a:r>
            <a:r>
              <a:rPr lang="en-US" sz="1700" dirty="0">
                <a:latin typeface="Courier New" pitchFamily="49" charset="0"/>
              </a:rPr>
              <a:t> $</a:t>
            </a:r>
            <a:r>
              <a:rPr lang="en-US" sz="1700" dirty="0" smtClean="0">
                <a:latin typeface="Courier New" pitchFamily="49" charset="0"/>
              </a:rPr>
              <a:t>v0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jr</a:t>
            </a:r>
            <a:r>
              <a:rPr lang="en-US" sz="1700" dirty="0">
                <a:latin typeface="Courier New" pitchFamily="49" charset="0"/>
              </a:rPr>
              <a:t>  $</a:t>
            </a:r>
            <a:r>
              <a:rPr lang="en-US" sz="1700" dirty="0" err="1">
                <a:latin typeface="Courier New" pitchFamily="49" charset="0"/>
              </a:rPr>
              <a:t>ra</a:t>
            </a:r>
            <a:r>
              <a:rPr lang="en-US" sz="1700" dirty="0">
                <a:latin typeface="Courier New" pitchFamily="49" charset="0"/>
              </a:rPr>
              <a:t>            # </a:t>
            </a:r>
            <a:r>
              <a:rPr lang="ru-RU" sz="1700" dirty="0">
                <a:latin typeface="Courier New" pitchFamily="49" charset="0"/>
              </a:rPr>
              <a:t>возвращаемся в вызывающую функцию</a:t>
            </a:r>
            <a:endParaRPr lang="en-US" sz="1700" dirty="0">
              <a:latin typeface="Courier New" pitchFamily="49" charset="0"/>
            </a:endParaRPr>
          </a:p>
        </p:txBody>
      </p:sp>
      <p:sp>
        <p:nvSpPr>
          <p:cNvPr id="11407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3733800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diffofsums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+mj-lt"/>
              </a:rPr>
              <a:t>перезаписывает 3 регистра</a:t>
            </a:r>
            <a:r>
              <a:rPr lang="en-US" sz="2400" dirty="0" smtClean="0">
                <a:latin typeface="Times New Roman" pitchFamily="18" charset="0"/>
              </a:rPr>
              <a:t>:</a:t>
            </a:r>
            <a:r>
              <a:rPr lang="en-US" sz="2400" dirty="0" smtClean="0"/>
              <a:t> </a:t>
            </a:r>
            <a:r>
              <a:rPr lang="en-US" sz="2400" dirty="0">
                <a:latin typeface="Courier New" pitchFamily="49" charset="0"/>
              </a:rPr>
              <a:t>$t0</a:t>
            </a:r>
            <a:r>
              <a:rPr lang="en-US" sz="2400" dirty="0"/>
              <a:t>, </a:t>
            </a:r>
            <a:r>
              <a:rPr lang="en-US" sz="2400" dirty="0">
                <a:latin typeface="Courier New" pitchFamily="49" charset="0"/>
              </a:rPr>
              <a:t>$t1</a:t>
            </a:r>
            <a:r>
              <a:rPr lang="en-US" sz="2400" dirty="0"/>
              <a:t>, </a:t>
            </a:r>
            <a:r>
              <a:rPr lang="en-US" sz="2400" dirty="0" smtClean="0">
                <a:latin typeface="Courier New" pitchFamily="49" charset="0"/>
              </a:rPr>
              <a:t>$</a:t>
            </a:r>
            <a:r>
              <a:rPr lang="en-US" sz="2400" dirty="0">
                <a:latin typeface="Courier New" pitchFamily="49" charset="0"/>
              </a:rPr>
              <a:t>s0</a:t>
            </a:r>
            <a:endParaRPr lang="en-US" sz="24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400" dirty="0" err="1">
                <a:latin typeface="Courier New" pitchFamily="49" charset="0"/>
              </a:rPr>
              <a:t>diffofsums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+mj-lt"/>
              </a:rPr>
              <a:t>может использовать </a:t>
            </a:r>
            <a:r>
              <a:rPr lang="ru-RU" sz="2400" i="1" dirty="0" smtClean="0">
                <a:latin typeface="+mj-lt"/>
              </a:rPr>
              <a:t>стек </a:t>
            </a:r>
            <a:r>
              <a:rPr lang="ru-RU" sz="2400" dirty="0" smtClean="0">
                <a:latin typeface="+mj-lt"/>
              </a:rPr>
              <a:t>для временного сохранения и последующего восстановления регистров, используемых в функции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8759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dirty="0">
                <a:solidFill>
                  <a:schemeClr val="bg1"/>
                </a:solidFill>
              </a:rPr>
              <a:t>Аргумент</a:t>
            </a:r>
            <a:r>
              <a:rPr lang="ru-RU" sz="3800" dirty="0">
                <a:solidFill>
                  <a:schemeClr val="bg1"/>
                </a:solidFill>
              </a:rPr>
              <a:t>ы </a:t>
            </a:r>
            <a:r>
              <a:rPr lang="en-US" sz="3800" dirty="0">
                <a:solidFill>
                  <a:schemeClr val="bg1"/>
                </a:solidFill>
              </a:rPr>
              <a:t>&amp;  </a:t>
            </a:r>
            <a:r>
              <a:rPr lang="ru-RU" sz="3800" dirty="0">
                <a:solidFill>
                  <a:schemeClr val="bg1"/>
                </a:solidFill>
              </a:rPr>
              <a:t>Возвращаемое значение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30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81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7900879"/>
              </p:ext>
            </p:extLst>
          </p:nvPr>
        </p:nvGraphicFramePr>
        <p:xfrm>
          <a:off x="6553200" y="1447800"/>
          <a:ext cx="2465387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47" r:id="rId8" imgW="1104900" imgH="1981200" progId="">
                  <p:embed/>
                </p:oleObj>
              </mc:Choice>
              <mc:Fallback>
                <p:oleObj r:id="rId8" imgW="1104900" imgH="198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47800"/>
                        <a:ext cx="2465387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827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82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828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447800"/>
            <a:ext cx="5715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100" dirty="0" smtClean="0">
                <a:latin typeface="+mj-lt"/>
                <a:cs typeface="Arial" charset="0"/>
              </a:rPr>
              <a:t>Стек является способом организации памяти для временного хранения переменных</a:t>
            </a:r>
            <a:endParaRPr lang="en-US" sz="21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100" dirty="0">
                <a:cs typeface="Arial" charset="0"/>
              </a:rPr>
              <a:t>Стек </a:t>
            </a:r>
            <a:r>
              <a:rPr lang="ru-RU" sz="2100" dirty="0" smtClean="0">
                <a:cs typeface="Arial" charset="0"/>
              </a:rPr>
              <a:t>организован по принципу последний зашел-первый вышел (</a:t>
            </a:r>
            <a:r>
              <a:rPr lang="en-US" sz="2100" dirty="0" smtClean="0">
                <a:latin typeface="+mj-lt"/>
                <a:cs typeface="Arial" charset="0"/>
              </a:rPr>
              <a:t>last-in-first-out</a:t>
            </a:r>
            <a:r>
              <a:rPr lang="ru-RU" sz="2100" dirty="0" smtClean="0">
                <a:latin typeface="+mj-lt"/>
                <a:cs typeface="Arial" charset="0"/>
              </a:rPr>
              <a:t>, </a:t>
            </a:r>
            <a:r>
              <a:rPr lang="en-US" sz="2100" dirty="0" smtClean="0">
                <a:latin typeface="+mj-lt"/>
                <a:cs typeface="Arial" charset="0"/>
              </a:rPr>
              <a:t>LIFO)</a:t>
            </a:r>
            <a:endParaRPr lang="ru-RU" sz="21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100" dirty="0" smtClean="0">
                <a:latin typeface="+mj-lt"/>
                <a:cs typeface="Arial" charset="0"/>
              </a:rPr>
              <a:t>Можно провести аналогию со </a:t>
            </a:r>
            <a:r>
              <a:rPr lang="ru-RU" sz="2100" dirty="0">
                <a:latin typeface="+mj-lt"/>
                <a:cs typeface="Arial" charset="0"/>
              </a:rPr>
              <a:t>стопкой тарелок. </a:t>
            </a:r>
            <a:r>
              <a:rPr lang="ru-RU" sz="2100" dirty="0" smtClean="0">
                <a:latin typeface="+mj-lt"/>
                <a:cs typeface="Arial" charset="0"/>
              </a:rPr>
              <a:t>Последний </a:t>
            </a:r>
            <a:r>
              <a:rPr lang="ru-RU" sz="2100" dirty="0">
                <a:latin typeface="+mj-lt"/>
                <a:cs typeface="Arial" charset="0"/>
              </a:rPr>
              <a:t>элемент, помещенный в</a:t>
            </a:r>
            <a:r>
              <a:rPr lang="ru-RU" sz="2100" dirty="0" smtClean="0">
                <a:latin typeface="+mj-lt"/>
                <a:cs typeface="Arial" charset="0"/>
              </a:rPr>
              <a:t> </a:t>
            </a:r>
            <a:r>
              <a:rPr lang="ru-RU" sz="2100" dirty="0">
                <a:latin typeface="+mj-lt"/>
                <a:cs typeface="Arial" charset="0"/>
              </a:rPr>
              <a:t>стек (верхняя тарелка), будет первым элементом, который </a:t>
            </a:r>
            <a:r>
              <a:rPr lang="ru-RU" sz="2100" dirty="0" smtClean="0">
                <a:latin typeface="+mj-lt"/>
                <a:cs typeface="Arial" charset="0"/>
              </a:rPr>
              <a:t>из него извлекут</a:t>
            </a:r>
            <a:endParaRPr lang="en-US" sz="21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100" dirty="0">
                <a:latin typeface="+mj-lt"/>
                <a:cs typeface="Arial" charset="0"/>
              </a:rPr>
              <a:t>Стек </a:t>
            </a:r>
            <a:r>
              <a:rPr lang="ru-RU" sz="2100" b="1" dirty="0">
                <a:latin typeface="+mj-lt"/>
                <a:cs typeface="Arial" charset="0"/>
              </a:rPr>
              <a:t>расширяется</a:t>
            </a:r>
            <a:r>
              <a:rPr lang="ru-RU" sz="2100" dirty="0">
                <a:latin typeface="+mj-lt"/>
                <a:cs typeface="Arial" charset="0"/>
              </a:rPr>
              <a:t> (занимает больше памяти), если процессору нужно больше места, и </a:t>
            </a:r>
            <a:r>
              <a:rPr lang="ru-RU" sz="2100" b="1" dirty="0">
                <a:latin typeface="+mj-lt"/>
                <a:cs typeface="Arial" charset="0"/>
              </a:rPr>
              <a:t>сужается</a:t>
            </a:r>
            <a:r>
              <a:rPr lang="ru-RU" sz="2100" dirty="0">
                <a:latin typeface="+mj-lt"/>
                <a:cs typeface="Arial" charset="0"/>
              </a:rPr>
              <a:t> (занимает меньше памяти), если процессору </a:t>
            </a:r>
            <a:r>
              <a:rPr lang="ru-RU" sz="2100" dirty="0" smtClean="0">
                <a:latin typeface="+mj-lt"/>
                <a:cs typeface="Arial" charset="0"/>
              </a:rPr>
              <a:t>не </a:t>
            </a:r>
            <a:r>
              <a:rPr lang="ru-RU" sz="2100" dirty="0">
                <a:latin typeface="+mj-lt"/>
                <a:cs typeface="Arial" charset="0"/>
              </a:rPr>
              <a:t>нужны сохранённые там переменные</a:t>
            </a:r>
            <a:endParaRPr lang="ru-RU" sz="21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1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Стек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49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483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7258162"/>
              </p:ext>
            </p:extLst>
          </p:nvPr>
        </p:nvGraphicFramePr>
        <p:xfrm>
          <a:off x="915988" y="4167662"/>
          <a:ext cx="6932612" cy="253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71" name="VISIO" r:id="rId8" imgW="3656520" imgH="1400040" progId="Visio.Drawing.6">
                  <p:embed/>
                </p:oleObj>
              </mc:Choice>
              <mc:Fallback>
                <p:oleObj name="VISIO" r:id="rId8" imgW="3656520" imgH="140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167662"/>
                        <a:ext cx="6932612" cy="253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483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Стек расширяется вниз (в сторону младших адресов)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Регистр указателя стека </a:t>
            </a:r>
            <a:r>
              <a:rPr lang="en-US" sz="2600" dirty="0" smtClean="0">
                <a:latin typeface="+mj-lt"/>
                <a:cs typeface="Arial" charset="0"/>
              </a:rPr>
              <a:t>(stack pointer, </a:t>
            </a:r>
            <a:r>
              <a:rPr lang="en-US" sz="2600" dirty="0">
                <a:latin typeface="Courier New" pitchFamily="49" charset="0"/>
                <a:cs typeface="Arial" charset="0"/>
              </a:rPr>
              <a:t>$</a:t>
            </a:r>
            <a:r>
              <a:rPr lang="en-US" sz="2600" dirty="0" err="1" smtClean="0">
                <a:latin typeface="Courier New" pitchFamily="49" charset="0"/>
                <a:cs typeface="Arial" charset="0"/>
              </a:rPr>
              <a:t>sp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)</a:t>
            </a:r>
            <a:r>
              <a:rPr lang="ru-RU" sz="2600" dirty="0" smtClean="0">
                <a:latin typeface="+mj-lt"/>
                <a:cs typeface="Arial" charset="0"/>
              </a:rPr>
              <a:t>содержит адрес вершины стека</a:t>
            </a:r>
            <a:endParaRPr lang="en-US" sz="2600" dirty="0" smtClean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Вершина стека – элемент, находящийся на самом верху стека (самая верхняя тарелка)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600" dirty="0" smtClean="0">
                <a:latin typeface="+mj-lt"/>
                <a:cs typeface="Arial" charset="0"/>
              </a:rPr>
              <a:t>По мере расширения стека, его вершина сдвигается в сторону младших адресов</a:t>
            </a:r>
            <a:endParaRPr lang="ru-RU" sz="2600" dirty="0">
              <a:latin typeface="+mj-lt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Стек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1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3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3716338"/>
            <a:ext cx="8153400" cy="2913062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Ассемблер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MIPS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diffofsums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</a:t>
            </a:r>
            <a:r>
              <a:rPr lang="en-US" sz="1800" b="1" dirty="0">
                <a:solidFill>
                  <a:srgbClr val="FF3300"/>
                </a:solidFill>
                <a:latin typeface="Courier New" pitchFamily="49" charset="0"/>
              </a:rPr>
              <a:t>$t0</a:t>
            </a:r>
            <a:r>
              <a:rPr lang="en-US" sz="1800" dirty="0">
                <a:latin typeface="Courier New" pitchFamily="49" charset="0"/>
              </a:rPr>
              <a:t>, $a0, $a1  # $t0 = f + g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</a:t>
            </a:r>
            <a:r>
              <a:rPr lang="en-US" sz="1800" b="1" dirty="0">
                <a:solidFill>
                  <a:srgbClr val="FF3300"/>
                </a:solidFill>
                <a:latin typeface="Courier New" pitchFamily="49" charset="0"/>
              </a:rPr>
              <a:t>$t1</a:t>
            </a:r>
            <a:r>
              <a:rPr lang="en-US" sz="1800" dirty="0">
                <a:latin typeface="Courier New" pitchFamily="49" charset="0"/>
              </a:rPr>
              <a:t>, $a2, $a3  # $t1 = h + </a:t>
            </a:r>
            <a:r>
              <a:rPr lang="en-US" sz="1800" dirty="0" err="1">
                <a:latin typeface="Courier New" pitchFamily="49" charset="0"/>
              </a:rPr>
              <a:t>i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sub </a:t>
            </a:r>
            <a:r>
              <a:rPr lang="en-US" sz="1800" b="1" dirty="0">
                <a:solidFill>
                  <a:srgbClr val="FF3300"/>
                </a:solidFill>
                <a:latin typeface="Courier New" pitchFamily="49" charset="0"/>
              </a:rPr>
              <a:t>$s0</a:t>
            </a:r>
            <a:r>
              <a:rPr lang="en-US" sz="1800" dirty="0">
                <a:latin typeface="Courier New" pitchFamily="49" charset="0"/>
              </a:rPr>
              <a:t>, $t0, $t1  # result = (f + g) - (h +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$v0, $s0, $0   </a:t>
            </a:r>
            <a:r>
              <a:rPr lang="en-US" sz="1800" dirty="0" smtClean="0">
                <a:latin typeface="Courier New" pitchFamily="49" charset="0"/>
              </a:rPr>
              <a:t>#</a:t>
            </a:r>
            <a:r>
              <a:rPr lang="ru-RU" sz="1800" dirty="0" smtClean="0">
                <a:latin typeface="Courier New" pitchFamily="49" charset="0"/>
              </a:rPr>
              <a:t> запись возвращаемого значения в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$v0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jr</a:t>
            </a:r>
            <a:r>
              <a:rPr lang="en-US" sz="1800" dirty="0">
                <a:latin typeface="Courier New" pitchFamily="49" charset="0"/>
              </a:rPr>
              <a:t>  $</a:t>
            </a:r>
            <a:r>
              <a:rPr lang="en-US" sz="1800" dirty="0" err="1">
                <a:latin typeface="Courier New" pitchFamily="49" charset="0"/>
              </a:rPr>
              <a:t>ra</a:t>
            </a:r>
            <a:r>
              <a:rPr lang="en-US" sz="1800" dirty="0">
                <a:latin typeface="Courier New" pitchFamily="49" charset="0"/>
              </a:rPr>
              <a:t>            # </a:t>
            </a:r>
            <a:r>
              <a:rPr lang="ru-RU" sz="1800" dirty="0" smtClean="0">
                <a:latin typeface="Courier New" pitchFamily="49" charset="0"/>
              </a:rPr>
              <a:t>возврат в вызывающую функцию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079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9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93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9906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Вызываемая функция </a:t>
            </a:r>
            <a:r>
              <a:rPr lang="ru-RU" sz="2400" dirty="0">
                <a:latin typeface="+mj-lt"/>
                <a:cs typeface="Arial" charset="0"/>
              </a:rPr>
              <a:t>должна производить вычисления и возвращать значения, но не должна приводить к неожиданным побочным </a:t>
            </a:r>
            <a:r>
              <a:rPr lang="ru-RU" sz="2400" dirty="0" smtClean="0">
                <a:latin typeface="+mj-lt"/>
                <a:cs typeface="Arial" charset="0"/>
              </a:rPr>
              <a:t>эффектам (перезаписывать области памяти и </a:t>
            </a:r>
            <a:r>
              <a:rPr lang="ru-RU" sz="2400" dirty="0" smtClean="0">
                <a:cs typeface="Arial" charset="0"/>
              </a:rPr>
              <a:t>регистры используемые вызывающей функцией</a:t>
            </a:r>
            <a:r>
              <a:rPr lang="ru-RU" sz="2400" dirty="0" smtClean="0">
                <a:latin typeface="+mj-lt"/>
                <a:cs typeface="Arial" charset="0"/>
              </a:rPr>
              <a:t>)</a:t>
            </a: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+mj-lt"/>
                <a:cs typeface="Arial" charset="0"/>
              </a:rPr>
              <a:t>Но функция </a:t>
            </a:r>
            <a:r>
              <a:rPr lang="en-US" sz="2400" dirty="0" err="1" smtClean="0">
                <a:latin typeface="Courier New" pitchFamily="49" charset="0"/>
                <a:cs typeface="Arial" charset="0"/>
              </a:rPr>
              <a:t>diffofsums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2400" dirty="0" smtClean="0">
                <a:latin typeface="+mj-lt"/>
                <a:cs typeface="Arial" charset="0"/>
              </a:rPr>
              <a:t>перезаписывает 3 регистра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Courier New" pitchFamily="49" charset="0"/>
                <a:cs typeface="Arial" charset="0"/>
              </a:rPr>
              <a:t>$t0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>
                <a:latin typeface="Courier New" pitchFamily="49" charset="0"/>
                <a:cs typeface="Arial" charset="0"/>
              </a:rPr>
              <a:t>$t1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>
                <a:latin typeface="Courier New" pitchFamily="49" charset="0"/>
                <a:cs typeface="Arial" charset="0"/>
              </a:rPr>
              <a:t>$s0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Как функции используют стек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49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066800"/>
            <a:ext cx="8153400" cy="4953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diffofsums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-12  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выделяем место в стеке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                   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для сохранения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 3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-х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регистров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$s0, 8($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сохраняем регистр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$s0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$t0, 4($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1800" b="1" dirty="0">
                <a:solidFill>
                  <a:schemeClr val="accent1"/>
                </a:solidFill>
                <a:latin typeface="Courier New" pitchFamily="49" charset="0"/>
              </a:rPr>
              <a:t>сохраняем регистр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$t0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$t1, 0($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1800" b="1" dirty="0">
                <a:solidFill>
                  <a:schemeClr val="accent1"/>
                </a:solidFill>
                <a:latin typeface="Courier New" pitchFamily="49" charset="0"/>
              </a:rPr>
              <a:t>сохраняем регистр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$t1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$t0, $a0, $a1  # $t0 = f + g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$t1, $a2, $a3  # $t1 = h + </a:t>
            </a:r>
            <a:r>
              <a:rPr lang="en-US" sz="1800" dirty="0" err="1">
                <a:latin typeface="Courier New" pitchFamily="49" charset="0"/>
              </a:rPr>
              <a:t>i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sub  $s0, $t0, $t1  # result = (f + g) - (h +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$v0, $s0, $0   # put return value in $v0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$t1, 0($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восстанавливаем регистр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$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t1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$t0, 4($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1800" b="1" dirty="0">
                <a:solidFill>
                  <a:schemeClr val="accent1"/>
                </a:solidFill>
                <a:latin typeface="Courier New" pitchFamily="49" charset="0"/>
              </a:rPr>
              <a:t>восстанавливаем регистр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$t0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$s0, 8($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</a:t>
            </a:r>
            <a:r>
              <a:rPr lang="ru-RU" sz="1800" b="1" dirty="0">
                <a:solidFill>
                  <a:schemeClr val="accent1"/>
                </a:solidFill>
                <a:latin typeface="Courier New" pitchFamily="49" charset="0"/>
              </a:rPr>
              <a:t>восстанавливаем регистр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$s0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12   # </a:t>
            </a:r>
            <a:r>
              <a:rPr lang="ru-RU" sz="1800" b="1" dirty="0" smtClean="0">
                <a:solidFill>
                  <a:schemeClr val="accent1"/>
                </a:solidFill>
                <a:latin typeface="Courier New" pitchFamily="49" charset="0"/>
              </a:rPr>
              <a:t>восстанавливаем размер стека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jr</a:t>
            </a:r>
            <a:r>
              <a:rPr lang="en-US" sz="1800" dirty="0">
                <a:latin typeface="Courier New" pitchFamily="49" charset="0"/>
              </a:rPr>
              <a:t>   $</a:t>
            </a:r>
            <a:r>
              <a:rPr lang="en-US" sz="1800" dirty="0" err="1">
                <a:latin typeface="Courier New" pitchFamily="49" charset="0"/>
              </a:rPr>
              <a:t>ra</a:t>
            </a:r>
            <a:r>
              <a:rPr lang="en-US" sz="1800" dirty="0">
                <a:latin typeface="Courier New" pitchFamily="49" charset="0"/>
              </a:rPr>
              <a:t>            # </a:t>
            </a:r>
            <a:r>
              <a:rPr lang="ru-RU" sz="1800" dirty="0">
                <a:latin typeface="Courier New" pitchFamily="49" charset="0"/>
              </a:rPr>
              <a:t>возврат в вызывающую функцию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80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0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0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875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Сохранение регистров в стеке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203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13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8207531"/>
              </p:ext>
            </p:extLst>
          </p:nvPr>
        </p:nvGraphicFramePr>
        <p:xfrm>
          <a:off x="990600" y="1752600"/>
          <a:ext cx="777240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95" name="VISIO" r:id="rId8" imgW="3504240" imgH="1388520" progId="Visio.Drawing.6">
                  <p:embed/>
                </p:oleObj>
              </mc:Choice>
              <mc:Fallback>
                <p:oleObj name="VISIO" r:id="rId8" imgW="3504240" imgH="1388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772400" cy="294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3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1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134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8759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Стек во время вызова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diffofsums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4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399" name="Group 3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1296831"/>
              </p:ext>
            </p:extLst>
          </p:nvPr>
        </p:nvGraphicFramePr>
        <p:xfrm>
          <a:off x="1066800" y="1207008"/>
          <a:ext cx="7162800" cy="5041392"/>
        </p:xfrm>
        <a:graphic>
          <a:graphicData uri="http://schemas.openxmlformats.org/drawingml/2006/table">
            <a:tbl>
              <a:tblPr/>
              <a:tblGrid>
                <a:gridCol w="3581400"/>
                <a:gridCol w="3581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Оберегаемые (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Preserved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Сохраняются вызываемой функцией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Не оберегаемые (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Non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preserved</a:t>
                      </a: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Сохраняются вызывающей функцией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$s0-$s7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$t0-$t9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ra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$a0-$a3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$v0-$v1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Стек выше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Стек ниже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2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Регистры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8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15621</TotalTime>
  <Words>7881</Words>
  <Application>Microsoft Office PowerPoint</Application>
  <PresentationFormat>Экран (4:3)</PresentationFormat>
  <Paragraphs>1460</Paragraphs>
  <Slides>138</Slides>
  <Notes>137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138</vt:i4>
      </vt:variant>
    </vt:vector>
  </HeadingPairs>
  <TitlesOfParts>
    <vt:vector size="140" baseType="lpstr">
      <vt:lpstr>Office Theme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563</cp:revision>
  <dcterms:created xsi:type="dcterms:W3CDTF">2012-08-07T04:56:47Z</dcterms:created>
  <dcterms:modified xsi:type="dcterms:W3CDTF">2016-08-23T08:41:50Z</dcterms:modified>
</cp:coreProperties>
</file>