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3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0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2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61" r:id="rId3"/>
    <p:sldId id="414" r:id="rId4"/>
    <p:sldId id="415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13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87734" autoAdjust="0"/>
  </p:normalViewPr>
  <p:slideViewPr>
    <p:cSldViewPr>
      <p:cViewPr varScale="1">
        <p:scale>
          <a:sx n="77" d="100"/>
          <a:sy n="77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87D5F-7FE5-45E5-A8FB-6808BE355092}" type="slidenum">
              <a:rPr lang="en-US"/>
              <a:pPr/>
              <a:t>11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7091-273C-4757-B866-F1179922AF90}" type="slidenum">
              <a:rPr lang="en-US"/>
              <a:pPr/>
              <a:t>12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31FBF-D890-4227-94EA-B4D8E419F03F}" type="slidenum">
              <a:rPr lang="en-US"/>
              <a:pPr/>
              <a:t>13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DE69-5253-42DB-B9B4-79D543DC169D}" type="slidenum">
              <a:rPr lang="en-US"/>
              <a:pPr/>
              <a:t>14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1DDD4-F300-491D-8CA3-50B27CA72482}" type="slidenum">
              <a:rPr lang="en-US"/>
              <a:pPr/>
              <a:t>15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AF869-D8B4-4E79-879D-680B6DFAF6DC}" type="slidenum">
              <a:rPr lang="en-US"/>
              <a:pPr/>
              <a:t>16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45B4F-6643-421D-A46C-C4ACF20FC24A}" type="slidenum">
              <a:rPr lang="en-US"/>
              <a:pPr/>
              <a:t>17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42354-CBC9-4772-AEDB-7FC95D5B9ADE}" type="slidenum">
              <a:rPr lang="en-US"/>
              <a:pPr/>
              <a:t>18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547C0-C3CD-4BAB-991D-80CB59DF265B}" type="slidenum">
              <a:rPr lang="en-US"/>
              <a:pPr/>
              <a:t>19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D624-DFAA-424B-A44F-0FA33AA0FFA8}" type="slidenum">
              <a:rPr lang="en-US"/>
              <a:pPr/>
              <a:t>20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3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EFA4-336A-4508-B907-322DAF99DE65}" type="slidenum">
              <a:rPr lang="en-US"/>
              <a:pPr/>
              <a:t>21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B15BA-A5AF-4666-A137-2A7BEE79A6FB}" type="slidenum">
              <a:rPr lang="en-US"/>
              <a:pPr/>
              <a:t>22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23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65AA2-43F8-419C-ACF8-30CBBDD5BED0}" type="slidenum">
              <a:rPr lang="en-US"/>
              <a:pPr/>
              <a:t>24</a:t>
            </a:fld>
            <a:endParaRPr lang="en-U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B0DC-77DF-415F-9F94-F6F4156B4EA3}" type="slidenum">
              <a:rPr lang="en-US"/>
              <a:pPr/>
              <a:t>25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E2DCB-4571-46A1-956F-95662E1595FE}" type="slidenum">
              <a:rPr lang="en-US"/>
              <a:pPr/>
              <a:t>26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CFAA-1860-41F7-A390-23FA2CED6278}" type="slidenum">
              <a:rPr lang="en-US"/>
              <a:pPr/>
              <a:t>27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9647-4F11-467F-A331-45397E999E40}" type="slidenum">
              <a:rPr lang="en-US"/>
              <a:pPr/>
              <a:t>28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24EB4-DDA1-4BEE-AA58-0486B74B0B4D}" type="slidenum">
              <a:rPr lang="en-US"/>
              <a:pPr/>
              <a:t>29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30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4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1A4EE-73C6-44A2-A5E9-C6FCE9A148AE}" type="slidenum">
              <a:rPr lang="en-US"/>
              <a:pPr/>
              <a:t>31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3023-23D1-4250-9895-2A09B20FA834}" type="slidenum">
              <a:rPr lang="en-US"/>
              <a:pPr/>
              <a:t>32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E7F7B-9493-4050-BFFB-27CFAD59287F}" type="slidenum">
              <a:rPr lang="en-US"/>
              <a:pPr/>
              <a:t>33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D2065-F47C-4D77-807C-83D8BB6B42FD}" type="slidenum">
              <a:rPr lang="en-US"/>
              <a:pPr/>
              <a:t>34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20B28-2A55-4754-B819-C0D12CB8782D}" type="slidenum">
              <a:rPr lang="en-US"/>
              <a:pPr/>
              <a:t>35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25FD0-999E-443D-8858-1F9C8BC53C9A}" type="slidenum">
              <a:rPr lang="en-US"/>
              <a:pPr/>
              <a:t>36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3DE47-6ADE-4CC8-8D4C-F2046C047A3C}" type="slidenum">
              <a:rPr lang="en-US"/>
              <a:pPr/>
              <a:t>37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AAE14-0550-46DC-B297-AB0455709856}" type="slidenum">
              <a:rPr lang="en-US"/>
              <a:pPr/>
              <a:t>38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21DFA-67F7-45E6-B6E7-7B8C1EF0267E}" type="slidenum">
              <a:rPr lang="en-US"/>
              <a:pPr/>
              <a:t>39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40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698C1-AA24-4069-A84B-28DB67054A50}" type="slidenum">
              <a:rPr lang="en-US"/>
              <a:pPr/>
              <a:t>5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A046-B1C6-4E51-84E8-31C17C1425D4}" type="slidenum">
              <a:rPr lang="en-US"/>
              <a:pPr/>
              <a:t>41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59D57-0100-4082-A151-1D6514E46006}" type="slidenum">
              <a:rPr lang="en-US"/>
              <a:pPr/>
              <a:t>42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43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44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A5738-752E-4EE2-B881-07E573FC4461}" type="slidenum">
              <a:rPr lang="en-US"/>
              <a:pPr/>
              <a:t>45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F177F-227E-40BB-B535-4FC8FE4C0B40}" type="slidenum">
              <a:rPr lang="en-US"/>
              <a:pPr/>
              <a:t>46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1B4EC-5E73-4E12-BB7E-8CC6037318BB}" type="slidenum">
              <a:rPr lang="en-US"/>
              <a:pPr/>
              <a:t>47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057D3-4D81-4693-B03B-C9FC3C7C9AC7}" type="slidenum">
              <a:rPr lang="en-US"/>
              <a:pPr/>
              <a:t>48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E92F6-DC1F-4224-8175-473390ED3B87}" type="slidenum">
              <a:rPr lang="en-US"/>
              <a:pPr/>
              <a:t>49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9EB63-ADF0-44B8-A43E-CCFE1FD16D5D}" type="slidenum">
              <a:rPr lang="en-US"/>
              <a:pPr/>
              <a:t>50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6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D08D-CC22-4B6C-A876-AB23B632DB03}" type="slidenum">
              <a:rPr lang="en-US"/>
              <a:pPr/>
              <a:t>51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CC81-449C-445C-85F2-DA402502BE41}" type="slidenum">
              <a:rPr lang="en-US"/>
              <a:pPr/>
              <a:t>52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11AF2-C03F-43BF-9687-E6C2C87CA51D}" type="slidenum">
              <a:rPr lang="en-US"/>
              <a:pPr/>
              <a:t>53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2C90-415D-4F6A-A711-8658D1B49D82}" type="slidenum">
              <a:rPr lang="en-US"/>
              <a:pPr/>
              <a:t>54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17B21-DE23-49F8-9F81-B49F5D0F4A4E}" type="slidenum">
              <a:rPr lang="en-US"/>
              <a:pPr/>
              <a:t>7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8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1DA1A-5CFF-4F10-8FD1-81BACB967AD4}" type="slidenum">
              <a:rPr lang="en-US"/>
              <a:pPr/>
              <a:t>9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7676E-B0BB-46AB-8E1E-3F0297F87583}" type="slidenum">
              <a:rPr lang="en-US"/>
              <a:pPr/>
              <a:t>10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523143" y="2970725"/>
            <a:ext cx="56926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Языки описания Аппаратуры</a:t>
            </a:r>
            <a:endParaRPr lang="en-US" sz="3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 4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4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523143" y="2970725"/>
            <a:ext cx="56926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Языки описания Аппаратуры</a:t>
            </a:r>
            <a:endParaRPr lang="en-US" sz="3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tags" Target="../tags/tag23.xml"/><Relationship Id="rId11" Type="http://schemas.openxmlformats.org/officeDocument/2006/relationships/image" Target="../media/image5.emf"/><Relationship Id="rId5" Type="http://schemas.openxmlformats.org/officeDocument/2006/relationships/tags" Target="../tags/tag22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1.xml"/><Relationship Id="rId9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8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5.xml"/><Relationship Id="rId7" Type="http://schemas.openxmlformats.org/officeDocument/2006/relationships/oleObject" Target="../embeddings/oleObject6.bin"/><Relationship Id="rId2" Type="http://schemas.openxmlformats.org/officeDocument/2006/relationships/tags" Target="../tags/tag64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76.xml"/><Relationship Id="rId7" Type="http://schemas.openxmlformats.org/officeDocument/2006/relationships/oleObject" Target="../embeddings/oleObject7.bin"/><Relationship Id="rId2" Type="http://schemas.openxmlformats.org/officeDocument/2006/relationships/tags" Target="../tags/tag75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79.xml"/><Relationship Id="rId7" Type="http://schemas.openxmlformats.org/officeDocument/2006/relationships/oleObject" Target="../embeddings/oleObject8.bin"/><Relationship Id="rId2" Type="http://schemas.openxmlformats.org/officeDocument/2006/relationships/tags" Target="../tags/tag78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8.wmf"/><Relationship Id="rId2" Type="http://schemas.openxmlformats.org/officeDocument/2006/relationships/tags" Target="../tags/tag8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9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105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108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07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3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32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8.xml"/><Relationship Id="rId7" Type="http://schemas.openxmlformats.org/officeDocument/2006/relationships/oleObject" Target="../embeddings/oleObject1.bin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/>
              <a:t>Цифровая </a:t>
            </a:r>
            <a:r>
              <a:rPr lang="ru-RU" sz="2600" b="1" i="1" dirty="0" err="1"/>
              <a:t>схемотехника</a:t>
            </a:r>
            <a:r>
              <a:rPr lang="ru-RU" sz="2600" b="1" i="1" dirty="0"/>
              <a:t> и архитектура  компьютера, второе издание</a:t>
            </a:r>
            <a:endParaRPr lang="ru-RU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276600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905561" y="3429000"/>
            <a:ext cx="355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Дэвид М. Харрис и Сара Л. Харрис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9622" name="Object 6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6466759"/>
              </p:ext>
            </p:extLst>
          </p:nvPr>
        </p:nvGraphicFramePr>
        <p:xfrm>
          <a:off x="2590800" y="3683000"/>
          <a:ext cx="47244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4" name="VISIO" r:id="rId10" imgW="2545385" imgH="1374038" progId="Visio.Drawing.6">
                  <p:embed/>
                </p:oleObj>
              </mc:Choice>
              <mc:Fallback>
                <p:oleObj name="VISIO" r:id="rId10" imgW="2545385" imgH="13740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3000"/>
                        <a:ext cx="47244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Синтез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84181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accent1"/>
                </a:solidFill>
              </a:rPr>
              <a:t>Синтез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4953000"/>
          </a:xfrm>
        </p:spPr>
        <p:txBody>
          <a:bodyPr/>
          <a:lstStyle/>
          <a:p>
            <a:r>
              <a:rPr lang="ru-RU" dirty="0" smtClean="0"/>
              <a:t>Чувствительный к регистру символов</a:t>
            </a:r>
          </a:p>
          <a:p>
            <a:pPr lvl="1"/>
            <a:r>
              <a:rPr lang="ru-RU" sz="2400" b="1" dirty="0" smtClean="0">
                <a:latin typeface="+mj-lt"/>
              </a:rPr>
              <a:t>Пример:</a:t>
            </a:r>
            <a:r>
              <a:rPr lang="ru-RU" sz="2400" dirty="0" smtClean="0">
                <a:latin typeface="Times" pitchFamily="18" charset="0"/>
              </a:rPr>
              <a:t> </a:t>
            </a:r>
            <a:r>
              <a:rPr lang="ru-RU" sz="2400" dirty="0" err="1" smtClean="0">
                <a:latin typeface="Courier New" pitchFamily="49" charset="0"/>
              </a:rPr>
              <a:t>reset</a:t>
            </a:r>
            <a:r>
              <a:rPr lang="ru-RU" sz="2400" dirty="0" smtClean="0"/>
              <a:t> и </a:t>
            </a:r>
            <a:r>
              <a:rPr lang="ru-RU" sz="2400" dirty="0" err="1" smtClean="0">
                <a:latin typeface="Courier New" pitchFamily="49" charset="0"/>
              </a:rPr>
              <a:t>Reset</a:t>
            </a:r>
            <a:r>
              <a:rPr lang="ru-RU" sz="2400" dirty="0" smtClean="0"/>
              <a:t> не одно и то же.</a:t>
            </a:r>
          </a:p>
          <a:p>
            <a:r>
              <a:rPr lang="ru-RU" dirty="0" smtClean="0"/>
              <a:t>Имена не могут начинаться с цифры </a:t>
            </a:r>
            <a:r>
              <a:rPr lang="ru-RU" sz="2400" b="1" dirty="0" smtClean="0"/>
              <a:t>Пример: </a:t>
            </a:r>
            <a:r>
              <a:rPr lang="ru-RU" sz="2400" dirty="0" smtClean="0">
                <a:latin typeface="Courier New" pitchFamily="49" charset="0"/>
              </a:rPr>
              <a:t>2mux</a:t>
            </a:r>
            <a:r>
              <a:rPr lang="ru-RU" sz="2400" dirty="0" smtClean="0"/>
              <a:t> – некорректное имя</a:t>
            </a:r>
          </a:p>
          <a:p>
            <a:r>
              <a:rPr lang="ru-RU" dirty="0" smtClean="0"/>
              <a:t>Пробелы игнорируются</a:t>
            </a:r>
          </a:p>
          <a:p>
            <a:r>
              <a:rPr lang="ru-RU" dirty="0" smtClean="0"/>
              <a:t>Комментарии:</a:t>
            </a:r>
          </a:p>
          <a:p>
            <a:pPr lvl="1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// однострочный комментарий</a:t>
            </a:r>
          </a:p>
          <a:p>
            <a:pPr lvl="1"/>
            <a:r>
              <a:rPr lang="ru-RU" sz="2000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многострочный</a:t>
            </a:r>
          </a:p>
          <a:p>
            <a:pPr lvl="1">
              <a:buNone/>
            </a:pPr>
            <a:r>
              <a:rPr lang="ru-RU" sz="2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комментарий */</a:t>
            </a: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Синтаксис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8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064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07477"/>
            <a:ext cx="8458200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 dirty="0">
                <a:latin typeface="Courier New" pitchFamily="49" charset="0"/>
              </a:rPr>
              <a:t>module and3(input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 b, c,</a:t>
            </a:r>
          </a:p>
          <a:p>
            <a:r>
              <a:rPr lang="en-US" sz="1700" dirty="0">
                <a:latin typeface="Courier New" pitchFamily="49" charset="0"/>
              </a:rPr>
              <a:t> 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assign y = a &amp; b &amp; c;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</a:t>
            </a:r>
          </a:p>
          <a:p>
            <a:r>
              <a:rPr lang="en-US" sz="1700" dirty="0">
                <a:latin typeface="Courier New" pitchFamily="49" charset="0"/>
              </a:rPr>
              <a:t>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assign y = ~a;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nand3(input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 b, c</a:t>
            </a:r>
          </a:p>
          <a:p>
            <a:r>
              <a:rPr lang="en-US" sz="1700" dirty="0">
                <a:latin typeface="Courier New" pitchFamily="49" charset="0"/>
              </a:rPr>
              <a:t>  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logic n1</a:t>
            </a:r>
            <a:r>
              <a:rPr lang="en-US" sz="1700" dirty="0">
                <a:latin typeface="Courier New" pitchFamily="49" charset="0"/>
              </a:rPr>
              <a:t>;                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внутренний сигнал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and3 </a:t>
            </a:r>
            <a:r>
              <a:rPr lang="en-US" sz="1700" dirty="0" err="1">
                <a:latin typeface="Courier New" pitchFamily="49" charset="0"/>
              </a:rPr>
              <a:t>andgate</a:t>
            </a:r>
            <a:r>
              <a:rPr lang="en-US" sz="1700" dirty="0">
                <a:latin typeface="Courier New" pitchFamily="49" charset="0"/>
              </a:rPr>
              <a:t>(a, b, c, n1); 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экземпляр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and3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r>
              <a:rPr lang="en-US" sz="17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  inverter(n1, y);      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700" b="1" dirty="0">
                <a:solidFill>
                  <a:schemeClr val="accent1"/>
                </a:solidFill>
                <a:latin typeface="Courier New" pitchFamily="49" charset="0"/>
              </a:rPr>
              <a:t>экземпляр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inverter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Синтез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с</a:t>
            </a:r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труктурных моделей - иерархия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33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 a, b,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/* Five different two-input logic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gates acting on 4 bit busses */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//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sz="2400" dirty="0">
                <a:cs typeface="Arial" charset="0"/>
              </a:rPr>
              <a:t>        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ru-RU" sz="2400" dirty="0" smtClean="0">
                <a:cs typeface="Arial" charset="0"/>
              </a:rPr>
              <a:t>комментарий в одной строке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/*…*/</a:t>
            </a:r>
            <a:r>
              <a:rPr lang="en-US" sz="2400" dirty="0">
                <a:cs typeface="Arial" charset="0"/>
              </a:rPr>
              <a:t>    </a:t>
            </a:r>
            <a:r>
              <a:rPr lang="ru-RU" sz="2400" dirty="0" smtClean="0">
                <a:cs typeface="Arial" charset="0"/>
              </a:rPr>
              <a:t>комментарий в нескольких строках</a:t>
            </a:r>
            <a:r>
              <a:rPr lang="en-US" sz="2400" dirty="0" smtClean="0"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pic>
        <p:nvPicPr>
          <p:cNvPr id="88166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3200400" cy="24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Поразрядные  операторы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73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26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1921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and8(input  </a:t>
            </a:r>
            <a:r>
              <a:rPr lang="en-US" sz="1800" dirty="0" smtClean="0">
                <a:latin typeface="Courier New" pitchFamily="49" charset="0"/>
              </a:rPr>
              <a:t>logic [7:0</a:t>
            </a:r>
            <a:r>
              <a:rPr lang="en-US" sz="1800" dirty="0">
                <a:latin typeface="Courier New" pitchFamily="49" charset="0"/>
              </a:rPr>
              <a:t>] a,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&amp;a;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&amp;a is much easier to write than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assign y = a[7] &amp; a[6] &amp; a[5] &amp; a[4] &amp;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           a[3] &amp; a[2] &amp; a[1] &amp; a[0];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pic>
        <p:nvPicPr>
          <p:cNvPr id="88269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5814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Операторы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сокращения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443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371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9248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urier New" pitchFamily="49" charset="0"/>
              </a:rPr>
              <a:t>?:</a:t>
            </a:r>
            <a:r>
              <a:rPr lang="ru-RU" sz="24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400" dirty="0" smtClean="0">
                <a:latin typeface="Arial" charset="0"/>
              </a:rPr>
              <a:t>также </a:t>
            </a:r>
            <a:r>
              <a:rPr lang="ru-RU" sz="2400" dirty="0">
                <a:latin typeface="Arial" charset="0"/>
              </a:rPr>
              <a:t>называется тернарным </a:t>
            </a:r>
            <a:r>
              <a:rPr lang="ru-RU" sz="2400" dirty="0" smtClean="0">
                <a:latin typeface="Arial" charset="0"/>
              </a:rPr>
              <a:t>оператором </a:t>
            </a:r>
            <a:r>
              <a:rPr lang="ru-RU" sz="2400" dirty="0">
                <a:latin typeface="Arial" charset="0"/>
              </a:rPr>
              <a:t>потому, что </a:t>
            </a:r>
            <a:r>
              <a:rPr lang="ru-RU" sz="2400" dirty="0" smtClean="0">
                <a:latin typeface="Arial" charset="0"/>
              </a:rPr>
              <a:t>он имеет 3 входа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>
                <a:latin typeface="Courier New" pitchFamily="49" charset="0"/>
              </a:rPr>
              <a:t>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Courier New" pitchFamily="49" charset="0"/>
              </a:rPr>
              <a:t>d1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ru-RU" sz="2400" dirty="0" smtClean="0">
                <a:latin typeface="Arial" charset="0"/>
              </a:rPr>
              <a:t>и </a:t>
            </a:r>
            <a:r>
              <a:rPr lang="en-US" sz="2400" dirty="0" smtClean="0">
                <a:latin typeface="Courier New" pitchFamily="49" charset="0"/>
              </a:rPr>
              <a:t>d0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pic>
        <p:nvPicPr>
          <p:cNvPr id="88371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01" y="3124200"/>
            <a:ext cx="39872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Условное присваивание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11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474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949569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fulladder</a:t>
            </a:r>
            <a:r>
              <a:rPr lang="en-US" sz="1800" dirty="0">
                <a:latin typeface="Courier New" pitchFamily="49" charset="0"/>
              </a:rPr>
              <a:t>(input  </a:t>
            </a:r>
            <a:r>
              <a:rPr lang="en-US" sz="1800" dirty="0" smtClean="0">
                <a:latin typeface="Courier New" pitchFamily="49" charset="0"/>
              </a:rPr>
              <a:t>logic a</a:t>
            </a:r>
            <a:r>
              <a:rPr lang="en-US" sz="1800" dirty="0">
                <a:latin typeface="Courier New" pitchFamily="49" charset="0"/>
              </a:rPr>
              <a:t>, b,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, 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            output logic s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logic p</a:t>
            </a:r>
            <a:r>
              <a:rPr lang="en-US" sz="1800" dirty="0">
                <a:latin typeface="Courier New" pitchFamily="49" charset="0"/>
              </a:rPr>
              <a:t>, g; </a:t>
            </a: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// internal nodes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p = a ^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g = a &amp;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s = p ^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 = g | (p &amp;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847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4742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9374807"/>
              </p:ext>
            </p:extLst>
          </p:nvPr>
        </p:nvGraphicFramePr>
        <p:xfrm>
          <a:off x="2057400" y="4114800"/>
          <a:ext cx="58674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90" name="VISIO" r:id="rId8" imgW="3604320" imgH="1526040" progId="Visio.Drawing.6">
                  <p:embed/>
                </p:oleObj>
              </mc:Choice>
              <mc:Fallback>
                <p:oleObj name="VISIO" r:id="rId8" imgW="3604320" imgH="1526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5867400" cy="248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Внутренние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сигналы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76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5813" name="Group 53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280407"/>
              </p:ext>
            </p:extLst>
          </p:nvPr>
        </p:nvGraphicFramePr>
        <p:xfrm>
          <a:off x="1676400" y="1524000"/>
          <a:ext cx="6477000" cy="4897759"/>
        </p:xfrm>
        <a:graphic>
          <a:graphicData uri="http://schemas.openxmlformats.org/drawingml/2006/table">
            <a:tbl>
              <a:tblPr/>
              <a:tblGrid>
                <a:gridCol w="1828800"/>
                <a:gridCol w="46482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~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Отрицание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*, /,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Умножение, деление, остаток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+,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Сложение, вычитание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&lt;&lt;, 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Сдвиг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&lt;&lt;&lt;, &gt;&gt;&gt;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Арифметический сдвиг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&lt;, &lt;=, &gt;, &gt;=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Сравнение (больше-меньше)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==, !=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Сравнение на равенство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&amp;, ~&amp;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И, И-НЕ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^, ~^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Исключающее ИЛИ, исключающее ИЛИ-НЕ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|, ~|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anose="02070309020205020404" pitchFamily="49" charset="0"/>
                        </a:rPr>
                        <a:t>ИЛИ, ИЛИ-НЕ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?: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Тернарный оператор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57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5804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990600"/>
            <a:ext cx="5181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Порядок операций</a:t>
            </a:r>
            <a:endParaRPr lang="en-US" sz="26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5811" name="Text Box 5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61186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1"/>
                </a:solidFill>
              </a:rPr>
              <a:t>В</a:t>
            </a:r>
            <a:r>
              <a:rPr lang="ru-RU" b="1" dirty="0" smtClean="0">
                <a:solidFill>
                  <a:schemeClr val="accent1"/>
                </a:solidFill>
              </a:rPr>
              <a:t>ысший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85812" name="Text Box 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603146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Низший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Приоритет операций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18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6868" name="Group 84"/>
          <p:cNvGraphicFramePr>
            <a:graphicFrameLocks noGrp="1"/>
          </p:cNvGraphicFramePr>
          <p:nvPr>
            <p:ph type="tbl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1964981"/>
              </p:ext>
            </p:extLst>
          </p:nvPr>
        </p:nvGraphicFramePr>
        <p:xfrm>
          <a:off x="685800" y="2209800"/>
          <a:ext cx="8153400" cy="3871913"/>
        </p:xfrm>
        <a:graphic>
          <a:graphicData uri="http://schemas.openxmlformats.org/drawingml/2006/table">
            <a:tbl>
              <a:tblPr/>
              <a:tblGrid>
                <a:gridCol w="1524000"/>
                <a:gridCol w="1203633"/>
                <a:gridCol w="2301567"/>
                <a:gridCol w="1447800"/>
                <a:gridCol w="16764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  разрядов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Десятичный эквивалент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в памяти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Двоичное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определено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Двоичное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Двоичное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b1010_1011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Двоичное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Десятичное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Восьмеричное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ru-RU" sz="1800" b="1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Шестнадцатеричное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определено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Десятичное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00…0101010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67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6860" name="Rectangle 7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8382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Формат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N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'B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value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N</a:t>
            </a:r>
            <a:r>
              <a:rPr lang="en-US" dirty="0" smtClean="0"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dirty="0">
                <a:latin typeface="Times New Roman" pitchFamily="18" charset="0"/>
                <a:cs typeface="Courier New" pitchFamily="49" charset="0"/>
              </a:rPr>
              <a:t>= </a:t>
            </a:r>
            <a:r>
              <a:rPr lang="ru-RU" dirty="0" smtClean="0">
                <a:latin typeface="Times New Roman" pitchFamily="18" charset="0"/>
                <a:cs typeface="Courier New" pitchFamily="49" charset="0"/>
              </a:rPr>
              <a:t>количество разрядов</a:t>
            </a:r>
            <a:r>
              <a:rPr lang="en-US" dirty="0" smtClean="0">
                <a:latin typeface="Times New Roman" pitchFamily="18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B</a:t>
            </a:r>
            <a:r>
              <a:rPr lang="en-US" dirty="0">
                <a:latin typeface="Times New Roman" pitchFamily="18" charset="0"/>
                <a:cs typeface="Courier New" pitchFamily="49" charset="0"/>
              </a:rPr>
              <a:t> = </a:t>
            </a:r>
            <a:r>
              <a:rPr lang="ru-RU" dirty="0" smtClean="0">
                <a:latin typeface="Times New Roman" pitchFamily="18" charset="0"/>
                <a:cs typeface="Courier New" pitchFamily="49" charset="0"/>
              </a:rPr>
              <a:t>основание</a:t>
            </a:r>
            <a:endParaRPr lang="en-US" dirty="0">
              <a:latin typeface="Times New Roman" pitchFamily="18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'B</a:t>
            </a:r>
            <a:r>
              <a:rPr lang="en-US" dirty="0" smtClean="0">
                <a:latin typeface="Times New Roman" pitchFamily="18" charset="0"/>
                <a:cs typeface="Courier New" pitchFamily="49" charset="0"/>
              </a:rPr>
              <a:t> </a:t>
            </a:r>
            <a:r>
              <a:rPr lang="ru-RU" dirty="0" smtClean="0">
                <a:latin typeface="Times New Roman" pitchFamily="18" charset="0"/>
                <a:cs typeface="Courier New" pitchFamily="49" charset="0"/>
              </a:rPr>
              <a:t> не </a:t>
            </a:r>
            <a:r>
              <a:rPr lang="ru-RU" dirty="0">
                <a:latin typeface="Times New Roman" pitchFamily="18" charset="0"/>
                <a:cs typeface="Courier New" pitchFamily="49" charset="0"/>
              </a:rPr>
              <a:t>является обязательным, но рекомендуется </a:t>
            </a:r>
            <a:r>
              <a:rPr lang="ru-RU" dirty="0" smtClean="0">
                <a:latin typeface="Times New Roman" pitchFamily="18" charset="0"/>
                <a:cs typeface="Courier New" pitchFamily="49" charset="0"/>
              </a:rPr>
              <a:t> (</a:t>
            </a:r>
            <a:r>
              <a:rPr lang="ru-RU" dirty="0">
                <a:latin typeface="Times New Roman" pitchFamily="18" charset="0"/>
                <a:cs typeface="Courier New" pitchFamily="49" charset="0"/>
              </a:rPr>
              <a:t>по умолчанию </a:t>
            </a:r>
            <a:r>
              <a:rPr lang="ru-RU" dirty="0" smtClean="0">
                <a:latin typeface="Times New Roman" pitchFamily="18" charset="0"/>
                <a:cs typeface="Courier New" pitchFamily="49" charset="0"/>
              </a:rPr>
              <a:t>используется десятичная система)</a:t>
            </a:r>
            <a:endParaRPr lang="en-US" dirty="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Формы представления чисел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235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7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assign y = {a[2:1], {3{b[0]}}, a[0],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6</a:t>
            </a:r>
            <a:r>
              <a:rPr lang="en-US" b="1" dirty="0">
                <a:latin typeface="Times New Roman" pitchFamily="18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b100_010</a:t>
            </a:r>
            <a:r>
              <a:rPr lang="en-US" sz="1800" dirty="0">
                <a:latin typeface="Courier New" pitchFamily="49" charset="0"/>
                <a:cs typeface="Arial" charset="0"/>
              </a:rPr>
              <a:t>};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  <a:cs typeface="Arial" charset="0"/>
              </a:rPr>
              <a:t>// </a:t>
            </a:r>
            <a:r>
              <a:rPr lang="ru-RU" sz="1800" b="1" dirty="0" smtClean="0">
                <a:latin typeface="Courier New" pitchFamily="49" charset="0"/>
                <a:cs typeface="Arial" charset="0"/>
              </a:rPr>
              <a:t>если</a:t>
            </a:r>
            <a:r>
              <a:rPr lang="en-US" sz="1800" b="1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b="1" dirty="0">
                <a:latin typeface="Courier New" pitchFamily="49" charset="0"/>
                <a:cs typeface="Arial" charset="0"/>
              </a:rPr>
              <a:t>y </a:t>
            </a:r>
            <a:r>
              <a:rPr lang="ru-RU" sz="1800" b="1" dirty="0" smtClean="0">
                <a:latin typeface="Courier New" pitchFamily="49" charset="0"/>
                <a:cs typeface="Arial" charset="0"/>
              </a:rPr>
              <a:t>- </a:t>
            </a:r>
            <a:r>
              <a:rPr lang="en-US" sz="1800" b="1" dirty="0" smtClean="0">
                <a:latin typeface="Courier New" pitchFamily="49" charset="0"/>
                <a:cs typeface="Arial" charset="0"/>
              </a:rPr>
              <a:t>12-</a:t>
            </a:r>
            <a:r>
              <a:rPr lang="ru-RU" sz="1800" b="1" dirty="0" smtClean="0">
                <a:latin typeface="Courier New" pitchFamily="49" charset="0"/>
                <a:cs typeface="Arial" charset="0"/>
              </a:rPr>
              <a:t>битовый сигнал</a:t>
            </a:r>
            <a:r>
              <a:rPr lang="en-US" sz="1800" b="1" dirty="0" smtClean="0">
                <a:latin typeface="Courier New" pitchFamily="49" charset="0"/>
                <a:cs typeface="Arial" charset="0"/>
              </a:rPr>
              <a:t>, </a:t>
            </a:r>
            <a:r>
              <a:rPr lang="ru-RU" sz="1800" b="1" dirty="0" smtClean="0">
                <a:latin typeface="Courier New" pitchFamily="49" charset="0"/>
                <a:cs typeface="Arial" charset="0"/>
              </a:rPr>
              <a:t>оператор выше сформирует</a:t>
            </a:r>
            <a:r>
              <a:rPr lang="en-US" sz="1800" b="1" dirty="0" smtClean="0">
                <a:latin typeface="Courier New" pitchFamily="49" charset="0"/>
                <a:cs typeface="Arial" charset="0"/>
              </a:rPr>
              <a:t>:</a:t>
            </a:r>
            <a:endParaRPr lang="en-US" sz="18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y = a[2] a[1] b[0] b[0] b[0] a[0] 1 0 0 0 1 0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подчеркивание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(</a:t>
            </a:r>
            <a:r>
              <a:rPr lang="en-US" sz="1800" dirty="0">
                <a:latin typeface="Courier New" pitchFamily="49" charset="0"/>
                <a:cs typeface="Arial" charset="0"/>
              </a:rPr>
              <a:t>_)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используется только для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//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удобочитаемости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.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SystemVerilog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его игнорирует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. 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Работа с битами: Пример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08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149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  <a:latin typeface="+mj-lt"/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и архитектура 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компьютера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88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219200"/>
            <a:ext cx="76962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mux2_8(input  </a:t>
            </a:r>
            <a:r>
              <a:rPr lang="en-US" sz="1600" dirty="0" smtClean="0">
                <a:latin typeface="Courier New" pitchFamily="49" charset="0"/>
              </a:rPr>
              <a:t>logic [7:0</a:t>
            </a:r>
            <a:r>
              <a:rPr lang="en-US" sz="1600" dirty="0">
                <a:latin typeface="Courier New" pitchFamily="49" charset="0"/>
              </a:rPr>
              <a:t>] d0, d1,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input </a:t>
            </a:r>
            <a:r>
              <a:rPr lang="en-US" sz="1600" dirty="0" smtClean="0">
                <a:latin typeface="Courier New" pitchFamily="49" charset="0"/>
              </a:rPr>
              <a:t> logic       </a:t>
            </a:r>
            <a:r>
              <a:rPr lang="en-US" sz="16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output logic </a:t>
            </a:r>
            <a:r>
              <a:rPr lang="en-US" sz="1600" dirty="0" smtClean="0">
                <a:latin typeface="Courier New" pitchFamily="49" charset="0"/>
              </a:rPr>
              <a:t>[</a:t>
            </a:r>
            <a:r>
              <a:rPr lang="en-US" sz="1600" dirty="0">
                <a:latin typeface="Courier New" pitchFamily="49" charset="0"/>
              </a:rPr>
              <a:t>7:0] y);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lsbmux</a:t>
            </a:r>
            <a:r>
              <a:rPr lang="en-US" sz="1600" dirty="0">
                <a:latin typeface="Courier New" pitchFamily="49" charset="0"/>
              </a:rPr>
              <a:t>(d0[3:0], d1[3:0], s, y[3:0]);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msbmux</a:t>
            </a:r>
            <a:r>
              <a:rPr lang="en-US" sz="1600" dirty="0">
                <a:latin typeface="Courier New" pitchFamily="49" charset="0"/>
              </a:rPr>
              <a:t>(d0[7:4], d1[7:4], s, y[7:4]);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graphicFrame>
        <p:nvGraphicFramePr>
          <p:cNvPr id="8888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76534801"/>
              </p:ext>
            </p:extLst>
          </p:nvPr>
        </p:nvGraphicFramePr>
        <p:xfrm>
          <a:off x="2492375" y="3392487"/>
          <a:ext cx="4137025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13" name="VISIO" r:id="rId8" imgW="2332800" imgH="1695600" progId="Visio.Drawing.6">
                  <p:embed/>
                </p:oleObj>
              </mc:Choice>
              <mc:Fallback>
                <p:oleObj name="VISIO" r:id="rId8" imgW="2332800" imgH="1695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3392487"/>
                        <a:ext cx="4137025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Работа с битами: Пример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948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9863" name="Object 7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1309837"/>
              </p:ext>
            </p:extLst>
          </p:nvPr>
        </p:nvGraphicFramePr>
        <p:xfrm>
          <a:off x="2057400" y="4290646"/>
          <a:ext cx="56388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1" name="VISIO" r:id="rId8" imgW="2332800" imgH="576360" progId="Visio.Drawing.6">
                  <p:embed/>
                </p:oleObj>
              </mc:Choice>
              <mc:Fallback>
                <p:oleObj name="VISIO" r:id="rId8" imgW="2332800" imgH="576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90646"/>
                        <a:ext cx="56388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tristate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   </a:t>
            </a:r>
            <a:r>
              <a:rPr lang="en-US" sz="1800" dirty="0">
                <a:latin typeface="Courier New" pitchFamily="49" charset="0"/>
                <a:cs typeface="Arial" charset="0"/>
              </a:rPr>
              <a:t>en,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dirty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 = en ? a : 4'bz;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Z: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Неподключенное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высокоимпедансное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) состояние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038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08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</a:t>
            </a:r>
            <a:r>
              <a:rPr lang="en-US" sz="1600" dirty="0" smtClean="0">
                <a:latin typeface="Courier New" pitchFamily="49" charset="0"/>
              </a:rPr>
              <a:t> 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</a:t>
            </a:r>
            <a:r>
              <a:rPr lang="en-US" sz="1600" dirty="0" smtClean="0">
                <a:latin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pic>
        <p:nvPicPr>
          <p:cNvPr id="8908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3810000"/>
            <a:ext cx="8001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Задержки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924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</a:t>
            </a:r>
            <a:r>
              <a:rPr lang="en-US" sz="1600" dirty="0" smtClean="0">
                <a:latin typeface="Courier New" pitchFamily="49" charset="0"/>
              </a:rPr>
              <a:t>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</a:t>
            </a:r>
            <a:r>
              <a:rPr lang="en-US" sz="1600" dirty="0" smtClean="0">
                <a:latin typeface="Courier New" pitchFamily="49" charset="0"/>
              </a:rPr>
              <a:t>logic 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75178216"/>
              </p:ext>
            </p:extLst>
          </p:nvPr>
        </p:nvGraphicFramePr>
        <p:xfrm>
          <a:off x="5105400" y="18557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1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557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Задержки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93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11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2192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latin typeface="Times New Roman" pitchFamily="18" charset="0"/>
                <a:cs typeface="Arial" charset="0"/>
              </a:rPr>
              <a:t>SystemVerilog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использует </a:t>
            </a:r>
            <a:r>
              <a:rPr lang="ru-RU" sz="2800" b="1" dirty="0">
                <a:latin typeface="Times New Roman" pitchFamily="18" charset="0"/>
                <a:cs typeface="Arial" charset="0"/>
              </a:rPr>
              <a:t>идиомы</a:t>
            </a:r>
            <a:r>
              <a:rPr lang="ru-RU" sz="2800" dirty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для описания защелок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триггеров и конечных автоматов</a:t>
            </a:r>
            <a:endParaRPr lang="en-US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Произвольные стили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HDL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кодирования </a:t>
            </a:r>
            <a:r>
              <a:rPr lang="ru-RU" sz="2800" dirty="0">
                <a:latin typeface="Times New Roman" pitchFamily="18" charset="0"/>
                <a:cs typeface="Arial" charset="0"/>
              </a:rPr>
              <a:t>могут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моделироваться правильно</a:t>
            </a:r>
            <a:r>
              <a:rPr lang="ru-RU" sz="2800" dirty="0">
                <a:latin typeface="Times New Roman" pitchFamily="18" charset="0"/>
                <a:cs typeface="Arial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но результат синтеза может не соответствовать ни результат моделирования, ни желаниям разработчика</a:t>
            </a:r>
          </a:p>
        </p:txBody>
      </p:sp>
      <p:sp>
        <p:nvSpPr>
          <p:cNvPr id="8611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Последовательностная логика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96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6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Общая структура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	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always @(</a:t>
            </a:r>
            <a:r>
              <a:rPr lang="en-US" sz="2600" dirty="0">
                <a:latin typeface="Courier New" pitchFamily="49" charset="0"/>
                <a:cs typeface="Arial" charset="0"/>
              </a:rPr>
              <a:t>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 statement</a:t>
            </a:r>
            <a:r>
              <a:rPr lang="en-US" sz="2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600" dirty="0">
                <a:latin typeface="Times New Roman" pitchFamily="18" charset="0"/>
                <a:cs typeface="Arial" charset="0"/>
              </a:rPr>
              <a:t>Всякий раз, когда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происходит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событие из списка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sensitivity list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выполняется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оператор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statement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96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Оператор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Always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14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848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flop(input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 smtClean="0">
                <a:latin typeface="Courier New" pitchFamily="49" charset="0"/>
              </a:rPr>
              <a:t>logic [3:0</a:t>
            </a:r>
            <a:r>
              <a:rPr lang="en-US" sz="1800" dirty="0">
                <a:latin typeface="Courier New" pitchFamily="49" charset="0"/>
              </a:rPr>
              <a:t>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q &lt;= d;               </a:t>
            </a:r>
            <a:r>
              <a:rPr lang="en-US" sz="1800" dirty="0" smtClean="0">
                <a:latin typeface="Courier New" pitchFamily="49" charset="0"/>
              </a:rPr>
              <a:t>//</a:t>
            </a:r>
            <a:r>
              <a:rPr lang="ru-RU" sz="1800" dirty="0" smtClean="0">
                <a:latin typeface="Courier New" pitchFamily="49" charset="0"/>
              </a:rPr>
              <a:t>произносится </a:t>
            </a:r>
            <a:r>
              <a:rPr lang="en-US" sz="1800" dirty="0" smtClean="0">
                <a:latin typeface="Courier New" pitchFamily="49" charset="0"/>
              </a:rPr>
              <a:t>“</a:t>
            </a:r>
            <a:r>
              <a:rPr lang="en-US" sz="1800" dirty="0">
                <a:latin typeface="Courier New" pitchFamily="49" charset="0"/>
              </a:rPr>
              <a:t>q </a:t>
            </a:r>
            <a:r>
              <a:rPr lang="ru-RU" sz="1800" dirty="0" smtClean="0">
                <a:latin typeface="Courier New" pitchFamily="49" charset="0"/>
              </a:rPr>
              <a:t>получает </a:t>
            </a:r>
            <a:r>
              <a:rPr lang="en-US" sz="1800" dirty="0" smtClean="0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pic>
        <p:nvPicPr>
          <p:cNvPr id="86221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68775"/>
            <a:ext cx="480853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триггер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60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sz="1800" dirty="0" smtClean="0">
                <a:latin typeface="Courier New" pitchFamily="49" charset="0"/>
              </a:rPr>
              <a:t>logic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синхронный сброс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323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9684199"/>
              </p:ext>
            </p:extLst>
          </p:nvPr>
        </p:nvGraphicFramePr>
        <p:xfrm>
          <a:off x="1905000" y="4343400"/>
          <a:ext cx="64008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5" name="VISIO" r:id="rId7" imgW="2332800" imgH="560520" progId="Visio.Drawing.6">
                  <p:embed/>
                </p:oleObj>
              </mc:Choice>
              <mc:Fallback>
                <p:oleObj name="VISIO" r:id="rId7" imgW="2332800" imgH="560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64008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триггер со сбросом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909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458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logic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r>
              <a:rPr lang="en-US" sz="1800" dirty="0">
                <a:latin typeface="Courier New" pitchFamily="49" charset="0"/>
              </a:rPr>
              <a:t> 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асинхронный сброс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 smtClean="0">
                <a:latin typeface="Courier New" pitchFamily="49" charset="0"/>
              </a:rPr>
              <a:t>posedge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426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1009656"/>
              </p:ext>
            </p:extLst>
          </p:nvPr>
        </p:nvGraphicFramePr>
        <p:xfrm>
          <a:off x="1600200" y="4267200"/>
          <a:ext cx="6248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9" name="VISIO" r:id="rId7" imgW="2332800" imgH="653040" progId="Visio.Drawing.6">
                  <p:embed/>
                </p:oleObj>
              </mc:Choice>
              <mc:Fallback>
                <p:oleObj name="VISIO" r:id="rId7" imgW="2332800" imgH="653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6248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 </a:t>
            </a:r>
            <a:r>
              <a:rPr lang="ru-RU" sz="4400" dirty="0">
                <a:solidFill>
                  <a:schemeClr val="bg1"/>
                </a:solidFill>
              </a:rPr>
              <a:t>триггер со сбросом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1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668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flopren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 smtClean="0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en, 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d, </a:t>
            </a:r>
          </a:p>
          <a:p>
            <a:r>
              <a:rPr lang="en-US" sz="1800" dirty="0">
                <a:latin typeface="Courier New" pitchFamily="49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асинхронный сброс и разрешение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    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if (en)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86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8652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6095312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8759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D </a:t>
            </a:r>
            <a:r>
              <a:rPr lang="ru-RU" sz="4200" dirty="0" smtClean="0">
                <a:solidFill>
                  <a:schemeClr val="bg1"/>
                </a:solidFill>
                <a:latin typeface="+mj-lt"/>
              </a:rPr>
              <a:t>триггер с сигналом разрешения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40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63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85863"/>
            <a:ext cx="8077200" cy="51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latch(input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[3:0</a:t>
            </a:r>
            <a:r>
              <a:rPr lang="en-US" sz="1800" dirty="0">
                <a:latin typeface="Courier New" pitchFamily="49" charset="0"/>
              </a:rPr>
              <a:t>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always_latch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if (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2000" dirty="0">
              <a:latin typeface="Times New Roman" pitchFamily="18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</a:rPr>
              <a:t>Внимание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</a:rPr>
              <a:t>: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</a:rPr>
              <a:t>Мы не используем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</a:rPr>
              <a:t>защелки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</a:rPr>
              <a:t>нашел курсе. 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  <a:t>Но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</a:rPr>
              <a:t>вы можете написать код, который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  <a:t>непреднамеренно реализует защелку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</a:rPr>
              <a:t>. 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  <a:t>Проверьте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</a:rPr>
              <a:t>синтезированный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  <a:t>аппаратный модуль – 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</a:rPr>
              <a:t>если он имеет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  <a:t>защелку</a:t>
            </a:r>
            <a:endParaRPr lang="ru-RU" dirty="0">
              <a:solidFill>
                <a:schemeClr val="accent1"/>
              </a:solidFill>
              <a:latin typeface="Times New Roman" pitchFamily="18" charset="0"/>
            </a:endParaRPr>
          </a:p>
          <a:p>
            <a:r>
              <a:rPr lang="ru-RU" dirty="0">
                <a:solidFill>
                  <a:schemeClr val="accent1"/>
                </a:solidFill>
                <a:latin typeface="Times New Roman" pitchFamily="18" charset="0"/>
              </a:rPr>
              <a:t>в нем,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</a:rPr>
              <a:t>то вы, вероятно, совершили  ошибку.</a:t>
            </a:r>
          </a:p>
        </p:txBody>
      </p:sp>
      <p:graphicFrame>
        <p:nvGraphicFramePr>
          <p:cNvPr id="866308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3739807"/>
              </p:ext>
            </p:extLst>
          </p:nvPr>
        </p:nvGraphicFramePr>
        <p:xfrm>
          <a:off x="2971800" y="3429000"/>
          <a:ext cx="5432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36" name="VISIO" r:id="rId6" imgW="2332800" imgH="648360" progId="Visio.Drawing.6">
                  <p:embed/>
                </p:oleObj>
              </mc:Choice>
              <mc:Fallback>
                <p:oleObj name="VISIO" r:id="rId6" imgW="2332800" imgH="648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5432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Защелки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62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7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Операторы, </a:t>
            </a:r>
            <a:r>
              <a:rPr lang="ru-RU" sz="3200" dirty="0">
                <a:latin typeface="Times New Roman" pitchFamily="18" charset="0"/>
                <a:cs typeface="Arial" charset="0"/>
              </a:rPr>
              <a:t>которые должны быть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расположены внутри оператора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Courier New" pitchFamily="49" charset="0"/>
                <a:cs typeface="Arial" charset="0"/>
              </a:rPr>
              <a:t>always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if</a:t>
            </a:r>
            <a:r>
              <a:rPr lang="en-US" sz="2600" dirty="0">
                <a:latin typeface="Times New Roman" pitchFamily="18" charset="0"/>
                <a:cs typeface="Arial" charset="0"/>
              </a:rPr>
              <a:t> / </a:t>
            </a:r>
            <a:r>
              <a:rPr lang="en-US" sz="2600" dirty="0">
                <a:latin typeface="Courier New" pitchFamily="49" charset="0"/>
                <a:cs typeface="Arial" charset="0"/>
              </a:rPr>
              <a:t>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case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 smtClean="0">
                <a:latin typeface="Courier New" pitchFamily="49" charset="0"/>
                <a:cs typeface="Arial" charset="0"/>
              </a:rPr>
              <a:t>casez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Другие поведенческие операторы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37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83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/</a:t>
            </a:r>
            <a:r>
              <a:rPr lang="ru-RU" dirty="0" smtClean="0">
                <a:latin typeface="Courier New" pitchFamily="49" charset="0"/>
                <a:cs typeface="Arial" charset="0"/>
              </a:rPr>
              <a:t>комбинационная логика </a:t>
            </a:r>
            <a:r>
              <a:rPr lang="ru-RU" dirty="0">
                <a:latin typeface="Courier New" pitchFamily="49" charset="0"/>
                <a:cs typeface="Arial" charset="0"/>
              </a:rPr>
              <a:t>с использованием </a:t>
            </a:r>
            <a:r>
              <a:rPr lang="ru-RU" dirty="0" smtClean="0">
                <a:latin typeface="Courier New" pitchFamily="49" charset="0"/>
                <a:cs typeface="Arial" charset="0"/>
              </a:rPr>
              <a:t>оператора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always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a, b,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always_comb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    // </a:t>
            </a:r>
            <a:r>
              <a:rPr lang="en-US" sz="1800" dirty="0">
                <a:latin typeface="Courier New" pitchFamily="49" charset="0"/>
                <a:cs typeface="Arial" charset="0"/>
              </a:rPr>
              <a:t>need begin/end because there 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begin            // more than one statement in always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end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>
              <a:latin typeface="Courier New" pitchFamily="49" charset="0"/>
              <a:cs typeface="Arial" charset="0"/>
            </a:endParaRPr>
          </a:p>
          <a:p>
            <a:pPr indent="-342900">
              <a:spcBef>
                <a:spcPct val="20000"/>
              </a:spcBef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Этот аппаратный модуль может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быть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описан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 помощью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оператора непрерывного присваивания </a:t>
            </a:r>
            <a:r>
              <a:rPr lang="en-US" dirty="0" smtClean="0">
                <a:latin typeface="Courier New" pitchFamily="49" charset="0"/>
              </a:rPr>
              <a:t>assign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 меньшим количеством строк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кода, так что в этом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случае лучше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использовать операции непрерывного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присваивания.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8759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Комбинационная логика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с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always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15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module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sevenseg</a:t>
            </a:r>
            <a:r>
              <a:rPr lang="en-US" sz="1500" dirty="0">
                <a:latin typeface="Courier New" pitchFamily="49" charset="0"/>
                <a:cs typeface="Arial" charset="0"/>
              </a:rPr>
              <a:t>(input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logic [</a:t>
            </a:r>
            <a:r>
              <a:rPr lang="en-US" sz="1500" dirty="0">
                <a:latin typeface="Courier New" pitchFamily="49" charset="0"/>
                <a:cs typeface="Arial" charset="0"/>
              </a:rPr>
              <a:t>3:0] data,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logic [6:0</a:t>
            </a:r>
            <a:r>
              <a:rPr lang="en-US" sz="1500" dirty="0">
                <a:latin typeface="Courier New" pitchFamily="49" charset="0"/>
                <a:cs typeface="Arial" charset="0"/>
              </a:rPr>
              <a:t>] segments);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always_comb</a:t>
            </a:r>
            <a:endParaRPr lang="en-US" sz="15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case </a:t>
            </a:r>
            <a:r>
              <a:rPr lang="en-US" sz="1500" dirty="0">
                <a:latin typeface="Courier New" pitchFamily="49" charset="0"/>
                <a:cs typeface="Arial" charset="0"/>
              </a:rPr>
              <a:t>(data)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//              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abc_defg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0: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7'b111_1110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1: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7'b011_0000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2: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7'b110_1101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3: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7'b111_1001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4: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7'b011_0011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5: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7'b101_1011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6: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7'b101_1111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7: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7'b111_0000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8: segments =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7'b111_1111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9: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7'b111_0011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default: segments = 7'b000_0000; </a:t>
            </a:r>
            <a:r>
              <a:rPr lang="en-US" sz="15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// </a:t>
            </a:r>
            <a:r>
              <a:rPr lang="ru-RU" sz="1500" b="1" dirty="0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необходимо</a:t>
            </a:r>
            <a:endParaRPr lang="en-US" sz="15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endcase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Комбинационная логика с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49811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70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Оператор </a:t>
            </a:r>
            <a:r>
              <a:rPr lang="en-US" sz="2800" dirty="0" smtClean="0">
                <a:latin typeface="Courier New" pitchFamily="49" charset="0"/>
                <a:cs typeface="Arial" charset="0"/>
              </a:rPr>
              <a:t>Case</a:t>
            </a:r>
            <a:r>
              <a:rPr lang="ru-RU" sz="2800" dirty="0" smtClean="0">
                <a:latin typeface="Courier New" pitchFamily="49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реализует комбинационную логику, </a:t>
            </a:r>
            <a:r>
              <a:rPr lang="ru-RU" sz="2800" b="1" dirty="0">
                <a:latin typeface="Times New Roman" pitchFamily="18" charset="0"/>
                <a:cs typeface="Arial" charset="0"/>
              </a:rPr>
              <a:t>только если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в его ветвях перечислены все </a:t>
            </a:r>
            <a:r>
              <a:rPr lang="ru-RU" sz="2800" dirty="0">
                <a:latin typeface="Times New Roman" pitchFamily="18" charset="0"/>
                <a:cs typeface="Arial" charset="0"/>
              </a:rPr>
              <a:t>возможные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входные комбинации</a:t>
            </a:r>
            <a:endParaRPr lang="ru-RU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Помните об использовании </a:t>
            </a:r>
            <a:r>
              <a:rPr lang="en-US" sz="2800" b="1" dirty="0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default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(выбор по умолчанию)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Комбинационная логика </a:t>
            </a:r>
            <a:r>
              <a:rPr lang="ru-RU" sz="4400" dirty="0" smtClean="0">
                <a:solidFill>
                  <a:schemeClr val="bg1"/>
                </a:solidFill>
              </a:rPr>
              <a:t>с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3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0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priority_casez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[</a:t>
            </a:r>
            <a:r>
              <a:rPr lang="en-US" sz="1800" dirty="0">
                <a:latin typeface="Courier New" pitchFamily="49" charset="0"/>
                <a:cs typeface="Arial" charset="0"/>
              </a:rPr>
              <a:t>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y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);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always_comb</a:t>
            </a:r>
            <a:endParaRPr lang="en-US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casez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(a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4'b1???: y = 4'b1000;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// ? = don’t care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4'b01??: y = 4'b0100;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4'b001?: y = 4'b0010;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4'b0001: y = 4'b0001;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default: y = 4'b0000;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endcase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</p:txBody>
      </p:sp>
      <p:pic>
        <p:nvPicPr>
          <p:cNvPr id="87040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6352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Комбинационная логика с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casez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3014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&lt;= </a:t>
            </a:r>
            <a:r>
              <a:rPr lang="ru-RU" sz="3000" dirty="0" smtClean="0"/>
              <a:t>неблокирующее присваивание </a:t>
            </a:r>
          </a:p>
          <a:p>
            <a:r>
              <a:rPr lang="ru-RU" sz="2400" dirty="0" smtClean="0"/>
              <a:t>Выполняется одновременно с другими </a:t>
            </a:r>
          </a:p>
          <a:p>
            <a:r>
              <a:rPr lang="en-US" sz="3000" dirty="0" smtClean="0"/>
              <a:t>= </a:t>
            </a:r>
            <a:r>
              <a:rPr lang="ru-RU" sz="3000" dirty="0" smtClean="0"/>
              <a:t>блокирующее присваивание </a:t>
            </a:r>
          </a:p>
          <a:p>
            <a:r>
              <a:rPr lang="ru-RU" sz="2400" dirty="0" smtClean="0"/>
              <a:t>Выполняется в порядке, описанном в файле</a:t>
            </a:r>
            <a:endParaRPr lang="en-US" sz="2400" dirty="0"/>
          </a:p>
        </p:txBody>
      </p:sp>
      <p:pic>
        <p:nvPicPr>
          <p:cNvPr id="9707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23320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5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9718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</a:t>
            </a:r>
            <a:r>
              <a:rPr lang="ru-RU" sz="1400" dirty="0" smtClean="0">
                <a:latin typeface="Courier10 BT" pitchFamily="49" charset="0"/>
                <a:cs typeface="Arial" charset="0"/>
              </a:rPr>
              <a:t>Хороший синхронизатор, использующий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</a:t>
            </a:r>
            <a:r>
              <a:rPr lang="ru-RU" sz="1400" dirty="0" smtClean="0">
                <a:latin typeface="Courier10 BT" pitchFamily="49" charset="0"/>
                <a:cs typeface="Arial" charset="0"/>
              </a:rPr>
              <a:t>неблокирующее присваивание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module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syncgood</a:t>
            </a:r>
            <a:r>
              <a:rPr lang="en-US" sz="1400" dirty="0">
                <a:latin typeface="Courier10 BT" pitchFamily="49" charset="0"/>
                <a:cs typeface="Arial" charset="0"/>
              </a:rPr>
              <a:t>(input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 input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d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 output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q</a:t>
            </a:r>
            <a:r>
              <a:rPr lang="en-US" sz="1400" dirty="0">
                <a:latin typeface="Courier10 BT" pitchFamily="49" charset="0"/>
                <a:cs typeface="Arial" charset="0"/>
              </a:rPr>
              <a:t>);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n1</a:t>
            </a:r>
            <a:r>
              <a:rPr lang="en-US" sz="1400" dirty="0">
                <a:latin typeface="Courier10 BT" pitchFamily="49" charset="0"/>
                <a:cs typeface="Arial" charset="0"/>
              </a:rPr>
              <a:t>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always_ff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</a:t>
            </a:r>
            <a:r>
              <a:rPr lang="en-US" sz="1400" dirty="0">
                <a:latin typeface="Courier10 BT" pitchFamily="49" charset="0"/>
                <a:cs typeface="Arial" charset="0"/>
              </a:rPr>
              <a:t>@(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posedge</a:t>
            </a:r>
            <a:r>
              <a:rPr lang="en-US" sz="1400" dirty="0">
                <a:latin typeface="Courier10 BT" pitchFamily="49" charset="0"/>
                <a:cs typeface="Arial" charset="0"/>
              </a:rPr>
              <a:t>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)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n1 &lt;= d;  //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nonblocking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q  &lt;= n1; //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nonblocking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10 BT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pic>
        <p:nvPicPr>
          <p:cNvPr id="97075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2286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2971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</a:t>
            </a:r>
            <a:r>
              <a:rPr lang="ru-RU" sz="1400" dirty="0" smtClean="0">
                <a:latin typeface="Courier10 BT" pitchFamily="49" charset="0"/>
                <a:cs typeface="Arial" charset="0"/>
              </a:rPr>
              <a:t>Плохой синхронизатор, использующий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</a:t>
            </a:r>
            <a:r>
              <a:rPr lang="ru-RU" sz="1400" dirty="0" smtClean="0">
                <a:latin typeface="Courier10 BT" pitchFamily="49" charset="0"/>
                <a:cs typeface="Arial" charset="0"/>
              </a:rPr>
              <a:t>блокирующее присваивание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module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syncbad</a:t>
            </a:r>
            <a:r>
              <a:rPr lang="en-US" sz="1400" dirty="0">
                <a:latin typeface="Courier10 BT" pitchFamily="49" charset="0"/>
                <a:cs typeface="Arial" charset="0"/>
              </a:rPr>
              <a:t>(input logic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input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logic d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output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q</a:t>
            </a:r>
            <a:r>
              <a:rPr lang="en-US" sz="1400" dirty="0">
                <a:latin typeface="Courier10 BT" pitchFamily="49" charset="0"/>
                <a:cs typeface="Arial" charset="0"/>
              </a:rPr>
              <a:t>);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n1</a:t>
            </a:r>
            <a:r>
              <a:rPr lang="en-US" sz="1400" dirty="0">
                <a:latin typeface="Courier10 BT" pitchFamily="49" charset="0"/>
                <a:cs typeface="Arial" charset="0"/>
              </a:rPr>
              <a:t>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always_ff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</a:t>
            </a:r>
            <a:r>
              <a:rPr lang="en-US" sz="1400" dirty="0">
                <a:latin typeface="Courier10 BT" pitchFamily="49" charset="0"/>
                <a:cs typeface="Arial" charset="0"/>
              </a:rPr>
              <a:t>@(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posedge</a:t>
            </a:r>
            <a:r>
              <a:rPr lang="en-US" sz="1400" dirty="0">
                <a:latin typeface="Courier10 BT" pitchFamily="49" charset="0"/>
                <a:cs typeface="Arial" charset="0"/>
              </a:rPr>
              <a:t>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)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n1 = d;  // blocking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q  = n1; // blocking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10 BT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8759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Блокирующие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и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неблокирующие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присваивания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1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14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2200" b="1" dirty="0">
                <a:latin typeface="Times New Roman" pitchFamily="18" charset="0"/>
                <a:cs typeface="Arial" charset="0"/>
              </a:rPr>
              <a:t>Синхронная последовательная логика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использует </a:t>
            </a:r>
            <a:r>
              <a:rPr lang="en-US" sz="22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always_ff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sz="22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sz="22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и неблокирующее присваивание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   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always_ff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@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posedge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clk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ts val="2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q </a:t>
            </a:r>
            <a:r>
              <a:rPr lang="en-US" sz="1800" dirty="0">
                <a:latin typeface="Courier New" pitchFamily="49" charset="0"/>
                <a:cs typeface="Arial" charset="0"/>
              </a:rPr>
              <a:t>&lt;= d; 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nonblocking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Arial" charset="0"/>
              </a:rPr>
              <a:t>Простая </a:t>
            </a:r>
            <a:r>
              <a:rPr lang="ru-RU" sz="2200" b="1" dirty="0">
                <a:latin typeface="Times New Roman" pitchFamily="18" charset="0"/>
                <a:cs typeface="Arial" charset="0"/>
              </a:rPr>
              <a:t>комбинационная логика: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использует непрерывное присваивание</a:t>
            </a:r>
            <a:r>
              <a:rPr lang="ru-RU" sz="22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assign…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    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assign y = a &amp; b; </a:t>
            </a:r>
          </a:p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2200" b="1" dirty="0" smtClean="0">
                <a:latin typeface="Times New Roman" pitchFamily="18" charset="0"/>
                <a:cs typeface="Arial" charset="0"/>
              </a:rPr>
              <a:t>Более сложная комбинационная логика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использует </a:t>
            </a:r>
            <a:r>
              <a:rPr lang="en-US" sz="2200" b="1" dirty="0" err="1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always_comb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и блокирующее присваивание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2200" dirty="0" smtClean="0">
                <a:latin typeface="Times New Roman" pitchFamily="18" charset="0"/>
                <a:cs typeface="Arial" charset="0"/>
              </a:rPr>
              <a:t>Сигнал изменяется </a:t>
            </a:r>
            <a:r>
              <a:rPr lang="ru-RU" sz="2200" b="1" dirty="0" smtClean="0">
                <a:latin typeface="Times New Roman" pitchFamily="18" charset="0"/>
                <a:cs typeface="Arial" charset="0"/>
              </a:rPr>
              <a:t>только одним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оператором 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always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или оператором непрерывного присваивания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(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попытка изменить сигнал несколькими операторами 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always </a:t>
            </a:r>
            <a:r>
              <a:rPr lang="ru-RU" sz="2200" dirty="0">
                <a:latin typeface="Times New Roman" pitchFamily="18" charset="0"/>
                <a:cs typeface="Arial" charset="0"/>
              </a:rPr>
              <a:t>или 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assign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без использования  отключенного состояния приведет к конфликту и ошибке синтеза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)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. 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918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Правила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присваивание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сигналов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73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2452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3196340"/>
              </p:ext>
            </p:extLst>
          </p:nvPr>
        </p:nvGraphicFramePr>
        <p:xfrm>
          <a:off x="1066800" y="3505200"/>
          <a:ext cx="777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7" name="VISIO" r:id="rId7" imgW="2606760" imgH="574560" progId="Visio.Drawing.6">
                  <p:embed/>
                </p:oleObj>
              </mc:Choice>
              <mc:Fallback>
                <p:oleObj name="VISIO" r:id="rId7" imgW="2606760" imgH="57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777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6269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Три блока: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Логика следующего состояния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Регистр состояний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Логика выходов</a:t>
            </a:r>
            <a:endParaRPr lang="ru-RU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Конечный автомат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66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2192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Двойной круг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определяет состояние сброса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34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3476" name="Object 4"/>
          <p:cNvGraphicFramePr>
            <a:graphicFrameLocks noGrp="1" noChangeAspect="1"/>
          </p:cNvGraphicFramePr>
          <p:nvPr>
            <p:ph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32429735"/>
              </p:ext>
            </p:extLst>
          </p:nvPr>
        </p:nvGraphicFramePr>
        <p:xfrm>
          <a:off x="2425700" y="1254369"/>
          <a:ext cx="39878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0" name="VISIO" r:id="rId7" imgW="1072440" imgH="1189800" progId="Visio.Drawing.6">
                  <p:embed/>
                </p:oleObj>
              </mc:Choice>
              <mc:Fallback>
                <p:oleObj name="VISIO" r:id="rId7" imgW="1072440" imgH="118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254369"/>
                        <a:ext cx="39878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68759"/>
            <a:ext cx="807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Пример конечного автомата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Делитель на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3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31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 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Темы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32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Введение </a:t>
            </a:r>
            <a:endParaRPr lang="ru-RU" dirty="0" smtClean="0"/>
          </a:p>
          <a:p>
            <a:r>
              <a:rPr lang="ru-RU" b="1" dirty="0" smtClean="0"/>
              <a:t>Комбинационная логика</a:t>
            </a:r>
            <a:endParaRPr lang="ru-RU" dirty="0" smtClean="0"/>
          </a:p>
          <a:p>
            <a:r>
              <a:rPr lang="ru-RU" b="1" dirty="0" smtClean="0"/>
              <a:t>Структурное моделирование</a:t>
            </a:r>
            <a:endParaRPr lang="ru-RU" dirty="0" smtClean="0"/>
          </a:p>
          <a:p>
            <a:r>
              <a:rPr lang="ru-RU" b="1" dirty="0" err="1" smtClean="0"/>
              <a:t>Последовательностная</a:t>
            </a:r>
            <a:r>
              <a:rPr lang="ru-RU" b="1" dirty="0" smtClean="0"/>
              <a:t> логика</a:t>
            </a:r>
            <a:endParaRPr lang="ru-RU" dirty="0" smtClean="0"/>
          </a:p>
          <a:p>
            <a:r>
              <a:rPr lang="ru-RU" b="1" dirty="0" smtClean="0"/>
              <a:t>И снова комбинационная логика</a:t>
            </a:r>
          </a:p>
          <a:p>
            <a:r>
              <a:rPr lang="ru-RU" b="1" dirty="0" smtClean="0"/>
              <a:t>Конечные автоматы </a:t>
            </a:r>
          </a:p>
          <a:p>
            <a:r>
              <a:rPr lang="ru-RU" b="1" dirty="0" smtClean="0"/>
              <a:t>Параметризованные модули </a:t>
            </a:r>
          </a:p>
          <a:p>
            <a:r>
              <a:rPr lang="ru-RU" b="1" dirty="0" smtClean="0"/>
              <a:t>Среда тестирования</a:t>
            </a:r>
          </a:p>
          <a:p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42999"/>
            <a:ext cx="1704173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19200"/>
            <a:ext cx="52578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module divideby3FSM (input  </a:t>
            </a:r>
            <a:r>
              <a:rPr lang="en-US" sz="1200" dirty="0" smtClean="0">
                <a:latin typeface="Courier10 BT" pitchFamily="49" charset="0"/>
              </a:rPr>
              <a:t>logic </a:t>
            </a:r>
            <a:r>
              <a:rPr lang="en-US" sz="1200" dirty="0" err="1" smtClean="0">
                <a:latin typeface="Courier10 BT" pitchFamily="49" charset="0"/>
              </a:rPr>
              <a:t>clk</a:t>
            </a:r>
            <a:r>
              <a:rPr lang="en-US" sz="1200" dirty="0">
                <a:latin typeface="Courier10 BT" pitchFamily="49" charset="0"/>
              </a:rPr>
              <a:t>, 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            input  </a:t>
            </a:r>
            <a:r>
              <a:rPr lang="en-US" sz="1200" dirty="0" smtClean="0">
                <a:latin typeface="Courier10 BT" pitchFamily="49" charset="0"/>
              </a:rPr>
              <a:t>logic reset</a:t>
            </a:r>
            <a:r>
              <a:rPr lang="en-US" sz="1200" dirty="0">
                <a:latin typeface="Courier10 BT" pitchFamily="49" charset="0"/>
              </a:rPr>
              <a:t>, 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            output </a:t>
            </a:r>
            <a:r>
              <a:rPr lang="en-US" sz="1200" dirty="0" smtClean="0">
                <a:latin typeface="Courier10 BT" pitchFamily="49" charset="0"/>
              </a:rPr>
              <a:t>logic q</a:t>
            </a:r>
            <a:r>
              <a:rPr lang="en-US" sz="1200" dirty="0">
                <a:latin typeface="Courier10 BT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logic [1:0] {S0, S1, S2}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statetype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statetype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[1:0] state,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10 BT" pitchFamily="49" charset="0"/>
              </a:rPr>
              <a:t>   </a:t>
            </a:r>
            <a:r>
              <a:rPr lang="en-US" sz="1200" b="1" dirty="0" smtClean="0">
                <a:solidFill>
                  <a:schemeClr val="accent1"/>
                </a:solidFill>
                <a:latin typeface="Courier10 BT" pitchFamily="49" charset="0"/>
              </a:rPr>
              <a:t>// </a:t>
            </a:r>
            <a:r>
              <a:rPr lang="ru-RU" sz="1200" b="1" dirty="0" smtClean="0">
                <a:solidFill>
                  <a:schemeClr val="accent1"/>
                </a:solidFill>
                <a:latin typeface="Courier10 BT" pitchFamily="49" charset="0"/>
              </a:rPr>
              <a:t>регистр состояний</a:t>
            </a:r>
            <a:endParaRPr lang="en-US" sz="1200" b="1" dirty="0">
              <a:solidFill>
                <a:schemeClr val="accent1"/>
              </a:solidFill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</a:t>
            </a:r>
            <a:r>
              <a:rPr lang="en-US" sz="1200" dirty="0" err="1" smtClean="0">
                <a:latin typeface="Courier10 BT" pitchFamily="49" charset="0"/>
              </a:rPr>
              <a:t>always_ff</a:t>
            </a:r>
            <a:r>
              <a:rPr lang="en-US" sz="1200" dirty="0" smtClean="0">
                <a:latin typeface="Courier10 BT" pitchFamily="49" charset="0"/>
              </a:rPr>
              <a:t> </a:t>
            </a:r>
            <a:r>
              <a:rPr lang="en-US" sz="1200" dirty="0">
                <a:latin typeface="Courier10 BT" pitchFamily="49" charset="0"/>
              </a:rPr>
              <a:t>@ (</a:t>
            </a:r>
            <a:r>
              <a:rPr lang="en-US" sz="1200" dirty="0" err="1">
                <a:latin typeface="Courier10 BT" pitchFamily="49" charset="0"/>
              </a:rPr>
              <a:t>posedge</a:t>
            </a:r>
            <a:r>
              <a:rPr lang="en-US" sz="1200" dirty="0">
                <a:latin typeface="Courier10 BT" pitchFamily="49" charset="0"/>
              </a:rPr>
              <a:t> </a:t>
            </a:r>
            <a:r>
              <a:rPr lang="en-US" sz="1200" dirty="0" err="1">
                <a:latin typeface="Courier10 BT" pitchFamily="49" charset="0"/>
              </a:rPr>
              <a:t>clk</a:t>
            </a:r>
            <a:r>
              <a:rPr lang="en-US" sz="1200" dirty="0">
                <a:latin typeface="Courier10 BT" pitchFamily="49" charset="0"/>
              </a:rPr>
              <a:t>, </a:t>
            </a:r>
            <a:r>
              <a:rPr lang="en-US" sz="1200" dirty="0" err="1">
                <a:latin typeface="Courier10 BT" pitchFamily="49" charset="0"/>
              </a:rPr>
              <a:t>posedge</a:t>
            </a:r>
            <a:r>
              <a:rPr lang="en-US" sz="1200" dirty="0">
                <a:latin typeface="Courier10 BT" pitchFamily="49" charset="0"/>
              </a:rPr>
              <a:t> reset)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if (reset) state &lt;= S0;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else       state &lt;=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 smtClean="0">
                <a:latin typeface="Courier10 BT" pitchFamily="49" charset="0"/>
              </a:rPr>
              <a:t>;</a:t>
            </a:r>
          </a:p>
          <a:p>
            <a:pPr>
              <a:buFontTx/>
              <a:buNone/>
            </a:pPr>
            <a:endParaRPr lang="en-US" sz="12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</a:t>
            </a:r>
            <a:r>
              <a:rPr lang="en-US" sz="1200" dirty="0" smtClean="0">
                <a:latin typeface="Courier10 BT" pitchFamily="49" charset="0"/>
              </a:rPr>
              <a:t>  </a:t>
            </a:r>
            <a:r>
              <a:rPr lang="en-US" sz="1200" b="1" dirty="0" smtClean="0">
                <a:solidFill>
                  <a:schemeClr val="accent1"/>
                </a:solidFill>
                <a:latin typeface="Courier10 BT" pitchFamily="49" charset="0"/>
              </a:rPr>
              <a:t>// </a:t>
            </a:r>
            <a:r>
              <a:rPr lang="ru-RU" sz="1200" b="1" dirty="0" smtClean="0">
                <a:solidFill>
                  <a:schemeClr val="accent1"/>
                </a:solidFill>
                <a:latin typeface="Courier10 BT" pitchFamily="49" charset="0"/>
              </a:rPr>
              <a:t>логика следующего состояния</a:t>
            </a:r>
            <a:endParaRPr lang="en-US" sz="1200" b="1" dirty="0">
              <a:solidFill>
                <a:schemeClr val="accent1"/>
              </a:solidFill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</a:t>
            </a:r>
            <a:r>
              <a:rPr lang="en-US" sz="1200" dirty="0" err="1" smtClean="0">
                <a:latin typeface="Courier10 BT" pitchFamily="49" charset="0"/>
              </a:rPr>
              <a:t>always_comb</a:t>
            </a:r>
            <a:endParaRPr lang="en-US" sz="12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case (state)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S0:     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S1;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S1:     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S2;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S2:     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S0;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default: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S0;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</a:t>
            </a:r>
            <a:r>
              <a:rPr lang="en-US" sz="1200" dirty="0" err="1">
                <a:latin typeface="Courier10 BT" pitchFamily="49" charset="0"/>
              </a:rPr>
              <a:t>endcase</a:t>
            </a:r>
            <a:endParaRPr lang="en-US" sz="1200" dirty="0">
              <a:latin typeface="Courier10 BT" pitchFamily="49" charset="0"/>
            </a:endParaRPr>
          </a:p>
          <a:p>
            <a:pPr>
              <a:buFontTx/>
              <a:buNone/>
            </a:pPr>
            <a:endParaRPr lang="en-US" sz="1200" dirty="0" smtClean="0">
              <a:solidFill>
                <a:schemeClr val="accent2"/>
              </a:solidFill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10 BT" pitchFamily="49" charset="0"/>
              </a:rPr>
              <a:t>   </a:t>
            </a:r>
            <a:r>
              <a:rPr lang="en-US" sz="1200" b="1" dirty="0">
                <a:solidFill>
                  <a:schemeClr val="accent1"/>
                </a:solidFill>
                <a:latin typeface="Courier10 BT" pitchFamily="49" charset="0"/>
              </a:rPr>
              <a:t>// </a:t>
            </a:r>
            <a:r>
              <a:rPr lang="ru-RU" sz="1200" b="1" dirty="0" smtClean="0">
                <a:solidFill>
                  <a:schemeClr val="accent1"/>
                </a:solidFill>
                <a:latin typeface="Courier10 BT" pitchFamily="49" charset="0"/>
              </a:rPr>
              <a:t>логика выходных сигналов</a:t>
            </a:r>
            <a:endParaRPr lang="en-US" sz="1200" b="1" dirty="0">
              <a:solidFill>
                <a:schemeClr val="accent1"/>
              </a:solidFill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assign q = (state == S0);</a:t>
            </a:r>
          </a:p>
          <a:p>
            <a:pPr>
              <a:buFontTx/>
              <a:buNone/>
            </a:pPr>
            <a:r>
              <a:rPr lang="en-US" sz="1200" dirty="0" err="1">
                <a:latin typeface="Courier10 BT" pitchFamily="49" charset="0"/>
              </a:rPr>
              <a:t>endmodule</a:t>
            </a:r>
            <a:r>
              <a:rPr lang="en-US" sz="1200" dirty="0">
                <a:latin typeface="Courier10 BT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875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Конечный автомат на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07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55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2:1 </a:t>
            </a:r>
            <a:r>
              <a:rPr lang="ru-RU" sz="2400" b="1" dirty="0" smtClean="0">
                <a:solidFill>
                  <a:schemeClr val="accent1"/>
                </a:solidFill>
              </a:rPr>
              <a:t>мультиплексор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#(parameter width = 8)  // name and default value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(input  </a:t>
            </a:r>
            <a:r>
              <a:rPr lang="en-US" sz="1800" dirty="0" smtClean="0">
                <a:latin typeface="Courier New" pitchFamily="49" charset="0"/>
              </a:rPr>
              <a:t>logic [width-1:0</a:t>
            </a:r>
            <a:r>
              <a:rPr lang="en-US" sz="1800" dirty="0">
                <a:latin typeface="Courier New" pitchFamily="49" charset="0"/>
              </a:rPr>
              <a:t>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input  </a:t>
            </a:r>
            <a:r>
              <a:rPr lang="en-US" sz="1800" dirty="0" smtClean="0">
                <a:latin typeface="Courier New" pitchFamily="49" charset="0"/>
              </a:rPr>
              <a:t>logic             </a:t>
            </a:r>
            <a:r>
              <a:rPr lang="en-US" sz="18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output </a:t>
            </a:r>
            <a:r>
              <a:rPr lang="en-US" sz="1800" dirty="0" smtClean="0">
                <a:latin typeface="Courier New" pitchFamily="49" charset="0"/>
              </a:rPr>
              <a:t>logic [width-1:0</a:t>
            </a:r>
            <a:r>
              <a:rPr lang="en-US" sz="1800" dirty="0">
                <a:latin typeface="Courier New" pitchFamily="49" charset="0"/>
              </a:rPr>
              <a:t>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Пример с </a:t>
            </a:r>
            <a:r>
              <a:rPr lang="ru-RU" sz="2400" b="1" dirty="0">
                <a:solidFill>
                  <a:schemeClr val="accent1"/>
                </a:solidFill>
              </a:rPr>
              <a:t>8-битной шиной (</a:t>
            </a:r>
            <a:r>
              <a:rPr lang="ru-RU" sz="2400" b="1" dirty="0" smtClean="0">
                <a:solidFill>
                  <a:schemeClr val="accent1"/>
                </a:solidFill>
              </a:rPr>
              <a:t>используется </a:t>
            </a:r>
            <a:r>
              <a:rPr lang="ru-RU" sz="2400" b="1" dirty="0">
                <a:solidFill>
                  <a:schemeClr val="accent1"/>
                </a:solidFill>
              </a:rPr>
              <a:t>по умолчанию</a:t>
            </a:r>
            <a:r>
              <a:rPr lang="ru-RU" sz="2400" b="1" dirty="0" smtClean="0">
                <a:solidFill>
                  <a:schemeClr val="accent1"/>
                </a:solidFill>
              </a:rPr>
              <a:t>)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mux2 mux1(d0, d1, s, out);</a:t>
            </a:r>
            <a:endParaRPr lang="en-US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1"/>
                </a:solidFill>
              </a:rPr>
              <a:t>Пример </a:t>
            </a:r>
            <a:r>
              <a:rPr lang="ru-RU" sz="2400" b="1" dirty="0" smtClean="0">
                <a:solidFill>
                  <a:schemeClr val="accent1"/>
                </a:solidFill>
              </a:rPr>
              <a:t>с </a:t>
            </a:r>
            <a:r>
              <a:rPr lang="en-US" sz="2400" b="1" dirty="0" smtClean="0">
                <a:solidFill>
                  <a:schemeClr val="accent1"/>
                </a:solidFill>
              </a:rPr>
              <a:t>12-</a:t>
            </a:r>
            <a:r>
              <a:rPr lang="ru-RU" sz="2400" b="1" dirty="0">
                <a:solidFill>
                  <a:schemeClr val="accent1"/>
                </a:solidFill>
              </a:rPr>
              <a:t>битной шиной 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mux2 #(12) </a:t>
            </a:r>
            <a:r>
              <a:rPr lang="en-US" sz="1800" dirty="0" err="1">
                <a:latin typeface="Courier New" pitchFamily="49" charset="0"/>
              </a:rPr>
              <a:t>lowmux</a:t>
            </a:r>
            <a:r>
              <a:rPr lang="en-US" sz="1800" dirty="0">
                <a:latin typeface="Courier New" pitchFamily="49" charset="0"/>
              </a:rPr>
              <a:t>(d0, d1, s, out);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Параметризированные модули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373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907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19200"/>
            <a:ext cx="7772400" cy="5181600"/>
          </a:xfrm>
        </p:spPr>
        <p:txBody>
          <a:bodyPr/>
          <a:lstStyle/>
          <a:p>
            <a:r>
              <a:rPr lang="ru-RU" dirty="0" smtClean="0"/>
              <a:t>HDL модуль, который тестирует другой модуль: тестируемое устройство (DUT)</a:t>
            </a:r>
          </a:p>
          <a:p>
            <a:r>
              <a:rPr lang="ru-RU" b="1" dirty="0" smtClean="0"/>
              <a:t>Не</a:t>
            </a:r>
            <a:r>
              <a:rPr lang="ru-RU" dirty="0" smtClean="0"/>
              <a:t> предназначена для синтеза </a:t>
            </a:r>
          </a:p>
          <a:p>
            <a:r>
              <a:rPr lang="ru-RU" dirty="0" smtClean="0"/>
              <a:t>Типы:</a:t>
            </a:r>
          </a:p>
          <a:p>
            <a:pPr lvl="1"/>
            <a:r>
              <a:rPr lang="ru-RU" dirty="0" smtClean="0"/>
              <a:t>Простая</a:t>
            </a:r>
          </a:p>
          <a:p>
            <a:pPr lvl="1"/>
            <a:r>
              <a:rPr lang="ru-RU" dirty="0" smtClean="0"/>
              <a:t>С самопроверкой </a:t>
            </a:r>
          </a:p>
          <a:p>
            <a:pPr lvl="1"/>
            <a:r>
              <a:rPr lang="ru-RU" dirty="0" smtClean="0"/>
              <a:t>С самопроверкой и тестовыми векторами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latin typeface="+mj-lt"/>
              </a:rPr>
              <a:t>Среда 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тестирования (</a:t>
            </a:r>
            <a:r>
              <a:rPr lang="en-US" sz="3800" dirty="0" err="1" smtClean="0">
                <a:solidFill>
                  <a:schemeClr val="bg1"/>
                </a:solidFill>
                <a:latin typeface="+mj-lt"/>
              </a:rPr>
              <a:t>Testbenches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833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0010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Написать </a:t>
            </a:r>
            <a:r>
              <a:rPr lang="ru-RU" dirty="0" err="1" smtClean="0"/>
              <a:t>System</a:t>
            </a:r>
            <a:r>
              <a:rPr lang="ru-RU" dirty="0" smtClean="0"/>
              <a:t> </a:t>
            </a:r>
            <a:r>
              <a:rPr lang="ru-RU" dirty="0" err="1" smtClean="0"/>
              <a:t>Verilog</a:t>
            </a:r>
            <a:r>
              <a:rPr lang="ru-RU" dirty="0" smtClean="0"/>
              <a:t> код </a:t>
            </a:r>
            <a:r>
              <a:rPr lang="ru-RU" dirty="0"/>
              <a:t>для </a:t>
            </a:r>
            <a:r>
              <a:rPr lang="ru-RU" dirty="0" smtClean="0"/>
              <a:t>аппаратной реализации следующей функции: </a:t>
            </a:r>
          </a:p>
          <a:p>
            <a:pPr>
              <a:buFontTx/>
              <a:buNone/>
            </a:pPr>
            <a:r>
              <a:rPr lang="ru-RU" dirty="0" smtClean="0"/>
              <a:t>			</a:t>
            </a:r>
            <a:r>
              <a:rPr lang="ru-RU" sz="2600" dirty="0" smtClean="0">
                <a:latin typeface="Courier New" pitchFamily="49" charset="0"/>
              </a:rPr>
              <a:t>y = </a:t>
            </a:r>
            <a:r>
              <a:rPr lang="ru-RU" sz="2600" dirty="0" err="1" smtClean="0">
                <a:latin typeface="Courier New" pitchFamily="49" charset="0"/>
              </a:rPr>
              <a:t>bc</a:t>
            </a:r>
            <a:r>
              <a:rPr lang="ru-RU" sz="2600" dirty="0" smtClean="0">
                <a:latin typeface="Courier New" pitchFamily="49" charset="0"/>
              </a:rPr>
              <a:t> + </a:t>
            </a:r>
            <a:r>
              <a:rPr lang="ru-RU" sz="2600" dirty="0" err="1" smtClean="0">
                <a:latin typeface="Courier New" pitchFamily="49" charset="0"/>
              </a:rPr>
              <a:t>ab</a:t>
            </a:r>
            <a:endParaRPr lang="ru-RU" sz="2600" dirty="0" smtClean="0">
              <a:latin typeface="Courier New" pitchFamily="49" charset="0"/>
            </a:endParaRPr>
          </a:p>
          <a:p>
            <a:r>
              <a:rPr lang="ru-RU" dirty="0" smtClean="0"/>
              <a:t>Имя модуля </a:t>
            </a:r>
            <a:r>
              <a:rPr lang="ru-RU" dirty="0" err="1" smtClean="0">
                <a:latin typeface="Courier New" pitchFamily="49" charset="0"/>
              </a:rPr>
              <a:t>sillyfunction</a:t>
            </a:r>
            <a:endParaRPr lang="ru-RU" dirty="0"/>
          </a:p>
        </p:txBody>
      </p:sp>
      <p:sp>
        <p:nvSpPr>
          <p:cNvPr id="89805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81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862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00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Пример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среды тестирования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34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848600" cy="4953000"/>
          </a:xfrm>
        </p:spPr>
        <p:txBody>
          <a:bodyPr>
            <a:normAutofit/>
          </a:bodyPr>
          <a:lstStyle/>
          <a:p>
            <a:r>
              <a:rPr lang="ru-RU" dirty="0"/>
              <a:t>Написать </a:t>
            </a:r>
            <a:r>
              <a:rPr lang="ru-RU" dirty="0" err="1"/>
              <a:t>System</a:t>
            </a:r>
            <a:r>
              <a:rPr lang="ru-RU" dirty="0"/>
              <a:t> </a:t>
            </a:r>
            <a:r>
              <a:rPr lang="ru-RU" dirty="0" err="1"/>
              <a:t>Verilog</a:t>
            </a:r>
            <a:r>
              <a:rPr lang="ru-RU" dirty="0"/>
              <a:t> код для аппаратной реализации следующей функции: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module </a:t>
            </a:r>
            <a:r>
              <a:rPr lang="en-US" sz="2200" dirty="0" err="1">
                <a:latin typeface="Courier New" pitchFamily="49" charset="0"/>
              </a:rPr>
              <a:t>sillyfunction</a:t>
            </a:r>
            <a:r>
              <a:rPr lang="en-US" sz="2200" dirty="0">
                <a:latin typeface="Courier New" pitchFamily="49" charset="0"/>
              </a:rPr>
              <a:t>(input  </a:t>
            </a:r>
            <a:r>
              <a:rPr lang="en-US" sz="2200" dirty="0" smtClean="0">
                <a:latin typeface="Courier New" pitchFamily="49" charset="0"/>
              </a:rPr>
              <a:t>logic a</a:t>
            </a:r>
            <a:r>
              <a:rPr lang="en-US" sz="2200" dirty="0">
                <a:latin typeface="Courier New" pitchFamily="49" charset="0"/>
              </a:rPr>
              <a:t>, b, c, 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                   output </a:t>
            </a:r>
            <a:r>
              <a:rPr lang="en-US" sz="2200" dirty="0" smtClean="0">
                <a:latin typeface="Courier New" pitchFamily="49" charset="0"/>
              </a:rPr>
              <a:t>logic y</a:t>
            </a:r>
            <a:r>
              <a:rPr lang="en-US" sz="22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assign y = ~b &amp; ~c | a &amp; ~b;</a:t>
            </a:r>
          </a:p>
          <a:p>
            <a:pPr>
              <a:buFontTx/>
              <a:buNone/>
            </a:pPr>
            <a:r>
              <a:rPr lang="en-US" sz="2200" dirty="0" err="1">
                <a:latin typeface="Courier New" pitchFamily="49" charset="0"/>
              </a:rPr>
              <a:t>endmodule</a:t>
            </a:r>
            <a:endParaRPr lang="en-US" sz="22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9805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81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862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00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</a:t>
            </a:r>
            <a:r>
              <a:rPr lang="ru-RU" sz="4400" dirty="0">
                <a:solidFill>
                  <a:schemeClr val="bg1"/>
                </a:solidFill>
              </a:rPr>
              <a:t>среды тестирования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62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01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371600" y="1072662"/>
            <a:ext cx="7467600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testbench1();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logic a</a:t>
            </a:r>
            <a:r>
              <a:rPr lang="en-US" sz="1800" dirty="0">
                <a:latin typeface="Courier New" pitchFamily="49" charset="0"/>
              </a:rPr>
              <a:t>, b, c;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logic y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экземпляр проверяемого устройства</a:t>
            </a:r>
          </a:p>
          <a:p>
            <a:pPr>
              <a:buFontTx/>
              <a:buNone/>
            </a:pPr>
            <a:r>
              <a:rPr lang="ru-RU" sz="1800" dirty="0">
                <a:latin typeface="Courier New" pitchFamily="49" charset="0"/>
              </a:rPr>
              <a:t> </a:t>
            </a:r>
            <a:r>
              <a:rPr lang="ru-RU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sillyfunction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dut</a:t>
            </a:r>
            <a:r>
              <a:rPr lang="en-US" sz="1800" dirty="0">
                <a:latin typeface="Courier New" pitchFamily="49" charset="0"/>
              </a:rPr>
              <a:t>(a, b, c,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последовательно формируются значения</a:t>
            </a:r>
          </a:p>
          <a:p>
            <a:pPr>
              <a:buFontTx/>
              <a:buNone/>
            </a:pPr>
            <a:r>
              <a:rPr lang="ru-RU" sz="1800" b="1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 // сигналов на входах 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initial </a:t>
            </a:r>
            <a:r>
              <a:rPr lang="en-US" sz="1800" dirty="0">
                <a:latin typeface="Courier New" pitchFamily="49" charset="0"/>
              </a:rPr>
              <a:t>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a = 0; b = 0;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a = 1; b = 0;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end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Простая </a:t>
            </a:r>
            <a:r>
              <a:rPr lang="ru-RU" sz="4400" dirty="0" smtClean="0">
                <a:solidFill>
                  <a:schemeClr val="bg1"/>
                </a:solidFill>
              </a:rPr>
              <a:t>среда </a:t>
            </a:r>
            <a:r>
              <a:rPr lang="ru-RU" sz="4400" dirty="0">
                <a:solidFill>
                  <a:schemeClr val="bg1"/>
                </a:solidFill>
              </a:rPr>
              <a:t>тестирования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08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447800" y="990600"/>
            <a:ext cx="7315200" cy="54864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module testbench2();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smtClean="0">
                <a:latin typeface="Courier New" pitchFamily="49" charset="0"/>
              </a:rPr>
              <a:t>logic  </a:t>
            </a:r>
            <a:r>
              <a:rPr lang="en-US" sz="1300" dirty="0">
                <a:latin typeface="Courier New" pitchFamily="49" charset="0"/>
              </a:rPr>
              <a:t>a, b, c;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smtClean="0">
                <a:latin typeface="Courier New" pitchFamily="49" charset="0"/>
              </a:rPr>
              <a:t>logic </a:t>
            </a:r>
            <a:r>
              <a:rPr lang="en-US" sz="1300" dirty="0">
                <a:latin typeface="Courier New" pitchFamily="49" charset="0"/>
              </a:rPr>
              <a:t>y;</a:t>
            </a:r>
          </a:p>
          <a:p>
            <a:pPr>
              <a:buFontTx/>
              <a:buNone/>
            </a:pPr>
            <a:r>
              <a:rPr lang="en-US" sz="1300" dirty="0" smtClean="0">
                <a:latin typeface="Courier New" pitchFamily="49" charset="0"/>
              </a:rPr>
              <a:t>  </a:t>
            </a:r>
            <a:r>
              <a:rPr lang="en-US" sz="1300" dirty="0" err="1" smtClean="0">
                <a:latin typeface="Courier New" pitchFamily="49" charset="0"/>
              </a:rPr>
              <a:t>sillyfunction</a:t>
            </a:r>
            <a:r>
              <a:rPr lang="en-US" sz="1300" dirty="0" smtClean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dut</a:t>
            </a:r>
            <a:r>
              <a:rPr lang="en-US" sz="1300" dirty="0">
                <a:latin typeface="Courier New" pitchFamily="49" charset="0"/>
              </a:rPr>
              <a:t>(a, b, c, y</a:t>
            </a:r>
            <a:r>
              <a:rPr lang="en-US" sz="1300" dirty="0" smtClean="0">
                <a:latin typeface="Courier New" pitchFamily="49" charset="0"/>
              </a:rPr>
              <a:t>);  </a:t>
            </a:r>
            <a:r>
              <a:rPr lang="en-US" sz="13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300" b="1" dirty="0" smtClean="0">
                <a:solidFill>
                  <a:schemeClr val="accent1"/>
                </a:solidFill>
                <a:latin typeface="Courier New" pitchFamily="49" charset="0"/>
              </a:rPr>
              <a:t>экземпляр </a:t>
            </a:r>
            <a:r>
              <a:rPr lang="en-US" sz="1300" b="1" dirty="0" err="1" smtClean="0">
                <a:solidFill>
                  <a:schemeClr val="accent1"/>
                </a:solidFill>
                <a:latin typeface="Courier New" pitchFamily="49" charset="0"/>
              </a:rPr>
              <a:t>dut</a:t>
            </a:r>
            <a:endParaRPr lang="en-US" sz="13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</a:rPr>
              <a:t>  initial begin </a:t>
            </a:r>
            <a:r>
              <a:rPr lang="en-US" sz="13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400" b="1" dirty="0">
                <a:solidFill>
                  <a:schemeClr val="accent1"/>
                </a:solidFill>
                <a:latin typeface="Courier New" pitchFamily="49" charset="0"/>
              </a:rPr>
              <a:t>последовательно </a:t>
            </a:r>
            <a:r>
              <a:rPr lang="ru-RU" sz="1400" b="1" dirty="0" smtClean="0">
                <a:solidFill>
                  <a:schemeClr val="accent1"/>
                </a:solidFill>
                <a:latin typeface="Courier New" pitchFamily="49" charset="0"/>
              </a:rPr>
              <a:t>формируются значения </a:t>
            </a:r>
            <a:r>
              <a:rPr lang="ru-RU" sz="1400" b="1" dirty="0">
                <a:solidFill>
                  <a:schemeClr val="accent1"/>
                </a:solidFill>
                <a:latin typeface="Courier New" pitchFamily="49" charset="0"/>
              </a:rPr>
              <a:t>сигналов </a:t>
            </a:r>
            <a:endParaRPr lang="ru-RU" sz="1400" b="1" dirty="0" smtClean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14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300" b="1" dirty="0" smtClean="0">
                <a:solidFill>
                  <a:schemeClr val="accent1"/>
                </a:solidFill>
                <a:latin typeface="Courier New" pitchFamily="49" charset="0"/>
              </a:rPr>
              <a:t>на входах и анализирует результат тестирования на выходах </a:t>
            </a:r>
          </a:p>
          <a:p>
            <a:pPr>
              <a:buFontTx/>
              <a:buNone/>
            </a:pPr>
            <a:r>
              <a:rPr lang="ru-RU" sz="13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</a:rPr>
              <a:t>a </a:t>
            </a:r>
            <a:r>
              <a:rPr lang="en-US" sz="1200" dirty="0">
                <a:latin typeface="Courier New" pitchFamily="49" charset="0"/>
              </a:rPr>
              <a:t>= 0; b = 0; c = 0;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1) $display("000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0) $display("001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0) $display("010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0) $display("011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a = 1; b = 0; c = 0;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1) $display("100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1) $display("101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0) $display("110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  if (y !== 0) $display("111 failed.");</a:t>
            </a:r>
          </a:p>
          <a:p>
            <a:pPr>
              <a:buFontTx/>
              <a:buNone/>
            </a:pPr>
            <a:r>
              <a:rPr lang="en-US" sz="1200" dirty="0">
                <a:latin typeface="Courier New" pitchFamily="49" charset="0"/>
              </a:rPr>
              <a:t>  end</a:t>
            </a:r>
          </a:p>
          <a:p>
            <a:pPr>
              <a:buFontTx/>
              <a:buNone/>
            </a:pPr>
            <a:r>
              <a:rPr lang="en-US" sz="1200" dirty="0" err="1">
                <a:latin typeface="Courier New" pitchFamily="49" charset="0"/>
              </a:rPr>
              <a:t>endmodule</a:t>
            </a:r>
            <a:r>
              <a:rPr lang="en-US" sz="12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Среда тестирования с самопроверкой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55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317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762000" y="1143000"/>
            <a:ext cx="8229600" cy="5181600"/>
          </a:xfrm>
        </p:spPr>
        <p:txBody>
          <a:bodyPr>
            <a:normAutofit/>
          </a:bodyPr>
          <a:lstStyle/>
          <a:p>
            <a:pPr marL="533400" indent="-533400"/>
            <a:r>
              <a:rPr lang="ru-RU" dirty="0" smtClean="0"/>
              <a:t>Файл тестовых векторов</a:t>
            </a:r>
            <a:r>
              <a:rPr lang="en-US" dirty="0" smtClean="0"/>
              <a:t>: </a:t>
            </a:r>
            <a:r>
              <a:rPr lang="ru-RU" dirty="0" smtClean="0"/>
              <a:t>входные сигналы и ожидаемые состояния выходов</a:t>
            </a:r>
            <a:endParaRPr lang="en-US" dirty="0"/>
          </a:p>
          <a:p>
            <a:pPr marL="533400" indent="-533400"/>
            <a:r>
              <a:rPr lang="ru-RU" dirty="0" smtClean="0"/>
              <a:t>Среда тестирования</a:t>
            </a:r>
            <a:r>
              <a:rPr lang="en-US" dirty="0" smtClean="0"/>
              <a:t>:</a:t>
            </a:r>
            <a:endParaRPr lang="en-US" dirty="0"/>
          </a:p>
          <a:p>
            <a:pPr marL="684000" lvl="1" indent="-360363">
              <a:buFontTx/>
              <a:buAutoNum type="arabicPeriod"/>
              <a:tabLst>
                <a:tab pos="361950" algn="l"/>
              </a:tabLst>
            </a:pPr>
            <a:r>
              <a:rPr lang="ru-RU" sz="2400" dirty="0" smtClean="0"/>
              <a:t>Формирование тактового сигнала для изменения входов</a:t>
            </a:r>
            <a:r>
              <a:rPr lang="ru-RU" sz="2400" dirty="0"/>
              <a:t>, </a:t>
            </a:r>
            <a:r>
              <a:rPr lang="ru-RU" sz="2400" dirty="0" smtClean="0"/>
              <a:t>считывание выходных сигналов</a:t>
            </a:r>
          </a:p>
          <a:p>
            <a:pPr marL="684000" lvl="1" indent="-360363">
              <a:buFontTx/>
              <a:buAutoNum type="arabicPeriod"/>
              <a:tabLst>
                <a:tab pos="361950" algn="l"/>
              </a:tabLst>
            </a:pPr>
            <a:r>
              <a:rPr lang="ru-RU" sz="2400" dirty="0" smtClean="0"/>
              <a:t>Считывание тестовых векторов из файла в буферный массив для последующей подачи их на входы</a:t>
            </a:r>
            <a:endParaRPr lang="en-US" sz="2400" dirty="0"/>
          </a:p>
          <a:p>
            <a:pPr marL="684000" lvl="1" indent="-360363">
              <a:buFontTx/>
              <a:buAutoNum type="arabicPeriod"/>
              <a:tabLst>
                <a:tab pos="361950" algn="l"/>
              </a:tabLst>
            </a:pPr>
            <a:r>
              <a:rPr lang="ru-RU" sz="2400" dirty="0" smtClean="0"/>
              <a:t>Присвоение значении входным сигналам, определение ожидаемых значений выходных сигналов</a:t>
            </a:r>
            <a:endParaRPr lang="en-US" sz="2400" dirty="0" smtClean="0"/>
          </a:p>
          <a:p>
            <a:pPr marL="684000" lvl="1" indent="-360363">
              <a:buFontTx/>
              <a:buAutoNum type="arabicPeriod"/>
              <a:tabLst>
                <a:tab pos="361950" algn="l"/>
              </a:tabLst>
            </a:pPr>
            <a:r>
              <a:rPr lang="ru-RU" sz="2400" dirty="0" smtClean="0"/>
              <a:t>Сравнение реальных значений выходных сигналов с ожидаемыми и формирование списка ошибок</a:t>
            </a:r>
            <a:endParaRPr lang="en-US" sz="2400" dirty="0" smtClean="0"/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Среда тестирования с тестовыми векторами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37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44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838200" y="1181100"/>
            <a:ext cx="8077200" cy="5219700"/>
          </a:xfrm>
        </p:spPr>
        <p:txBody>
          <a:bodyPr>
            <a:normAutofit lnSpcReduction="10000"/>
          </a:bodyPr>
          <a:lstStyle/>
          <a:p>
            <a:pPr marL="361950" indent="-361950"/>
            <a:r>
              <a:rPr lang="ru-RU" dirty="0" smtClean="0"/>
              <a:t>Среда тестирования,</a:t>
            </a:r>
            <a:r>
              <a:rPr lang="en-US" dirty="0" smtClean="0"/>
              <a:t> </a:t>
            </a:r>
            <a:r>
              <a:rPr lang="ru-RU" dirty="0" smtClean="0"/>
              <a:t>тактовый сигнал</a:t>
            </a:r>
            <a:r>
              <a:rPr lang="en-US" dirty="0" smtClean="0"/>
              <a:t>: </a:t>
            </a:r>
          </a:p>
          <a:p>
            <a:pPr marL="933450" lvl="1" indent="-533400"/>
            <a:r>
              <a:rPr lang="ru-RU" sz="2400" dirty="0" smtClean="0"/>
              <a:t>Изменение входных сигналов </a:t>
            </a:r>
            <a:r>
              <a:rPr lang="ru-RU" sz="2400" dirty="0"/>
              <a:t>по переднему </a:t>
            </a:r>
            <a:r>
              <a:rPr lang="ru-RU" sz="2400" dirty="0" smtClean="0"/>
              <a:t>фронту тактового сигнала</a:t>
            </a:r>
          </a:p>
          <a:p>
            <a:pPr marL="933450" lvl="1" indent="-533400"/>
            <a:r>
              <a:rPr lang="ru-RU" sz="2400" dirty="0"/>
              <a:t>С</a:t>
            </a:r>
            <a:r>
              <a:rPr lang="ru-RU" sz="2400" dirty="0" smtClean="0"/>
              <a:t>равнение состояний выходов </a:t>
            </a:r>
            <a:r>
              <a:rPr lang="ru-RU" sz="2400" dirty="0"/>
              <a:t>с ожидаемыми </a:t>
            </a:r>
            <a:r>
              <a:rPr lang="ru-RU" sz="2400" dirty="0" smtClean="0"/>
              <a:t>значениями по </a:t>
            </a:r>
            <a:r>
              <a:rPr lang="ru-RU" sz="2400" dirty="0"/>
              <a:t>заднему </a:t>
            </a:r>
            <a:r>
              <a:rPr lang="ru-RU" sz="2400" dirty="0" smtClean="0"/>
              <a:t>фронту тактового сигнала</a:t>
            </a:r>
            <a:endParaRPr lang="en-US" sz="2400" dirty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400" dirty="0"/>
          </a:p>
          <a:p>
            <a:pPr marL="533400" indent="-533400"/>
            <a:r>
              <a:rPr lang="ru-RU" sz="2400" dirty="0" smtClean="0"/>
              <a:t>Тактовый сигнал среды тестирования также используется для синхронизации последовательностных схем</a:t>
            </a:r>
          </a:p>
        </p:txBody>
      </p:sp>
      <p:graphicFrame>
        <p:nvGraphicFramePr>
          <p:cNvPr id="9144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32531417"/>
              </p:ext>
            </p:extLst>
          </p:nvPr>
        </p:nvGraphicFramePr>
        <p:xfrm>
          <a:off x="2209800" y="3371850"/>
          <a:ext cx="48768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05" name="VISIO" r:id="rId7" imgW="2437920" imgH="905040" progId="Visio.Drawing.6">
                  <p:embed/>
                </p:oleObj>
              </mc:Choice>
              <mc:Fallback>
                <p:oleObj name="VISIO" r:id="rId7" imgW="2437920" imgH="905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71850"/>
                        <a:ext cx="48768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Среда тестирования с тестовыми векторами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4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419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r>
              <a:rPr lang="ru-RU" dirty="0" smtClean="0"/>
              <a:t>Файл</a:t>
            </a:r>
            <a:r>
              <a:rPr lang="en-US" dirty="0" smtClean="0"/>
              <a:t>: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2600" dirty="0" smtClean="0">
                <a:latin typeface="Courier New" pitchFamily="49" charset="0"/>
              </a:rPr>
              <a:t>example.tv </a:t>
            </a:r>
          </a:p>
          <a:p>
            <a:r>
              <a:rPr lang="en-US" dirty="0" smtClean="0">
                <a:latin typeface="+mj-lt"/>
              </a:rPr>
              <a:t>С</a:t>
            </a:r>
            <a:r>
              <a:rPr lang="ru-RU" dirty="0" smtClean="0">
                <a:latin typeface="+mj-lt"/>
              </a:rPr>
              <a:t>одержит вектора </a:t>
            </a:r>
            <a:r>
              <a:rPr lang="en-US" dirty="0" err="1" smtClean="0">
                <a:latin typeface="+mj-lt"/>
              </a:rPr>
              <a:t>abc_yexpected</a:t>
            </a:r>
            <a:endParaRPr lang="en-US" dirty="0">
              <a:latin typeface="+mj-lt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101_1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111_0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Файл тестовых векторов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84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6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sz="3500" dirty="0" smtClean="0"/>
              <a:t>Языки описания аппаратуры</a:t>
            </a:r>
            <a:r>
              <a:rPr lang="en-US" sz="3500" dirty="0" smtClean="0"/>
              <a:t> </a:t>
            </a:r>
            <a:r>
              <a:rPr lang="en-US" sz="3500" dirty="0"/>
              <a:t>(HDL): </a:t>
            </a:r>
            <a:endParaRPr lang="en-US" sz="3500" dirty="0" smtClean="0"/>
          </a:p>
          <a:p>
            <a:pPr lvl="1">
              <a:lnSpc>
                <a:spcPct val="90000"/>
              </a:lnSpc>
            </a:pPr>
            <a:r>
              <a:rPr lang="ru-RU" sz="3400" dirty="0" smtClean="0"/>
              <a:t>Определяют функциональность проектируемого устройства</a:t>
            </a:r>
          </a:p>
          <a:p>
            <a:pPr lvl="1">
              <a:lnSpc>
                <a:spcPct val="90000"/>
              </a:lnSpc>
            </a:pPr>
            <a:r>
              <a:rPr lang="ru-RU" sz="3400" dirty="0" smtClean="0"/>
              <a:t>Средства </a:t>
            </a:r>
            <a:r>
              <a:rPr lang="ru-RU" sz="3400" dirty="0"/>
              <a:t>САПР </a:t>
            </a:r>
            <a:r>
              <a:rPr lang="ru-RU" sz="3400" dirty="0" smtClean="0"/>
              <a:t>синтезируют оптимизированные схему устройства, состоящую из логических элементов</a:t>
            </a:r>
            <a:endParaRPr lang="en-US" sz="3400" dirty="0" smtClean="0"/>
          </a:p>
          <a:p>
            <a:pPr>
              <a:lnSpc>
                <a:spcPct val="90000"/>
              </a:lnSpc>
            </a:pPr>
            <a:r>
              <a:rPr lang="ru-RU" sz="3500" dirty="0"/>
              <a:t>Большинство коммерческих </a:t>
            </a:r>
            <a:r>
              <a:rPr lang="ru-RU" sz="3500" dirty="0" smtClean="0"/>
              <a:t>проектов построено </a:t>
            </a:r>
            <a:r>
              <a:rPr lang="ru-RU" sz="3500" dirty="0"/>
              <a:t>с </a:t>
            </a:r>
            <a:r>
              <a:rPr lang="ru-RU" sz="3500" dirty="0" smtClean="0"/>
              <a:t>использованием языков </a:t>
            </a:r>
            <a:r>
              <a:rPr lang="en-US" sz="3500" dirty="0" smtClean="0"/>
              <a:t>HDL</a:t>
            </a:r>
            <a:endParaRPr lang="ru-RU" sz="3500" dirty="0" smtClean="0"/>
          </a:p>
          <a:p>
            <a:pPr>
              <a:lnSpc>
                <a:spcPct val="90000"/>
              </a:lnSpc>
            </a:pPr>
            <a:r>
              <a:rPr lang="ru-RU" sz="3500" dirty="0" smtClean="0"/>
              <a:t>Два лидирующих языка </a:t>
            </a:r>
            <a:r>
              <a:rPr lang="en-US" sz="3500" dirty="0" smtClean="0"/>
              <a:t>HDL:</a:t>
            </a:r>
            <a:endParaRPr lang="ru-RU" sz="3500" dirty="0" smtClean="0"/>
          </a:p>
          <a:p>
            <a:pPr>
              <a:lnSpc>
                <a:spcPct val="90000"/>
              </a:lnSpc>
            </a:pPr>
            <a:endParaRPr lang="en-US" sz="3500" dirty="0"/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chemeClr val="accent1"/>
                </a:solidFill>
              </a:rPr>
              <a:t>SystemVerilog</a:t>
            </a:r>
            <a:endParaRPr lang="en-US" b="1" dirty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ru-RU" dirty="0" smtClean="0"/>
              <a:t>Разработан </a:t>
            </a:r>
            <a:r>
              <a:rPr lang="ru-RU" dirty="0"/>
              <a:t>в 1984 году </a:t>
            </a:r>
            <a:r>
              <a:rPr lang="ru-RU" dirty="0" smtClean="0"/>
              <a:t>компанией </a:t>
            </a:r>
            <a:r>
              <a:rPr lang="en-US" dirty="0" smtClean="0"/>
              <a:t>Gateway </a:t>
            </a:r>
            <a:r>
              <a:rPr lang="en-US" dirty="0"/>
              <a:t>Design Automation</a:t>
            </a:r>
          </a:p>
          <a:p>
            <a:pPr lvl="2">
              <a:lnSpc>
                <a:spcPct val="90000"/>
              </a:lnSpc>
            </a:pPr>
            <a:r>
              <a:rPr lang="ru-RU" dirty="0" smtClean="0"/>
              <a:t>Стандарт </a:t>
            </a:r>
            <a:r>
              <a:rPr lang="en-US" dirty="0" smtClean="0"/>
              <a:t>IEEE </a:t>
            </a:r>
            <a:r>
              <a:rPr lang="en-US" dirty="0"/>
              <a:t>standard (1364) </a:t>
            </a:r>
            <a:r>
              <a:rPr lang="ru-RU" dirty="0" smtClean="0"/>
              <a:t>– в </a:t>
            </a:r>
            <a:r>
              <a:rPr lang="en-US" dirty="0" smtClean="0"/>
              <a:t>1995</a:t>
            </a:r>
          </a:p>
          <a:p>
            <a:pPr lvl="2">
              <a:lnSpc>
                <a:spcPct val="90000"/>
              </a:lnSpc>
            </a:pPr>
            <a:r>
              <a:rPr lang="ru-RU" dirty="0" smtClean="0"/>
              <a:t>Расширенный стандарт – в </a:t>
            </a:r>
            <a:r>
              <a:rPr lang="en-US" dirty="0" smtClean="0"/>
              <a:t>2005 (IEEE STD 1800-2009)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VHDL 2008</a:t>
            </a:r>
            <a:endParaRPr lang="en-US" b="1" dirty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ru-RU" dirty="0" smtClean="0"/>
              <a:t>Разработан </a:t>
            </a:r>
            <a:r>
              <a:rPr lang="ru-RU" dirty="0"/>
              <a:t>в </a:t>
            </a:r>
            <a:r>
              <a:rPr lang="en-US" dirty="0" smtClean="0"/>
              <a:t>1981 </a:t>
            </a:r>
            <a:r>
              <a:rPr lang="ru-RU" dirty="0" smtClean="0"/>
              <a:t>министерством обороны </a:t>
            </a:r>
          </a:p>
          <a:p>
            <a:pPr lvl="2">
              <a:lnSpc>
                <a:spcPct val="90000"/>
              </a:lnSpc>
            </a:pPr>
            <a:r>
              <a:rPr lang="ru-RU" dirty="0" smtClean="0"/>
              <a:t>Стандарт </a:t>
            </a:r>
            <a:r>
              <a:rPr lang="en-US" dirty="0" smtClean="0"/>
              <a:t>IEEE </a:t>
            </a:r>
            <a:r>
              <a:rPr lang="en-US" dirty="0"/>
              <a:t>standard (1076) </a:t>
            </a:r>
            <a:r>
              <a:rPr lang="ru-RU" dirty="0" smtClean="0"/>
              <a:t>– в </a:t>
            </a:r>
            <a:r>
              <a:rPr lang="en-US" dirty="0" smtClean="0"/>
              <a:t>1987</a:t>
            </a:r>
          </a:p>
          <a:p>
            <a:pPr lvl="2">
              <a:lnSpc>
                <a:spcPct val="90000"/>
              </a:lnSpc>
            </a:pPr>
            <a:r>
              <a:rPr lang="ru-RU" dirty="0" smtClean="0"/>
              <a:t>Обновлен в </a:t>
            </a:r>
            <a:r>
              <a:rPr lang="en-US" dirty="0" smtClean="0"/>
              <a:t>2008 (IEEE STD 1076-2008)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52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522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5344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</a:rPr>
              <a:t>module </a:t>
            </a:r>
            <a:r>
              <a:rPr lang="en-US" sz="1600" dirty="0">
                <a:latin typeface="Courier New" pitchFamily="49" charset="0"/>
              </a:rPr>
              <a:t>testbench3();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</a:t>
            </a:r>
            <a:r>
              <a:rPr lang="en-US" sz="1600" dirty="0" err="1" smtClean="0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, reset;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a</a:t>
            </a:r>
            <a:r>
              <a:rPr lang="en-US" sz="1600" dirty="0">
                <a:latin typeface="Courier New" pitchFamily="49" charset="0"/>
              </a:rPr>
              <a:t>, b, c, </a:t>
            </a:r>
            <a:r>
              <a:rPr lang="en-US" sz="1600" dirty="0" err="1">
                <a:latin typeface="Courier New" pitchFamily="49" charset="0"/>
              </a:rPr>
              <a:t>yexpected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y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[31:0</a:t>
            </a:r>
            <a:r>
              <a:rPr lang="en-US" sz="1600" dirty="0">
                <a:latin typeface="Courier New" pitchFamily="49" charset="0"/>
              </a:rPr>
              <a:t>] </a:t>
            </a:r>
            <a:r>
              <a:rPr lang="en-US" sz="1600" dirty="0" err="1">
                <a:latin typeface="Courier New" pitchFamily="49" charset="0"/>
              </a:rPr>
              <a:t>vectornum</a:t>
            </a:r>
            <a:r>
              <a:rPr lang="en-US" sz="1600" dirty="0">
                <a:latin typeface="Courier New" pitchFamily="49" charset="0"/>
              </a:rPr>
              <a:t>, errors;    // bookkeeping variables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[3:0</a:t>
            </a:r>
            <a:r>
              <a:rPr lang="en-US" sz="1600" dirty="0">
                <a:latin typeface="Courier New" pitchFamily="49" charset="0"/>
              </a:rPr>
              <a:t>] 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r>
              <a:rPr lang="en-US" sz="1600" dirty="0">
                <a:latin typeface="Courier New" pitchFamily="49" charset="0"/>
              </a:rPr>
              <a:t>[10000:0]; // array of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600" b="1" dirty="0" smtClean="0">
                <a:solidFill>
                  <a:schemeClr val="accent1"/>
                </a:solidFill>
                <a:latin typeface="Courier New" pitchFamily="49" charset="0"/>
              </a:rPr>
              <a:t>создание экземпляра тестируемого устройства</a:t>
            </a:r>
            <a:endParaRPr lang="en-US" sz="16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sillyfunction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dut</a:t>
            </a:r>
            <a:r>
              <a:rPr lang="en-US" sz="1600" dirty="0">
                <a:latin typeface="Courier New" pitchFamily="49" charset="0"/>
              </a:rPr>
              <a:t>(a, b, c,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600" b="1" dirty="0" smtClean="0">
                <a:solidFill>
                  <a:schemeClr val="accent1"/>
                </a:solidFill>
                <a:latin typeface="Courier New" pitchFamily="49" charset="0"/>
              </a:rPr>
              <a:t>генерация тактового сигнала</a:t>
            </a:r>
            <a:endParaRPr lang="en-US" sz="16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always     // no sensitivity list, so it always executes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1; #5;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0; #5;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Генерация тактового сигнала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234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624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95400"/>
            <a:ext cx="8458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600" b="1" dirty="0">
                <a:solidFill>
                  <a:schemeClr val="accent1"/>
                </a:solidFill>
                <a:latin typeface="Courier New" pitchFamily="49" charset="0"/>
              </a:rPr>
              <a:t>при запуске </a:t>
            </a:r>
            <a:r>
              <a:rPr lang="ru-RU" sz="1600" b="1" dirty="0" smtClean="0">
                <a:solidFill>
                  <a:schemeClr val="accent1"/>
                </a:solidFill>
                <a:latin typeface="Courier New" pitchFamily="49" charset="0"/>
              </a:rPr>
              <a:t>теста загрузка векторов и генерация сигнала сброса</a:t>
            </a:r>
          </a:p>
          <a:p>
            <a:pPr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initial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$</a:t>
            </a:r>
            <a:r>
              <a:rPr lang="en-US" sz="1800" dirty="0" err="1">
                <a:latin typeface="Courier New" pitchFamily="49" charset="0"/>
              </a:rPr>
              <a:t>readmemb</a:t>
            </a:r>
            <a:r>
              <a:rPr lang="en-US" sz="1800" dirty="0">
                <a:latin typeface="Courier New" pitchFamily="49" charset="0"/>
              </a:rPr>
              <a:t>("example.tv",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 = 0; errors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reset = 1; #27; reset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Примечание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: </a:t>
            </a:r>
            <a:r>
              <a:rPr lang="en-US" sz="1800" dirty="0">
                <a:latin typeface="Courier New" pitchFamily="49" charset="0"/>
              </a:rPr>
              <a:t>$</a:t>
            </a:r>
            <a:r>
              <a:rPr lang="en-US" sz="1800" dirty="0" err="1">
                <a:latin typeface="Courier New" pitchFamily="49" charset="0"/>
              </a:rPr>
              <a:t>readmemh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ru-RU" sz="1800" dirty="0" smtClean="0">
                <a:latin typeface="Courier New" pitchFamily="49" charset="0"/>
              </a:rPr>
              <a:t>считывает файл тестовых векторов, </a:t>
            </a:r>
          </a:p>
          <a:p>
            <a:pPr>
              <a:buFontTx/>
              <a:buNone/>
            </a:pPr>
            <a:r>
              <a:rPr lang="ru-RU" sz="1800" dirty="0" smtClean="0">
                <a:latin typeface="Courier New" pitchFamily="49" charset="0"/>
              </a:rPr>
              <a:t>// записанных в шестнадцатеричном представлении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Считывание тестовых векторов в массив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63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7268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  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подача тестовых векторов по переднему фронту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  // синхросигнала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always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#1; {a, b, c, </a:t>
            </a:r>
            <a:r>
              <a:rPr lang="en-US" sz="1800" dirty="0" err="1">
                <a:latin typeface="Courier New" pitchFamily="49" charset="0"/>
              </a:rPr>
              <a:t>yexpected</a:t>
            </a:r>
            <a:r>
              <a:rPr lang="en-US" sz="1800" dirty="0">
                <a:latin typeface="Courier New" pitchFamily="49" charset="0"/>
              </a:rPr>
              <a:t>} =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[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Назначение входов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&amp;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ожидаемые состояния выходов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48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153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проверка результатов </a:t>
            </a:r>
            <a:r>
              <a:rPr lang="ru-RU" sz="1700" b="1" dirty="0">
                <a:solidFill>
                  <a:schemeClr val="accent1"/>
                </a:solidFill>
                <a:latin typeface="Courier New" pitchFamily="49" charset="0"/>
              </a:rPr>
              <a:t>по заднему фронту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синхросигнала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always @(</a:t>
            </a:r>
            <a:r>
              <a:rPr lang="en-US" sz="1700" dirty="0" err="1">
                <a:latin typeface="Courier New" pitchFamily="49" charset="0"/>
              </a:rPr>
              <a:t>negedge</a:t>
            </a: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clk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if (~reset) begin // skip during reset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(y !== </a:t>
            </a:r>
            <a:r>
              <a:rPr lang="en-US" sz="1700" dirty="0" err="1">
                <a:latin typeface="Courier New" pitchFamily="49" charset="0"/>
              </a:rPr>
              <a:t>yexpected</a:t>
            </a:r>
            <a:r>
              <a:rPr lang="en-US" sz="1700" dirty="0">
                <a:latin typeface="Courier New" pitchFamily="49" charset="0"/>
              </a:rPr>
              <a:t>) begin 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$display("Error: inputs = %b", {a, b, c});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  outputs = %b (%b expected)",</a:t>
            </a:r>
            <a:r>
              <a:rPr lang="en-US" sz="1700" dirty="0" err="1">
                <a:latin typeface="Courier New" pitchFamily="49" charset="0"/>
              </a:rPr>
              <a:t>y,yexpected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errors = errors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Примечание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ru-RU" sz="1700" dirty="0" smtClean="0">
                <a:latin typeface="Courier New" pitchFamily="49" charset="0"/>
              </a:rPr>
              <a:t>для вывода на печать в шестнадцатеричном коде</a:t>
            </a:r>
          </a:p>
          <a:p>
            <a:pPr>
              <a:buFontTx/>
              <a:buNone/>
            </a:pPr>
            <a:r>
              <a:rPr lang="ru-RU" sz="1700" dirty="0" smtClean="0">
                <a:latin typeface="Courier New" pitchFamily="49" charset="0"/>
              </a:rPr>
              <a:t>// (</a:t>
            </a:r>
            <a:r>
              <a:rPr lang="en-US" sz="1700" dirty="0" smtClean="0">
                <a:latin typeface="Courier New" pitchFamily="49" charset="0"/>
              </a:rPr>
              <a:t>hexadecimal</a:t>
            </a:r>
            <a:r>
              <a:rPr lang="ru-RU" sz="1700" dirty="0" smtClean="0">
                <a:latin typeface="Courier New" pitchFamily="49" charset="0"/>
              </a:rPr>
              <a:t>)</a:t>
            </a:r>
            <a:r>
              <a:rPr lang="en-US" sz="1700" dirty="0" smtClean="0">
                <a:latin typeface="Courier New" pitchFamily="49" charset="0"/>
              </a:rPr>
              <a:t>, </a:t>
            </a:r>
            <a:r>
              <a:rPr lang="ru-RU" sz="1700" dirty="0" smtClean="0">
                <a:latin typeface="Courier New" pitchFamily="49" charset="0"/>
              </a:rPr>
              <a:t>используйте </a:t>
            </a:r>
            <a:r>
              <a:rPr lang="en-US" sz="1700" dirty="0" smtClean="0">
                <a:latin typeface="Courier New" pitchFamily="49" charset="0"/>
              </a:rPr>
              <a:t>%</a:t>
            </a:r>
            <a:r>
              <a:rPr lang="en-US" sz="1700" dirty="0">
                <a:latin typeface="Courier New" pitchFamily="49" charset="0"/>
              </a:rPr>
              <a:t>h. </a:t>
            </a:r>
            <a:r>
              <a:rPr lang="ru-RU" sz="1700" dirty="0" smtClean="0">
                <a:latin typeface="Courier New" pitchFamily="49" charset="0"/>
              </a:rPr>
              <a:t>Например</a:t>
            </a:r>
            <a:r>
              <a:rPr lang="en-US" sz="1700" dirty="0" smtClean="0">
                <a:latin typeface="Courier New" pitchFamily="49" charset="0"/>
              </a:rPr>
              <a:t>,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      $display(“Error: inputs = %h”, {a, b, c});</a:t>
            </a:r>
          </a:p>
          <a:p>
            <a:pPr>
              <a:buFontTx/>
              <a:buNone/>
            </a:pPr>
            <a:r>
              <a:rPr lang="en-US" sz="17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8759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4.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Сравнение выходных сигналов с ожидаемыми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13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8001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инкремент индекса массива и считывание очередного </a:t>
            </a:r>
          </a:p>
          <a:p>
            <a:pPr>
              <a:buFontTx/>
              <a:buNone/>
            </a:pP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// тестового вектора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=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</a:t>
            </a:r>
            <a:r>
              <a:rPr lang="en-US" sz="1700" dirty="0" err="1">
                <a:latin typeface="Courier New" pitchFamily="49" charset="0"/>
              </a:rPr>
              <a:t>testvectors</a:t>
            </a:r>
            <a:r>
              <a:rPr lang="en-US" sz="1700" dirty="0">
                <a:latin typeface="Courier New" pitchFamily="49" charset="0"/>
              </a:rPr>
              <a:t>[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] </a:t>
            </a:r>
            <a:r>
              <a:rPr lang="en-US" sz="1700" dirty="0">
                <a:solidFill>
                  <a:srgbClr val="FF3300"/>
                </a:solidFill>
                <a:latin typeface="Courier New" pitchFamily="49" charset="0"/>
              </a:rPr>
              <a:t>===</a:t>
            </a:r>
            <a:r>
              <a:rPr lang="en-US" sz="1700" dirty="0">
                <a:latin typeface="Courier New" pitchFamily="49" charset="0"/>
              </a:rPr>
              <a:t> 4'bx) begin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$display("%d tests completed with %d errors",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, errors);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$finish;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===</a:t>
            </a:r>
            <a:r>
              <a:rPr lang="en-US" sz="1700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and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!==</a:t>
            </a:r>
            <a:r>
              <a:rPr lang="en-US" sz="1700" dirty="0">
                <a:latin typeface="Courier New" pitchFamily="49" charset="0"/>
              </a:rPr>
              <a:t> can compare values that are </a:t>
            </a:r>
            <a:r>
              <a:rPr lang="en-US" sz="1700" dirty="0" smtClean="0">
                <a:latin typeface="Courier New" pitchFamily="49" charset="0"/>
              </a:rPr>
              <a:t>1</a:t>
            </a:r>
            <a:r>
              <a:rPr lang="en-US" sz="1700" dirty="0">
                <a:latin typeface="Courier New" pitchFamily="49" charset="0"/>
              </a:rPr>
              <a:t>, 0, x, or 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8759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4. </a:t>
            </a:r>
            <a:r>
              <a:rPr lang="ru-RU" sz="3000" dirty="0">
                <a:solidFill>
                  <a:schemeClr val="bg1"/>
                </a:solidFill>
              </a:rPr>
              <a:t>Сравнение выходных сигналов с ожидаемыми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65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00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Моделирование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Times New Roman" pitchFamily="18" charset="0"/>
                <a:cs typeface="Arial" charset="0"/>
              </a:rPr>
              <a:t>Тестовые воздействия подаются на входы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Times New Roman" pitchFamily="18" charset="0"/>
                <a:cs typeface="Arial" charset="0"/>
              </a:rPr>
              <a:t>Анализ выходов – для проверки корректности работы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Times New Roman" pitchFamily="18" charset="0"/>
                <a:cs typeface="Arial" charset="0"/>
              </a:rPr>
              <a:t>Миллионы </a:t>
            </a:r>
            <a:r>
              <a:rPr lang="ru-RU" sz="2200" dirty="0">
                <a:latin typeface="Times New Roman" pitchFamily="18" charset="0"/>
                <a:cs typeface="Arial" charset="0"/>
              </a:rPr>
              <a:t>долларов,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сэкономленные при отладке </a:t>
            </a:r>
            <a:r>
              <a:rPr lang="ru-RU" sz="2200" dirty="0">
                <a:latin typeface="Times New Roman" pitchFamily="18" charset="0"/>
                <a:cs typeface="Arial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процессе моделирования, – вместо тестирования аппаратуры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Синтез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Times New Roman" pitchFamily="18" charset="0"/>
                <a:cs typeface="Arial" charset="0"/>
              </a:rPr>
              <a:t>Преобразование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HDL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кода в список соединений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200" i="1" dirty="0" smtClean="0">
                <a:latin typeface="Times New Roman" pitchFamily="18" charset="0"/>
                <a:cs typeface="Arial" charset="0"/>
              </a:rPr>
              <a:t>netlist</a:t>
            </a:r>
            <a:r>
              <a:rPr lang="ru-RU" sz="2200" i="1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аппаратного модуля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список элементов и связей между ними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)</a:t>
            </a:r>
            <a:endParaRPr lang="en-US" sz="1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Важно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использовании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HDL следует думать об аппаратной реализации HDL кода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	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От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HDL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описания – к логическим элементам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394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3514981"/>
              </p:ext>
            </p:extLst>
          </p:nvPr>
        </p:nvGraphicFramePr>
        <p:xfrm>
          <a:off x="2057400" y="1371600"/>
          <a:ext cx="4605337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1" name="VISIO" r:id="rId7" imgW="1285920" imgH="491760" progId="Visio.Drawing.6">
                  <p:embed/>
                </p:oleObj>
              </mc:Choice>
              <mc:Fallback>
                <p:oleObj name="VISIO" r:id="rId7" imgW="1285920" imgH="491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4605337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3637084"/>
            <a:ext cx="7772400" cy="24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latin typeface="Times New Roman" pitchFamily="18" charset="0"/>
                <a:cs typeface="Arial" charset="0"/>
              </a:rPr>
              <a:t>Два типа модулей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Поведенческий</a:t>
            </a: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описывает что делает модуль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Структурный</a:t>
            </a: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определяет модуль как совокупность взаимосвязанных более простых модулей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Модули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50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762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>
                <a:latin typeface="Courier New" pitchFamily="49" charset="0"/>
                <a:cs typeface="Arial" charset="0"/>
              </a:rPr>
              <a:t>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534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Поведенческое описание на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56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4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498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65532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Моделирование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59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11242</TotalTime>
  <Words>3495</Words>
  <Application>Microsoft Office PowerPoint</Application>
  <PresentationFormat>Экран (4:3)</PresentationFormat>
  <Paragraphs>755</Paragraphs>
  <Slides>54</Slides>
  <Notes>53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7" baseType="lpstr">
      <vt:lpstr>Office Theme</vt:lpstr>
      <vt:lpstr>VISIO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230</cp:revision>
  <dcterms:created xsi:type="dcterms:W3CDTF">2012-08-07T04:56:47Z</dcterms:created>
  <dcterms:modified xsi:type="dcterms:W3CDTF">2016-08-23T08:07:45Z</dcterms:modified>
</cp:coreProperties>
</file>