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6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0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1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2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3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4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5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7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8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9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40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41.xml" ContentType="application/vnd.openxmlformats-officedocument.presentationml.notesSlide+xml"/>
  <Override PartName="/ppt/tags/tag136.xml" ContentType="application/vnd.openxmlformats-officedocument.presentationml.tags+xml"/>
  <Override PartName="/ppt/notesSlides/notesSlide42.xml" ContentType="application/vnd.openxmlformats-officedocument.presentationml.notesSlide+xml"/>
  <Override PartName="/ppt/tags/tag137.xml" ContentType="application/vnd.openxmlformats-officedocument.presentationml.tags+xml"/>
  <Override PartName="/ppt/notesSlides/notesSlide43.xml" ContentType="application/vnd.openxmlformats-officedocument.presentationml.notesSlide+xml"/>
  <Override PartName="/ppt/tags/tag138.xml" ContentType="application/vnd.openxmlformats-officedocument.presentationml.tags+xml"/>
  <Override PartName="/ppt/notesSlides/notesSlide44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45.xml" ContentType="application/vnd.openxmlformats-officedocument.presentationml.notesSlide+xml"/>
  <Override PartName="/ppt/tags/tag141.xml" ContentType="application/vnd.openxmlformats-officedocument.presentationml.tags+xml"/>
  <Override PartName="/ppt/notesSlides/notesSlide46.xml" ContentType="application/vnd.openxmlformats-officedocument.presentationml.notesSlide+xml"/>
  <Override PartName="/ppt/tags/tag142.xml" ContentType="application/vnd.openxmlformats-officedocument.presentationml.tags+xml"/>
  <Override PartName="/ppt/notesSlides/notesSlide47.xml" ContentType="application/vnd.openxmlformats-officedocument.presentationml.notesSlide+xml"/>
  <Override PartName="/ppt/tags/tag143.xml" ContentType="application/vnd.openxmlformats-officedocument.presentationml.tags+xml"/>
  <Override PartName="/ppt/notesSlides/notesSlide48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49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50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5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52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53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54.xml" ContentType="application/vnd.openxmlformats-officedocument.presentationml.notesSlide+xml"/>
  <Override PartName="/ppt/tags/tag162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163.xml" ContentType="application/vnd.openxmlformats-officedocument.presentationml.tags+xml"/>
  <Override PartName="/ppt/notesSlides/notesSlide58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59.xml" ContentType="application/vnd.openxmlformats-officedocument.presentationml.notesSlide+xml"/>
  <Override PartName="/ppt/tags/tag167.xml" ContentType="application/vnd.openxmlformats-officedocument.presentationml.tags+xml"/>
  <Override PartName="/ppt/notesSlides/notesSlide60.xml" ContentType="application/vnd.openxmlformats-officedocument.presentationml.notesSlide+xml"/>
  <Override PartName="/ppt/tags/tag168.xml" ContentType="application/vnd.openxmlformats-officedocument.presentationml.tags+xml"/>
  <Override PartName="/ppt/notesSlides/notesSlide61.xml" ContentType="application/vnd.openxmlformats-officedocument.presentationml.notesSlide+xml"/>
  <Override PartName="/ppt/tags/tag169.xml" ContentType="application/vnd.openxmlformats-officedocument.presentationml.tags+xml"/>
  <Override PartName="/ppt/notesSlides/notesSlide62.xml" ContentType="application/vnd.openxmlformats-officedocument.presentationml.notesSlide+xml"/>
  <Override PartName="/ppt/tags/tag170.xml" ContentType="application/vnd.openxmlformats-officedocument.presentationml.tags+xml"/>
  <Override PartName="/ppt/notesSlides/notesSlide63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64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65.xml" ContentType="application/vnd.openxmlformats-officedocument.presentationml.notesSlide+xml"/>
  <Override PartName="/ppt/tags/tag175.xml" ContentType="application/vnd.openxmlformats-officedocument.presentationml.tags+xml"/>
  <Override PartName="/ppt/notesSlides/notesSlide66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67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68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69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70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71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72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73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74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75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76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77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78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79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80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81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82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83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84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85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86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87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88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89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90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91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92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93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94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95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96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97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98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99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00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01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02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256" r:id="rId2"/>
    <p:sldId id="585" r:id="rId3"/>
    <p:sldId id="361" r:id="rId4"/>
    <p:sldId id="586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66" r:id="rId13"/>
    <p:sldId id="559" r:id="rId14"/>
    <p:sldId id="468" r:id="rId15"/>
    <p:sldId id="469" r:id="rId16"/>
    <p:sldId id="471" r:id="rId17"/>
    <p:sldId id="560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561" r:id="rId27"/>
    <p:sldId id="481" r:id="rId28"/>
    <p:sldId id="482" r:id="rId29"/>
    <p:sldId id="562" r:id="rId30"/>
    <p:sldId id="484" r:id="rId31"/>
    <p:sldId id="485" r:id="rId32"/>
    <p:sldId id="486" r:id="rId33"/>
    <p:sldId id="487" r:id="rId34"/>
    <p:sldId id="488" r:id="rId35"/>
    <p:sldId id="489" r:id="rId36"/>
    <p:sldId id="563" r:id="rId37"/>
    <p:sldId id="492" r:id="rId38"/>
    <p:sldId id="564" r:id="rId39"/>
    <p:sldId id="565" r:id="rId40"/>
    <p:sldId id="494" r:id="rId41"/>
    <p:sldId id="496" r:id="rId42"/>
    <p:sldId id="566" r:id="rId43"/>
    <p:sldId id="497" r:id="rId44"/>
    <p:sldId id="498" r:id="rId45"/>
    <p:sldId id="499" r:id="rId46"/>
    <p:sldId id="500" r:id="rId47"/>
    <p:sldId id="501" r:id="rId48"/>
    <p:sldId id="502" r:id="rId49"/>
    <p:sldId id="503" r:id="rId50"/>
    <p:sldId id="505" r:id="rId51"/>
    <p:sldId id="567" r:id="rId52"/>
    <p:sldId id="568" r:id="rId53"/>
    <p:sldId id="507" r:id="rId54"/>
    <p:sldId id="509" r:id="rId55"/>
    <p:sldId id="569" r:id="rId56"/>
    <p:sldId id="510" r:id="rId57"/>
    <p:sldId id="511" r:id="rId58"/>
    <p:sldId id="512" r:id="rId59"/>
    <p:sldId id="513" r:id="rId60"/>
    <p:sldId id="514" r:id="rId61"/>
    <p:sldId id="515" r:id="rId62"/>
    <p:sldId id="516" r:id="rId63"/>
    <p:sldId id="517" r:id="rId64"/>
    <p:sldId id="518" r:id="rId65"/>
    <p:sldId id="519" r:id="rId66"/>
    <p:sldId id="520" r:id="rId67"/>
    <p:sldId id="521" r:id="rId68"/>
    <p:sldId id="522" r:id="rId69"/>
    <p:sldId id="570" r:id="rId70"/>
    <p:sldId id="571" r:id="rId71"/>
    <p:sldId id="525" r:id="rId72"/>
    <p:sldId id="572" r:id="rId73"/>
    <p:sldId id="573" r:id="rId74"/>
    <p:sldId id="528" r:id="rId75"/>
    <p:sldId id="574" r:id="rId76"/>
    <p:sldId id="530" r:id="rId77"/>
    <p:sldId id="575" r:id="rId78"/>
    <p:sldId id="576" r:id="rId79"/>
    <p:sldId id="533" r:id="rId80"/>
    <p:sldId id="536" r:id="rId81"/>
    <p:sldId id="577" r:id="rId82"/>
    <p:sldId id="578" r:id="rId83"/>
    <p:sldId id="579" r:id="rId84"/>
    <p:sldId id="580" r:id="rId85"/>
    <p:sldId id="539" r:id="rId86"/>
    <p:sldId id="540" r:id="rId87"/>
    <p:sldId id="541" r:id="rId88"/>
    <p:sldId id="542" r:id="rId89"/>
    <p:sldId id="543" r:id="rId90"/>
    <p:sldId id="544" r:id="rId91"/>
    <p:sldId id="545" r:id="rId92"/>
    <p:sldId id="546" r:id="rId93"/>
    <p:sldId id="547" r:id="rId94"/>
    <p:sldId id="581" r:id="rId95"/>
    <p:sldId id="549" r:id="rId96"/>
    <p:sldId id="550" r:id="rId97"/>
    <p:sldId id="551" r:id="rId98"/>
    <p:sldId id="553" r:id="rId99"/>
    <p:sldId id="582" r:id="rId100"/>
    <p:sldId id="554" r:id="rId101"/>
    <p:sldId id="556" r:id="rId102"/>
    <p:sldId id="583" r:id="rId103"/>
    <p:sldId id="558" r:id="rId104"/>
    <p:sldId id="584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86486" autoAdjust="0"/>
  </p:normalViewPr>
  <p:slideViewPr>
    <p:cSldViewPr>
      <p:cViewPr varScale="1">
        <p:scale>
          <a:sx n="76" d="100"/>
          <a:sy n="76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1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8/23/2016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ru-RU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09049-1DEB-49EB-9F90-7A34131FF28D}" type="slidenum">
              <a:rPr lang="en-US"/>
              <a:pPr/>
              <a:t>11</a:t>
            </a:fld>
            <a:endParaRPr lang="ru-RU"/>
          </a:p>
        </p:txBody>
      </p:sp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7083F-5A91-441B-BF3D-26BBCFF16A9A}" type="slidenum">
              <a:rPr lang="en-US"/>
              <a:pPr/>
              <a:t>101</a:t>
            </a:fld>
            <a:endParaRPr lang="ru-RU"/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7083F-5A91-441B-BF3D-26BBCFF16A9A}" type="slidenum">
              <a:rPr lang="en-US"/>
              <a:pPr/>
              <a:t>102</a:t>
            </a:fld>
            <a:endParaRPr lang="ru-RU"/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95C7D-D7E6-4622-89A0-40ADA605E94C}" type="slidenum">
              <a:rPr lang="en-US"/>
              <a:pPr/>
              <a:t>103</a:t>
            </a:fld>
            <a:endParaRPr lang="ru-RU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95C7D-D7E6-4622-89A0-40ADA605E94C}" type="slidenum">
              <a:rPr lang="en-US"/>
              <a:pPr/>
              <a:t>104</a:t>
            </a:fld>
            <a:endParaRPr lang="ru-RU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65F38-B71E-4901-9737-27A6123E2F74}" type="slidenum">
              <a:rPr lang="en-US"/>
              <a:pPr/>
              <a:t>12</a:t>
            </a:fld>
            <a:endParaRPr lang="ru-RU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65F38-B71E-4901-9737-27A6123E2F74}" type="slidenum">
              <a:rPr lang="en-US"/>
              <a:pPr/>
              <a:t>13</a:t>
            </a:fld>
            <a:endParaRPr lang="ru-RU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9B89C-3EE3-48D7-AF0B-13CE0D931477}" type="slidenum">
              <a:rPr lang="en-US"/>
              <a:pPr/>
              <a:t>14</a:t>
            </a:fld>
            <a:endParaRPr lang="ru-RU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9D0C8-A7AE-440B-A8FE-D8200FFEF26E}" type="slidenum">
              <a:rPr lang="en-US"/>
              <a:pPr/>
              <a:t>15</a:t>
            </a:fld>
            <a:endParaRPr lang="ru-RU"/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93B69-BB14-4557-93B9-5AA91CDD7E46}" type="slidenum">
              <a:rPr lang="en-US"/>
              <a:pPr/>
              <a:t>16</a:t>
            </a:fld>
            <a:endParaRPr lang="ru-RU"/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93B69-BB14-4557-93B9-5AA91CDD7E46}" type="slidenum">
              <a:rPr lang="en-US"/>
              <a:pPr/>
              <a:t>17</a:t>
            </a:fld>
            <a:endParaRPr lang="ru-RU"/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DB552-9272-40F2-845C-204B1D69DBDB}" type="slidenum">
              <a:rPr lang="en-US"/>
              <a:pPr/>
              <a:t>18</a:t>
            </a:fld>
            <a:endParaRPr lang="ru-RU"/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6CAEC-6C48-467D-8130-0D7E6E08AB74}" type="slidenum">
              <a:rPr lang="en-US"/>
              <a:pPr/>
              <a:t>19</a:t>
            </a:fld>
            <a:endParaRPr lang="ru-RU"/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1820B-11B3-4E47-8DA8-EF0BB49D8E6A}" type="slidenum">
              <a:rPr lang="en-US"/>
              <a:pPr/>
              <a:t>20</a:t>
            </a:fld>
            <a:endParaRPr lang="ru-RU"/>
          </a:p>
        </p:txBody>
      </p:sp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3</a:t>
            </a:fld>
            <a:endParaRPr lang="ru-RU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81123-E7F4-472C-B1F2-BC7FF42E54A8}" type="slidenum">
              <a:rPr lang="en-US"/>
              <a:pPr/>
              <a:t>21</a:t>
            </a:fld>
            <a:endParaRPr lang="ru-RU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AEE0A-4F0B-400F-AFAD-6EE6551C831C}" type="slidenum">
              <a:rPr lang="en-US"/>
              <a:pPr/>
              <a:t>22</a:t>
            </a:fld>
            <a:endParaRPr lang="ru-RU"/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BC2D3-AE92-470A-B224-D9B0745FC321}" type="slidenum">
              <a:rPr lang="en-US"/>
              <a:pPr/>
              <a:t>23</a:t>
            </a:fld>
            <a:endParaRPr lang="ru-RU"/>
          </a:p>
        </p:txBody>
      </p:sp>
      <p:sp>
        <p:nvSpPr>
          <p:cNvPr id="109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935A8-F182-4E26-8D3B-7F190794F632}" type="slidenum">
              <a:rPr lang="en-US"/>
              <a:pPr/>
              <a:t>24</a:t>
            </a:fld>
            <a:endParaRPr lang="ru-RU"/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31006-6D2A-46D4-BA92-746C02BFFFAE}" type="slidenum">
              <a:rPr lang="en-US"/>
              <a:pPr/>
              <a:t>25</a:t>
            </a:fld>
            <a:endParaRPr lang="ru-RU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31006-6D2A-46D4-BA92-746C02BFFFAE}" type="slidenum">
              <a:rPr lang="en-US"/>
              <a:pPr/>
              <a:t>26</a:t>
            </a:fld>
            <a:endParaRPr lang="ru-RU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26F94-2E4A-459B-BD4E-E2B26FDEE0AB}" type="slidenum">
              <a:rPr lang="en-US"/>
              <a:pPr/>
              <a:t>27</a:t>
            </a:fld>
            <a:endParaRPr lang="ru-RU"/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C1854-E766-44CA-9083-E98D277D3E9A}" type="slidenum">
              <a:rPr lang="en-US"/>
              <a:pPr/>
              <a:t>28</a:t>
            </a:fld>
            <a:endParaRPr lang="ru-RU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C1854-E766-44CA-9083-E98D277D3E9A}" type="slidenum">
              <a:rPr lang="en-US"/>
              <a:pPr/>
              <a:t>29</a:t>
            </a:fld>
            <a:endParaRPr lang="ru-RU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9D7CD-E42A-4D59-B663-08F5640C19AE}" type="slidenum">
              <a:rPr lang="en-US"/>
              <a:pPr/>
              <a:t>30</a:t>
            </a:fld>
            <a:endParaRPr lang="ru-RU"/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4</a:t>
            </a:fld>
            <a:endParaRPr lang="ru-RU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47D4-F49E-4E01-A75A-BDD43C5D64E5}" type="slidenum">
              <a:rPr lang="en-US"/>
              <a:pPr/>
              <a:t>31</a:t>
            </a:fld>
            <a:endParaRPr lang="ru-RU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0A421-FDA6-4107-84F0-56F52739A675}" type="slidenum">
              <a:rPr lang="en-US"/>
              <a:pPr/>
              <a:t>32</a:t>
            </a:fld>
            <a:endParaRPr lang="ru-RU"/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90410-379E-485A-B746-B1738B1FAA5A}" type="slidenum">
              <a:rPr lang="en-US"/>
              <a:pPr/>
              <a:t>33</a:t>
            </a:fld>
            <a:endParaRPr lang="ru-RU"/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18B3A-CAEB-4752-A358-C0BEA022CF69}" type="slidenum">
              <a:rPr lang="en-US"/>
              <a:pPr/>
              <a:t>34</a:t>
            </a:fld>
            <a:endParaRPr lang="ru-RU"/>
          </a:p>
        </p:txBody>
      </p:sp>
      <p:sp>
        <p:nvSpPr>
          <p:cNvPr id="110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86D0B-AF34-4D53-861E-7E78DC8137CF}" type="slidenum">
              <a:rPr lang="en-US"/>
              <a:pPr/>
              <a:t>35</a:t>
            </a:fld>
            <a:endParaRPr lang="ru-RU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86D0B-AF34-4D53-861E-7E78DC8137CF}" type="slidenum">
              <a:rPr lang="en-US"/>
              <a:pPr/>
              <a:t>36</a:t>
            </a:fld>
            <a:endParaRPr lang="ru-RU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D4DD8-D6FD-4DCF-BA5D-E735299DC7C5}" type="slidenum">
              <a:rPr lang="en-US"/>
              <a:pPr/>
              <a:t>37</a:t>
            </a:fld>
            <a:endParaRPr lang="ru-RU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D4DD8-D6FD-4DCF-BA5D-E735299DC7C5}" type="slidenum">
              <a:rPr lang="en-US"/>
              <a:pPr/>
              <a:t>38</a:t>
            </a:fld>
            <a:endParaRPr lang="ru-RU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52231-7235-49BB-A972-8DC89CD476F7}" type="slidenum">
              <a:rPr lang="en-US"/>
              <a:pPr/>
              <a:t>39</a:t>
            </a:fld>
            <a:endParaRPr lang="ru-RU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52231-7235-49BB-A972-8DC89CD476F7}" type="slidenum">
              <a:rPr lang="en-US"/>
              <a:pPr/>
              <a:t>40</a:t>
            </a:fld>
            <a:endParaRPr lang="ru-RU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8E45E-7509-41D4-A527-1E19CBA323BC}" type="slidenum">
              <a:rPr lang="en-US"/>
              <a:pPr/>
              <a:t>5</a:t>
            </a:fld>
            <a:endParaRPr lang="ru-RU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CEFCF-9927-498F-BF9C-06491275FEB8}" type="slidenum">
              <a:rPr lang="en-US"/>
              <a:pPr/>
              <a:t>41</a:t>
            </a:fld>
            <a:endParaRPr lang="ru-RU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CEFCF-9927-498F-BF9C-06491275FEB8}" type="slidenum">
              <a:rPr lang="en-US"/>
              <a:pPr/>
              <a:t>42</a:t>
            </a:fld>
            <a:endParaRPr lang="ru-RU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D33E6-F610-4A42-895D-5660907B102C}" type="slidenum">
              <a:rPr lang="en-US"/>
              <a:pPr/>
              <a:t>43</a:t>
            </a:fld>
            <a:endParaRPr lang="ru-RU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7C5A3-38BE-40EB-97FE-DF4586642641}" type="slidenum">
              <a:rPr lang="en-US"/>
              <a:pPr/>
              <a:t>44</a:t>
            </a:fld>
            <a:endParaRPr lang="ru-RU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B6035-2815-429E-996F-7F771C5247D7}" type="slidenum">
              <a:rPr lang="en-US"/>
              <a:pPr/>
              <a:t>45</a:t>
            </a:fld>
            <a:endParaRPr lang="ru-RU"/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3A673-15E4-43FD-9820-18EED3E60DF9}" type="slidenum">
              <a:rPr lang="en-US"/>
              <a:pPr/>
              <a:t>46</a:t>
            </a:fld>
            <a:endParaRPr lang="ru-RU"/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8C371-F2CE-4B3E-8DFC-F0AE1C80FFFA}" type="slidenum">
              <a:rPr lang="en-US"/>
              <a:pPr/>
              <a:t>47</a:t>
            </a:fld>
            <a:endParaRPr lang="ru-RU"/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56710-8BAE-4B10-8909-8B43FC303E78}" type="slidenum">
              <a:rPr lang="en-US"/>
              <a:pPr/>
              <a:t>48</a:t>
            </a:fld>
            <a:endParaRPr lang="ru-RU"/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FBB1C-AFD2-452F-AE9C-5C545DA8F6A2}" type="slidenum">
              <a:rPr lang="en-US"/>
              <a:pPr/>
              <a:t>49</a:t>
            </a:fld>
            <a:endParaRPr lang="ru-RU"/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A2F1B-DCB4-4CD2-8D20-E2F2C9E42578}" type="slidenum">
              <a:rPr lang="en-US"/>
              <a:pPr/>
              <a:t>50</a:t>
            </a:fld>
            <a:endParaRPr lang="ru-RU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1D1F9-1FC3-46FB-9867-1CD1BC8C10A3}" type="slidenum">
              <a:rPr lang="en-US"/>
              <a:pPr/>
              <a:t>6</a:t>
            </a:fld>
            <a:endParaRPr lang="ru-RU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A2F1B-DCB4-4CD2-8D20-E2F2C9E42578}" type="slidenum">
              <a:rPr lang="en-US"/>
              <a:pPr/>
              <a:t>51</a:t>
            </a:fld>
            <a:endParaRPr lang="ru-RU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1C152-2BB5-47F1-AAC4-43FBED82498F}" type="slidenum">
              <a:rPr lang="en-US"/>
              <a:pPr/>
              <a:t>52</a:t>
            </a:fld>
            <a:endParaRPr lang="ru-RU"/>
          </a:p>
        </p:txBody>
      </p:sp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1C152-2BB5-47F1-AAC4-43FBED82498F}" type="slidenum">
              <a:rPr lang="en-US"/>
              <a:pPr/>
              <a:t>53</a:t>
            </a:fld>
            <a:endParaRPr lang="ru-RU"/>
          </a:p>
        </p:txBody>
      </p:sp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F450A-1244-4B5A-84F2-759B6D6CBCE1}" type="slidenum">
              <a:rPr lang="en-US"/>
              <a:pPr/>
              <a:t>54</a:t>
            </a:fld>
            <a:endParaRPr lang="ru-RU"/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F450A-1244-4B5A-84F2-759B6D6CBCE1}" type="slidenum">
              <a:rPr lang="en-US"/>
              <a:pPr/>
              <a:t>55</a:t>
            </a:fld>
            <a:endParaRPr lang="ru-RU"/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523F3-9B38-4F84-BAFB-D536A77E864C}" type="slidenum">
              <a:rPr lang="en-US"/>
              <a:pPr/>
              <a:t>56</a:t>
            </a:fld>
            <a:endParaRPr lang="ru-RU"/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5651C-EBAB-449E-86FD-A0A6D2718334}" type="slidenum">
              <a:rPr lang="en-US"/>
              <a:pPr/>
              <a:t>57</a:t>
            </a:fld>
            <a:endParaRPr lang="ru-RU"/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C5392-36DB-42CE-9D7A-0AA778D8D761}" type="slidenum">
              <a:rPr lang="en-US"/>
              <a:pPr/>
              <a:t>58</a:t>
            </a:fld>
            <a:endParaRPr lang="ru-RU"/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8685C-D1B0-4D8B-B0A5-2B18BF8B052D}" type="slidenum">
              <a:rPr lang="en-US"/>
              <a:pPr/>
              <a:t>59</a:t>
            </a:fld>
            <a:endParaRPr lang="ru-RU"/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C99AA-8100-4649-997E-E119C710D76B}" type="slidenum">
              <a:rPr lang="en-US"/>
              <a:pPr/>
              <a:t>60</a:t>
            </a:fld>
            <a:endParaRPr lang="ru-RU"/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D4312-8977-4F80-AA52-ABB01A077599}" type="slidenum">
              <a:rPr lang="en-US"/>
              <a:pPr/>
              <a:t>7</a:t>
            </a:fld>
            <a:endParaRPr lang="ru-RU"/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EB43B-2887-4459-945B-4649A99177B0}" type="slidenum">
              <a:rPr lang="en-US"/>
              <a:pPr/>
              <a:t>61</a:t>
            </a:fld>
            <a:endParaRPr lang="ru-RU"/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E4387-E047-4D0D-A470-32D5B95B03F5}" type="slidenum">
              <a:rPr lang="en-US"/>
              <a:pPr/>
              <a:t>62</a:t>
            </a:fld>
            <a:endParaRPr lang="ru-RU"/>
          </a:p>
        </p:txBody>
      </p:sp>
      <p:sp>
        <p:nvSpPr>
          <p:cNvPr id="112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461A3-E3FE-4585-8FDC-C29E6BC44D89}" type="slidenum">
              <a:rPr lang="en-US"/>
              <a:pPr/>
              <a:t>63</a:t>
            </a:fld>
            <a:endParaRPr lang="ru-RU"/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45660-5D1A-41E8-80AC-2EC751F426AC}" type="slidenum">
              <a:rPr lang="en-US"/>
              <a:pPr/>
              <a:t>64</a:t>
            </a:fld>
            <a:endParaRPr lang="ru-RU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D95AF-4C32-4A22-A632-E6C6BB834A4F}" type="slidenum">
              <a:rPr lang="en-US"/>
              <a:pPr/>
              <a:t>65</a:t>
            </a:fld>
            <a:endParaRPr lang="ru-RU"/>
          </a:p>
        </p:txBody>
      </p:sp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02B60-314C-45E6-97D3-A6CB3B568149}" type="slidenum">
              <a:rPr lang="en-US"/>
              <a:pPr/>
              <a:t>66</a:t>
            </a:fld>
            <a:endParaRPr lang="ru-RU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5CF6E-7985-4E77-ADCF-CC1AA81B0575}" type="slidenum">
              <a:rPr lang="en-US"/>
              <a:pPr/>
              <a:t>67</a:t>
            </a:fld>
            <a:endParaRPr lang="ru-RU"/>
          </a:p>
        </p:txBody>
      </p:sp>
      <p:sp>
        <p:nvSpPr>
          <p:cNvPr id="113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E9D45-AC74-4F21-9477-A73258DD0C8C}" type="slidenum">
              <a:rPr lang="en-US"/>
              <a:pPr/>
              <a:t>68</a:t>
            </a:fld>
            <a:endParaRPr lang="ru-RU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CE3BF-60F4-4D61-A0B9-384FF23D4EEE}" type="slidenum">
              <a:rPr lang="en-US"/>
              <a:pPr/>
              <a:t>69</a:t>
            </a:fld>
            <a:endParaRPr lang="ru-RU"/>
          </a:p>
        </p:txBody>
      </p:sp>
      <p:sp>
        <p:nvSpPr>
          <p:cNvPr id="117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CE3BF-60F4-4D61-A0B9-384FF23D4EEE}" type="slidenum">
              <a:rPr lang="en-US"/>
              <a:pPr/>
              <a:t>70</a:t>
            </a:fld>
            <a:endParaRPr lang="ru-RU"/>
          </a:p>
        </p:txBody>
      </p:sp>
      <p:sp>
        <p:nvSpPr>
          <p:cNvPr id="117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7D844-8467-4118-A647-F5CB2BAE7A77}" type="slidenum">
              <a:rPr lang="en-US"/>
              <a:pPr/>
              <a:t>8</a:t>
            </a:fld>
            <a:endParaRPr lang="ru-RU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CE3BF-60F4-4D61-A0B9-384FF23D4EEE}" type="slidenum">
              <a:rPr lang="en-US"/>
              <a:pPr/>
              <a:t>71</a:t>
            </a:fld>
            <a:endParaRPr lang="ru-RU"/>
          </a:p>
        </p:txBody>
      </p:sp>
      <p:sp>
        <p:nvSpPr>
          <p:cNvPr id="117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D24BE-F70C-4608-A06C-62E4D57576ED}" type="slidenum">
              <a:rPr lang="en-US"/>
              <a:pPr/>
              <a:t>72</a:t>
            </a:fld>
            <a:endParaRPr lang="ru-RU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D24BE-F70C-4608-A06C-62E4D57576ED}" type="slidenum">
              <a:rPr lang="en-US"/>
              <a:pPr/>
              <a:t>73</a:t>
            </a:fld>
            <a:endParaRPr lang="ru-RU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D24BE-F70C-4608-A06C-62E4D57576ED}" type="slidenum">
              <a:rPr lang="en-US"/>
              <a:pPr/>
              <a:t>74</a:t>
            </a:fld>
            <a:endParaRPr lang="ru-RU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699FA-3EE0-442A-8437-55D73247B2B6}" type="slidenum">
              <a:rPr lang="en-US"/>
              <a:pPr/>
              <a:t>75</a:t>
            </a:fld>
            <a:endParaRPr lang="ru-RU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699FA-3EE0-442A-8437-55D73247B2B6}" type="slidenum">
              <a:rPr lang="en-US"/>
              <a:pPr/>
              <a:t>76</a:t>
            </a:fld>
            <a:endParaRPr lang="ru-RU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699FA-3EE0-442A-8437-55D73247B2B6}" type="slidenum">
              <a:rPr lang="en-US"/>
              <a:pPr/>
              <a:t>77</a:t>
            </a:fld>
            <a:endParaRPr lang="ru-RU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699FA-3EE0-442A-8437-55D73247B2B6}" type="slidenum">
              <a:rPr lang="en-US"/>
              <a:pPr/>
              <a:t>78</a:t>
            </a:fld>
            <a:endParaRPr lang="ru-RU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E50DB-8A24-4D82-818C-77CFD632D8A1}" type="slidenum">
              <a:rPr lang="en-US"/>
              <a:pPr/>
              <a:t>79</a:t>
            </a:fld>
            <a:endParaRPr lang="ru-RU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E9FE2-79FE-47A8-B0D4-5C9AFD011957}" type="slidenum">
              <a:rPr lang="en-US"/>
              <a:pPr/>
              <a:t>80</a:t>
            </a:fld>
            <a:endParaRPr lang="ru-RU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C8C2B-079B-4CA4-B588-26F772BF6F31}" type="slidenum">
              <a:rPr lang="en-US"/>
              <a:pPr/>
              <a:t>9</a:t>
            </a:fld>
            <a:endParaRPr lang="ru-RU"/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E9FE2-79FE-47A8-B0D4-5C9AFD011957}" type="slidenum">
              <a:rPr lang="en-US"/>
              <a:pPr/>
              <a:t>81</a:t>
            </a:fld>
            <a:endParaRPr lang="ru-RU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E9FE2-79FE-47A8-B0D4-5C9AFD011957}" type="slidenum">
              <a:rPr lang="en-US"/>
              <a:pPr/>
              <a:t>82</a:t>
            </a:fld>
            <a:endParaRPr lang="ru-RU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BED91-C456-46F6-93E5-768746FF7CBB}" type="slidenum">
              <a:rPr lang="en-US"/>
              <a:pPr/>
              <a:t>83</a:t>
            </a:fld>
            <a:endParaRPr lang="ru-RU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BED91-C456-46F6-93E5-768746FF7CBB}" type="slidenum">
              <a:rPr lang="en-US"/>
              <a:pPr/>
              <a:t>84</a:t>
            </a:fld>
            <a:endParaRPr lang="ru-RU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BED91-C456-46F6-93E5-768746FF7CBB}" type="slidenum">
              <a:rPr lang="en-US"/>
              <a:pPr/>
              <a:t>85</a:t>
            </a:fld>
            <a:endParaRPr lang="ru-RU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6BE2C-769A-4772-A2A7-04BAFD39B4D3}" type="slidenum">
              <a:rPr lang="en-US"/>
              <a:pPr/>
              <a:t>86</a:t>
            </a:fld>
            <a:endParaRPr lang="ru-RU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FD534-8102-4C70-981A-B91BF5D0BD15}" type="slidenum">
              <a:rPr lang="en-US"/>
              <a:pPr/>
              <a:t>87</a:t>
            </a:fld>
            <a:endParaRPr lang="ru-RU"/>
          </a:p>
        </p:txBody>
      </p:sp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43EDD-2402-4025-9301-04A68722F7A5}" type="slidenum">
              <a:rPr lang="en-US"/>
              <a:pPr/>
              <a:t>88</a:t>
            </a:fld>
            <a:endParaRPr lang="ru-RU"/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9D6EC-A901-41AE-B0D3-BB8AB40B09A7}" type="slidenum">
              <a:rPr lang="en-US"/>
              <a:pPr/>
              <a:t>89</a:t>
            </a:fld>
            <a:endParaRPr lang="ru-RU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D7EA7-8485-4F46-9ECE-6C17A06C1684}" type="slidenum">
              <a:rPr lang="en-US"/>
              <a:pPr/>
              <a:t>90</a:t>
            </a:fld>
            <a:endParaRPr lang="ru-RU"/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5F05F-36A8-493F-8B3B-BD855B82DF9D}" type="slidenum">
              <a:rPr lang="en-US"/>
              <a:pPr/>
              <a:t>10</a:t>
            </a:fld>
            <a:endParaRPr lang="ru-RU"/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12666-4D26-4316-8569-176DB7E2413B}" type="slidenum">
              <a:rPr lang="en-US"/>
              <a:pPr/>
              <a:t>91</a:t>
            </a:fld>
            <a:endParaRPr lang="ru-RU"/>
          </a:p>
        </p:txBody>
      </p:sp>
      <p:sp>
        <p:nvSpPr>
          <p:cNvPr id="114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5FF5E-5707-4E1E-8632-46B73F03C4DA}" type="slidenum">
              <a:rPr lang="en-US"/>
              <a:pPr/>
              <a:t>92</a:t>
            </a:fld>
            <a:endParaRPr lang="ru-RU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871A7-81F4-4CD6-8D7C-595E015E504E}" type="slidenum">
              <a:rPr lang="en-US"/>
              <a:pPr/>
              <a:t>93</a:t>
            </a:fld>
            <a:endParaRPr lang="ru-RU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2F5D9-A5AA-488D-AB09-BCC8CE65476B}" type="slidenum">
              <a:rPr lang="en-US"/>
              <a:pPr/>
              <a:t>94</a:t>
            </a:fld>
            <a:endParaRPr lang="ru-RU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2F5D9-A5AA-488D-AB09-BCC8CE65476B}" type="slidenum">
              <a:rPr lang="en-US"/>
              <a:pPr/>
              <a:t>95</a:t>
            </a:fld>
            <a:endParaRPr lang="ru-RU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B5160-BE02-4DC6-803D-717C32EB1A4C}" type="slidenum">
              <a:rPr lang="en-US"/>
              <a:pPr/>
              <a:t>96</a:t>
            </a:fld>
            <a:endParaRPr lang="ru-RU"/>
          </a:p>
        </p:txBody>
      </p:sp>
      <p:sp>
        <p:nvSpPr>
          <p:cNvPr id="115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F064B-F6E5-4689-8D43-7268D02714BD}" type="slidenum">
              <a:rPr lang="en-US"/>
              <a:pPr/>
              <a:t>97</a:t>
            </a:fld>
            <a:endParaRPr lang="ru-RU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252E0-C22A-43D7-8C52-DD2265A5601E}" type="slidenum">
              <a:rPr lang="en-US"/>
              <a:pPr/>
              <a:t>98</a:t>
            </a:fld>
            <a:endParaRPr lang="ru-RU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252E0-C22A-43D7-8C52-DD2265A5601E}" type="slidenum">
              <a:rPr lang="en-US"/>
              <a:pPr/>
              <a:t>99</a:t>
            </a:fld>
            <a:endParaRPr lang="ru-RU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8C314-482E-41A2-8DA9-AED6D2F6D02D}" type="slidenum">
              <a:rPr lang="en-US"/>
              <a:pPr/>
              <a:t>100</a:t>
            </a:fld>
            <a:endParaRPr lang="ru-RU"/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2841929" y="3047670"/>
            <a:ext cx="63301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Проектирование последовательностной логики</a:t>
            </a:r>
            <a:endParaRPr lang="ru-RU" sz="20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Глава 3 </a:t>
            </a:r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Глава 3 </a:t>
            </a:r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841924" y="3047670"/>
            <a:ext cx="63301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Проектирование последовательностной логики</a:t>
            </a:r>
            <a:endParaRPr lang="ru-RU" sz="20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56772E6B-5AA2-4C5F-A7F8-95F9D4354597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2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3D7F715D-3209-482A-ABCD-4F9C0036FCD6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9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DD0BCF35-A1C1-47C4-BF2B-8B9B8D4EBCAE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C0FBBB96-A630-4B05-BA47-6FDCC80A253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B8D13B05-696B-43F3-A133-03DEFFF2485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ABE97F21-FF4B-4B80-811E-C7802C99A8A5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22.xml"/><Relationship Id="rId7" Type="http://schemas.openxmlformats.org/officeDocument/2006/relationships/oleObject" Target="../embeddings/oleObject4.bin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notesSlide" Target="../notesSlides/notesSlide9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5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0.xml"/><Relationship Id="rId3" Type="http://schemas.openxmlformats.org/officeDocument/2006/relationships/tags" Target="../tags/tag3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6.xml"/><Relationship Id="rId1" Type="http://schemas.openxmlformats.org/officeDocument/2006/relationships/vmlDrawing" Target="../drawings/vmlDrawing65.v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10" Type="http://schemas.openxmlformats.org/officeDocument/2006/relationships/image" Target="../media/image74.wmf"/><Relationship Id="rId4" Type="http://schemas.openxmlformats.org/officeDocument/2006/relationships/tags" Target="../tags/tag358.xml"/><Relationship Id="rId9" Type="http://schemas.openxmlformats.org/officeDocument/2006/relationships/oleObject" Target="../embeddings/oleObject93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1.xml"/><Relationship Id="rId3" Type="http://schemas.openxmlformats.org/officeDocument/2006/relationships/tags" Target="../tags/tag36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1.xml"/><Relationship Id="rId1" Type="http://schemas.openxmlformats.org/officeDocument/2006/relationships/vmlDrawing" Target="../drawings/vmlDrawing66.v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10" Type="http://schemas.openxmlformats.org/officeDocument/2006/relationships/image" Target="../media/image74.wmf"/><Relationship Id="rId4" Type="http://schemas.openxmlformats.org/officeDocument/2006/relationships/tags" Target="../tags/tag363.xml"/><Relationship Id="rId9" Type="http://schemas.openxmlformats.org/officeDocument/2006/relationships/oleObject" Target="../embeddings/oleObject94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2.xml"/><Relationship Id="rId3" Type="http://schemas.openxmlformats.org/officeDocument/2006/relationships/tags" Target="../tags/tag36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6.xml"/><Relationship Id="rId1" Type="http://schemas.openxmlformats.org/officeDocument/2006/relationships/vmlDrawing" Target="../drawings/vmlDrawing67.v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10" Type="http://schemas.openxmlformats.org/officeDocument/2006/relationships/image" Target="../media/image75.wmf"/><Relationship Id="rId4" Type="http://schemas.openxmlformats.org/officeDocument/2006/relationships/tags" Target="../tags/tag368.xml"/><Relationship Id="rId9" Type="http://schemas.openxmlformats.org/officeDocument/2006/relationships/oleObject" Target="../embeddings/oleObject95.bin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3.xml"/><Relationship Id="rId3" Type="http://schemas.openxmlformats.org/officeDocument/2006/relationships/tags" Target="../tags/tag3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71.xml"/><Relationship Id="rId1" Type="http://schemas.openxmlformats.org/officeDocument/2006/relationships/vmlDrawing" Target="../drawings/vmlDrawing68.v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10" Type="http://schemas.openxmlformats.org/officeDocument/2006/relationships/image" Target="../media/image75.wmf"/><Relationship Id="rId4" Type="http://schemas.openxmlformats.org/officeDocument/2006/relationships/tags" Target="../tags/tag373.xml"/><Relationship Id="rId9" Type="http://schemas.openxmlformats.org/officeDocument/2006/relationships/oleObject" Target="../embeddings/oleObject9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.wmf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oleObject" Target="../embeddings/oleObject6.bin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6" Type="http://schemas.openxmlformats.org/officeDocument/2006/relationships/tags" Target="../tags/tag28.xml"/><Relationship Id="rId11" Type="http://schemas.openxmlformats.org/officeDocument/2006/relationships/image" Target="../media/image7.wmf"/><Relationship Id="rId5" Type="http://schemas.openxmlformats.org/officeDocument/2006/relationships/tags" Target="../tags/tag27.xml"/><Relationship Id="rId10" Type="http://schemas.openxmlformats.org/officeDocument/2006/relationships/oleObject" Target="../embeddings/oleObject5.bin"/><Relationship Id="rId4" Type="http://schemas.openxmlformats.org/officeDocument/2006/relationships/tags" Target="../tags/tag26.xml"/><Relationship Id="rId9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31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wmf"/><Relationship Id="rId5" Type="http://schemas.openxmlformats.org/officeDocument/2006/relationships/tags" Target="../tags/tag33.xml"/><Relationship Id="rId10" Type="http://schemas.openxmlformats.org/officeDocument/2006/relationships/oleObject" Target="../embeddings/oleObject8.bin"/><Relationship Id="rId4" Type="http://schemas.openxmlformats.org/officeDocument/2006/relationships/tags" Target="../tags/tag32.xml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wmf"/><Relationship Id="rId2" Type="http://schemas.openxmlformats.org/officeDocument/2006/relationships/tags" Target="../tags/tag34.xml"/><Relationship Id="rId1" Type="http://schemas.openxmlformats.org/officeDocument/2006/relationships/vmlDrawing" Target="../drawings/vmlDrawing6.vml"/><Relationship Id="rId6" Type="http://schemas.openxmlformats.org/officeDocument/2006/relationships/tags" Target="../tags/tag38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37.xml"/><Relationship Id="rId10" Type="http://schemas.openxmlformats.org/officeDocument/2006/relationships/image" Target="../media/image11.emf"/><Relationship Id="rId4" Type="http://schemas.openxmlformats.org/officeDocument/2006/relationships/tags" Target="../tags/tag36.xml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2.wmf"/><Relationship Id="rId2" Type="http://schemas.openxmlformats.org/officeDocument/2006/relationships/tags" Target="../tags/tag3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42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emf"/><Relationship Id="rId3" Type="http://schemas.openxmlformats.org/officeDocument/2006/relationships/tags" Target="../tags/tag46.xml"/><Relationship Id="rId7" Type="http://schemas.openxmlformats.org/officeDocument/2006/relationships/notesSlide" Target="../notesSlides/notesSlide15.xml"/><Relationship Id="rId12" Type="http://schemas.openxmlformats.org/officeDocument/2006/relationships/oleObject" Target="../embeddings/oleObject15.bin"/><Relationship Id="rId2" Type="http://schemas.openxmlformats.org/officeDocument/2006/relationships/tags" Target="../tags/tag45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wmf"/><Relationship Id="rId5" Type="http://schemas.openxmlformats.org/officeDocument/2006/relationships/tags" Target="../tags/tag48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47.xml"/><Relationship Id="rId9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7.wmf"/><Relationship Id="rId3" Type="http://schemas.openxmlformats.org/officeDocument/2006/relationships/tags" Target="../tags/tag50.xml"/><Relationship Id="rId7" Type="http://schemas.openxmlformats.org/officeDocument/2006/relationships/notesSlide" Target="../notesSlides/notesSlide16.xml"/><Relationship Id="rId12" Type="http://schemas.openxmlformats.org/officeDocument/2006/relationships/oleObject" Target="../embeddings/oleObject18.bin"/><Relationship Id="rId2" Type="http://schemas.openxmlformats.org/officeDocument/2006/relationships/tags" Target="../tags/tag49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wmf"/><Relationship Id="rId5" Type="http://schemas.openxmlformats.org/officeDocument/2006/relationships/tags" Target="../tags/tag52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51.xml"/><Relationship Id="rId9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54.xml"/><Relationship Id="rId7" Type="http://schemas.openxmlformats.org/officeDocument/2006/relationships/oleObject" Target="../embeddings/oleObject19.bin"/><Relationship Id="rId2" Type="http://schemas.openxmlformats.org/officeDocument/2006/relationships/tags" Target="../tags/tag53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57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tags" Target="../tags/tag61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1.wmf"/><Relationship Id="rId2" Type="http://schemas.openxmlformats.org/officeDocument/2006/relationships/tags" Target="../tags/tag60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19.xml"/><Relationship Id="rId11" Type="http://schemas.openxmlformats.org/officeDocument/2006/relationships/oleObject" Target="../embeddings/oleObject23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wmf"/><Relationship Id="rId4" Type="http://schemas.openxmlformats.org/officeDocument/2006/relationships/tags" Target="../tags/tag62.xml"/><Relationship Id="rId9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tags" Target="../tags/tag64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0.wmf"/><Relationship Id="rId2" Type="http://schemas.openxmlformats.org/officeDocument/2006/relationships/tags" Target="../tags/tag63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0.xml"/><Relationship Id="rId11" Type="http://schemas.openxmlformats.org/officeDocument/2006/relationships/oleObject" Target="../embeddings/oleObject26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wmf"/><Relationship Id="rId4" Type="http://schemas.openxmlformats.org/officeDocument/2006/relationships/tags" Target="../tags/tag65.xml"/><Relationship Id="rId9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67.xml"/><Relationship Id="rId7" Type="http://schemas.openxmlformats.org/officeDocument/2006/relationships/oleObject" Target="../embeddings/oleObject27.bin"/><Relationship Id="rId2" Type="http://schemas.openxmlformats.org/officeDocument/2006/relationships/tags" Target="../tags/tag66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wmf"/><Relationship Id="rId4" Type="http://schemas.openxmlformats.org/officeDocument/2006/relationships/tags" Target="../tags/tag68.xml"/><Relationship Id="rId9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70.xml"/><Relationship Id="rId7" Type="http://schemas.openxmlformats.org/officeDocument/2006/relationships/oleObject" Target="../embeddings/oleObject29.bin"/><Relationship Id="rId2" Type="http://schemas.openxmlformats.org/officeDocument/2006/relationships/tags" Target="../tags/tag69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73.xml"/><Relationship Id="rId7" Type="http://schemas.openxmlformats.org/officeDocument/2006/relationships/oleObject" Target="../embeddings/oleObject30.bin"/><Relationship Id="rId2" Type="http://schemas.openxmlformats.org/officeDocument/2006/relationships/tags" Target="../tags/tag72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tags" Target="../tags/tag78.xml"/><Relationship Id="rId7" Type="http://schemas.openxmlformats.org/officeDocument/2006/relationships/oleObject" Target="../embeddings/oleObject31.bin"/><Relationship Id="rId2" Type="http://schemas.openxmlformats.org/officeDocument/2006/relationships/tags" Target="../tags/tag77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tags" Target="../tags/tag81.xml"/><Relationship Id="rId7" Type="http://schemas.openxmlformats.org/officeDocument/2006/relationships/oleObject" Target="../embeddings/oleObject32.bin"/><Relationship Id="rId2" Type="http://schemas.openxmlformats.org/officeDocument/2006/relationships/tags" Target="../tags/tag80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84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wmf"/><Relationship Id="rId5" Type="http://schemas.openxmlformats.org/officeDocument/2006/relationships/tags" Target="../tags/tag86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85.xml"/><Relationship Id="rId9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tags" Target="../tags/tag88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wmf"/><Relationship Id="rId5" Type="http://schemas.openxmlformats.org/officeDocument/2006/relationships/tags" Target="../tags/tag90.xml"/><Relationship Id="rId10" Type="http://schemas.openxmlformats.org/officeDocument/2006/relationships/oleObject" Target="../embeddings/oleObject36.bin"/><Relationship Id="rId4" Type="http://schemas.openxmlformats.org/officeDocument/2006/relationships/tags" Target="../tags/tag89.xml"/><Relationship Id="rId9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13" Type="http://schemas.openxmlformats.org/officeDocument/2006/relationships/oleObject" Target="../embeddings/oleObject39.bin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wmf"/><Relationship Id="rId2" Type="http://schemas.openxmlformats.org/officeDocument/2006/relationships/tags" Target="../tags/tag9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97.xml"/><Relationship Id="rId11" Type="http://schemas.openxmlformats.org/officeDocument/2006/relationships/oleObject" Target="../embeddings/oleObject38.bin"/><Relationship Id="rId5" Type="http://schemas.openxmlformats.org/officeDocument/2006/relationships/tags" Target="../tags/tag96.xml"/><Relationship Id="rId10" Type="http://schemas.openxmlformats.org/officeDocument/2006/relationships/image" Target="../media/image32.wmf"/><Relationship Id="rId4" Type="http://schemas.openxmlformats.org/officeDocument/2006/relationships/tags" Target="../tags/tag95.xml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tags" Target="../tags/tag99.xml"/><Relationship Id="rId7" Type="http://schemas.openxmlformats.org/officeDocument/2006/relationships/oleObject" Target="../embeddings/oleObject40.bin"/><Relationship Id="rId2" Type="http://schemas.openxmlformats.org/officeDocument/2006/relationships/tags" Target="../tags/tag98.xml"/><Relationship Id="rId1" Type="http://schemas.openxmlformats.org/officeDocument/2006/relationships/vmlDrawing" Target="../drawings/vmlDrawing23.v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tags" Target="../tags/tag102.xml"/><Relationship Id="rId7" Type="http://schemas.openxmlformats.org/officeDocument/2006/relationships/oleObject" Target="../embeddings/oleObject41.bin"/><Relationship Id="rId2" Type="http://schemas.openxmlformats.org/officeDocument/2006/relationships/tags" Target="../tags/tag101.xml"/><Relationship Id="rId1" Type="http://schemas.openxmlformats.org/officeDocument/2006/relationships/vmlDrawing" Target="../drawings/vmlDrawing24.v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tags" Target="../tags/tag105.xml"/><Relationship Id="rId7" Type="http://schemas.openxmlformats.org/officeDocument/2006/relationships/oleObject" Target="../embeddings/oleObject42.bin"/><Relationship Id="rId2" Type="http://schemas.openxmlformats.org/officeDocument/2006/relationships/tags" Target="../tags/tag104.xml"/><Relationship Id="rId1" Type="http://schemas.openxmlformats.org/officeDocument/2006/relationships/vmlDrawing" Target="../drawings/vmlDrawing25.v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tags" Target="../tags/tag108.xml"/><Relationship Id="rId7" Type="http://schemas.openxmlformats.org/officeDocument/2006/relationships/oleObject" Target="../embeddings/oleObject43.bin"/><Relationship Id="rId2" Type="http://schemas.openxmlformats.org/officeDocument/2006/relationships/tags" Target="../tags/tag107.xml"/><Relationship Id="rId1" Type="http://schemas.openxmlformats.org/officeDocument/2006/relationships/vmlDrawing" Target="../drawings/vmlDrawing26.v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111.xml"/><Relationship Id="rId7" Type="http://schemas.openxmlformats.org/officeDocument/2006/relationships/oleObject" Target="../embeddings/oleObject44.bin"/><Relationship Id="rId2" Type="http://schemas.openxmlformats.org/officeDocument/2006/relationships/tags" Target="../tags/tag110.xml"/><Relationship Id="rId1" Type="http://schemas.openxmlformats.org/officeDocument/2006/relationships/vmlDrawing" Target="../drawings/vmlDrawing27.v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notesSlide" Target="../notesSlides/notesSlide39.xml"/><Relationship Id="rId5" Type="http://schemas.openxmlformats.org/officeDocument/2006/relationships/tags" Target="../tags/tag12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notesSlide" Target="../notesSlides/notesSlide41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5.bin"/><Relationship Id="rId4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6.bin"/><Relationship Id="rId4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7.bin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140.xml"/><Relationship Id="rId7" Type="http://schemas.openxmlformats.org/officeDocument/2006/relationships/image" Target="../media/image43.wmf"/><Relationship Id="rId2" Type="http://schemas.openxmlformats.org/officeDocument/2006/relationships/tags" Target="../tags/tag139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8.bin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emf"/><Relationship Id="rId2" Type="http://schemas.openxmlformats.org/officeDocument/2006/relationships/tags" Target="../tags/tag14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50.bin"/><Relationship Id="rId4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notesSlide" Target="../notesSlides/notesSlide50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Relationship Id="rId4" Type="http://schemas.openxmlformats.org/officeDocument/2006/relationships/image" Target="../media/image4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5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tags" Target="../tags/tag165.xml"/><Relationship Id="rId7" Type="http://schemas.openxmlformats.org/officeDocument/2006/relationships/oleObject" Target="../embeddings/oleObject52.bin"/><Relationship Id="rId2" Type="http://schemas.openxmlformats.org/officeDocument/2006/relationships/tags" Target="../tags/tag164.xml"/><Relationship Id="rId1" Type="http://schemas.openxmlformats.org/officeDocument/2006/relationships/vmlDrawing" Target="../drawings/vmlDrawing34.vml"/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1.wmf"/><Relationship Id="rId4" Type="http://schemas.openxmlformats.org/officeDocument/2006/relationships/tags" Target="../tags/tag166.xml"/><Relationship Id="rId9" Type="http://schemas.openxmlformats.org/officeDocument/2006/relationships/oleObject" Target="../embeddings/oleObject5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4.bin"/><Relationship Id="rId4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5.bin"/><Relationship Id="rId4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54.wmf"/><Relationship Id="rId2" Type="http://schemas.openxmlformats.org/officeDocument/2006/relationships/tags" Target="../tags/tag17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image" Target="../media/image55.wmf"/><Relationship Id="rId2" Type="http://schemas.openxmlformats.org/officeDocument/2006/relationships/tags" Target="../tags/tag173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57.bin"/><Relationship Id="rId5" Type="http://schemas.openxmlformats.org/officeDocument/2006/relationships/notesSlide" Target="../notesSlides/notesSlide65.xml"/><Relationship Id="rId4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5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tags" Target="../tags/tag177.xml"/><Relationship Id="rId7" Type="http://schemas.openxmlformats.org/officeDocument/2006/relationships/notesSlide" Target="../notesSlides/notesSlide67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3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9" Type="http://schemas.openxmlformats.org/officeDocument/2006/relationships/image" Target="../media/image56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40.vml"/><Relationship Id="rId6" Type="http://schemas.openxmlformats.org/officeDocument/2006/relationships/tags" Target="../tags/tag184.xml"/><Relationship Id="rId11" Type="http://schemas.openxmlformats.org/officeDocument/2006/relationships/image" Target="../media/image57.wmf"/><Relationship Id="rId5" Type="http://schemas.openxmlformats.org/officeDocument/2006/relationships/tags" Target="../tags/tag183.xml"/><Relationship Id="rId10" Type="http://schemas.openxmlformats.org/officeDocument/2006/relationships/oleObject" Target="../embeddings/oleObject59.bin"/><Relationship Id="rId4" Type="http://schemas.openxmlformats.org/officeDocument/2006/relationships/tags" Target="../tags/tag182.xml"/><Relationship Id="rId9" Type="http://schemas.openxmlformats.org/officeDocument/2006/relationships/notesSlide" Target="../notesSlides/notesSlid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41.vml"/><Relationship Id="rId6" Type="http://schemas.openxmlformats.org/officeDocument/2006/relationships/tags" Target="../tags/tag190.xml"/><Relationship Id="rId11" Type="http://schemas.openxmlformats.org/officeDocument/2006/relationships/image" Target="../media/image57.wmf"/><Relationship Id="rId5" Type="http://schemas.openxmlformats.org/officeDocument/2006/relationships/tags" Target="../tags/tag189.xml"/><Relationship Id="rId10" Type="http://schemas.openxmlformats.org/officeDocument/2006/relationships/oleObject" Target="../embeddings/oleObject60.bin"/><Relationship Id="rId4" Type="http://schemas.openxmlformats.org/officeDocument/2006/relationships/tags" Target="../tags/tag188.xml"/><Relationship Id="rId9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42.vml"/><Relationship Id="rId6" Type="http://schemas.openxmlformats.org/officeDocument/2006/relationships/tags" Target="../tags/tag196.xml"/><Relationship Id="rId11" Type="http://schemas.openxmlformats.org/officeDocument/2006/relationships/image" Target="../media/image57.wmf"/><Relationship Id="rId5" Type="http://schemas.openxmlformats.org/officeDocument/2006/relationships/tags" Target="../tags/tag195.xml"/><Relationship Id="rId10" Type="http://schemas.openxmlformats.org/officeDocument/2006/relationships/oleObject" Target="../embeddings/oleObject61.bin"/><Relationship Id="rId4" Type="http://schemas.openxmlformats.org/officeDocument/2006/relationships/tags" Target="../tags/tag194.xml"/><Relationship Id="rId9" Type="http://schemas.openxmlformats.org/officeDocument/2006/relationships/notesSlide" Target="../notesSlides/notesSlide7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43.vml"/><Relationship Id="rId6" Type="http://schemas.openxmlformats.org/officeDocument/2006/relationships/tags" Target="../tags/tag202.xml"/><Relationship Id="rId11" Type="http://schemas.openxmlformats.org/officeDocument/2006/relationships/image" Target="../media/image58.wmf"/><Relationship Id="rId5" Type="http://schemas.openxmlformats.org/officeDocument/2006/relationships/tags" Target="../tags/tag201.xml"/><Relationship Id="rId10" Type="http://schemas.openxmlformats.org/officeDocument/2006/relationships/oleObject" Target="../embeddings/oleObject62.bin"/><Relationship Id="rId4" Type="http://schemas.openxmlformats.org/officeDocument/2006/relationships/tags" Target="../tags/tag200.xml"/><Relationship Id="rId9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44.vml"/><Relationship Id="rId6" Type="http://schemas.openxmlformats.org/officeDocument/2006/relationships/tags" Target="../tags/tag208.xml"/><Relationship Id="rId11" Type="http://schemas.openxmlformats.org/officeDocument/2006/relationships/image" Target="../media/image58.wmf"/><Relationship Id="rId5" Type="http://schemas.openxmlformats.org/officeDocument/2006/relationships/tags" Target="../tags/tag207.xml"/><Relationship Id="rId10" Type="http://schemas.openxmlformats.org/officeDocument/2006/relationships/oleObject" Target="../embeddings/oleObject63.bin"/><Relationship Id="rId4" Type="http://schemas.openxmlformats.org/officeDocument/2006/relationships/tags" Target="../tags/tag206.xml"/><Relationship Id="rId9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45.vml"/><Relationship Id="rId6" Type="http://schemas.openxmlformats.org/officeDocument/2006/relationships/tags" Target="../tags/tag214.xml"/><Relationship Id="rId11" Type="http://schemas.openxmlformats.org/officeDocument/2006/relationships/image" Target="../media/image58.wmf"/><Relationship Id="rId5" Type="http://schemas.openxmlformats.org/officeDocument/2006/relationships/tags" Target="../tags/tag213.xml"/><Relationship Id="rId10" Type="http://schemas.openxmlformats.org/officeDocument/2006/relationships/oleObject" Target="../embeddings/oleObject64.bin"/><Relationship Id="rId4" Type="http://schemas.openxmlformats.org/officeDocument/2006/relationships/tags" Target="../tags/tag212.xml"/><Relationship Id="rId9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../media/image59.wmf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61.wmf"/><Relationship Id="rId2" Type="http://schemas.openxmlformats.org/officeDocument/2006/relationships/tags" Target="../tags/tag216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46.vml"/><Relationship Id="rId6" Type="http://schemas.openxmlformats.org/officeDocument/2006/relationships/tags" Target="../tags/tag220.xml"/><Relationship Id="rId11" Type="http://schemas.openxmlformats.org/officeDocument/2006/relationships/notesSlide" Target="../notesSlides/notesSlide74.xml"/><Relationship Id="rId5" Type="http://schemas.openxmlformats.org/officeDocument/2006/relationships/tags" Target="../tags/tag219.xml"/><Relationship Id="rId15" Type="http://schemas.openxmlformats.org/officeDocument/2006/relationships/image" Target="../media/image60.w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oleObject" Target="../embeddings/oleObject66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image" Target="../media/image59.wmf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61.wmf"/><Relationship Id="rId2" Type="http://schemas.openxmlformats.org/officeDocument/2006/relationships/tags" Target="../tags/tag224.xml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47.vml"/><Relationship Id="rId6" Type="http://schemas.openxmlformats.org/officeDocument/2006/relationships/tags" Target="../tags/tag228.xml"/><Relationship Id="rId11" Type="http://schemas.openxmlformats.org/officeDocument/2006/relationships/notesSlide" Target="../notesSlides/notesSlide75.xml"/><Relationship Id="rId5" Type="http://schemas.openxmlformats.org/officeDocument/2006/relationships/tags" Target="../tags/tag227.xml"/><Relationship Id="rId15" Type="http://schemas.openxmlformats.org/officeDocument/2006/relationships/image" Target="../media/image60.w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oleObject" Target="../embeddings/oleObject69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62.wmf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notesSlide" Target="../notesSlides/notesSlide76.xml"/><Relationship Id="rId17" Type="http://schemas.openxmlformats.org/officeDocument/2006/relationships/oleObject" Target="../embeddings/oleObject73.bin"/><Relationship Id="rId2" Type="http://schemas.openxmlformats.org/officeDocument/2006/relationships/tags" Target="../tags/tag232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48.vml"/><Relationship Id="rId6" Type="http://schemas.openxmlformats.org/officeDocument/2006/relationships/tags" Target="../tags/tag23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5.xml"/><Relationship Id="rId15" Type="http://schemas.openxmlformats.org/officeDocument/2006/relationships/oleObject" Target="../embeddings/oleObject72.bin"/><Relationship Id="rId10" Type="http://schemas.openxmlformats.org/officeDocument/2006/relationships/tags" Target="../tags/tag240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image" Target="../media/image60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62.wmf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notesSlide" Target="../notesSlides/notesSlide77.xml"/><Relationship Id="rId17" Type="http://schemas.openxmlformats.org/officeDocument/2006/relationships/oleObject" Target="../embeddings/oleObject76.bin"/><Relationship Id="rId2" Type="http://schemas.openxmlformats.org/officeDocument/2006/relationships/tags" Target="../tags/tag241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49.vml"/><Relationship Id="rId6" Type="http://schemas.openxmlformats.org/officeDocument/2006/relationships/tags" Target="../tags/tag24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4.xml"/><Relationship Id="rId15" Type="http://schemas.openxmlformats.org/officeDocument/2006/relationships/oleObject" Target="../embeddings/oleObject75.bin"/><Relationship Id="rId10" Type="http://schemas.openxmlformats.org/officeDocument/2006/relationships/tags" Target="../tags/tag249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image" Target="../media/image60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tags" Target="../tags/tag251.xml"/><Relationship Id="rId7" Type="http://schemas.openxmlformats.org/officeDocument/2006/relationships/notesSlide" Target="../notesSlides/notesSlide78.xml"/><Relationship Id="rId2" Type="http://schemas.openxmlformats.org/officeDocument/2006/relationships/tags" Target="../tags/tag250.xml"/><Relationship Id="rId1" Type="http://schemas.openxmlformats.org/officeDocument/2006/relationships/vmlDrawing" Target="../drawings/vmlDrawing5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9" Type="http://schemas.openxmlformats.org/officeDocument/2006/relationships/image" Target="../media/image6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3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" Type="http://schemas.openxmlformats.org/officeDocument/2006/relationships/vmlDrawing" Target="../drawings/vmlDrawing51.vml"/><Relationship Id="rId6" Type="http://schemas.openxmlformats.org/officeDocument/2006/relationships/tags" Target="../tags/tag258.xml"/><Relationship Id="rId11" Type="http://schemas.openxmlformats.org/officeDocument/2006/relationships/image" Target="../media/image64.wmf"/><Relationship Id="rId5" Type="http://schemas.openxmlformats.org/officeDocument/2006/relationships/tags" Target="../tags/tag257.xml"/><Relationship Id="rId10" Type="http://schemas.openxmlformats.org/officeDocument/2006/relationships/oleObject" Target="../embeddings/oleObject78.bin"/><Relationship Id="rId4" Type="http://schemas.openxmlformats.org/officeDocument/2006/relationships/tags" Target="../tags/tag256.xml"/><Relationship Id="rId9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2" Type="http://schemas.openxmlformats.org/officeDocument/2006/relationships/tags" Target="../tags/tag260.xml"/><Relationship Id="rId1" Type="http://schemas.openxmlformats.org/officeDocument/2006/relationships/vmlDrawing" Target="../drawings/vmlDrawing52.vml"/><Relationship Id="rId6" Type="http://schemas.openxmlformats.org/officeDocument/2006/relationships/tags" Target="../tags/tag264.xml"/><Relationship Id="rId11" Type="http://schemas.openxmlformats.org/officeDocument/2006/relationships/image" Target="../media/image64.wmf"/><Relationship Id="rId5" Type="http://schemas.openxmlformats.org/officeDocument/2006/relationships/tags" Target="../tags/tag263.xml"/><Relationship Id="rId10" Type="http://schemas.openxmlformats.org/officeDocument/2006/relationships/oleObject" Target="../embeddings/oleObject79.bin"/><Relationship Id="rId4" Type="http://schemas.openxmlformats.org/officeDocument/2006/relationships/tags" Target="../tags/tag262.xml"/><Relationship Id="rId9" Type="http://schemas.openxmlformats.org/officeDocument/2006/relationships/notesSlide" Target="../notesSlides/notesSlide80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2" Type="http://schemas.openxmlformats.org/officeDocument/2006/relationships/tags" Target="../tags/tag266.xml"/><Relationship Id="rId1" Type="http://schemas.openxmlformats.org/officeDocument/2006/relationships/vmlDrawing" Target="../drawings/vmlDrawing53.vml"/><Relationship Id="rId6" Type="http://schemas.openxmlformats.org/officeDocument/2006/relationships/tags" Target="../tags/tag270.xml"/><Relationship Id="rId11" Type="http://schemas.openxmlformats.org/officeDocument/2006/relationships/image" Target="../media/image64.wmf"/><Relationship Id="rId5" Type="http://schemas.openxmlformats.org/officeDocument/2006/relationships/tags" Target="../tags/tag269.xml"/><Relationship Id="rId10" Type="http://schemas.openxmlformats.org/officeDocument/2006/relationships/oleObject" Target="../embeddings/oleObject80.bin"/><Relationship Id="rId4" Type="http://schemas.openxmlformats.org/officeDocument/2006/relationships/tags" Target="../tags/tag268.xml"/><Relationship Id="rId9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" Type="http://schemas.openxmlformats.org/officeDocument/2006/relationships/vmlDrawing" Target="../drawings/vmlDrawing54.vml"/><Relationship Id="rId6" Type="http://schemas.openxmlformats.org/officeDocument/2006/relationships/tags" Target="../tags/tag276.xml"/><Relationship Id="rId11" Type="http://schemas.openxmlformats.org/officeDocument/2006/relationships/image" Target="../media/image65.wmf"/><Relationship Id="rId5" Type="http://schemas.openxmlformats.org/officeDocument/2006/relationships/tags" Target="../tags/tag275.xml"/><Relationship Id="rId10" Type="http://schemas.openxmlformats.org/officeDocument/2006/relationships/oleObject" Target="../embeddings/oleObject81.bin"/><Relationship Id="rId4" Type="http://schemas.openxmlformats.org/officeDocument/2006/relationships/tags" Target="../tags/tag274.xml"/><Relationship Id="rId9" Type="http://schemas.openxmlformats.org/officeDocument/2006/relationships/notesSlide" Target="../notesSlides/notesSlide8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" Type="http://schemas.openxmlformats.org/officeDocument/2006/relationships/vmlDrawing" Target="../drawings/vmlDrawing55.vml"/><Relationship Id="rId6" Type="http://schemas.openxmlformats.org/officeDocument/2006/relationships/tags" Target="../tags/tag282.xml"/><Relationship Id="rId11" Type="http://schemas.openxmlformats.org/officeDocument/2006/relationships/image" Target="../media/image65.wmf"/><Relationship Id="rId5" Type="http://schemas.openxmlformats.org/officeDocument/2006/relationships/tags" Target="../tags/tag281.xml"/><Relationship Id="rId10" Type="http://schemas.openxmlformats.org/officeDocument/2006/relationships/oleObject" Target="../embeddings/oleObject82.bin"/><Relationship Id="rId4" Type="http://schemas.openxmlformats.org/officeDocument/2006/relationships/tags" Target="../tags/tag280.xml"/><Relationship Id="rId9" Type="http://schemas.openxmlformats.org/officeDocument/2006/relationships/notesSlide" Target="../notesSlides/notesSlide83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2" Type="http://schemas.openxmlformats.org/officeDocument/2006/relationships/tags" Target="../tags/tag284.xml"/><Relationship Id="rId1" Type="http://schemas.openxmlformats.org/officeDocument/2006/relationships/vmlDrawing" Target="../drawings/vmlDrawing56.vml"/><Relationship Id="rId6" Type="http://schemas.openxmlformats.org/officeDocument/2006/relationships/tags" Target="../tags/tag288.xml"/><Relationship Id="rId11" Type="http://schemas.openxmlformats.org/officeDocument/2006/relationships/image" Target="../media/image65.wmf"/><Relationship Id="rId5" Type="http://schemas.openxmlformats.org/officeDocument/2006/relationships/tags" Target="../tags/tag287.xml"/><Relationship Id="rId10" Type="http://schemas.openxmlformats.org/officeDocument/2006/relationships/oleObject" Target="../embeddings/oleObject83.bin"/><Relationship Id="rId4" Type="http://schemas.openxmlformats.org/officeDocument/2006/relationships/tags" Target="../tags/tag286.xml"/><Relationship Id="rId9" Type="http://schemas.openxmlformats.org/officeDocument/2006/relationships/notesSlide" Target="../notesSlides/notesSlide84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wmf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12" Type="http://schemas.openxmlformats.org/officeDocument/2006/relationships/oleObject" Target="../embeddings/oleObject85.bin"/><Relationship Id="rId2" Type="http://schemas.openxmlformats.org/officeDocument/2006/relationships/tags" Target="../tags/tag290.xml"/><Relationship Id="rId1" Type="http://schemas.openxmlformats.org/officeDocument/2006/relationships/vmlDrawing" Target="../drawings/vmlDrawing57.vml"/><Relationship Id="rId6" Type="http://schemas.openxmlformats.org/officeDocument/2006/relationships/tags" Target="../tags/tag294.xml"/><Relationship Id="rId11" Type="http://schemas.openxmlformats.org/officeDocument/2006/relationships/image" Target="../media/image66.wmf"/><Relationship Id="rId5" Type="http://schemas.openxmlformats.org/officeDocument/2006/relationships/tags" Target="../tags/tag293.xml"/><Relationship Id="rId10" Type="http://schemas.openxmlformats.org/officeDocument/2006/relationships/oleObject" Target="../embeddings/oleObject84.bin"/><Relationship Id="rId4" Type="http://schemas.openxmlformats.org/officeDocument/2006/relationships/tags" Target="../tags/tag292.xml"/><Relationship Id="rId9" Type="http://schemas.openxmlformats.org/officeDocument/2006/relationships/notesSlide" Target="../notesSlides/notesSlide85.xml"/><Relationship Id="rId14" Type="http://schemas.openxmlformats.org/officeDocument/2006/relationships/image" Target="../media/image68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tags" Target="../tags/tag297.xml"/><Relationship Id="rId7" Type="http://schemas.openxmlformats.org/officeDocument/2006/relationships/notesSlide" Target="../notesSlides/notesSlide86.xml"/><Relationship Id="rId2" Type="http://schemas.openxmlformats.org/officeDocument/2006/relationships/tags" Target="../tags/tag296.xml"/><Relationship Id="rId1" Type="http://schemas.openxmlformats.org/officeDocument/2006/relationships/vmlDrawing" Target="../drawings/vmlDrawing5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9" Type="http://schemas.openxmlformats.org/officeDocument/2006/relationships/image" Target="../media/image69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7.xml"/><Relationship Id="rId3" Type="http://schemas.openxmlformats.org/officeDocument/2006/relationships/tags" Target="../tags/tag30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0.xml"/><Relationship Id="rId1" Type="http://schemas.openxmlformats.org/officeDocument/2006/relationships/vmlDrawing" Target="../drawings/vmlDrawing59.v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10" Type="http://schemas.openxmlformats.org/officeDocument/2006/relationships/image" Target="../media/image70.wmf"/><Relationship Id="rId4" Type="http://schemas.openxmlformats.org/officeDocument/2006/relationships/tags" Target="../tags/tag302.xml"/><Relationship Id="rId9" Type="http://schemas.openxmlformats.org/officeDocument/2006/relationships/oleObject" Target="../embeddings/oleObject87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5" Type="http://schemas.openxmlformats.org/officeDocument/2006/relationships/notesSlide" Target="../notesSlides/notesSlide8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4.wmf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oleObject" Target="../embeddings/oleObject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6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tags" Target="../tags/tag309.xml"/><Relationship Id="rId7" Type="http://schemas.openxmlformats.org/officeDocument/2006/relationships/notesSlide" Target="../notesSlides/notesSlide89.xml"/><Relationship Id="rId2" Type="http://schemas.openxmlformats.org/officeDocument/2006/relationships/tags" Target="../tags/tag308.xml"/><Relationship Id="rId1" Type="http://schemas.openxmlformats.org/officeDocument/2006/relationships/vmlDrawing" Target="../drawings/vmlDrawing6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9" Type="http://schemas.openxmlformats.org/officeDocument/2006/relationships/image" Target="../media/image71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0.xml"/><Relationship Id="rId3" Type="http://schemas.openxmlformats.org/officeDocument/2006/relationships/tags" Target="../tags/tag3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2.xml"/><Relationship Id="rId1" Type="http://schemas.openxmlformats.org/officeDocument/2006/relationships/vmlDrawing" Target="../drawings/vmlDrawing61.v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10" Type="http://schemas.openxmlformats.org/officeDocument/2006/relationships/image" Target="../media/image72.wmf"/><Relationship Id="rId4" Type="http://schemas.openxmlformats.org/officeDocument/2006/relationships/tags" Target="../tags/tag314.xml"/><Relationship Id="rId9" Type="http://schemas.openxmlformats.org/officeDocument/2006/relationships/oleObject" Target="../embeddings/oleObject89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1.xml"/><Relationship Id="rId3" Type="http://schemas.openxmlformats.org/officeDocument/2006/relationships/tags" Target="../tags/tag3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7.xml"/><Relationship Id="rId1" Type="http://schemas.openxmlformats.org/officeDocument/2006/relationships/vmlDrawing" Target="../drawings/vmlDrawing62.v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10" Type="http://schemas.openxmlformats.org/officeDocument/2006/relationships/image" Target="../media/image72.wmf"/><Relationship Id="rId4" Type="http://schemas.openxmlformats.org/officeDocument/2006/relationships/tags" Target="../tags/tag319.xml"/><Relationship Id="rId9" Type="http://schemas.openxmlformats.org/officeDocument/2006/relationships/oleObject" Target="../embeddings/oleObject90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2.xml"/><Relationship Id="rId3" Type="http://schemas.openxmlformats.org/officeDocument/2006/relationships/tags" Target="../tags/tag3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tags" Target="../tags/tag325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tags" Target="../tags/tag329.xml"/><Relationship Id="rId7" Type="http://schemas.openxmlformats.org/officeDocument/2006/relationships/notesSlide" Target="../notesSlides/notesSlide93.xml"/><Relationship Id="rId2" Type="http://schemas.openxmlformats.org/officeDocument/2006/relationships/tags" Target="../tags/tag328.xml"/><Relationship Id="rId1" Type="http://schemas.openxmlformats.org/officeDocument/2006/relationships/vmlDrawing" Target="../drawings/vmlDrawing6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9" Type="http://schemas.openxmlformats.org/officeDocument/2006/relationships/image" Target="../media/image73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tags" Target="../tags/tag333.xml"/><Relationship Id="rId7" Type="http://schemas.openxmlformats.org/officeDocument/2006/relationships/notesSlide" Target="../notesSlides/notesSlide94.xml"/><Relationship Id="rId2" Type="http://schemas.openxmlformats.org/officeDocument/2006/relationships/tags" Target="../tags/tag332.xml"/><Relationship Id="rId1" Type="http://schemas.openxmlformats.org/officeDocument/2006/relationships/vmlDrawing" Target="../drawings/vmlDrawing6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9" Type="http://schemas.openxmlformats.org/officeDocument/2006/relationships/image" Target="../media/image73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notesSlide" Target="../notesSlides/notesSlide9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notesSlide" Target="../notesSlides/notesSlide9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notesSlide" Target="../notesSlides/notesSlide9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notesSlide" Target="../notesSlides/notesSlide9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/>
              <a:t>Цифровая схемотехника и архитектура компьютера, второе издание</a:t>
            </a:r>
            <a:endParaRPr lang="ru-RU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Глава 3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352800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3314" y="3505200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Дэвид М. Харрис и Сара Л. Харрис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870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6709596"/>
              </p:ext>
            </p:extLst>
          </p:nvPr>
        </p:nvGraphicFramePr>
        <p:xfrm>
          <a:off x="4038600" y="1116767"/>
          <a:ext cx="3581400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04" name="VISIO" r:id="rId7" imgW="1057320" imgH="828720" progId="Visio.Drawing.6">
                  <p:embed/>
                </p:oleObj>
              </mc:Choice>
              <mc:Fallback>
                <p:oleObj name="VISIO" r:id="rId7" imgW="1057320" imgH="828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16767"/>
                        <a:ext cx="3581400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87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87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RS-триггер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ru-RU" sz="4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Рассмотрим четыре возможные случая: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i="1" dirty="0">
                <a:solidFill>
                  <a:schemeClr val="accent1"/>
                </a:solidFill>
                <a:latin typeface="Times New Roman" pitchFamily="18" charset="0"/>
              </a:rPr>
              <a:t>S</a:t>
            </a: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 = 1, </a:t>
            </a:r>
            <a:r>
              <a:rPr lang="ru-RU" sz="2600" b="1" i="1" dirty="0">
                <a:solidFill>
                  <a:schemeClr val="accent1"/>
                </a:solidFill>
                <a:latin typeface="Times New Roman" pitchFamily="18" charset="0"/>
              </a:rPr>
              <a:t>R</a:t>
            </a: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i="1" dirty="0">
                <a:solidFill>
                  <a:schemeClr val="accent1"/>
                </a:solidFill>
                <a:latin typeface="Times New Roman" pitchFamily="18" charset="0"/>
              </a:rPr>
              <a:t>S</a:t>
            </a: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 = 0, </a:t>
            </a:r>
            <a:r>
              <a:rPr lang="ru-RU" sz="2600" b="1" i="1" dirty="0">
                <a:solidFill>
                  <a:schemeClr val="accent1"/>
                </a:solidFill>
                <a:latin typeface="Times New Roman" pitchFamily="18" charset="0"/>
              </a:rPr>
              <a:t>R</a:t>
            </a: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 = 1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i="1" dirty="0">
                <a:solidFill>
                  <a:schemeClr val="accent1"/>
                </a:solidFill>
                <a:latin typeface="Times New Roman" pitchFamily="18" charset="0"/>
              </a:rPr>
              <a:t>S</a:t>
            </a: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 = 0, </a:t>
            </a:r>
            <a:r>
              <a:rPr lang="ru-RU" sz="2600" b="1" i="1" dirty="0">
                <a:solidFill>
                  <a:schemeClr val="accent1"/>
                </a:solidFill>
                <a:latin typeface="Times New Roman" pitchFamily="18" charset="0"/>
              </a:rPr>
              <a:t>R</a:t>
            </a: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i="1" dirty="0">
                <a:solidFill>
                  <a:schemeClr val="accent1"/>
                </a:solidFill>
                <a:latin typeface="Times New Roman" pitchFamily="18" charset="0"/>
              </a:rPr>
              <a:t>S</a:t>
            </a: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 = 1, </a:t>
            </a:r>
            <a:r>
              <a:rPr lang="ru-RU" sz="2600" b="1" i="1" dirty="0">
                <a:solidFill>
                  <a:schemeClr val="accent1"/>
                </a:solidFill>
                <a:latin typeface="Times New Roman" pitchFamily="18" charset="0"/>
              </a:rPr>
              <a:t>R</a:t>
            </a: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6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RS (Reset/Set, Сброс/Установка) триггер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08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8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80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803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2500" y="1295400"/>
            <a:ext cx="76581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Чему равна пропускная способность и задержка если Бен использует параллелизма?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Пространственный параллелизм:</a:t>
            </a:r>
            <a:r>
              <a:rPr lang="ru-RU" dirty="0" smtClean="0"/>
              <a:t> </a:t>
            </a:r>
            <a:r>
              <a:rPr lang="ru-RU" sz="2600" dirty="0">
                <a:latin typeface="Times New Roman" pitchFamily="18" charset="0"/>
              </a:rPr>
              <a:t>Бен просит Алису помочь, используя ее печь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Временной параллелизм:</a:t>
            </a:r>
            <a:r>
              <a:rPr lang="ru-RU" dirty="0" smtClean="0"/>
              <a:t> </a:t>
            </a:r>
            <a:endParaRPr lang="ru-RU" sz="2600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</a:rPr>
              <a:t>Две </a:t>
            </a:r>
            <a:r>
              <a:rPr lang="ru-RU" sz="2600" dirty="0" smtClean="0">
                <a:latin typeface="Times New Roman" pitchFamily="18" charset="0"/>
              </a:rPr>
              <a:t>ступени: сворачивание и выпекание 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</a:rPr>
              <a:t>Он использует два противня  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</a:rPr>
              <a:t>Когда первая партия выпекается, он сворачивает следующую партию и т.д.</a:t>
            </a:r>
            <a:endParaRPr lang="ru-RU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параллелизма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528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70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00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00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3434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	</a:t>
            </a:r>
            <a:r>
              <a:rPr lang="ru-RU" sz="2400" b="1" dirty="0" smtClean="0">
                <a:latin typeface="Times New Roman" pitchFamily="18" charset="0"/>
              </a:rPr>
              <a:t>Латентность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= ?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      </a:t>
            </a:r>
            <a:r>
              <a:rPr lang="ru-RU" sz="2400" b="1" dirty="0" smtClean="0">
                <a:latin typeface="Times New Roman" pitchFamily="18" charset="0"/>
              </a:rPr>
              <a:t>Пропускная </a:t>
            </a:r>
            <a:r>
              <a:rPr lang="ru-RU" sz="2400" b="1" dirty="0">
                <a:latin typeface="Times New Roman" pitchFamily="18" charset="0"/>
              </a:rPr>
              <a:t>способность</a:t>
            </a:r>
            <a:r>
              <a:rPr lang="ru-RU" sz="2400" dirty="0">
                <a:latin typeface="Times New Roman" pitchFamily="18" charset="0"/>
              </a:rPr>
              <a:t> = ?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Пространственный параллелизм: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41314311"/>
              </p:ext>
            </p:extLst>
          </p:nvPr>
        </p:nvGraphicFramePr>
        <p:xfrm>
          <a:off x="685800" y="1262063"/>
          <a:ext cx="845820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12" name="VISIO" r:id="rId9" imgW="5784076" imgH="1799796" progId="Visio.Drawing.6">
                  <p:embed/>
                </p:oleObj>
              </mc:Choice>
              <mc:Fallback>
                <p:oleObj name="VISIO" r:id="rId9" imgW="5784076" imgH="1799796" progId="Visio.Drawing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62063"/>
                        <a:ext cx="8458200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898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70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00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00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3434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	</a:t>
            </a:r>
            <a:r>
              <a:rPr lang="ru-RU" sz="2400" b="1" dirty="0" smtClean="0">
                <a:latin typeface="Times New Roman" pitchFamily="18" charset="0"/>
              </a:rPr>
              <a:t>Латентность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= 5 + 15 = 20 минут =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1/3 час</a:t>
            </a: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      </a:t>
            </a:r>
            <a:r>
              <a:rPr lang="ru-RU" sz="2400" b="1" dirty="0" smtClean="0">
                <a:latin typeface="Times New Roman" pitchFamily="18" charset="0"/>
              </a:rPr>
              <a:t>Пропускная </a:t>
            </a:r>
            <a:r>
              <a:rPr lang="ru-RU" sz="2400" b="1" dirty="0">
                <a:latin typeface="Times New Roman" pitchFamily="18" charset="0"/>
              </a:rPr>
              <a:t>способность</a:t>
            </a:r>
            <a:r>
              <a:rPr lang="ru-RU" sz="2400" dirty="0">
                <a:latin typeface="Times New Roman" pitchFamily="18" charset="0"/>
              </a:rPr>
              <a:t> = 2 противня/ 1/3 час=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6 противней/час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Пространственный параллелизм: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684887919"/>
              </p:ext>
            </p:extLst>
          </p:nvPr>
        </p:nvGraphicFramePr>
        <p:xfrm>
          <a:off x="685800" y="1262063"/>
          <a:ext cx="845820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6" name="VISIO" r:id="rId9" imgW="5784076" imgH="1799796" progId="Visio.Drawing.6">
                  <p:embed/>
                </p:oleObj>
              </mc:Choice>
              <mc:Fallback>
                <p:oleObj name="VISIO" r:id="rId9" imgW="5784076" imgH="17997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62063"/>
                        <a:ext cx="8458200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59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4231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8084746"/>
              </p:ext>
            </p:extLst>
          </p:nvPr>
        </p:nvGraphicFramePr>
        <p:xfrm>
          <a:off x="685800" y="1419632"/>
          <a:ext cx="8458200" cy="229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60" name="VISIO" r:id="rId9" imgW="5782320" imgH="1571040" progId="Visio.Drawing.6">
                  <p:embed/>
                </p:oleObj>
              </mc:Choice>
              <mc:Fallback>
                <p:oleObj name="VISIO" r:id="rId9" imgW="5782320" imgH="1571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19632"/>
                        <a:ext cx="8458200" cy="2298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422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42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422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423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40386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	</a:t>
            </a:r>
            <a:r>
              <a:rPr lang="ru-RU" sz="2400" b="1" dirty="0">
                <a:latin typeface="Times New Roman" pitchFamily="18" charset="0"/>
              </a:rPr>
              <a:t>Латентность</a:t>
            </a:r>
            <a:r>
              <a:rPr lang="ru-RU" sz="2400" dirty="0">
                <a:latin typeface="Times New Roman" pitchFamily="18" charset="0"/>
              </a:rPr>
              <a:t> = ?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	</a:t>
            </a:r>
            <a:r>
              <a:rPr lang="ru-RU" sz="2400" b="1" dirty="0">
                <a:latin typeface="Times New Roman" pitchFamily="18" charset="0"/>
              </a:rPr>
              <a:t>Пропускная способность</a:t>
            </a:r>
            <a:r>
              <a:rPr lang="ru-RU" sz="2400" dirty="0">
                <a:latin typeface="Times New Roman" pitchFamily="18" charset="0"/>
              </a:rPr>
              <a:t> = ?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4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	</a:t>
            </a:r>
            <a:endParaRPr lang="ru-RU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Временной параллелизм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8292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4231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9081484"/>
              </p:ext>
            </p:extLst>
          </p:nvPr>
        </p:nvGraphicFramePr>
        <p:xfrm>
          <a:off x="685800" y="1419632"/>
          <a:ext cx="8458200" cy="229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30" name="VISIO" r:id="rId9" imgW="5782320" imgH="1571040" progId="Visio.Drawing.6">
                  <p:embed/>
                </p:oleObj>
              </mc:Choice>
              <mc:Fallback>
                <p:oleObj name="VISIO" r:id="rId9" imgW="5782320" imgH="1571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19632"/>
                        <a:ext cx="8458200" cy="2298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422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42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422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423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40386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	</a:t>
            </a:r>
            <a:r>
              <a:rPr lang="ru-RU" sz="2400" b="1" dirty="0">
                <a:latin typeface="Times New Roman" pitchFamily="18" charset="0"/>
              </a:rPr>
              <a:t>Латентность</a:t>
            </a:r>
            <a:r>
              <a:rPr lang="ru-RU" sz="2400" dirty="0">
                <a:latin typeface="Times New Roman" pitchFamily="18" charset="0"/>
              </a:rPr>
              <a:t> = 5 + 15 = 20 минут =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1/3 час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	</a:t>
            </a:r>
            <a:r>
              <a:rPr lang="ru-RU" sz="2400" b="1" dirty="0">
                <a:latin typeface="Times New Roman" pitchFamily="18" charset="0"/>
              </a:rPr>
              <a:t>Пропускная способность</a:t>
            </a:r>
            <a:r>
              <a:rPr lang="ru-RU" sz="2400" dirty="0">
                <a:latin typeface="Times New Roman" pitchFamily="18" charset="0"/>
              </a:rPr>
              <a:t> = 1 противень/ 1/4 час=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4 противней/час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	</a:t>
            </a:r>
            <a:r>
              <a:rPr lang="ru-RU" sz="2400" dirty="0">
                <a:latin typeface="Times New Roman" pitchFamily="18" charset="0"/>
              </a:rPr>
              <a:t>С использованием обеих технологий можно достигнуть пропускной способности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8 противней/час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Временной параллелизм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427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38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S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 = 1, </a:t>
            </a: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R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 = 0: </a:t>
            </a:r>
            <a:endParaRPr lang="ru-RU" sz="32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</a:rPr>
              <a:t>Тогда  </a:t>
            </a:r>
            <a:r>
              <a:rPr lang="ru-RU" sz="3200" i="1" dirty="0">
                <a:latin typeface="Times New Roman" pitchFamily="18" charset="0"/>
              </a:rPr>
              <a:t>Q</a:t>
            </a:r>
            <a:r>
              <a:rPr lang="ru-RU" sz="3200" dirty="0" smtClean="0">
                <a:latin typeface="Times New Roman" pitchFamily="18" charset="0"/>
              </a:rPr>
              <a:t> = 1 и </a:t>
            </a:r>
            <a:r>
              <a:rPr lang="ru-RU" sz="3200" i="1" dirty="0">
                <a:latin typeface="Times New Roman" pitchFamily="18" charset="0"/>
              </a:rPr>
              <a:t>Q</a:t>
            </a:r>
            <a:r>
              <a:rPr lang="ru-RU" sz="3200" dirty="0" smtClean="0">
                <a:latin typeface="Times New Roman" pitchFamily="18" charset="0"/>
              </a:rPr>
              <a:t>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S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 = 0, </a:t>
            </a: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R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 = 1: </a:t>
            </a:r>
            <a:endParaRPr lang="ru-RU" sz="32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</a:rPr>
              <a:t>  Тогда  </a:t>
            </a:r>
            <a:r>
              <a:rPr lang="ru-RU" sz="3200" i="1" dirty="0">
                <a:latin typeface="Times New Roman" pitchFamily="18" charset="0"/>
              </a:rPr>
              <a:t>Q</a:t>
            </a:r>
            <a:r>
              <a:rPr lang="ru-RU" sz="3200" dirty="0" smtClean="0">
                <a:latin typeface="Times New Roman" pitchFamily="18" charset="0"/>
              </a:rPr>
              <a:t> = 1 и </a:t>
            </a:r>
            <a:r>
              <a:rPr lang="ru-RU" sz="3200" i="1" dirty="0">
                <a:latin typeface="Times New Roman" pitchFamily="18" charset="0"/>
              </a:rPr>
              <a:t>Q</a:t>
            </a:r>
            <a:r>
              <a:rPr lang="ru-RU" sz="3200" dirty="0" smtClean="0">
                <a:latin typeface="Times New Roman" pitchFamily="18" charset="0"/>
              </a:rPr>
              <a:t> = 0</a:t>
            </a: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ru-RU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7383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839" name="Line 1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0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Анализ RS-триггера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82452004"/>
              </p:ext>
            </p:extLst>
          </p:nvPr>
        </p:nvGraphicFramePr>
        <p:xfrm>
          <a:off x="5638800" y="1295400"/>
          <a:ext cx="2438400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08" name="VISIO" r:id="rId10" imgW="1057895" imgH="885396" progId="Visio.Drawing.6">
                  <p:embed/>
                </p:oleObj>
              </mc:Choice>
              <mc:Fallback>
                <p:oleObj name="VISIO" r:id="rId10" imgW="1057895" imgH="885396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295400"/>
                        <a:ext cx="2438400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25602184"/>
              </p:ext>
            </p:extLst>
          </p:nvPr>
        </p:nvGraphicFramePr>
        <p:xfrm>
          <a:off x="5638800" y="3962400"/>
          <a:ext cx="2438400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09" name="VISIO" r:id="rId12" imgW="1057895" imgH="885396" progId="Visio.Drawing.6">
                  <p:embed/>
                </p:oleObj>
              </mc:Choice>
              <mc:Fallback>
                <p:oleObj name="VISIO" r:id="rId12" imgW="1057895" imgH="885396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962400"/>
                        <a:ext cx="2438400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497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861" name="Object 1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803779"/>
              </p:ext>
            </p:extLst>
          </p:nvPr>
        </p:nvGraphicFramePr>
        <p:xfrm>
          <a:off x="3810000" y="1219200"/>
          <a:ext cx="5943600" cy="266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57" name="VISIO" r:id="rId8" imgW="2486160" imgH="1114560" progId="Visio.Drawing.6">
                  <p:embed/>
                </p:oleObj>
              </mc:Choice>
              <mc:Fallback>
                <p:oleObj name="VISIO" r:id="rId8" imgW="2486160" imgH="1114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19200"/>
                        <a:ext cx="5943600" cy="2664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48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S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 = 0, </a:t>
            </a: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R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 = 0: </a:t>
            </a:r>
            <a:endParaRPr lang="ru-RU" sz="32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</a:rPr>
              <a:t>Тогда </a:t>
            </a:r>
            <a:r>
              <a:rPr lang="ru-RU" sz="3200" i="1" dirty="0">
                <a:latin typeface="Times New Roman" pitchFamily="18" charset="0"/>
              </a:rPr>
              <a:t>Q</a:t>
            </a:r>
            <a:r>
              <a:rPr lang="ru-RU" sz="3200" dirty="0" smtClean="0">
                <a:latin typeface="Times New Roman" pitchFamily="18" charset="0"/>
              </a:rPr>
              <a:t> = </a:t>
            </a:r>
            <a:r>
              <a:rPr lang="ru-RU" sz="3200" i="1" dirty="0">
                <a:latin typeface="Times New Roman" pitchFamily="18" charset="0"/>
              </a:rPr>
              <a:t>Q</a:t>
            </a:r>
            <a:r>
              <a:rPr lang="ru-RU" sz="3200" i="1" baseline="-25000" dirty="0">
                <a:latin typeface="Times New Roman" pitchFamily="18" charset="0"/>
              </a:rPr>
              <a:t>prev</a:t>
            </a:r>
            <a:endParaRPr lang="ru-RU" sz="3200" i="1" baseline="-25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S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 = 1, </a:t>
            </a: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R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 = 1: </a:t>
            </a:r>
            <a:endParaRPr lang="ru-RU" sz="32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</a:rPr>
              <a:t>Тогда </a:t>
            </a:r>
            <a:r>
              <a:rPr lang="ru-RU" sz="3200" i="1" dirty="0">
                <a:latin typeface="Times New Roman" pitchFamily="18" charset="0"/>
              </a:rPr>
              <a:t>Q</a:t>
            </a:r>
            <a:r>
              <a:rPr lang="ru-RU" sz="3200" dirty="0" smtClean="0">
                <a:latin typeface="Times New Roman" pitchFamily="18" charset="0"/>
              </a:rPr>
              <a:t> = 0, </a:t>
            </a:r>
            <a:r>
              <a:rPr lang="ru-RU" sz="3200" i="1" dirty="0" smtClean="0">
                <a:latin typeface="Times New Roman" pitchFamily="18" charset="0"/>
              </a:rPr>
              <a:t>Q</a:t>
            </a:r>
            <a:r>
              <a:rPr lang="ru-RU" dirty="0" smtClean="0"/>
              <a:t> </a:t>
            </a:r>
            <a:r>
              <a:rPr lang="ru-RU" sz="3200" dirty="0">
                <a:latin typeface="Times New Roman" pitchFamily="18" charset="0"/>
              </a:rPr>
              <a:t>= </a:t>
            </a:r>
            <a:r>
              <a:rPr lang="ru-RU" sz="3200" dirty="0" smtClean="0">
                <a:latin typeface="Times New Roman" pitchFamily="18" charset="0"/>
              </a:rPr>
              <a:t>0</a:t>
            </a:r>
            <a:endParaRPr lang="en-US" sz="3200" dirty="0" smtClean="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ru-RU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74857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352800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Анализ RS-триггера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0775912"/>
              </p:ext>
            </p:extLst>
          </p:nvPr>
        </p:nvGraphicFramePr>
        <p:xfrm>
          <a:off x="5181600" y="4038600"/>
          <a:ext cx="2514600" cy="210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58" name="VISIO" r:id="rId10" imgW="1057895" imgH="885396" progId="Visio.Drawing.6">
                  <p:embed/>
                </p:oleObj>
              </mc:Choice>
              <mc:Fallback>
                <p:oleObj name="VISIO" r:id="rId10" imgW="1057895" imgH="885396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38600"/>
                        <a:ext cx="2514600" cy="2106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99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861" name="Object 1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1575616"/>
              </p:ext>
            </p:extLst>
          </p:nvPr>
        </p:nvGraphicFramePr>
        <p:xfrm>
          <a:off x="3810000" y="1219200"/>
          <a:ext cx="5943600" cy="266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58" name="VISIO" r:id="rId9" imgW="2486160" imgH="1114560" progId="Visio.Drawing.6">
                  <p:embed/>
                </p:oleObj>
              </mc:Choice>
              <mc:Fallback>
                <p:oleObj name="VISIO" r:id="rId9" imgW="2486160" imgH="1114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19200"/>
                        <a:ext cx="5943600" cy="2664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48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S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 = 0, </a:t>
            </a: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R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 = 0: </a:t>
            </a:r>
            <a:endParaRPr lang="ru-RU" sz="32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</a:rPr>
              <a:t>Тогда </a:t>
            </a:r>
            <a:r>
              <a:rPr lang="ru-RU" sz="3200" i="1" dirty="0">
                <a:latin typeface="Times New Roman" pitchFamily="18" charset="0"/>
              </a:rPr>
              <a:t>Q</a:t>
            </a:r>
            <a:r>
              <a:rPr lang="ru-RU" sz="3200" dirty="0" smtClean="0">
                <a:latin typeface="Times New Roman" pitchFamily="18" charset="0"/>
              </a:rPr>
              <a:t> = </a:t>
            </a:r>
            <a:r>
              <a:rPr lang="ru-RU" sz="3200" i="1" dirty="0">
                <a:latin typeface="Times New Roman" pitchFamily="18" charset="0"/>
              </a:rPr>
              <a:t>Q</a:t>
            </a:r>
            <a:r>
              <a:rPr lang="ru-RU" sz="3200" i="1" baseline="-25000" dirty="0">
                <a:latin typeface="Times New Roman" pitchFamily="18" charset="0"/>
              </a:rPr>
              <a:t>prev</a:t>
            </a:r>
            <a:endParaRPr lang="ru-RU" sz="3200" i="1" baseline="-25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Память!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S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 = 1, </a:t>
            </a: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R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 = 1: </a:t>
            </a:r>
            <a:endParaRPr lang="ru-RU" sz="32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</a:rPr>
              <a:t>Тогда </a:t>
            </a:r>
            <a:r>
              <a:rPr lang="ru-RU" sz="3200" i="1" dirty="0">
                <a:latin typeface="Times New Roman" pitchFamily="18" charset="0"/>
              </a:rPr>
              <a:t>Q</a:t>
            </a:r>
            <a:r>
              <a:rPr lang="ru-RU" sz="3200" dirty="0" smtClean="0">
                <a:latin typeface="Times New Roman" pitchFamily="18" charset="0"/>
              </a:rPr>
              <a:t> = 0, </a:t>
            </a:r>
            <a:r>
              <a:rPr lang="ru-RU" sz="3200" i="1" dirty="0" smtClean="0">
                <a:latin typeface="Times New Roman" pitchFamily="18" charset="0"/>
              </a:rPr>
              <a:t>Q</a:t>
            </a:r>
            <a:r>
              <a:rPr lang="ru-RU" dirty="0" smtClean="0"/>
              <a:t> </a:t>
            </a:r>
            <a:r>
              <a:rPr lang="ru-RU" sz="3200" dirty="0">
                <a:latin typeface="Times New Roman" pitchFamily="18" charset="0"/>
              </a:rPr>
              <a:t>= 0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Запрещенное состояние</a:t>
            </a:r>
          </a:p>
          <a:p>
            <a:pPr lvl="1">
              <a:spcBef>
                <a:spcPct val="20000"/>
              </a:spcBef>
            </a:pPr>
            <a:r>
              <a:rPr lang="ru-RU" dirty="0" smtClean="0"/>
              <a:t>   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</a:rPr>
              <a:t>Q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</a:rPr>
              <a:t>≠ NOT 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</a:rPr>
              <a:t>Q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ru-RU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74857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352800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Анализ RS-триггера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23671315"/>
              </p:ext>
            </p:extLst>
          </p:nvPr>
        </p:nvGraphicFramePr>
        <p:xfrm>
          <a:off x="5562600" y="4038600"/>
          <a:ext cx="2514600" cy="210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59" name="VISIO" r:id="rId11" imgW="1057895" imgH="885396" progId="Visio.Drawing.6">
                  <p:embed/>
                </p:oleObj>
              </mc:Choice>
              <mc:Fallback>
                <p:oleObj name="VISIO" r:id="rId11" imgW="1057895" imgH="885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2514600" cy="2106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219200" y="5943600"/>
            <a:ext cx="152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3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7932" name="Object 12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3466715"/>
              </p:ext>
            </p:extLst>
          </p:nvPr>
        </p:nvGraphicFramePr>
        <p:xfrm>
          <a:off x="6019800" y="3048000"/>
          <a:ext cx="274320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4" name="VISIO" r:id="rId6" imgW="885960" imgH="857880" progId="Visio.Drawing.6">
                  <p:embed/>
                </p:oleObj>
              </mc:Choice>
              <mc:Fallback>
                <p:oleObj name="VISIO" r:id="rId6" imgW="885960" imgH="857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48000"/>
                        <a:ext cx="2743200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792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RS обозначает триггер со входами Reset/Set, Сброс/Установка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</a:rPr>
              <a:t>Хранит один бит состояния (</a:t>
            </a:r>
            <a:r>
              <a:rPr lang="ru-RU" sz="2600" i="1" dirty="0">
                <a:latin typeface="Times New Roman" pitchFamily="18" charset="0"/>
              </a:rPr>
              <a:t>Q</a:t>
            </a:r>
            <a:r>
              <a:rPr lang="ru-RU" sz="2600" dirty="0">
                <a:latin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Хранимое значение определяется входами </a:t>
            </a:r>
            <a:r>
              <a:rPr lang="ru-RU" sz="2800" i="1" dirty="0">
                <a:latin typeface="Times New Roman" pitchFamily="18" charset="0"/>
              </a:rPr>
              <a:t>S</a:t>
            </a:r>
            <a:r>
              <a:rPr lang="ru-RU" sz="2800" dirty="0">
                <a:latin typeface="Times New Roman" pitchFamily="18" charset="0"/>
              </a:rPr>
              <a:t>, </a:t>
            </a:r>
            <a:r>
              <a:rPr lang="ru-RU" sz="2800" i="1" dirty="0">
                <a:latin typeface="Times New Roman" pitchFamily="18" charset="0"/>
              </a:rPr>
              <a:t>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Set (Установка): </a:t>
            </a:r>
            <a:endParaRPr lang="en-US" sz="2000" b="1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 lvl="1"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</a:rPr>
              <a:t>Устанавливает </a:t>
            </a:r>
            <a:r>
              <a:rPr lang="ru-RU" sz="2000" dirty="0">
                <a:latin typeface="Times New Roman" pitchFamily="18" charset="0"/>
              </a:rPr>
              <a:t>выход в 1 </a:t>
            </a:r>
            <a:endParaRPr lang="ru-RU" sz="2000" dirty="0" smtClean="0"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</a:rPr>
              <a:t>  (</a:t>
            </a:r>
            <a:r>
              <a:rPr lang="ru-RU" sz="2000" i="1" dirty="0">
                <a:latin typeface="Times New Roman" pitchFamily="18" charset="0"/>
              </a:rPr>
              <a:t>S </a:t>
            </a:r>
            <a:r>
              <a:rPr lang="ru-RU" sz="2000" dirty="0" smtClean="0">
                <a:latin typeface="Times New Roman" pitchFamily="18" charset="0"/>
              </a:rPr>
              <a:t>= 1, </a:t>
            </a:r>
            <a:r>
              <a:rPr lang="ru-RU" sz="2000" i="1" dirty="0">
                <a:latin typeface="Times New Roman" pitchFamily="18" charset="0"/>
              </a:rPr>
              <a:t>R </a:t>
            </a:r>
            <a:r>
              <a:rPr lang="ru-RU" sz="2000" dirty="0" smtClean="0">
                <a:latin typeface="Times New Roman" pitchFamily="18" charset="0"/>
              </a:rPr>
              <a:t>= 0, </a:t>
            </a:r>
            <a:r>
              <a:rPr lang="ru-RU" sz="2000" i="1" dirty="0">
                <a:latin typeface="Times New Roman" pitchFamily="18" charset="0"/>
              </a:rPr>
              <a:t>Q</a:t>
            </a:r>
            <a:r>
              <a:rPr lang="ru-RU" sz="2000" dirty="0" smtClean="0">
                <a:latin typeface="Times New Roman" pitchFamily="18" charset="0"/>
              </a:rPr>
              <a:t> =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Reset (Сброс): </a:t>
            </a:r>
            <a:endParaRPr lang="en-US" sz="2000" b="1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 lvl="1"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</a:rPr>
              <a:t>Устанавливает </a:t>
            </a:r>
            <a:r>
              <a:rPr lang="ru-RU" sz="2000" dirty="0">
                <a:latin typeface="Times New Roman" pitchFamily="18" charset="0"/>
              </a:rPr>
              <a:t>выход в 0 </a:t>
            </a:r>
            <a:endParaRPr lang="ru-RU" sz="2000" dirty="0" smtClean="0"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</a:rPr>
              <a:t>  (</a:t>
            </a:r>
            <a:r>
              <a:rPr lang="ru-RU" sz="2000" i="1" dirty="0">
                <a:latin typeface="Times New Roman" pitchFamily="18" charset="0"/>
              </a:rPr>
              <a:t>S </a:t>
            </a:r>
            <a:r>
              <a:rPr lang="ru-RU" sz="2000" dirty="0" smtClean="0">
                <a:latin typeface="Times New Roman" pitchFamily="18" charset="0"/>
              </a:rPr>
              <a:t>= 0, </a:t>
            </a:r>
            <a:r>
              <a:rPr lang="ru-RU" sz="2000" i="1" dirty="0">
                <a:latin typeface="Times New Roman" pitchFamily="18" charset="0"/>
              </a:rPr>
              <a:t>R </a:t>
            </a:r>
            <a:r>
              <a:rPr lang="ru-RU" sz="2000" dirty="0" smtClean="0">
                <a:latin typeface="Times New Roman" pitchFamily="18" charset="0"/>
              </a:rPr>
              <a:t>= 1, </a:t>
            </a:r>
            <a:r>
              <a:rPr lang="ru-RU" sz="2000" i="1" dirty="0">
                <a:latin typeface="Times New Roman" pitchFamily="18" charset="0"/>
              </a:rPr>
              <a:t>Q</a:t>
            </a:r>
            <a:r>
              <a:rPr lang="ru-RU" sz="2000" dirty="0" smtClean="0">
                <a:latin typeface="Times New Roman" pitchFamily="18" charset="0"/>
              </a:rPr>
              <a:t> =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</a:rPr>
              <a:t>Нужно </a:t>
            </a:r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предпринять специальные меры </a:t>
            </a:r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</a:rPr>
              <a:t>для</a:t>
            </a:r>
            <a:endParaRPr lang="en-US" sz="20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</a:rPr>
              <a:t>исключения </a:t>
            </a:r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появления 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</a:rPr>
              <a:t>запрещенного </a:t>
            </a:r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состояния (</a:t>
            </a:r>
            <a:r>
              <a:rPr lang="ru-RU" sz="2000" b="1" i="1" dirty="0">
                <a:solidFill>
                  <a:srgbClr val="FF3300"/>
                </a:solidFill>
                <a:latin typeface="Times New Roman" pitchFamily="18" charset="0"/>
              </a:rPr>
              <a:t>S</a:t>
            </a:r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 = </a:t>
            </a:r>
            <a:r>
              <a:rPr lang="ru-RU" sz="2000" b="1" i="1" dirty="0">
                <a:solidFill>
                  <a:srgbClr val="FF3300"/>
                </a:solidFill>
                <a:latin typeface="Times New Roman" pitchFamily="18" charset="0"/>
              </a:rPr>
              <a:t>R</a:t>
            </a:r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 = 1)</a:t>
            </a:r>
          </a:p>
          <a:p>
            <a:pPr marL="342900" indent="-342900">
              <a:spcBef>
                <a:spcPct val="20000"/>
              </a:spcBef>
            </a:pPr>
            <a:endParaRPr lang="ru-RU" sz="2400" b="1" i="1" baseline="-25000" dirty="0">
              <a:solidFill>
                <a:srgbClr val="FF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Обозначение RS-триггера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3552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949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0918576"/>
              </p:ext>
            </p:extLst>
          </p:nvPr>
        </p:nvGraphicFramePr>
        <p:xfrm>
          <a:off x="6422505" y="2819400"/>
          <a:ext cx="2752725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8" name="VISIO" r:id="rId8" imgW="885960" imgH="913680" progId="Visio.Drawing.6">
                  <p:embed/>
                </p:oleObj>
              </mc:Choice>
              <mc:Fallback>
                <p:oleObj name="VISIO" r:id="rId8" imgW="885960" imgH="913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505" y="2819400"/>
                        <a:ext cx="2752725" cy="284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94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949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>
                <a:latin typeface="Times New Roman" pitchFamily="18" charset="0"/>
              </a:rPr>
              <a:t>Два входа </a:t>
            </a:r>
            <a:r>
              <a:rPr lang="ru-RU" sz="2600" i="1" dirty="0">
                <a:latin typeface="Times New Roman" pitchFamily="18" charset="0"/>
              </a:rPr>
              <a:t>CLK</a:t>
            </a:r>
            <a:r>
              <a:rPr lang="ru-RU" sz="2600" dirty="0">
                <a:latin typeface="Times New Roman" pitchFamily="18" charset="0"/>
              </a:rPr>
              <a:t>, </a:t>
            </a:r>
            <a:r>
              <a:rPr lang="ru-RU" sz="2600" i="1" dirty="0">
                <a:latin typeface="Times New Roman" pitchFamily="18" charset="0"/>
              </a:rPr>
              <a:t>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i="1" dirty="0">
                <a:latin typeface="Times New Roman" pitchFamily="18" charset="0"/>
              </a:rPr>
              <a:t>CLK</a:t>
            </a:r>
            <a:r>
              <a:rPr lang="ru-RU" sz="2600" b="1" dirty="0">
                <a:latin typeface="Times New Roman" pitchFamily="18" charset="0"/>
              </a:rPr>
              <a:t>:</a:t>
            </a:r>
            <a:r>
              <a:rPr lang="ru-RU" sz="2600" dirty="0">
                <a:latin typeface="Times New Roman" pitchFamily="18" charset="0"/>
              </a:rPr>
              <a:t> определяет </a:t>
            </a:r>
            <a:r>
              <a:rPr lang="ru-RU" sz="2600" i="1" dirty="0">
                <a:latin typeface="Times New Roman" pitchFamily="18" charset="0"/>
              </a:rPr>
              <a:t>когда</a:t>
            </a:r>
            <a:r>
              <a:rPr lang="ru-RU" sz="2600" dirty="0">
                <a:latin typeface="Times New Roman" pitchFamily="18" charset="0"/>
              </a:rPr>
              <a:t> выход изменяется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i="1" dirty="0">
                <a:latin typeface="Times New Roman" pitchFamily="18" charset="0"/>
              </a:rPr>
              <a:t>D</a:t>
            </a:r>
            <a:r>
              <a:rPr lang="ru-RU" sz="2600" dirty="0" smtClean="0"/>
              <a:t> </a:t>
            </a:r>
            <a:r>
              <a:rPr lang="ru-RU" sz="2600" dirty="0">
                <a:latin typeface="Times New Roman" pitchFamily="18" charset="0"/>
              </a:rPr>
              <a:t>(вход данных): определяет новое </a:t>
            </a:r>
            <a:r>
              <a:rPr lang="ru-RU" sz="2600" i="1" dirty="0">
                <a:latin typeface="Times New Roman" pitchFamily="18" charset="0"/>
              </a:rPr>
              <a:t>значение</a:t>
            </a:r>
            <a:r>
              <a:rPr lang="ru-RU" sz="2600" dirty="0">
                <a:latin typeface="Times New Roman" pitchFamily="18" charset="0"/>
              </a:rPr>
              <a:t> выхода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>
                <a:latin typeface="Times New Roman" pitchFamily="18" charset="0"/>
              </a:rPr>
              <a:t>Работа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</a:rPr>
              <a:t>Когда </a:t>
            </a:r>
            <a:r>
              <a:rPr lang="ru-RU" sz="2600" b="1" i="1" dirty="0">
                <a:latin typeface="Times New Roman" pitchFamily="18" charset="0"/>
              </a:rPr>
              <a:t>CLK</a:t>
            </a:r>
            <a:r>
              <a:rPr lang="ru-RU" sz="2600" b="1" dirty="0">
                <a:latin typeface="Times New Roman" pitchFamily="18" charset="0"/>
              </a:rPr>
              <a:t> = 1</a:t>
            </a:r>
            <a:r>
              <a:rPr lang="ru-RU" sz="2600" dirty="0">
                <a:latin typeface="Times New Roman" pitchFamily="18" charset="0"/>
              </a:rPr>
              <a:t>, </a:t>
            </a:r>
            <a:r>
              <a:rPr lang="ru-RU" sz="2600" i="1" dirty="0" smtClean="0">
                <a:latin typeface="Times New Roman" pitchFamily="18" charset="0"/>
              </a:rPr>
              <a:t> D</a:t>
            </a:r>
            <a:r>
              <a:rPr lang="ru-RU" sz="2600" dirty="0" smtClean="0"/>
              <a:t> </a:t>
            </a:r>
            <a:r>
              <a:rPr lang="ru-RU" sz="2600" dirty="0">
                <a:latin typeface="Times New Roman" pitchFamily="18" charset="0"/>
              </a:rPr>
              <a:t>проходит </a:t>
            </a:r>
            <a:endParaRPr lang="en-US" sz="2600" dirty="0" smtClean="0">
              <a:latin typeface="Times New Roman" pitchFamily="18" charset="0"/>
            </a:endParaRPr>
          </a:p>
          <a:p>
            <a:pPr lvl="1"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</a:rPr>
              <a:t>на </a:t>
            </a:r>
            <a:r>
              <a:rPr lang="ru-RU" sz="2600" dirty="0">
                <a:latin typeface="Times New Roman" pitchFamily="18" charset="0"/>
              </a:rPr>
              <a:t>выход </a:t>
            </a:r>
            <a:r>
              <a:rPr lang="ru-RU" sz="2600" i="1" dirty="0">
                <a:latin typeface="Times New Roman" pitchFamily="18" charset="0"/>
              </a:rPr>
              <a:t>Q </a:t>
            </a:r>
            <a:r>
              <a:rPr lang="ru-RU" sz="2600" dirty="0">
                <a:latin typeface="Times New Roman" pitchFamily="18" charset="0"/>
              </a:rPr>
              <a:t>(защелка </a:t>
            </a:r>
            <a:r>
              <a:rPr lang="ru-RU" sz="2600" i="1" dirty="0" smtClean="0">
                <a:latin typeface="Times New Roman" pitchFamily="18" charset="0"/>
              </a:rPr>
              <a:t>прозрачна</a:t>
            </a:r>
            <a:r>
              <a:rPr lang="ru-RU" sz="2600" dirty="0">
                <a:latin typeface="Times New Roman" pitchFamily="18" charset="0"/>
              </a:rPr>
              <a:t>)</a:t>
            </a:r>
            <a:endParaRPr lang="ru-RU" sz="2600" i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</a:rPr>
              <a:t>Когда </a:t>
            </a:r>
            <a:r>
              <a:rPr lang="ru-RU" sz="2600" b="1" i="1" dirty="0">
                <a:latin typeface="Times New Roman" pitchFamily="18" charset="0"/>
              </a:rPr>
              <a:t>CLK</a:t>
            </a:r>
            <a:r>
              <a:rPr lang="ru-RU" sz="2600" b="1" dirty="0">
                <a:latin typeface="Times New Roman" pitchFamily="18" charset="0"/>
              </a:rPr>
              <a:t> = 0</a:t>
            </a:r>
            <a:r>
              <a:rPr lang="ru-RU" sz="2600" dirty="0">
                <a:latin typeface="Times New Roman" pitchFamily="18" charset="0"/>
              </a:rPr>
              <a:t>, </a:t>
            </a:r>
            <a:r>
              <a:rPr lang="ru-RU" sz="2600" i="1" dirty="0" smtClean="0">
                <a:latin typeface="Times New Roman" pitchFamily="18" charset="0"/>
              </a:rPr>
              <a:t>Q</a:t>
            </a:r>
            <a:r>
              <a:rPr lang="ru-RU" sz="2600" dirty="0" smtClean="0">
                <a:latin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</a:rPr>
              <a:t>хранит </a:t>
            </a:r>
            <a:endParaRPr lang="en-US" sz="2600" dirty="0" smtClean="0">
              <a:latin typeface="Times New Roman" pitchFamily="18" charset="0"/>
            </a:endParaRPr>
          </a:p>
          <a:p>
            <a:pPr lvl="1"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</a:rPr>
              <a:t>предыдущее </a:t>
            </a:r>
            <a:r>
              <a:rPr lang="ru-RU" sz="2600" dirty="0">
                <a:latin typeface="Times New Roman" pitchFamily="18" charset="0"/>
              </a:rPr>
              <a:t>значение </a:t>
            </a:r>
            <a:endParaRPr lang="en-US" sz="2600" dirty="0" smtClean="0">
              <a:latin typeface="Times New Roman" pitchFamily="18" charset="0"/>
            </a:endParaRPr>
          </a:p>
          <a:p>
            <a:pPr lvl="1"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</a:rPr>
              <a:t>защелка </a:t>
            </a:r>
            <a:r>
              <a:rPr lang="ru-RU" sz="2600" i="1" dirty="0" smtClean="0">
                <a:latin typeface="Times New Roman" pitchFamily="18" charset="0"/>
              </a:rPr>
              <a:t>непрозрачна</a:t>
            </a:r>
            <a:r>
              <a:rPr lang="ru-RU" sz="2600" dirty="0">
                <a:latin typeface="Times New Roman" pitchFamily="18" charset="0"/>
              </a:rPr>
              <a:t>)</a:t>
            </a:r>
            <a:endParaRPr lang="ru-RU" sz="2600" i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>
                <a:latin typeface="Times New Roman" pitchFamily="18" charset="0"/>
              </a:rPr>
              <a:t>Запрещенное состояние не возникает, когда </a:t>
            </a:r>
            <a:endParaRPr lang="ru-RU" sz="2600" dirty="0" smtClean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ru-RU" sz="2600" dirty="0" smtClean="0"/>
              <a:t> </a:t>
            </a:r>
            <a:r>
              <a:rPr lang="ru-RU" sz="2600" i="1" dirty="0" smtClean="0">
                <a:latin typeface="Times New Roman" pitchFamily="18" charset="0"/>
              </a:rPr>
              <a:t>  Q </a:t>
            </a:r>
            <a:r>
              <a:rPr lang="ru-RU" sz="2600" dirty="0">
                <a:latin typeface="Times New Roman" pitchFamily="18" charset="0"/>
              </a:rPr>
              <a:t>≠ NOT </a:t>
            </a:r>
            <a:r>
              <a:rPr lang="ru-RU" sz="2600" i="1" dirty="0">
                <a:latin typeface="Times New Roman" pitchFamily="18" charset="0"/>
              </a:rPr>
              <a:t>Q</a:t>
            </a:r>
          </a:p>
        </p:txBody>
      </p:sp>
      <p:sp>
        <p:nvSpPr>
          <p:cNvPr id="95949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908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D-защелка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7568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0516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6262232"/>
              </p:ext>
            </p:extLst>
          </p:nvPr>
        </p:nvGraphicFramePr>
        <p:xfrm>
          <a:off x="1143000" y="1295400"/>
          <a:ext cx="49530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52" name="VISIO" r:id="rId8" imgW="1836720" imgH="657360" progId="Visio.Drawing.6">
                  <p:embed/>
                </p:oleObj>
              </mc:Choice>
              <mc:Fallback>
                <p:oleObj name="VISIO" r:id="rId8" imgW="1836720" imgH="65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49530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30248347"/>
              </p:ext>
            </p:extLst>
          </p:nvPr>
        </p:nvGraphicFramePr>
        <p:xfrm>
          <a:off x="6553200" y="1295400"/>
          <a:ext cx="1677987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53" name="VISIO" r:id="rId10" imgW="491760" imgH="603000" progId="Visio.Drawing.6">
                  <p:embed/>
                </p:oleObj>
              </mc:Choice>
              <mc:Fallback>
                <p:oleObj name="VISIO" r:id="rId10" imgW="491760" imgH="603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295400"/>
                        <a:ext cx="1677987" cy="196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8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85672352"/>
              </p:ext>
            </p:extLst>
          </p:nvPr>
        </p:nvGraphicFramePr>
        <p:xfrm>
          <a:off x="1562100" y="3505200"/>
          <a:ext cx="6019800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54" name="VISIO" r:id="rId12" imgW="1857240" imgH="637920" progId="Visio.Drawing.6">
                  <p:embed/>
                </p:oleObj>
              </mc:Choice>
              <mc:Fallback>
                <p:oleObj name="VISIO" r:id="rId12" imgW="1857240" imgH="63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505200"/>
                        <a:ext cx="6019800" cy="197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051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Внутренняя структура D защелки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058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0516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5315146"/>
              </p:ext>
            </p:extLst>
          </p:nvPr>
        </p:nvGraphicFramePr>
        <p:xfrm>
          <a:off x="1143000" y="1295400"/>
          <a:ext cx="49530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58" name="VISIO" r:id="rId8" imgW="1836720" imgH="657360" progId="Visio.Drawing.6">
                  <p:embed/>
                </p:oleObj>
              </mc:Choice>
              <mc:Fallback>
                <p:oleObj name="VISIO" r:id="rId8" imgW="1836720" imgH="65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49530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99947184"/>
              </p:ext>
            </p:extLst>
          </p:nvPr>
        </p:nvGraphicFramePr>
        <p:xfrm>
          <a:off x="6553200" y="1295400"/>
          <a:ext cx="1677987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59" name="VISIO" r:id="rId10" imgW="491760" imgH="603000" progId="Visio.Drawing.6">
                  <p:embed/>
                </p:oleObj>
              </mc:Choice>
              <mc:Fallback>
                <p:oleObj name="VISIO" r:id="rId10" imgW="491760" imgH="603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295400"/>
                        <a:ext cx="1677987" cy="196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8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26242997"/>
              </p:ext>
            </p:extLst>
          </p:nvPr>
        </p:nvGraphicFramePr>
        <p:xfrm>
          <a:off x="1562100" y="3505200"/>
          <a:ext cx="6019800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60" name="VISIO" r:id="rId12" imgW="1857240" imgH="637920" progId="Visio.Drawing.6">
                  <p:embed/>
                </p:oleObj>
              </mc:Choice>
              <mc:Fallback>
                <p:oleObj name="VISIO" r:id="rId12" imgW="1857240" imgH="63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505200"/>
                        <a:ext cx="6019800" cy="197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051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Внутренняя структура D защелки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431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1543" name="Object 7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5268392"/>
              </p:ext>
            </p:extLst>
          </p:nvPr>
        </p:nvGraphicFramePr>
        <p:xfrm>
          <a:off x="6280150" y="1108197"/>
          <a:ext cx="2863850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0" name="VISIO" r:id="rId7" imgW="963360" imgH="914400" progId="Visio.Drawing.6">
                  <p:embed/>
                </p:oleObj>
              </mc:Choice>
              <mc:Fallback>
                <p:oleObj name="VISIO" r:id="rId7" imgW="963360" imgH="914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1108197"/>
                        <a:ext cx="2863850" cy="271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15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15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5170" y="1143000"/>
            <a:ext cx="615042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>
                <a:latin typeface="Times New Roman" pitchFamily="18" charset="0"/>
              </a:rPr>
              <a:t>Входы:</a:t>
            </a:r>
            <a:r>
              <a:rPr lang="ru-RU" dirty="0" smtClean="0"/>
              <a:t> </a:t>
            </a:r>
            <a:r>
              <a:rPr lang="ru-RU" sz="3200" i="1" dirty="0">
                <a:latin typeface="Times New Roman" pitchFamily="18" charset="0"/>
              </a:rPr>
              <a:t>CLK, 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Работа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 smtClean="0">
                <a:latin typeface="Times New Roman" pitchFamily="18" charset="0"/>
              </a:rPr>
              <a:t>Фиксирует значение </a:t>
            </a:r>
            <a:r>
              <a:rPr lang="ru-RU" sz="2400" i="1" dirty="0">
                <a:latin typeface="Times New Roman" pitchFamily="18" charset="0"/>
              </a:rPr>
              <a:t>D </a:t>
            </a:r>
            <a:r>
              <a:rPr lang="ru-RU" sz="2400" dirty="0" smtClean="0">
                <a:latin typeface="Times New Roman" pitchFamily="18" charset="0"/>
              </a:rPr>
              <a:t>по переднему фронту </a:t>
            </a:r>
            <a:r>
              <a:rPr lang="ru-RU" sz="2400" i="1" dirty="0">
                <a:latin typeface="Times New Roman" pitchFamily="18" charset="0"/>
              </a:rPr>
              <a:t>CLK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Когда </a:t>
            </a:r>
            <a:r>
              <a:rPr lang="ru-RU" sz="2400" i="1" dirty="0">
                <a:latin typeface="Times New Roman" pitchFamily="18" charset="0"/>
              </a:rPr>
              <a:t>CLK</a:t>
            </a:r>
            <a:r>
              <a:rPr lang="ru-RU" sz="2400" dirty="0">
                <a:latin typeface="Times New Roman" pitchFamily="18" charset="0"/>
              </a:rPr>
              <a:t> изменяется от 0 к 1, </a:t>
            </a:r>
            <a:r>
              <a:rPr lang="ru-RU" sz="2400" i="1" dirty="0">
                <a:latin typeface="Times New Roman" pitchFamily="18" charset="0"/>
              </a:rPr>
              <a:t>D</a:t>
            </a:r>
            <a:r>
              <a:rPr lang="ru-RU" sz="2400" dirty="0">
                <a:latin typeface="Times New Roman" pitchFamily="18" charset="0"/>
              </a:rPr>
              <a:t> проходит на выход </a:t>
            </a:r>
            <a:r>
              <a:rPr lang="ru-RU" sz="2400" i="1" dirty="0">
                <a:latin typeface="Times New Roman" pitchFamily="18" charset="0"/>
              </a:rPr>
              <a:t>Q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В противном случае </a:t>
            </a:r>
            <a:r>
              <a:rPr lang="ru-RU" sz="2400" i="1" dirty="0">
                <a:latin typeface="Times New Roman" pitchFamily="18" charset="0"/>
              </a:rPr>
              <a:t>Q</a:t>
            </a:r>
            <a:r>
              <a:rPr lang="ru-RU" sz="2400" dirty="0">
                <a:latin typeface="Times New Roman" pitchFamily="18" charset="0"/>
              </a:rPr>
              <a:t> хранит предыдущее значение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i="1" dirty="0">
                <a:latin typeface="Times New Roman" pitchFamily="18" charset="0"/>
              </a:rPr>
              <a:t>Q </a:t>
            </a:r>
            <a:r>
              <a:rPr lang="ru-RU" sz="2400" dirty="0">
                <a:latin typeface="Times New Roman" pitchFamily="18" charset="0"/>
              </a:rPr>
              <a:t>изменяется только по переднему фронту </a:t>
            </a:r>
            <a:r>
              <a:rPr lang="ru-RU" sz="2400" i="1" dirty="0">
                <a:latin typeface="Times New Roman" pitchFamily="18" charset="0"/>
              </a:rPr>
              <a:t>CLK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Такой триггер </a:t>
            </a:r>
            <a:r>
              <a:rPr lang="ru-RU" sz="2400" i="1" dirty="0" smtClean="0">
                <a:latin typeface="Times New Roman" pitchFamily="18" charset="0"/>
              </a:rPr>
              <a:t>управляется фронтом</a:t>
            </a:r>
            <a:endParaRPr lang="ru-RU" sz="24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Активируется фронтом тактового сигнала</a:t>
            </a:r>
          </a:p>
          <a:p>
            <a:pPr marL="342900" indent="-342900">
              <a:spcBef>
                <a:spcPct val="20000"/>
              </a:spcBef>
            </a:pPr>
            <a:endParaRPr lang="ru-RU" sz="2400" i="1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D-триггер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093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6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062401"/>
              </p:ext>
            </p:extLst>
          </p:nvPr>
        </p:nvGraphicFramePr>
        <p:xfrm>
          <a:off x="4572000" y="1828800"/>
          <a:ext cx="35052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4" name="VISIO" r:id="rId8" imgW="1400040" imgH="1085760" progId="Visio.Drawing.6">
                  <p:embed/>
                </p:oleObj>
              </mc:Choice>
              <mc:Fallback>
                <p:oleObj name="VISIO" r:id="rId8" imgW="1400040" imgH="1085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28800"/>
                        <a:ext cx="3505200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6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2569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4223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Две последовательно соединенные защелки (L1 и L2), которые управляются комплементарными тактовыми сигналами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Когда </a:t>
            </a:r>
            <a:r>
              <a:rPr lang="ru-RU" sz="2400" b="1" i="1" dirty="0">
                <a:solidFill>
                  <a:schemeClr val="accent1"/>
                </a:solidFill>
                <a:latin typeface="Times New Roman" pitchFamily="18" charset="0"/>
              </a:rPr>
              <a:t>CLK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L1 прозрачна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L2 непрозрачна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i="1" dirty="0">
                <a:latin typeface="Times New Roman" pitchFamily="18" charset="0"/>
              </a:rPr>
              <a:t>D</a:t>
            </a:r>
            <a:r>
              <a:rPr lang="ru-RU" sz="2000" dirty="0">
                <a:latin typeface="Times New Roman" pitchFamily="18" charset="0"/>
              </a:rPr>
              <a:t> проходит до N1</a:t>
            </a:r>
            <a:endParaRPr lang="ru-RU" sz="20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Когда </a:t>
            </a:r>
            <a:r>
              <a:rPr lang="ru-RU" sz="2400" b="1" i="1" dirty="0">
                <a:solidFill>
                  <a:schemeClr val="accent1"/>
                </a:solidFill>
                <a:latin typeface="Times New Roman" pitchFamily="18" charset="0"/>
              </a:rPr>
              <a:t>CLK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 = 1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L2 прозрачна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L1 непрозрачна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N1 проходит до </a:t>
            </a:r>
            <a:r>
              <a:rPr lang="ru-RU" sz="2000" i="1" dirty="0">
                <a:latin typeface="Times New Roman" pitchFamily="18" charset="0"/>
              </a:rPr>
              <a:t>Q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Следовательно, по фронту тактового сигнала (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когда </a:t>
            </a:r>
            <a:r>
              <a:rPr lang="ru-RU" sz="2400" b="1" i="1" dirty="0">
                <a:solidFill>
                  <a:schemeClr val="accent1"/>
                </a:solidFill>
                <a:latin typeface="Times New Roman" pitchFamily="18" charset="0"/>
              </a:rPr>
              <a:t>CLK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 меняется от 0 к 1</a:t>
            </a:r>
            <a:r>
              <a:rPr lang="ru-RU" sz="2400" dirty="0">
                <a:latin typeface="Times New Roman" pitchFamily="18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i="1" dirty="0">
                <a:latin typeface="Times New Roman" pitchFamily="18" charset="0"/>
              </a:rPr>
              <a:t>D</a:t>
            </a:r>
            <a:r>
              <a:rPr lang="ru-RU" sz="2000" dirty="0">
                <a:latin typeface="Times New Roman" pitchFamily="18" charset="0"/>
              </a:rPr>
              <a:t> проходит до </a:t>
            </a:r>
            <a:r>
              <a:rPr lang="ru-RU" sz="2000" i="1" dirty="0">
                <a:latin typeface="Times New Roman" pitchFamily="18" charset="0"/>
              </a:rPr>
              <a:t>Q</a:t>
            </a:r>
          </a:p>
          <a:p>
            <a:pPr marL="342900" indent="-342900">
              <a:spcBef>
                <a:spcPct val="20000"/>
              </a:spcBef>
            </a:pPr>
            <a:endParaRPr lang="ru-RU" sz="2400" i="1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62571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162800" y="4876800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Внутренняя структура D триггера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253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625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Цифровая </a:t>
            </a:r>
            <a:r>
              <a:rPr lang="ru-RU" sz="2800" dirty="0" err="1">
                <a:solidFill>
                  <a:schemeClr val="bg1"/>
                </a:solidFill>
              </a:rPr>
              <a:t>схемотехника</a:t>
            </a:r>
            <a:r>
              <a:rPr lang="ru-RU" sz="2800" dirty="0">
                <a:solidFill>
                  <a:schemeClr val="bg1"/>
                </a:solidFill>
              </a:rPr>
              <a:t> и архитектура  компьютера</a:t>
            </a: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Эти слайды предназначены </a:t>
            </a:r>
            <a:r>
              <a:rPr lang="ru-RU" dirty="0" smtClean="0"/>
              <a:t>для преподавателей</a:t>
            </a:r>
            <a:r>
              <a:rPr lang="ru-RU" dirty="0"/>
              <a:t>, которые читают </a:t>
            </a:r>
            <a:r>
              <a:rPr lang="ru-RU" dirty="0" smtClean="0"/>
              <a:t>лекции на </a:t>
            </a:r>
            <a:r>
              <a:rPr lang="ru-RU" dirty="0"/>
              <a:t>основе учебника «</a:t>
            </a:r>
            <a:r>
              <a:rPr lang="ru-RU" dirty="0" smtClean="0"/>
              <a:t>Цифровая </a:t>
            </a:r>
            <a:r>
              <a:rPr lang="ru-RU" dirty="0" err="1" smtClean="0"/>
              <a:t>схемотехника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архитектура компьютера</a:t>
            </a:r>
            <a:r>
              <a:rPr lang="ru-RU" dirty="0"/>
              <a:t>» авторов Дэвида Харриса </a:t>
            </a:r>
            <a:r>
              <a:rPr lang="ru-RU" dirty="0" smtClean="0"/>
              <a:t>и Сары </a:t>
            </a:r>
            <a:r>
              <a:rPr lang="ru-RU" dirty="0"/>
              <a:t>Харрис. Бесплатный </a:t>
            </a:r>
            <a:r>
              <a:rPr lang="ru-RU" dirty="0" smtClean="0"/>
              <a:t>русский перевод второго издания этого </a:t>
            </a:r>
            <a:r>
              <a:rPr lang="ru-RU" dirty="0"/>
              <a:t>учебника можно </a:t>
            </a:r>
            <a:r>
              <a:rPr lang="ru-RU" dirty="0" smtClean="0"/>
              <a:t>загрузить с сайта</a:t>
            </a:r>
            <a:r>
              <a:rPr lang="en-US" dirty="0" smtClean="0"/>
              <a:t> </a:t>
            </a:r>
            <a:r>
              <a:rPr lang="ru-RU" dirty="0" smtClean="0"/>
              <a:t>компании </a:t>
            </a:r>
            <a:r>
              <a:rPr lang="en-US" dirty="0" smtClean="0"/>
              <a:t>Imagination Technologies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://community.imgtec.com/downloads/digital-design-and-computer-architecture-russian-edition-second-edition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Процедура регистрации на сайте </a:t>
            </a:r>
            <a:r>
              <a:rPr lang="ru-RU" dirty="0"/>
              <a:t>компании </a:t>
            </a:r>
            <a:r>
              <a:rPr lang="en-US" dirty="0"/>
              <a:t>Imagination Technologies </a:t>
            </a:r>
            <a:r>
              <a:rPr lang="ru-RU" dirty="0" smtClean="0"/>
              <a:t>описана на станице: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http</a:t>
            </a:r>
            <a:r>
              <a:rPr lang="ru-RU" dirty="0"/>
              <a:t>://www.silicon-russia.com/2016/08/04/harris-and-harris-2</a:t>
            </a:r>
            <a:r>
              <a:rPr lang="ru-RU" dirty="0" smtClean="0"/>
              <a:t>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4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358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6856971"/>
              </p:ext>
            </p:extLst>
          </p:nvPr>
        </p:nvGraphicFramePr>
        <p:xfrm>
          <a:off x="2590800" y="1066800"/>
          <a:ext cx="13668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8" name="VISIO" r:id="rId7" imgW="491760" imgH="603000" progId="Visio.Drawing.6">
                  <p:embed/>
                </p:oleObj>
              </mc:Choice>
              <mc:Fallback>
                <p:oleObj name="VISIO" r:id="rId7" imgW="491760" imgH="603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66800"/>
                        <a:ext cx="136683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88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76601635"/>
              </p:ext>
            </p:extLst>
          </p:nvPr>
        </p:nvGraphicFramePr>
        <p:xfrm>
          <a:off x="4648200" y="1066800"/>
          <a:ext cx="1404937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9" name="VISIO" r:id="rId9" imgW="495000" imgH="603000" progId="Visio.Drawing.6">
                  <p:embed/>
                </p:oleObj>
              </mc:Choice>
              <mc:Fallback>
                <p:oleObj name="VISIO" r:id="rId9" imgW="495000" imgH="603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1404937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90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10640862"/>
              </p:ext>
            </p:extLst>
          </p:nvPr>
        </p:nvGraphicFramePr>
        <p:xfrm>
          <a:off x="729824" y="3276600"/>
          <a:ext cx="8261776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0" name="VISIO" r:id="rId11" imgW="4835160" imgH="1288800" progId="Visio.Drawing.6">
                  <p:embed/>
                </p:oleObj>
              </mc:Choice>
              <mc:Fallback>
                <p:oleObj name="VISIO" r:id="rId11" imgW="4835160" imgH="1288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824" y="3276600"/>
                        <a:ext cx="8261776" cy="22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Сравнение D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защелки и D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триггера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4295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9974" name="Object 6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1805708"/>
              </p:ext>
            </p:extLst>
          </p:nvPr>
        </p:nvGraphicFramePr>
        <p:xfrm>
          <a:off x="685800" y="3276599"/>
          <a:ext cx="8305800" cy="222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2" name="VISIO" r:id="rId7" imgW="4835160" imgH="1292040" progId="Visio.Drawing.6">
                  <p:embed/>
                </p:oleObj>
              </mc:Choice>
              <mc:Fallback>
                <p:oleObj name="VISIO" r:id="rId7" imgW="4835160" imgH="129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76599"/>
                        <a:ext cx="8305800" cy="2220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Сравнение D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защелки и D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триггера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86856971"/>
              </p:ext>
            </p:extLst>
          </p:nvPr>
        </p:nvGraphicFramePr>
        <p:xfrm>
          <a:off x="2590800" y="1066800"/>
          <a:ext cx="13668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3" name="VISIO" r:id="rId9" imgW="491547" imgH="602985" progId="Visio.Drawing.6">
                  <p:embed/>
                </p:oleObj>
              </mc:Choice>
              <mc:Fallback>
                <p:oleObj name="VISIO" r:id="rId9" imgW="491547" imgH="602985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66800"/>
                        <a:ext cx="136683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76601635"/>
              </p:ext>
            </p:extLst>
          </p:nvPr>
        </p:nvGraphicFramePr>
        <p:xfrm>
          <a:off x="4648200" y="1066800"/>
          <a:ext cx="1404938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4" name="VISIO" r:id="rId11" imgW="494600" imgH="602985" progId="Visio.Drawing.6">
                  <p:embed/>
                </p:oleObj>
              </mc:Choice>
              <mc:Fallback>
                <p:oleObj name="VISIO" r:id="rId11" imgW="494600" imgH="602985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1404938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187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461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2690955"/>
              </p:ext>
            </p:extLst>
          </p:nvPr>
        </p:nvGraphicFramePr>
        <p:xfrm>
          <a:off x="1676400" y="990600"/>
          <a:ext cx="278606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4" name="VISIO" r:id="rId7" imgW="1228680" imgH="2317680" progId="Visio.Drawing.6">
                  <p:embed/>
                </p:oleObj>
              </mc:Choice>
              <mc:Fallback>
                <p:oleObj name="VISIO" r:id="rId7" imgW="1228680" imgH="2317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90600"/>
                        <a:ext cx="278606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4613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19244923"/>
              </p:ext>
            </p:extLst>
          </p:nvPr>
        </p:nvGraphicFramePr>
        <p:xfrm>
          <a:off x="4572000" y="2209800"/>
          <a:ext cx="38100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5" name="VISIO" r:id="rId9" imgW="891000" imgH="488880" progId="Visio.Drawing.6">
                  <p:embed/>
                </p:oleObj>
              </mc:Choice>
              <mc:Fallback>
                <p:oleObj name="VISIO" r:id="rId9" imgW="891000" imgH="488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09800"/>
                        <a:ext cx="3810000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6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Регистры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5766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100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2865232"/>
              </p:ext>
            </p:extLst>
          </p:nvPr>
        </p:nvGraphicFramePr>
        <p:xfrm>
          <a:off x="2057400" y="3744912"/>
          <a:ext cx="4949825" cy="2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0" name="VISIO" r:id="rId7" imgW="2128680" imgH="1174680" progId="Visio.Drawing.6">
                  <p:embed/>
                </p:oleObj>
              </mc:Choice>
              <mc:Fallback>
                <p:oleObj name="VISIO" r:id="rId7" imgW="2128680" imgH="1174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44912"/>
                        <a:ext cx="4949825" cy="273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09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100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Входы: </a:t>
            </a:r>
            <a:r>
              <a:rPr lang="ru-RU" sz="3200" i="1" dirty="0">
                <a:latin typeface="Times New Roman" pitchFamily="18" charset="0"/>
              </a:rPr>
              <a:t>CLK</a:t>
            </a:r>
            <a:r>
              <a:rPr lang="ru-RU" sz="3200" dirty="0">
                <a:latin typeface="Times New Roman" pitchFamily="18" charset="0"/>
              </a:rPr>
              <a:t>, </a:t>
            </a:r>
            <a:r>
              <a:rPr lang="ru-RU" sz="3200" i="1" dirty="0">
                <a:latin typeface="Times New Roman" pitchFamily="18" charset="0"/>
              </a:rPr>
              <a:t>D</a:t>
            </a:r>
            <a:r>
              <a:rPr lang="ru-RU" sz="3200" dirty="0">
                <a:latin typeface="Times New Roman" pitchFamily="18" charset="0"/>
              </a:rPr>
              <a:t>, </a:t>
            </a:r>
            <a:r>
              <a:rPr lang="ru-RU" sz="3200" i="1" dirty="0">
                <a:latin typeface="Times New Roman" pitchFamily="18" charset="0"/>
              </a:rPr>
              <a:t>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300" dirty="0">
                <a:latin typeface="Times New Roman" pitchFamily="18" charset="0"/>
              </a:rPr>
              <a:t>Вход разрешения (</a:t>
            </a:r>
            <a:r>
              <a:rPr lang="ru-RU" sz="2300" i="1" dirty="0">
                <a:latin typeface="Times New Roman" pitchFamily="18" charset="0"/>
              </a:rPr>
              <a:t>EN</a:t>
            </a:r>
            <a:r>
              <a:rPr lang="ru-RU" sz="2300" dirty="0">
                <a:latin typeface="Times New Roman" pitchFamily="18" charset="0"/>
              </a:rPr>
              <a:t>) </a:t>
            </a:r>
            <a:r>
              <a:rPr lang="ru-RU" sz="2300" dirty="0" smtClean="0">
                <a:latin typeface="Times New Roman" pitchFamily="18" charset="0"/>
              </a:rPr>
              <a:t>контролирует, </a:t>
            </a:r>
            <a:r>
              <a:rPr lang="ru-RU" sz="2300" dirty="0">
                <a:latin typeface="Times New Roman" pitchFamily="18" charset="0"/>
              </a:rPr>
              <a:t>будут ли сохраняться новые данные (</a:t>
            </a:r>
            <a:r>
              <a:rPr lang="ru-RU" sz="2300" i="1" dirty="0">
                <a:latin typeface="Times New Roman" pitchFamily="18" charset="0"/>
              </a:rPr>
              <a:t>D</a:t>
            </a:r>
            <a:r>
              <a:rPr lang="ru-RU" sz="2300" dirty="0">
                <a:latin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Работа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300" b="1" i="1" dirty="0">
                <a:solidFill>
                  <a:schemeClr val="accent1"/>
                </a:solidFill>
                <a:latin typeface="Times New Roman" pitchFamily="18" charset="0"/>
              </a:rPr>
              <a:t>EN</a:t>
            </a:r>
            <a:r>
              <a:rPr lang="ru-RU" sz="2300" b="1" dirty="0">
                <a:solidFill>
                  <a:schemeClr val="accent1"/>
                </a:solidFill>
                <a:latin typeface="Times New Roman" pitchFamily="18" charset="0"/>
              </a:rPr>
              <a:t> = 1: </a:t>
            </a:r>
            <a:r>
              <a:rPr lang="ru-RU" sz="2300" i="1" dirty="0" smtClean="0">
                <a:latin typeface="Times New Roman" pitchFamily="18" charset="0"/>
              </a:rPr>
              <a:t>D</a:t>
            </a:r>
            <a:r>
              <a:rPr lang="ru-RU" dirty="0" smtClean="0"/>
              <a:t> </a:t>
            </a:r>
            <a:r>
              <a:rPr lang="ru-RU" sz="2300" dirty="0">
                <a:latin typeface="Times New Roman" pitchFamily="18" charset="0"/>
              </a:rPr>
              <a:t>проходит на </a:t>
            </a:r>
            <a:r>
              <a:rPr lang="ru-RU" sz="2300" i="1" dirty="0">
                <a:latin typeface="Times New Roman" pitchFamily="18" charset="0"/>
              </a:rPr>
              <a:t>Q</a:t>
            </a:r>
            <a:r>
              <a:rPr lang="ru-RU" sz="2300" dirty="0">
                <a:latin typeface="Times New Roman" pitchFamily="18" charset="0"/>
              </a:rPr>
              <a:t> по фронту тактового сигнала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300" b="1" i="1" dirty="0">
                <a:solidFill>
                  <a:schemeClr val="accent1"/>
                </a:solidFill>
                <a:latin typeface="Times New Roman" pitchFamily="18" charset="0"/>
              </a:rPr>
              <a:t>EN</a:t>
            </a:r>
            <a:r>
              <a:rPr lang="ru-RU" sz="2300" b="1" dirty="0">
                <a:solidFill>
                  <a:schemeClr val="accent1"/>
                </a:solidFill>
                <a:latin typeface="Times New Roman" pitchFamily="18" charset="0"/>
              </a:rPr>
              <a:t> = 0: </a:t>
            </a:r>
            <a:r>
              <a:rPr lang="ru-RU" sz="2300" dirty="0" smtClean="0">
                <a:latin typeface="Times New Roman" pitchFamily="18" charset="0"/>
              </a:rPr>
              <a:t>триггер сохраняет предыдущее состояние</a:t>
            </a:r>
            <a:endParaRPr lang="ru-RU" sz="2300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триггер с функцией разрешения 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5567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48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2162737"/>
              </p:ext>
            </p:extLst>
          </p:nvPr>
        </p:nvGraphicFramePr>
        <p:xfrm>
          <a:off x="2766218" y="3190875"/>
          <a:ext cx="3611563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5" name="VISIO" r:id="rId7" imgW="1066320" imgH="903240" progId="Visio.Drawing.6">
                  <p:embed/>
                </p:oleObj>
              </mc:Choice>
              <mc:Fallback>
                <p:oleObj name="VISIO" r:id="rId7" imgW="1066320" imgH="903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218" y="3190875"/>
                        <a:ext cx="3611563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30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25062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Входы: </a:t>
            </a:r>
            <a:r>
              <a:rPr lang="ru-RU" sz="3200" i="1" dirty="0">
                <a:latin typeface="Times New Roman" pitchFamily="18" charset="0"/>
              </a:rPr>
              <a:t>CLK</a:t>
            </a:r>
            <a:r>
              <a:rPr lang="ru-RU" sz="3200" dirty="0">
                <a:latin typeface="Times New Roman" pitchFamily="18" charset="0"/>
              </a:rPr>
              <a:t>, </a:t>
            </a:r>
            <a:r>
              <a:rPr lang="ru-RU" sz="3200" i="1" dirty="0">
                <a:latin typeface="Times New Roman" pitchFamily="18" charset="0"/>
              </a:rPr>
              <a:t>D</a:t>
            </a:r>
            <a:r>
              <a:rPr lang="ru-RU" sz="3200" dirty="0">
                <a:latin typeface="Times New Roman" pitchFamily="18" charset="0"/>
              </a:rPr>
              <a:t>, </a:t>
            </a:r>
            <a:r>
              <a:rPr lang="ru-RU" sz="3200" i="1" dirty="0">
                <a:latin typeface="Times New Roman" pitchFamily="18" charset="0"/>
              </a:rPr>
              <a:t>Reset</a:t>
            </a: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Работа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i="1" dirty="0">
                <a:solidFill>
                  <a:schemeClr val="accent1"/>
                </a:solidFill>
                <a:latin typeface="Times New Roman" pitchFamily="18" charset="0"/>
              </a:rPr>
              <a:t>Reset</a:t>
            </a: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 = 1:  </a:t>
            </a:r>
            <a:r>
              <a:rPr lang="ru-RU" sz="2600" i="1" dirty="0" smtClean="0">
                <a:latin typeface="Times New Roman" pitchFamily="18" charset="0"/>
              </a:rPr>
              <a:t>Q</a:t>
            </a:r>
            <a:r>
              <a:rPr lang="ru-RU" smtClean="0"/>
              <a:t> </a:t>
            </a:r>
            <a:r>
              <a:rPr lang="ru-RU" sz="2600" dirty="0">
                <a:latin typeface="Times New Roman" pitchFamily="18" charset="0"/>
              </a:rPr>
              <a:t>устанавливается в 0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i="1" dirty="0">
                <a:solidFill>
                  <a:schemeClr val="accent1"/>
                </a:solidFill>
                <a:latin typeface="Times New Roman" pitchFamily="18" charset="0"/>
              </a:rPr>
              <a:t>Reset</a:t>
            </a: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 = 0:  </a:t>
            </a:r>
            <a:r>
              <a:rPr lang="ru-RU" sz="2600" dirty="0" smtClean="0">
                <a:latin typeface="Times New Roman" pitchFamily="18" charset="0"/>
              </a:rPr>
              <a:t>Триггер ведет себя как обычный D триггер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триггер с функцией сброса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21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50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Два типа: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dirty="0">
                <a:latin typeface="Times New Roman" pitchFamily="18" charset="0"/>
              </a:rPr>
              <a:t>Синхронный: </a:t>
            </a:r>
            <a:r>
              <a:rPr lang="ru-RU" sz="2600" dirty="0">
                <a:latin typeface="Times New Roman" pitchFamily="18" charset="0"/>
              </a:rPr>
              <a:t>Сброс происходит только по фронту тактового сигнала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dirty="0">
                <a:latin typeface="Times New Roman" pitchFamily="18" charset="0"/>
              </a:rPr>
              <a:t>Асинхронный:</a:t>
            </a:r>
            <a:r>
              <a:rPr lang="ru-RU" sz="2600" dirty="0">
                <a:latin typeface="Times New Roman" pitchFamily="18" charset="0"/>
              </a:rPr>
              <a:t> сброс происходит сразу после установки </a:t>
            </a:r>
            <a:r>
              <a:rPr lang="ru-RU" sz="2600" i="1" dirty="0">
                <a:latin typeface="Times New Roman" pitchFamily="18" charset="0"/>
              </a:rPr>
              <a:t>Reset</a:t>
            </a:r>
            <a:r>
              <a:rPr lang="ru-RU" sz="2600" dirty="0">
                <a:latin typeface="Times New Roman" pitchFamily="18" charset="0"/>
              </a:rPr>
              <a:t> в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Асинхронно сбрасываемые триггеры требуют отличаются от обычных внутренней структурой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</a:rPr>
              <a:t>Триггер с функцией синхронного сброса?</a:t>
            </a:r>
            <a:endParaRPr lang="ru-RU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триггер с функцией сброса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7973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50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Два типа: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b="1" dirty="0">
                <a:latin typeface="Times New Roman" pitchFamily="18" charset="0"/>
              </a:rPr>
              <a:t>Синхронный: </a:t>
            </a:r>
            <a:r>
              <a:rPr lang="ru-RU" sz="2400" dirty="0">
                <a:latin typeface="Times New Roman" pitchFamily="18" charset="0"/>
              </a:rPr>
              <a:t>Сброс происходит только по фронту тактового сигнала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b="1" dirty="0">
                <a:latin typeface="Times New Roman" pitchFamily="18" charset="0"/>
              </a:rPr>
              <a:t>Асинхронный:</a:t>
            </a:r>
            <a:r>
              <a:rPr lang="ru-RU" sz="2400" dirty="0">
                <a:latin typeface="Times New Roman" pitchFamily="18" charset="0"/>
              </a:rPr>
              <a:t> сброс происходит сразу после установки </a:t>
            </a:r>
            <a:r>
              <a:rPr lang="ru-RU" sz="2400" i="1" dirty="0">
                <a:latin typeface="Times New Roman" pitchFamily="18" charset="0"/>
              </a:rPr>
              <a:t>Reset</a:t>
            </a:r>
            <a:r>
              <a:rPr lang="ru-RU" sz="2400" dirty="0">
                <a:latin typeface="Times New Roman" pitchFamily="18" charset="0"/>
              </a:rPr>
              <a:t> в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Асинхронно сбрасываемые триггеры требуют отличаются от обычных внутренней структурой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Триггер с функцией синхронного сброса?</a:t>
            </a:r>
            <a:endParaRPr lang="ru-RU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Триггеры с функцией сброса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85355607"/>
              </p:ext>
            </p:extLst>
          </p:nvPr>
        </p:nvGraphicFramePr>
        <p:xfrm>
          <a:off x="2712406" y="4343400"/>
          <a:ext cx="3154994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0" name="VISIO" r:id="rId7" imgW="1514332" imgH="1060948" progId="Visio.Drawing.6">
                  <p:embed/>
                </p:oleObj>
              </mc:Choice>
              <mc:Fallback>
                <p:oleObj name="VISIO" r:id="rId7" imgW="1514332" imgH="1060948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406" y="4343400"/>
                        <a:ext cx="3154994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031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407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9882188"/>
              </p:ext>
            </p:extLst>
          </p:nvPr>
        </p:nvGraphicFramePr>
        <p:xfrm>
          <a:off x="2743200" y="3200400"/>
          <a:ext cx="3306763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2" name="VISIO" r:id="rId7" imgW="1066320" imgH="903240" progId="Visio.Drawing.6">
                  <p:embed/>
                </p:oleObj>
              </mc:Choice>
              <mc:Fallback>
                <p:oleObj name="VISIO" r:id="rId7" imgW="1066320" imgH="903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00400"/>
                        <a:ext cx="3306763" cy="279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40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40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Входы:</a:t>
            </a:r>
            <a:r>
              <a:rPr lang="ru-RU" smtClean="0"/>
              <a:t> </a:t>
            </a:r>
            <a:r>
              <a:rPr lang="ru-RU" sz="3200" i="1" dirty="0">
                <a:latin typeface="Times New Roman" pitchFamily="18" charset="0"/>
              </a:rPr>
              <a:t>CLK</a:t>
            </a:r>
            <a:r>
              <a:rPr lang="ru-RU" sz="3200" dirty="0">
                <a:latin typeface="Times New Roman" pitchFamily="18" charset="0"/>
              </a:rPr>
              <a:t>, </a:t>
            </a:r>
            <a:r>
              <a:rPr lang="ru-RU" sz="3200" i="1" dirty="0">
                <a:latin typeface="Times New Roman" pitchFamily="18" charset="0"/>
              </a:rPr>
              <a:t>D</a:t>
            </a:r>
            <a:r>
              <a:rPr lang="ru-RU" sz="3200" dirty="0">
                <a:latin typeface="Times New Roman" pitchFamily="18" charset="0"/>
              </a:rPr>
              <a:t>, </a:t>
            </a:r>
            <a:r>
              <a:rPr lang="ru-RU" sz="3200" i="1" dirty="0">
                <a:latin typeface="Times New Roman" pitchFamily="18" charset="0"/>
              </a:rPr>
              <a:t>Set</a:t>
            </a: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>
                <a:latin typeface="Times New Roman" pitchFamily="18" charset="0"/>
              </a:rPr>
              <a:t>Работа: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i="1" dirty="0">
                <a:solidFill>
                  <a:schemeClr val="accent1"/>
                </a:solidFill>
                <a:latin typeface="Times New Roman" pitchFamily="18" charset="0"/>
              </a:rPr>
              <a:t>Set</a:t>
            </a: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 = 1:  </a:t>
            </a:r>
            <a:r>
              <a:rPr lang="ru-RU" sz="2600" i="1" dirty="0" smtClean="0">
                <a:latin typeface="Times New Roman" pitchFamily="18" charset="0"/>
              </a:rPr>
              <a:t>Q</a:t>
            </a:r>
            <a:r>
              <a:rPr lang="ru-RU" smtClean="0"/>
              <a:t> </a:t>
            </a:r>
            <a:r>
              <a:rPr lang="ru-RU" sz="2600" dirty="0">
                <a:latin typeface="Times New Roman" pitchFamily="18" charset="0"/>
              </a:rPr>
              <a:t>устанавливается в 1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i="1" dirty="0">
                <a:solidFill>
                  <a:schemeClr val="accent1"/>
                </a:solidFill>
                <a:latin typeface="Times New Roman" pitchFamily="18" charset="0"/>
              </a:rPr>
              <a:t>Set</a:t>
            </a: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 = 0:  </a:t>
            </a:r>
            <a:r>
              <a:rPr lang="ru-RU" sz="2600" dirty="0" smtClean="0">
                <a:latin typeface="Times New Roman" pitchFamily="18" charset="0"/>
              </a:rPr>
              <a:t>Триггер ведет себя как обычный D триггер</a:t>
            </a:r>
            <a:endParaRPr lang="ru-RU" sz="2600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Триггеры с функцией установки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7252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7143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1472033"/>
              </p:ext>
            </p:extLst>
          </p:nvPr>
        </p:nvGraphicFramePr>
        <p:xfrm>
          <a:off x="5943600" y="3059112"/>
          <a:ext cx="2976562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14" name="VISIO" r:id="rId8" imgW="1685880" imgH="857160" progId="Visio.Drawing.6">
                  <p:embed/>
                </p:oleObj>
              </mc:Choice>
              <mc:Fallback>
                <p:oleObj name="VISIO" r:id="rId8" imgW="1685880" imgH="8571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59112"/>
                        <a:ext cx="2976562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714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756062"/>
              </p:ext>
            </p:extLst>
          </p:nvPr>
        </p:nvGraphicFramePr>
        <p:xfrm>
          <a:off x="1555750" y="3048000"/>
          <a:ext cx="354965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15" name="VISIO" r:id="rId10" imgW="1460520" imgH="431640" progId="Visio.Drawing.6">
                  <p:embed/>
                </p:oleObj>
              </mc:Choice>
              <mc:Fallback>
                <p:oleObj name="VISIO" r:id="rId10" imgW="1460520" imgH="431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048000"/>
                        <a:ext cx="3549650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713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714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Последовательностные схемы - все схемы, которые не являются комбинационными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Проблемная схема: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Последовательностные цифровые схемы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071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714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8339409"/>
              </p:ext>
            </p:extLst>
          </p:nvPr>
        </p:nvGraphicFramePr>
        <p:xfrm>
          <a:off x="1555750" y="3048000"/>
          <a:ext cx="354965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29" name="VISIO" r:id="rId8" imgW="1460520" imgH="431640" progId="Visio.Drawing.6">
                  <p:embed/>
                </p:oleObj>
              </mc:Choice>
              <mc:Fallback>
                <p:oleObj name="VISIO" r:id="rId8" imgW="1460520" imgH="431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048000"/>
                        <a:ext cx="3549650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71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71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Последовательностные схемы - все схемы, которые не являются комбинационными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Проблемная схема: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Times New Roman" pitchFamily="18" charset="0"/>
              </a:rPr>
              <a:t>Входов нет, выходов 3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Times New Roman" pitchFamily="18" charset="0"/>
              </a:rPr>
              <a:t>Нестабильная схема, осциллятор</a:t>
            </a:r>
            <a:endParaRPr lang="ru-RU" sz="2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Times New Roman" pitchFamily="18" charset="0"/>
              </a:rPr>
              <a:t>Период зависит от задержек инверторов</a:t>
            </a:r>
            <a:endParaRPr lang="ru-RU" sz="2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Times New Roman" pitchFamily="18" charset="0"/>
              </a:rPr>
              <a:t>Схема имеет циклический путь, выход поступает на вход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Последовательностные цифровые схемы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07312058"/>
              </p:ext>
            </p:extLst>
          </p:nvPr>
        </p:nvGraphicFramePr>
        <p:xfrm>
          <a:off x="5943600" y="3033906"/>
          <a:ext cx="2971800" cy="1461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30" name="VISIO" r:id="rId10" imgW="1744980" imgH="856488" progId="Visio.Drawing.6">
                  <p:embed/>
                </p:oleObj>
              </mc:Choice>
              <mc:Fallback>
                <p:oleObj name="VISIO" r:id="rId10" imgW="1744980" imgH="856488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33906"/>
                        <a:ext cx="2971800" cy="1461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784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Благодарности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066800"/>
            <a:ext cx="8001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dirty="0" smtClean="0"/>
              <a:t>Перевод данных слайдов на русский язык был выполнен командой сотрудников университетов и компаний из России, Украины, США в составе: </a:t>
            </a:r>
          </a:p>
          <a:p>
            <a:r>
              <a:rPr lang="ru-RU" sz="1600" dirty="0"/>
              <a:t>Александр </a:t>
            </a:r>
            <a:r>
              <a:rPr lang="ru-RU" sz="1600" dirty="0" smtClean="0"/>
              <a:t>Барабанов - доцент </a:t>
            </a:r>
            <a:r>
              <a:rPr lang="ru-RU" sz="1600" dirty="0"/>
              <a:t>кафедры компьютерной инженерии </a:t>
            </a:r>
            <a:r>
              <a:rPr lang="ru-RU" sz="1600" dirty="0" smtClean="0"/>
              <a:t>факультета </a:t>
            </a:r>
            <a:r>
              <a:rPr lang="ru-RU" sz="1600" dirty="0"/>
              <a:t>радиофизики, электроники и компьютерных систем </a:t>
            </a:r>
            <a:r>
              <a:rPr lang="ru-RU" sz="1600" dirty="0" smtClean="0"/>
              <a:t>Киевского </a:t>
            </a:r>
            <a:r>
              <a:rPr lang="ru-RU" sz="1600" dirty="0"/>
              <a:t>национального университета имени Тараса </a:t>
            </a:r>
            <a:r>
              <a:rPr lang="ru-RU" sz="1600" dirty="0" smtClean="0"/>
              <a:t>Шевченко, кандидат физ.-мат. наук, Киев, Украина; </a:t>
            </a:r>
          </a:p>
          <a:p>
            <a:r>
              <a:rPr lang="ru-RU" sz="1600" dirty="0"/>
              <a:t>Антон </a:t>
            </a:r>
            <a:r>
              <a:rPr lang="ru-RU" sz="1600" dirty="0" err="1"/>
              <a:t>Брюзгин</a:t>
            </a:r>
            <a:r>
              <a:rPr lang="ru-RU" sz="1600" dirty="0"/>
              <a:t> - начальник отдела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Санкт-Петербург, Россия.</a:t>
            </a:r>
          </a:p>
          <a:p>
            <a:r>
              <a:rPr lang="ru-RU" sz="1600" dirty="0"/>
              <a:t>Евгений Короткий - доцент кафедры конструирования электронно-вычислительной аппаратуры факультета электроники Национального технического университета Украины «Киевский Политехнический Институт», руководитель открытой лаборатории электроники </a:t>
            </a:r>
            <a:r>
              <a:rPr lang="ru-RU" sz="1600" dirty="0" err="1"/>
              <a:t>Lampa</a:t>
            </a:r>
            <a:r>
              <a:rPr lang="ru-RU" sz="1600" dirty="0"/>
              <a:t>, кандидат технических наук, Киев, Украина;</a:t>
            </a:r>
          </a:p>
          <a:p>
            <a:r>
              <a:rPr lang="ru-RU" sz="1600" dirty="0" smtClean="0"/>
              <a:t>Евгения </a:t>
            </a:r>
            <a:r>
              <a:rPr lang="ru-RU" sz="1600" dirty="0"/>
              <a:t>Литвинова – заместитель декана факультета компьютерной инженерии и управления, доктор технических наук, профессор кафедры автоматизации проектирования вычислительной техники Харьковского национального университета радиоэлектроники, 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Юрий </a:t>
            </a:r>
            <a:r>
              <a:rPr lang="ru-RU" sz="1600" dirty="0" err="1"/>
              <a:t>Панчул</a:t>
            </a:r>
            <a:r>
              <a:rPr lang="ru-RU" sz="1600" dirty="0"/>
              <a:t> - старший инженер </a:t>
            </a:r>
            <a:r>
              <a:rPr lang="ru-RU" sz="1600" dirty="0" smtClean="0"/>
              <a:t>по разработке </a:t>
            </a:r>
            <a:r>
              <a:rPr lang="ru-RU" sz="1600" dirty="0"/>
              <a:t>и верификации </a:t>
            </a:r>
            <a:r>
              <a:rPr lang="ru-RU" sz="1600" dirty="0" smtClean="0"/>
              <a:t>блоков микропроцессорного </a:t>
            </a:r>
            <a:r>
              <a:rPr lang="ru-RU" sz="1600" dirty="0"/>
              <a:t>ядра в команде </a:t>
            </a:r>
            <a:r>
              <a:rPr lang="ru-RU" sz="1600" dirty="0" smtClean="0"/>
              <a:t>MIPS I6400</a:t>
            </a:r>
            <a:r>
              <a:rPr lang="ru-RU" sz="1600" dirty="0"/>
              <a:t>, </a:t>
            </a:r>
            <a:r>
              <a:rPr lang="ru-RU" sz="1600" dirty="0" err="1"/>
              <a:t>Imagination</a:t>
            </a:r>
            <a:r>
              <a:rPr lang="ru-RU" sz="1600" dirty="0"/>
              <a:t> </a:t>
            </a:r>
            <a:r>
              <a:rPr lang="ru-RU" sz="1600" dirty="0" err="1"/>
              <a:t>Technologies</a:t>
            </a:r>
            <a:r>
              <a:rPr lang="ru-RU" sz="1600" dirty="0"/>
              <a:t>, отделение </a:t>
            </a:r>
            <a:r>
              <a:rPr lang="ru-RU" sz="1600" dirty="0" smtClean="0"/>
              <a:t>в Санта-Кларе</a:t>
            </a:r>
            <a:r>
              <a:rPr lang="ru-RU" sz="1600" dirty="0"/>
              <a:t>, </a:t>
            </a:r>
            <a:r>
              <a:rPr lang="ru-RU" sz="1600" dirty="0" smtClean="0"/>
              <a:t>Калифорния, США;</a:t>
            </a:r>
          </a:p>
          <a:p>
            <a:r>
              <a:rPr lang="ru-RU" sz="1600" dirty="0"/>
              <a:t>Дмитрий Рожко - инженер-программист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магистр Санкт-Петербургского государственного автономного университета аэрокосмического приборостроения (ГУАП), Санкт-Петербург, </a:t>
            </a:r>
            <a:r>
              <a:rPr lang="ru-RU" sz="1600" dirty="0" smtClean="0"/>
              <a:t>Россия;</a:t>
            </a:r>
            <a:endParaRPr lang="ru-RU" sz="1600" dirty="0"/>
          </a:p>
          <a:p>
            <a:r>
              <a:rPr lang="ru-RU" sz="1600" dirty="0"/>
              <a:t>Владимир </a:t>
            </a:r>
            <a:r>
              <a:rPr lang="ru-RU" sz="1600" dirty="0" err="1"/>
              <a:t>Хаханов</a:t>
            </a:r>
            <a:r>
              <a:rPr lang="ru-RU" sz="1600" dirty="0"/>
              <a:t> – декан факультета компьютерной инженерии и управления, проректор по научной работе, доктор технических наук, профессор кафедры автоматизации проектирования вычислительной техники Харьковского национального университета </a:t>
            </a:r>
            <a:r>
              <a:rPr lang="ru-RU" sz="1600" dirty="0" smtClean="0"/>
              <a:t>радиоэлектроники, </a:t>
            </a:r>
            <a:r>
              <a:rPr lang="ru-RU" sz="1600" dirty="0"/>
              <a:t>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Светлана </a:t>
            </a:r>
            <a:r>
              <a:rPr lang="ru-RU" sz="1600" dirty="0"/>
              <a:t>Чумаченко – заведующая кафедрой автоматизации проектирования вычислительной техники Харьковского национального университета радиоэлектроники, доктор технических наук, </a:t>
            </a:r>
            <a:r>
              <a:rPr lang="ru-RU" sz="1600" dirty="0" smtClean="0"/>
              <a:t>профессор, Харьков, Украина.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098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02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Разрушение циклических путей с </a:t>
            </a:r>
            <a:r>
              <a:rPr lang="ru-RU" sz="2000" b="1" dirty="0">
                <a:latin typeface="Times New Roman" pitchFamily="18" charset="0"/>
              </a:rPr>
              <a:t>путем добавления регистров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Регистры сохраняет </a:t>
            </a:r>
            <a:r>
              <a:rPr lang="ru-RU" sz="2000" b="1" dirty="0" smtClean="0">
                <a:latin typeface="Times New Roman" pitchFamily="18" charset="0"/>
              </a:rPr>
              <a:t>состояние</a:t>
            </a:r>
            <a:r>
              <a:rPr lang="ru-RU" sz="2000" dirty="0">
                <a:latin typeface="Times New Roman" pitchFamily="18" charset="0"/>
              </a:rPr>
              <a:t> схемы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</a:rPr>
              <a:t>Состояние изменяется по фронтам тактового сигнала, система </a:t>
            </a:r>
            <a:r>
              <a:rPr lang="ru-RU" sz="2000" b="1" dirty="0" smtClean="0">
                <a:latin typeface="Times New Roman" pitchFamily="18" charset="0"/>
              </a:rPr>
              <a:t>синхронизируется</a:t>
            </a:r>
            <a:r>
              <a:rPr lang="ru-RU" sz="2000" dirty="0" smtClean="0">
                <a:latin typeface="Times New Roman" pitchFamily="18" charset="0"/>
              </a:rPr>
              <a:t> этим сигналом</a:t>
            </a: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Правила построения синхронных последовательностных схем: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Каждый элемент схемы является либо регистром, либо комбинационной схемой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Как минимум один элемент схемы является регистром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Все регистры тактируются единственным тактовым сигналом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В каждом циклическом пути присутствует как минимум один регистр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Два основные типа синхронных последовательностных схем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Конечные автоматы (FSM)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Конвейеры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Проектирование синхронных логических схем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5176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9198" name="Object 1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0326307"/>
              </p:ext>
            </p:extLst>
          </p:nvPr>
        </p:nvGraphicFramePr>
        <p:xfrm>
          <a:off x="5867400" y="1219200"/>
          <a:ext cx="297180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0" name="VISIO" r:id="rId9" imgW="1484640" imgH="779760" progId="Visio.Drawing.6">
                  <p:embed/>
                </p:oleObj>
              </mc:Choice>
              <mc:Fallback>
                <p:oleObj name="VISIO" r:id="rId9" imgW="1484640" imgH="779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19200"/>
                        <a:ext cx="2971800" cy="156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03" name="Object 19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67250885"/>
              </p:ext>
            </p:extLst>
          </p:nvPr>
        </p:nvGraphicFramePr>
        <p:xfrm>
          <a:off x="1389185" y="5027612"/>
          <a:ext cx="2819400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1" name="VISIO" r:id="rId11" imgW="1286640" imgH="730080" progId="Visio.Drawing.6">
                  <p:embed/>
                </p:oleObj>
              </mc:Choice>
              <mc:Fallback>
                <p:oleObj name="VISIO" r:id="rId11" imgW="1286640" imgH="730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185" y="5027612"/>
                        <a:ext cx="2819400" cy="160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204" name="Object 20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0153405"/>
              </p:ext>
            </p:extLst>
          </p:nvPr>
        </p:nvGraphicFramePr>
        <p:xfrm>
          <a:off x="4343400" y="4994275"/>
          <a:ext cx="30480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2" name="VISIO" r:id="rId13" imgW="1360440" imgH="730080" progId="Visio.Drawing.6">
                  <p:embed/>
                </p:oleObj>
              </mc:Choice>
              <mc:Fallback>
                <p:oleObj name="VISIO" r:id="rId13" imgW="1360440" imgH="730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994275"/>
                        <a:ext cx="3048000" cy="163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918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918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Состоят из: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3200" b="1" dirty="0">
                <a:latin typeface="Times New Roman" pitchFamily="18" charset="0"/>
              </a:rPr>
              <a:t>Регистра состояний</a:t>
            </a:r>
            <a:endParaRPr lang="ru-RU" sz="3200" b="1" dirty="0">
              <a:latin typeface="Times New Roman" pitchFamily="18" charset="0"/>
              <a:cs typeface="Arial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Хранит текущее состояние </a:t>
            </a: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По фронту тактового импульса загружает следующее состояние</a:t>
            </a: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3200" b="1" dirty="0">
                <a:latin typeface="Times New Roman" pitchFamily="18" charset="0"/>
              </a:rPr>
              <a:t>Комбинационной логической схемы</a:t>
            </a:r>
            <a:endParaRPr lang="ru-RU" sz="3200" b="1" dirty="0">
              <a:latin typeface="Times New Roman" pitchFamily="18" charset="0"/>
              <a:cs typeface="Arial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Определяет следующее состояние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Определяет выходные сигналы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Конечные автоматы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888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226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9957553"/>
              </p:ext>
            </p:extLst>
          </p:nvPr>
        </p:nvGraphicFramePr>
        <p:xfrm>
          <a:off x="1828800" y="3062288"/>
          <a:ext cx="5638800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9" name="VISIO" r:id="rId7" imgW="2613600" imgH="1617480" progId="Visio.Drawing.6">
                  <p:embed/>
                </p:oleObj>
              </mc:Choice>
              <mc:Fallback>
                <p:oleObj name="VISIO" r:id="rId7" imgW="2613600" imgH="1617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62288"/>
                        <a:ext cx="5638800" cy="349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225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22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dirty="0">
                <a:latin typeface="Times New Roman" pitchFamily="18" charset="0"/>
              </a:rPr>
              <a:t>Следующее состояние определяется входами и текущим состоянием</a:t>
            </a:r>
            <a:endParaRPr lang="ru-RU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dirty="0">
                <a:latin typeface="Times New Roman" pitchFamily="18" charset="0"/>
              </a:rPr>
              <a:t>Два класса конечных автоматов отличаются логикой определения выходных сигналов: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</a:rPr>
              <a:t>Конечные автоматы Мура: </a:t>
            </a:r>
            <a:r>
              <a:rPr lang="ru-RU" dirty="0">
                <a:latin typeface="Times New Roman" pitchFamily="18" charset="0"/>
              </a:rPr>
              <a:t>Выход определяется только текущим состоянием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</a:rPr>
              <a:t>Конечный автомат Мили: </a:t>
            </a:r>
            <a:r>
              <a:rPr lang="ru-RU" dirty="0">
                <a:latin typeface="Times New Roman" pitchFamily="18" charset="0"/>
              </a:rPr>
              <a:t>Выход определяется текущим состоянием и входами</a:t>
            </a:r>
            <a:endParaRPr lang="ru-RU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Конечные автоматы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923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5335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3320852"/>
              </p:ext>
            </p:extLst>
          </p:nvPr>
        </p:nvGraphicFramePr>
        <p:xfrm>
          <a:off x="3276600" y="2428875"/>
          <a:ext cx="4567238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2" name="VISIO" r:id="rId7" imgW="2278080" imgH="1943280" progId="Visio.Drawing.6">
                  <p:embed/>
                </p:oleObj>
              </mc:Choice>
              <mc:Fallback>
                <p:oleObj name="VISIO" r:id="rId7" imgW="2278080" imgH="1943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28875"/>
                        <a:ext cx="4567238" cy="38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53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53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Система управления светофором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</a:rPr>
              <a:t>Датчики движения: </a:t>
            </a:r>
            <a:r>
              <a:rPr lang="ru-RU" sz="2600" i="1" dirty="0">
                <a:latin typeface="Times New Roman" pitchFamily="18" charset="0"/>
              </a:rPr>
              <a:t>T</a:t>
            </a:r>
            <a:r>
              <a:rPr lang="ru-RU" sz="2600" i="1" baseline="-25000" dirty="0">
                <a:latin typeface="Times New Roman" pitchFamily="18" charset="0"/>
              </a:rPr>
              <a:t>A</a:t>
            </a:r>
            <a:r>
              <a:rPr lang="ru-RU" sz="2600" dirty="0">
                <a:latin typeface="Times New Roman" pitchFamily="18" charset="0"/>
              </a:rPr>
              <a:t>, </a:t>
            </a:r>
            <a:r>
              <a:rPr lang="ru-RU" sz="2600" i="1" dirty="0">
                <a:latin typeface="Times New Roman" pitchFamily="18" charset="0"/>
              </a:rPr>
              <a:t>T</a:t>
            </a:r>
            <a:r>
              <a:rPr lang="ru-RU" sz="2600" i="1" baseline="-25000" dirty="0">
                <a:latin typeface="Times New Roman" pitchFamily="18" charset="0"/>
              </a:rPr>
              <a:t>B</a:t>
            </a:r>
            <a:r>
              <a:rPr lang="ru-RU" sz="2600" dirty="0">
                <a:latin typeface="Times New Roman" pitchFamily="18" charset="0"/>
              </a:rPr>
              <a:t> (ИСТИНА, когда на улице есть студенты)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</a:rPr>
              <a:t>Светофоры: </a:t>
            </a:r>
            <a:r>
              <a:rPr lang="ru-RU" sz="2600" i="1" dirty="0">
                <a:latin typeface="Times New Roman" pitchFamily="18" charset="0"/>
              </a:rPr>
              <a:t>L</a:t>
            </a:r>
            <a:r>
              <a:rPr lang="ru-RU" sz="2600" i="1" baseline="-25000" dirty="0">
                <a:latin typeface="Times New Roman" pitchFamily="18" charset="0"/>
              </a:rPr>
              <a:t>A</a:t>
            </a:r>
            <a:r>
              <a:rPr lang="ru-RU" sz="2600" dirty="0">
                <a:latin typeface="Times New Roman" pitchFamily="18" charset="0"/>
              </a:rPr>
              <a:t>, </a:t>
            </a:r>
            <a:r>
              <a:rPr lang="ru-RU" sz="2600" i="1" dirty="0">
                <a:latin typeface="Times New Roman" pitchFamily="18" charset="0"/>
              </a:rPr>
              <a:t>L</a:t>
            </a:r>
            <a:r>
              <a:rPr lang="ru-RU" sz="2600" i="1" baseline="-25000" dirty="0">
                <a:latin typeface="Times New Roman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конечного автомата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3055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635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4182797"/>
              </p:ext>
            </p:extLst>
          </p:nvPr>
        </p:nvGraphicFramePr>
        <p:xfrm>
          <a:off x="3581400" y="2057400"/>
          <a:ext cx="467995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6" name="VISIO" r:id="rId7" imgW="1628640" imgH="1343160" progId="Visio.Drawing.6">
                  <p:embed/>
                </p:oleObj>
              </mc:Choice>
              <mc:Fallback>
                <p:oleObj name="VISIO" r:id="rId7" imgW="1628640" imgH="13431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4679950" cy="385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63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635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Входы: </a:t>
            </a:r>
            <a:r>
              <a:rPr lang="ru-RU" sz="3200" i="1" dirty="0">
                <a:latin typeface="Times New Roman" pitchFamily="18" charset="0"/>
              </a:rPr>
              <a:t>CLK</a:t>
            </a:r>
            <a:r>
              <a:rPr lang="ru-RU" sz="3200" dirty="0">
                <a:latin typeface="Times New Roman" pitchFamily="18" charset="0"/>
              </a:rPr>
              <a:t>, </a:t>
            </a:r>
            <a:r>
              <a:rPr lang="ru-RU" sz="3200" i="1" dirty="0">
                <a:latin typeface="Times New Roman" pitchFamily="18" charset="0"/>
              </a:rPr>
              <a:t>Reset</a:t>
            </a:r>
            <a:r>
              <a:rPr lang="ru-RU" sz="3200" dirty="0">
                <a:latin typeface="Times New Roman" pitchFamily="18" charset="0"/>
              </a:rPr>
              <a:t>, </a:t>
            </a:r>
            <a:r>
              <a:rPr lang="ru-RU" sz="3200" i="1" dirty="0">
                <a:latin typeface="Times New Roman" pitchFamily="18" charset="0"/>
              </a:rPr>
              <a:t>T</a:t>
            </a:r>
            <a:r>
              <a:rPr lang="ru-RU" sz="3200" i="1" baseline="-25000" dirty="0">
                <a:latin typeface="Times New Roman" pitchFamily="18" charset="0"/>
              </a:rPr>
              <a:t>A</a:t>
            </a:r>
            <a:r>
              <a:rPr lang="ru-RU" sz="3200" dirty="0">
                <a:latin typeface="Times New Roman" pitchFamily="18" charset="0"/>
              </a:rPr>
              <a:t>, </a:t>
            </a:r>
            <a:r>
              <a:rPr lang="ru-RU" sz="3200" i="1" dirty="0">
                <a:latin typeface="Times New Roman" pitchFamily="18" charset="0"/>
              </a:rPr>
              <a:t>T</a:t>
            </a:r>
            <a:r>
              <a:rPr lang="ru-RU" sz="3200" i="1" baseline="-25000" dirty="0">
                <a:latin typeface="Times New Roman" pitchFamily="18" charset="0"/>
              </a:rPr>
              <a:t>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Выходы: </a:t>
            </a:r>
            <a:r>
              <a:rPr lang="ru-RU" sz="3200" i="1" dirty="0">
                <a:latin typeface="Times New Roman" pitchFamily="18" charset="0"/>
              </a:rPr>
              <a:t>L</a:t>
            </a:r>
            <a:r>
              <a:rPr lang="ru-RU" sz="3200" i="1" baseline="-25000" dirty="0">
                <a:latin typeface="Times New Roman" pitchFamily="18" charset="0"/>
              </a:rPr>
              <a:t>A</a:t>
            </a:r>
            <a:r>
              <a:rPr lang="ru-RU" sz="3200" dirty="0">
                <a:latin typeface="Times New Roman" pitchFamily="18" charset="0"/>
              </a:rPr>
              <a:t>, </a:t>
            </a:r>
            <a:r>
              <a:rPr lang="ru-RU" sz="3200" i="1" dirty="0">
                <a:latin typeface="Times New Roman" pitchFamily="18" charset="0"/>
              </a:rPr>
              <a:t>L</a:t>
            </a:r>
            <a:r>
              <a:rPr lang="ru-RU" sz="3200" i="1" baseline="-25000" dirty="0">
                <a:latin typeface="Times New Roman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Черный ящик конечного автомата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4617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7385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7428579"/>
              </p:ext>
            </p:extLst>
          </p:nvPr>
        </p:nvGraphicFramePr>
        <p:xfrm>
          <a:off x="5514975" y="2254250"/>
          <a:ext cx="4314825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0" name="VISIO" r:id="rId7" imgW="2000160" imgH="1992960" progId="Visio.Drawing.6">
                  <p:embed/>
                </p:oleObj>
              </mc:Choice>
              <mc:Fallback>
                <p:oleObj name="VISIO" r:id="rId7" imgW="2000160" imgH="1992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2254250"/>
                        <a:ext cx="4314825" cy="429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73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73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Конечный автомат Мура: </a:t>
            </a:r>
            <a:r>
              <a:rPr lang="ru-RU" sz="3200" dirty="0">
                <a:latin typeface="Times New Roman" pitchFamily="18" charset="0"/>
              </a:rPr>
              <a:t>Значения выходов указаны для каждого состояния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Состояния: </a:t>
            </a:r>
            <a:r>
              <a:rPr lang="ru-RU" sz="3200" dirty="0">
                <a:latin typeface="Times New Roman" pitchFamily="18" charset="0"/>
              </a:rPr>
              <a:t>Кружки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Переходы: </a:t>
            </a:r>
            <a:r>
              <a:rPr lang="ru-RU" sz="3200" dirty="0">
                <a:latin typeface="Times New Roman" pitchFamily="18" charset="0"/>
              </a:rPr>
              <a:t>Дуги</a:t>
            </a:r>
            <a:endParaRPr lang="ru-RU" sz="3200" i="1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Диаграмма переходов конечного автомата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2423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73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Конечный автомат Мура: </a:t>
            </a:r>
            <a:r>
              <a:rPr lang="ru-RU" sz="3200" dirty="0">
                <a:latin typeface="Times New Roman" pitchFamily="18" charset="0"/>
              </a:rPr>
              <a:t>Значения выходов указаны для каждого состояния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Состояния: </a:t>
            </a:r>
            <a:r>
              <a:rPr lang="ru-RU" sz="3200" dirty="0">
                <a:latin typeface="Times New Roman" pitchFamily="18" charset="0"/>
              </a:rPr>
              <a:t>Кружки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Переходы: </a:t>
            </a:r>
            <a:r>
              <a:rPr lang="ru-RU" sz="3200" dirty="0">
                <a:latin typeface="Times New Roman" pitchFamily="18" charset="0"/>
              </a:rPr>
              <a:t>Дуги</a:t>
            </a:r>
            <a:endParaRPr lang="ru-RU" sz="3200" i="1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Диаграмма переходов конечного автомата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81998039"/>
              </p:ext>
            </p:extLst>
          </p:nvPr>
        </p:nvGraphicFramePr>
        <p:xfrm>
          <a:off x="4676775" y="2254250"/>
          <a:ext cx="4314825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8" name="VISIO" r:id="rId7" imgW="2001299" imgH="1993667" progId="Visio.Drawing.6">
                  <p:embed/>
                </p:oleObj>
              </mc:Choice>
              <mc:Fallback>
                <p:oleObj name="VISIO" r:id="rId7" imgW="2001299" imgH="1993667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2254250"/>
                        <a:ext cx="4314825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64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3268" name="Group 4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0334155"/>
              </p:ext>
            </p:extLst>
          </p:nvPr>
        </p:nvGraphicFramePr>
        <p:xfrm>
          <a:off x="1143000" y="1468120"/>
          <a:ext cx="6781800" cy="4023360"/>
        </p:xfrm>
        <a:graphic>
          <a:graphicData uri="http://schemas.openxmlformats.org/drawingml/2006/table">
            <a:tbl>
              <a:tblPr/>
              <a:tblGrid>
                <a:gridCol w="2057400"/>
                <a:gridCol w="1219200"/>
                <a:gridCol w="1371600"/>
                <a:gridCol w="2133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Текущее состояние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Входы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Следующее состояние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ru-RU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ru-RU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S'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32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Таблица переходов конечного автомата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437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3268" name="Group 4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2272709"/>
              </p:ext>
            </p:extLst>
          </p:nvPr>
        </p:nvGraphicFramePr>
        <p:xfrm>
          <a:off x="1066801" y="1447800"/>
          <a:ext cx="7315199" cy="4023360"/>
        </p:xfrm>
        <a:graphic>
          <a:graphicData uri="http://schemas.openxmlformats.org/drawingml/2006/table">
            <a:tbl>
              <a:tblPr/>
              <a:tblGrid>
                <a:gridCol w="2328863"/>
                <a:gridCol w="1357312"/>
                <a:gridCol w="1357313"/>
                <a:gridCol w="2271711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Текущее состояние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Входы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Следующее состояние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ru-RU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ru-RU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S'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32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Таблица переходов конечного автомата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5508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5316" name="Group 4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440033"/>
              </p:ext>
            </p:extLst>
          </p:nvPr>
        </p:nvGraphicFramePr>
        <p:xfrm>
          <a:off x="762000" y="1295400"/>
          <a:ext cx="5410200" cy="4028123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  <a:gridCol w="914400"/>
                <a:gridCol w="838200"/>
                <a:gridCol w="762000"/>
                <a:gridCol w="990600"/>
              </a:tblGrid>
              <a:tr h="250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Текущее состояние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Входы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Следующее состояние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ru-RU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ru-RU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65381" name="Group 69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0766716"/>
              </p:ext>
            </p:extLst>
          </p:nvPr>
        </p:nvGraphicFramePr>
        <p:xfrm>
          <a:off x="6324600" y="1752600"/>
          <a:ext cx="2514600" cy="3072448"/>
        </p:xfrm>
        <a:graphic>
          <a:graphicData uri="http://schemas.openxmlformats.org/drawingml/2006/table">
            <a:tbl>
              <a:tblPr/>
              <a:tblGrid>
                <a:gridCol w="838200"/>
                <a:gridCol w="1676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Состо-яние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Коди-рование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53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Таблица переходов конечного автомата с указанием кодирования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8851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Глава 3 :: Темы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219200"/>
            <a:ext cx="563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Введение</a:t>
            </a:r>
          </a:p>
          <a:p>
            <a:r>
              <a:rPr lang="ru-RU" b="1" dirty="0" smtClean="0"/>
              <a:t>Защелки и Триггеры</a:t>
            </a:r>
          </a:p>
          <a:p>
            <a:r>
              <a:rPr lang="ru-RU" b="1" smtClean="0"/>
              <a:t>Проектирование синхронных логических схем</a:t>
            </a:r>
          </a:p>
          <a:p>
            <a:r>
              <a:rPr lang="ru-RU" b="1" dirty="0" smtClean="0"/>
              <a:t>Конечные автоматы</a:t>
            </a:r>
          </a:p>
          <a:p>
            <a:r>
              <a:rPr lang="ru-RU" b="1" dirty="0" smtClean="0"/>
              <a:t>Синхронизация последовательностных схем</a:t>
            </a:r>
          </a:p>
          <a:p>
            <a:r>
              <a:rPr lang="ru-RU" b="1" dirty="0" smtClean="0"/>
              <a:t>Параллелизм</a:t>
            </a:r>
            <a:endParaRPr lang="ru-R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1" y="1143000"/>
            <a:ext cx="17321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5316" name="Group 4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7514002"/>
              </p:ext>
            </p:extLst>
          </p:nvPr>
        </p:nvGraphicFramePr>
        <p:xfrm>
          <a:off x="762000" y="1295400"/>
          <a:ext cx="5410200" cy="4028123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  <a:gridCol w="914400"/>
                <a:gridCol w="838200"/>
                <a:gridCol w="762000"/>
                <a:gridCol w="990600"/>
              </a:tblGrid>
              <a:tr h="250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Текущее состояние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Входы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Следующее состояние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ru-RU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ru-RU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S'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53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403" name="Rectangle 9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5562600"/>
            <a:ext cx="3581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i="1" dirty="0">
                <a:latin typeface="Times New Roman" pitchFamily="18" charset="0"/>
              </a:rPr>
              <a:t>S'</a:t>
            </a:r>
            <a:r>
              <a:rPr lang="ru-RU" sz="2400" baseline="-25000" dirty="0">
                <a:latin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</a:rPr>
              <a:t> = S</a:t>
            </a:r>
            <a:r>
              <a:rPr lang="ru-RU" sz="2400" baseline="-25000" dirty="0">
                <a:latin typeface="Times New Roman" pitchFamily="18" charset="0"/>
              </a:rPr>
              <a:t>1</a:t>
            </a:r>
            <a:r>
              <a:rPr lang="ru-RU" dirty="0" smtClean="0"/>
              <a:t> </a:t>
            </a:r>
            <a:r>
              <a:rPr lang="ru-RU" dirty="0">
                <a:latin typeface="Symbol" pitchFamily="18" charset="2"/>
              </a:rPr>
              <a:t>Å</a:t>
            </a:r>
            <a:r>
              <a:rPr lang="ru-RU" sz="2400" i="1" dirty="0">
                <a:latin typeface="Times New Roman" pitchFamily="18" charset="0"/>
              </a:rPr>
              <a:t> S</a:t>
            </a:r>
            <a:r>
              <a:rPr lang="ru-RU" sz="2400" baseline="-25000" dirty="0">
                <a:latin typeface="Times New Roman" pitchFamily="18" charset="0"/>
              </a:rPr>
              <a:t>0</a:t>
            </a:r>
            <a:r>
              <a:rPr lang="ru-RU" dirty="0" smtClean="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i="1" dirty="0">
                <a:latin typeface="Times New Roman" pitchFamily="18" charset="0"/>
              </a:rPr>
              <a:t>S'</a:t>
            </a:r>
            <a:r>
              <a:rPr lang="ru-RU" sz="2400" baseline="-25000" dirty="0">
                <a:latin typeface="Times New Roman" pitchFamily="18" charset="0"/>
              </a:rPr>
              <a:t>0</a:t>
            </a:r>
            <a:r>
              <a:rPr lang="ru-RU" sz="2400" i="1" dirty="0">
                <a:latin typeface="Times New Roman" pitchFamily="18" charset="0"/>
              </a:rPr>
              <a:t> = S</a:t>
            </a:r>
            <a:r>
              <a:rPr lang="ru-RU" sz="2400" baseline="-25000" dirty="0">
                <a:latin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</a:rPr>
              <a:t>S</a:t>
            </a:r>
            <a:r>
              <a:rPr lang="ru-RU" sz="2400" baseline="-25000" dirty="0">
                <a:latin typeface="Times New Roman" pitchFamily="18" charset="0"/>
              </a:rPr>
              <a:t>0</a:t>
            </a:r>
            <a:r>
              <a:rPr lang="ru-RU" sz="2400" i="1" dirty="0">
                <a:latin typeface="Times New Roman" pitchFamily="18" charset="0"/>
              </a:rPr>
              <a:t>T</a:t>
            </a:r>
            <a:r>
              <a:rPr lang="ru-RU" sz="2400" i="1" baseline="-25000" dirty="0">
                <a:latin typeface="Times New Roman" pitchFamily="18" charset="0"/>
              </a:rPr>
              <a:t>A</a:t>
            </a:r>
            <a:r>
              <a:rPr lang="ru-RU" sz="2400" i="1" dirty="0">
                <a:latin typeface="Times New Roman" pitchFamily="18" charset="0"/>
              </a:rPr>
              <a:t> + S</a:t>
            </a:r>
            <a:r>
              <a:rPr lang="ru-RU" sz="2400" baseline="-25000" dirty="0">
                <a:latin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</a:rPr>
              <a:t>S</a:t>
            </a:r>
            <a:r>
              <a:rPr lang="ru-RU" sz="2400" baseline="-25000" dirty="0">
                <a:latin typeface="Times New Roman" pitchFamily="18" charset="0"/>
              </a:rPr>
              <a:t>0</a:t>
            </a:r>
            <a:r>
              <a:rPr lang="ru-RU" sz="2400" i="1" dirty="0">
                <a:latin typeface="Times New Roman" pitchFamily="18" charset="0"/>
              </a:rPr>
              <a:t>T</a:t>
            </a:r>
            <a:r>
              <a:rPr lang="ru-RU" sz="2400" i="1" baseline="-25000" dirty="0">
                <a:latin typeface="Times New Roman" pitchFamily="18" charset="0"/>
              </a:rPr>
              <a:t>B</a:t>
            </a:r>
          </a:p>
        </p:txBody>
      </p:sp>
      <p:sp>
        <p:nvSpPr>
          <p:cNvPr id="1165404" name="Line 9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6094412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5405" name="Line 9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76600" y="6094412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5406" name="Line 9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6094412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5407" name="Line 9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648200" y="6094412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Таблица переходов конечного автомата с указанием кодирования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Line 9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581400" y="6094412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Group 69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647949852"/>
              </p:ext>
            </p:extLst>
          </p:nvPr>
        </p:nvGraphicFramePr>
        <p:xfrm>
          <a:off x="6324600" y="1752600"/>
          <a:ext cx="2514600" cy="3072448"/>
        </p:xfrm>
        <a:graphic>
          <a:graphicData uri="http://schemas.openxmlformats.org/drawingml/2006/table">
            <a:tbl>
              <a:tblPr/>
              <a:tblGrid>
                <a:gridCol w="838200"/>
                <a:gridCol w="1676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Состо-яние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Коди-рование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140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63" name="Group 3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8319775"/>
              </p:ext>
            </p:extLst>
          </p:nvPr>
        </p:nvGraphicFramePr>
        <p:xfrm>
          <a:off x="800100" y="1447800"/>
          <a:ext cx="5257800" cy="3108960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  <a:gridCol w="914400"/>
                <a:gridCol w="838200"/>
                <a:gridCol w="762000"/>
                <a:gridCol w="838200"/>
              </a:tblGrid>
              <a:tr h="233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Текущее состояние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Выходы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ru-RU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ru-RU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ru-RU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ru-RU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67411" name="Group 51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820243"/>
              </p:ext>
            </p:extLst>
          </p:nvPr>
        </p:nvGraphicFramePr>
        <p:xfrm>
          <a:off x="6248400" y="1600200"/>
          <a:ext cx="2819400" cy="2510473"/>
        </p:xfrm>
        <a:graphic>
          <a:graphicData uri="http://schemas.openxmlformats.org/drawingml/2006/table">
            <a:tbl>
              <a:tblPr/>
              <a:tblGrid>
                <a:gridCol w="1295400"/>
                <a:gridCol w="1524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Выходы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Коди-рование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зеленый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желтый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красный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Таблица выходов конечного автомата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7631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63" name="Group 3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9671425"/>
              </p:ext>
            </p:extLst>
          </p:nvPr>
        </p:nvGraphicFramePr>
        <p:xfrm>
          <a:off x="800100" y="1447800"/>
          <a:ext cx="5257800" cy="3108960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  <a:gridCol w="914400"/>
                <a:gridCol w="838200"/>
                <a:gridCol w="762000"/>
                <a:gridCol w="838200"/>
              </a:tblGrid>
              <a:tr h="233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Текущее состояние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Выходы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ru-RU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ru-RU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ru-RU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ru-RU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67411" name="Group 51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1445228"/>
              </p:ext>
            </p:extLst>
          </p:nvPr>
        </p:nvGraphicFramePr>
        <p:xfrm>
          <a:off x="6324600" y="1600200"/>
          <a:ext cx="2819400" cy="2510473"/>
        </p:xfrm>
        <a:graphic>
          <a:graphicData uri="http://schemas.openxmlformats.org/drawingml/2006/table">
            <a:tbl>
              <a:tblPr/>
              <a:tblGrid>
                <a:gridCol w="1295400"/>
                <a:gridCol w="1524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Выходы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Коди-рование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зеленый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желтый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красный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7430" name="Rectangle 7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4648200"/>
            <a:ext cx="2438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i="1" dirty="0">
                <a:latin typeface="Times New Roman" pitchFamily="18" charset="0"/>
              </a:rPr>
              <a:t>L</a:t>
            </a:r>
            <a:r>
              <a:rPr lang="ru-RU" sz="2400" i="1" baseline="-25000" dirty="0">
                <a:latin typeface="Times New Roman" pitchFamily="18" charset="0"/>
              </a:rPr>
              <a:t>A</a:t>
            </a:r>
            <a:r>
              <a:rPr lang="ru-RU" sz="2400" baseline="-25000" dirty="0">
                <a:latin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</a:rPr>
              <a:t> = S</a:t>
            </a:r>
            <a:r>
              <a:rPr lang="ru-RU" sz="2400" baseline="-25000" dirty="0">
                <a:latin typeface="Times New Roman" pitchFamily="18" charset="0"/>
              </a:rPr>
              <a:t>1</a:t>
            </a:r>
            <a:endParaRPr lang="ru-RU" sz="24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i="1" dirty="0">
                <a:latin typeface="Times New Roman" pitchFamily="18" charset="0"/>
              </a:rPr>
              <a:t>L</a:t>
            </a:r>
            <a:r>
              <a:rPr lang="ru-RU" sz="2400" i="1" baseline="-25000" dirty="0">
                <a:latin typeface="Times New Roman" pitchFamily="18" charset="0"/>
              </a:rPr>
              <a:t>A</a:t>
            </a:r>
            <a:r>
              <a:rPr lang="ru-RU" sz="2400" baseline="-25000" dirty="0">
                <a:latin typeface="Times New Roman" pitchFamily="18" charset="0"/>
              </a:rPr>
              <a:t>0</a:t>
            </a:r>
            <a:r>
              <a:rPr lang="ru-RU" sz="2400" i="1" dirty="0">
                <a:latin typeface="Times New Roman" pitchFamily="18" charset="0"/>
              </a:rPr>
              <a:t> = S</a:t>
            </a:r>
            <a:r>
              <a:rPr lang="ru-RU" sz="2400" baseline="-25000" dirty="0">
                <a:latin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</a:rPr>
              <a:t>S</a:t>
            </a:r>
            <a:r>
              <a:rPr lang="ru-RU" sz="2400" baseline="-25000" dirty="0">
                <a:latin typeface="Times New Roman" pitchFamily="18" charset="0"/>
              </a:rPr>
              <a:t>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i="1" dirty="0">
                <a:latin typeface="Times New Roman" pitchFamily="18" charset="0"/>
              </a:rPr>
              <a:t>L</a:t>
            </a:r>
            <a:r>
              <a:rPr lang="ru-RU" sz="2400" i="1" baseline="-25000" dirty="0">
                <a:latin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</a:rPr>
              <a:t> = S</a:t>
            </a:r>
            <a:r>
              <a:rPr lang="ru-RU" sz="2400" baseline="-25000" dirty="0">
                <a:latin typeface="Times New Roman" pitchFamily="18" charset="0"/>
              </a:rPr>
              <a:t>1</a:t>
            </a:r>
            <a:endParaRPr lang="ru-RU" sz="24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i="1" dirty="0">
                <a:latin typeface="Times New Roman" pitchFamily="18" charset="0"/>
              </a:rPr>
              <a:t>L</a:t>
            </a:r>
            <a:r>
              <a:rPr lang="ru-RU" sz="2400" i="1" baseline="-25000" dirty="0">
                <a:latin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</a:rPr>
              <a:t>0</a:t>
            </a:r>
            <a:r>
              <a:rPr lang="ru-RU" sz="2400" i="1" dirty="0">
                <a:latin typeface="Times New Roman" pitchFamily="18" charset="0"/>
              </a:rPr>
              <a:t> = S</a:t>
            </a:r>
            <a:r>
              <a:rPr lang="ru-RU" sz="2400" baseline="-25000" dirty="0">
                <a:latin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</a:rPr>
              <a:t>S</a:t>
            </a:r>
            <a:r>
              <a:rPr lang="ru-RU" sz="2400" baseline="-25000" dirty="0">
                <a:latin typeface="Times New Roman" pitchFamily="18" charset="0"/>
              </a:rPr>
              <a:t>0</a:t>
            </a:r>
            <a:endParaRPr lang="ru-RU" sz="2400" i="1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67431" name="Line 7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429000" y="518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32" name="Line 7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429000" y="556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Таблица выходов конечного автомата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92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95" name="Object 7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452427"/>
              </p:ext>
            </p:extLst>
          </p:nvPr>
        </p:nvGraphicFramePr>
        <p:xfrm>
          <a:off x="4800600" y="1371600"/>
          <a:ext cx="192246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8" name="VISIO" r:id="rId5" imgW="769680" imgH="1343160" progId="Visio.Drawing.6">
                  <p:embed/>
                </p:oleObj>
              </mc:Choice>
              <mc:Fallback>
                <p:oleObj name="VISIO" r:id="rId5" imgW="769680" imgH="13431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71600"/>
                        <a:ext cx="1922462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Схема конечного автомата: Регистр состояний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282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557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3365772"/>
              </p:ext>
            </p:extLst>
          </p:nvPr>
        </p:nvGraphicFramePr>
        <p:xfrm>
          <a:off x="685800" y="1344612"/>
          <a:ext cx="6030913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52" name="VISIO" r:id="rId5" imgW="2461680" imgH="1628640" progId="Visio.Drawing.6">
                  <p:embed/>
                </p:oleObj>
              </mc:Choice>
              <mc:Fallback>
                <p:oleObj name="VISIO" r:id="rId5" imgW="2461680" imgH="1628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44612"/>
                        <a:ext cx="6030913" cy="398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Схема конечного автомата: Логика следующего состояния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598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762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685800" y="1371600"/>
          <a:ext cx="84582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6" name="VISIO" r:id="rId5" imgW="3498840" imgH="1628640" progId="Visio.Drawing.6">
                  <p:embed/>
                </p:oleObj>
              </mc:Choice>
              <mc:Fallback>
                <p:oleObj name="VISIO" r:id="rId5" imgW="3498840" imgH="1628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8458200" cy="393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Схема конечного автомата: Выходная логика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7209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864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9151602"/>
              </p:ext>
            </p:extLst>
          </p:nvPr>
        </p:nvGraphicFramePr>
        <p:xfrm>
          <a:off x="457200" y="1143000"/>
          <a:ext cx="883920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8" name="VISIO" r:id="rId6" imgW="5529240" imgH="2543040" progId="Visio.Drawing.6">
                  <p:embed/>
                </p:oleObj>
              </mc:Choice>
              <mc:Fallback>
                <p:oleObj name="VISIO" r:id="rId6" imgW="5529240" imgH="2543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8839200" cy="329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8645" name="Object 5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01977697"/>
              </p:ext>
            </p:extLst>
          </p:nvPr>
        </p:nvGraphicFramePr>
        <p:xfrm>
          <a:off x="3810000" y="4343400"/>
          <a:ext cx="2209800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9" name="VISIO" r:id="rId8" imgW="2000160" imgH="1992960" progId="Visio.Drawing.6">
                  <p:embed/>
                </p:oleObj>
              </mc:Choice>
              <mc:Fallback>
                <p:oleObj name="VISIO" r:id="rId8" imgW="2000160" imgH="1992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2209800" cy="220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Временная диаграмма конечного автомата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794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Двоичное</a:t>
            </a:r>
            <a:r>
              <a:rPr lang="ru-RU" sz="3200" dirty="0">
                <a:latin typeface="Times New Roman" pitchFamily="18" charset="0"/>
              </a:rPr>
              <a:t> кодирование: </a:t>
            </a:r>
            <a:endParaRPr lang="ru-RU" sz="32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</a:rPr>
              <a:t>Для четырех состояний: 00, 01, 10, 11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Прямое (</a:t>
            </a:r>
            <a:r>
              <a:rPr lang="ru-RU" sz="3200" b="1" dirty="0">
                <a:latin typeface="Times New Roman" pitchFamily="18" charset="0"/>
              </a:rPr>
              <a:t>One-hot</a:t>
            </a:r>
            <a:r>
              <a:rPr lang="ru-RU" sz="3200" dirty="0">
                <a:latin typeface="Times New Roman" pitchFamily="18" charset="0"/>
              </a:rPr>
              <a:t>) кодирование</a:t>
            </a:r>
            <a:r>
              <a:rPr lang="ru-RU" smtClean="0"/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</a:rPr>
              <a:t>На каждое состояние один бит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</a:rPr>
              <a:t>Только один бит имеет значение ИСТИНА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</a:rPr>
              <a:t>Для четырех состояний: 0001, 0010, 0100, 1000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</a:rPr>
              <a:t>Используется больше триггеров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</a:rPr>
              <a:t>Часто логика следующего состояния и выходная логика проще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Кодирование состояний конечного автомата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5658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У Алисы есть улитка, которая ползает по перфоленте, содержащей последовательность нулей и единиц.  Улитка улыбается, если последовательность из двух последних бит, через которые она </a:t>
            </a:r>
            <a:r>
              <a:rPr lang="ru-RU" sz="2400" dirty="0" smtClean="0">
                <a:latin typeface="Times New Roman" pitchFamily="18" charset="0"/>
              </a:rPr>
              <a:t>переползла,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равна </a:t>
            </a:r>
            <a:r>
              <a:rPr lang="ru-RU" sz="2400" dirty="0" smtClean="0">
                <a:latin typeface="Times New Roman" pitchFamily="18" charset="0"/>
              </a:rPr>
              <a:t>01</a:t>
            </a:r>
            <a:r>
              <a:rPr lang="ru-RU" sz="2400" dirty="0" smtClean="0">
                <a:latin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Спроектируйте </a:t>
            </a:r>
            <a:r>
              <a:rPr lang="ru-RU" sz="2400" dirty="0" smtClean="0">
                <a:latin typeface="Times New Roman" pitchFamily="18" charset="0"/>
              </a:rPr>
              <a:t>конечные </a:t>
            </a:r>
            <a:r>
              <a:rPr lang="ru-RU" sz="2400" dirty="0" smtClean="0">
                <a:latin typeface="Times New Roman" pitchFamily="18" charset="0"/>
              </a:rPr>
              <a:t>автоматы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Мура </a:t>
            </a:r>
            <a:r>
              <a:rPr lang="ru-RU" sz="2400" dirty="0" smtClean="0">
                <a:latin typeface="Times New Roman" pitchFamily="18" charset="0"/>
              </a:rPr>
              <a:t>и Мили, определяющие</a:t>
            </a:r>
            <a:r>
              <a:rPr lang="ru-RU" sz="2400" dirty="0" smtClean="0">
                <a:latin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когда </a:t>
            </a:r>
            <a:r>
              <a:rPr lang="ru-RU" sz="2400" dirty="0" smtClean="0">
                <a:latin typeface="Times New Roman" pitchFamily="18" charset="0"/>
              </a:rPr>
              <a:t>улитке нужно улыбнуться.</a:t>
            </a:r>
            <a:endParaRPr lang="ru-RU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Сравнение конечных автоматов Мура и Мили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1082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341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21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</a:rPr>
              <a:t>Конечный автомат Мили: около дуг указаны значения </a:t>
            </a:r>
            <a:endParaRPr lang="en-US" sz="2000" dirty="0" smtClean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</a:rPr>
              <a:t>входов/выходов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Диаграмма переходов 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793193"/>
              </p:ext>
            </p:extLst>
          </p:nvPr>
        </p:nvGraphicFramePr>
        <p:xfrm>
          <a:off x="990599" y="1371600"/>
          <a:ext cx="3873062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2" name="VISIO" r:id="rId5" imgW="2339280" imgH="1289160" progId="Visio.Drawing.6">
                  <p:embed/>
                </p:oleObj>
              </mc:Choice>
              <mc:Fallback>
                <p:oleObj name="VISIO" r:id="rId5" imgW="2339280" imgH="12891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599" y="1371600"/>
                        <a:ext cx="3873062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07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246738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488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mtClean="0"/>
              <a:t>Выходы последовательностной схемы зависят как от текущих, </a:t>
            </a:r>
            <a:r>
              <a:rPr lang="ru-RU" i="1" dirty="0"/>
              <a:t>так и от</a:t>
            </a:r>
            <a:r>
              <a:rPr lang="ru-RU" smtClean="0"/>
              <a:t> прошлых значений на входах - схема имеет </a:t>
            </a:r>
            <a:r>
              <a:rPr lang="ru-RU" b="1" i="1" dirty="0"/>
              <a:t>память.</a:t>
            </a:r>
          </a:p>
          <a:p>
            <a:r>
              <a:rPr lang="ru-RU" smtClean="0"/>
              <a:t>Некоторые определения:</a:t>
            </a:r>
          </a:p>
          <a:p>
            <a:pPr lvl="1"/>
            <a:r>
              <a:rPr lang="ru-RU" b="1" dirty="0">
                <a:solidFill>
                  <a:schemeClr val="accent1"/>
                </a:solidFill>
              </a:rPr>
              <a:t>Состояние: </a:t>
            </a:r>
            <a:r>
              <a:rPr lang="ru-RU" smtClean="0"/>
              <a:t>Вся информация о схеме, необходимая для определения ее будущего поведения</a:t>
            </a:r>
          </a:p>
          <a:p>
            <a:pPr lvl="1"/>
            <a:r>
              <a:rPr lang="ru-RU" b="1" dirty="0">
                <a:solidFill>
                  <a:schemeClr val="accent1"/>
                </a:solidFill>
              </a:rPr>
              <a:t>Защелки и Триггеры: </a:t>
            </a:r>
            <a:r>
              <a:rPr lang="ru-RU" smtClean="0"/>
              <a:t>Элементы, хранящие один бит состояния</a:t>
            </a:r>
          </a:p>
          <a:p>
            <a:pPr lvl="1"/>
            <a:r>
              <a:rPr lang="ru-RU" b="1" dirty="0">
                <a:solidFill>
                  <a:schemeClr val="accent1"/>
                </a:solidFill>
              </a:rPr>
              <a:t>Синхронные последовательностные схемы: </a:t>
            </a:r>
            <a:r>
              <a:rPr lang="ru-RU" smtClean="0"/>
              <a:t>За комбинационной схемой следует набор триггеров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22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9412" name="Group 4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8032520"/>
              </p:ext>
            </p:extLst>
          </p:nvPr>
        </p:nvGraphicFramePr>
        <p:xfrm>
          <a:off x="1295400" y="1447800"/>
          <a:ext cx="4495800" cy="365601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990600"/>
                <a:gridCol w="838200"/>
                <a:gridCol w="1143000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Текущее состояние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Входы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Следующее состояние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ru-RU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S'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S'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69515" name="Group 107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231844"/>
              </p:ext>
            </p:extLst>
          </p:nvPr>
        </p:nvGraphicFramePr>
        <p:xfrm>
          <a:off x="6019800" y="1600200"/>
          <a:ext cx="2895600" cy="2388553"/>
        </p:xfrm>
        <a:graphic>
          <a:graphicData uri="http://schemas.openxmlformats.org/drawingml/2006/table">
            <a:tbl>
              <a:tblPr/>
              <a:tblGrid>
                <a:gridCol w="990600"/>
                <a:gridCol w="1905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Состо-яние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Кодирование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941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Таблица переходов конечного автомата Мура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965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9412" name="Group 4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5060277"/>
              </p:ext>
            </p:extLst>
          </p:nvPr>
        </p:nvGraphicFramePr>
        <p:xfrm>
          <a:off x="1295400" y="1447800"/>
          <a:ext cx="4419600" cy="365601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990600"/>
                <a:gridCol w="838200"/>
                <a:gridCol w="1066800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Текущее состояние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Входы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Следующее состояние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ru-RU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S'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S'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69515" name="Group 107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2846464"/>
              </p:ext>
            </p:extLst>
          </p:nvPr>
        </p:nvGraphicFramePr>
        <p:xfrm>
          <a:off x="6019800" y="1600200"/>
          <a:ext cx="2971800" cy="2510473"/>
        </p:xfrm>
        <a:graphic>
          <a:graphicData uri="http://schemas.openxmlformats.org/drawingml/2006/table">
            <a:tbl>
              <a:tblPr/>
              <a:tblGrid>
                <a:gridCol w="1066800"/>
                <a:gridCol w="1905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Состо-яние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Кодирование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941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Таблица переходов конечного автомата Мура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4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5486400"/>
            <a:ext cx="167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i="1" dirty="0" smtClean="0">
                <a:latin typeface="Times New Roman" pitchFamily="18" charset="0"/>
              </a:rPr>
              <a:t>S</a:t>
            </a:r>
            <a:r>
              <a:rPr lang="ru-RU" sz="2400" baseline="-25000" dirty="0" smtClean="0">
                <a:latin typeface="Times New Roman" pitchFamily="18" charset="0"/>
              </a:rPr>
              <a:t>1</a:t>
            </a:r>
            <a:r>
              <a:rPr lang="ru-RU" sz="2400" baseline="30000" dirty="0" smtClean="0">
                <a:latin typeface="Courier (W1)" pitchFamily="49" charset="0"/>
              </a:rPr>
              <a:t>’</a:t>
            </a:r>
            <a:r>
              <a:rPr lang="ru-RU" smtClean="0"/>
              <a:t> </a:t>
            </a:r>
            <a:r>
              <a:rPr lang="ru-RU" sz="2400" i="1" dirty="0">
                <a:latin typeface="Times New Roman" pitchFamily="18" charset="0"/>
              </a:rPr>
              <a:t>= S</a:t>
            </a:r>
            <a:r>
              <a:rPr lang="ru-RU" sz="2400" baseline="-25000" dirty="0" smtClean="0">
                <a:latin typeface="Times New Roman" pitchFamily="18" charset="0"/>
              </a:rPr>
              <a:t>0</a:t>
            </a:r>
            <a:r>
              <a:rPr lang="ru-RU" sz="2400" i="1" dirty="0" smtClean="0">
                <a:latin typeface="Times New Roman" pitchFamily="18" charset="0"/>
              </a:rPr>
              <a:t>A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i="1" dirty="0" smtClean="0">
                <a:latin typeface="Times New Roman" pitchFamily="18" charset="0"/>
              </a:rPr>
              <a:t>S</a:t>
            </a:r>
            <a:r>
              <a:rPr lang="ru-RU" sz="2400" baseline="-25000" dirty="0" smtClean="0">
                <a:latin typeface="Times New Roman" pitchFamily="18" charset="0"/>
              </a:rPr>
              <a:t>0</a:t>
            </a:r>
            <a:r>
              <a:rPr lang="ru-RU" sz="2400" baseline="30000" dirty="0" smtClean="0">
                <a:latin typeface="Courier (W1)" pitchFamily="49" charset="0"/>
              </a:rPr>
              <a:t>’</a:t>
            </a:r>
            <a:r>
              <a:rPr lang="ru-RU" smtClean="0"/>
              <a:t> </a:t>
            </a:r>
            <a:r>
              <a:rPr lang="ru-RU" sz="2400" i="1" dirty="0">
                <a:latin typeface="Times New Roman" pitchFamily="18" charset="0"/>
              </a:rPr>
              <a:t>= A</a:t>
            </a:r>
            <a:endParaRPr lang="ru-RU" sz="2400" i="1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Line 7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581400" y="601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1459" name="Group 3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2424563"/>
              </p:ext>
            </p:extLst>
          </p:nvPr>
        </p:nvGraphicFramePr>
        <p:xfrm>
          <a:off x="1981200" y="1676400"/>
          <a:ext cx="3429000" cy="2651760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  <a:gridCol w="1524000"/>
              </a:tblGrid>
              <a:tr h="233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Текущее состояние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Выходы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ru-RU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1500" name="Rectangle 4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4419600"/>
            <a:ext cx="167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i="1" dirty="0">
                <a:latin typeface="Times New Roman" pitchFamily="18" charset="0"/>
              </a:rPr>
              <a:t>Y = S</a:t>
            </a:r>
            <a:r>
              <a:rPr lang="ru-RU" sz="2400" baseline="-25000" dirty="0" smtClean="0">
                <a:latin typeface="Times New Roman" pitchFamily="18" charset="0"/>
              </a:rPr>
              <a:t>1</a:t>
            </a:r>
            <a:endParaRPr lang="ru-RU" sz="2400" i="1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Таблица выходов конечного автомата Мура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138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1459" name="Group 3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7968505"/>
              </p:ext>
            </p:extLst>
          </p:nvPr>
        </p:nvGraphicFramePr>
        <p:xfrm>
          <a:off x="1752600" y="1676400"/>
          <a:ext cx="3429000" cy="2651760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  <a:gridCol w="1524000"/>
              </a:tblGrid>
              <a:tr h="233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Текущее состояние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Выходы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ru-RU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1500" name="Rectangle 4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4419600"/>
            <a:ext cx="167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i="1" dirty="0">
                <a:latin typeface="Times New Roman" pitchFamily="18" charset="0"/>
              </a:rPr>
              <a:t>Y = S</a:t>
            </a:r>
            <a:r>
              <a:rPr lang="ru-RU" sz="2400" baseline="-25000" dirty="0" smtClean="0">
                <a:latin typeface="Times New Roman" pitchFamily="18" charset="0"/>
              </a:rPr>
              <a:t>1</a:t>
            </a:r>
            <a:endParaRPr lang="ru-RU" sz="2400" i="1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Таблица выходов конечного автомата Мура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3218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8119" name="Group 263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6517316"/>
              </p:ext>
            </p:extLst>
          </p:nvPr>
        </p:nvGraphicFramePr>
        <p:xfrm>
          <a:off x="1143000" y="1524000"/>
          <a:ext cx="4800600" cy="2621280"/>
        </p:xfrm>
        <a:graphic>
          <a:graphicData uri="http://schemas.openxmlformats.org/drawingml/2006/table">
            <a:tbl>
              <a:tblPr/>
              <a:tblGrid>
                <a:gridCol w="1295400"/>
                <a:gridCol w="838200"/>
                <a:gridCol w="1524000"/>
                <a:gridCol w="1143000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Текущее состояние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Вход</a:t>
                      </a:r>
                      <a:endParaRPr kumimoji="0" lang="ru-RU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Следующее состояние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Выход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ru-RU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S'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7988" name="Group 132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9109542"/>
              </p:ext>
            </p:extLst>
          </p:nvPr>
        </p:nvGraphicFramePr>
        <p:xfrm>
          <a:off x="6172200" y="2133600"/>
          <a:ext cx="2971800" cy="1948498"/>
        </p:xfrm>
        <a:graphic>
          <a:graphicData uri="http://schemas.openxmlformats.org/drawingml/2006/table">
            <a:tbl>
              <a:tblPr/>
              <a:tblGrid>
                <a:gridCol w="1066800"/>
                <a:gridCol w="1905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Состояние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Кодирование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785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Таблица переходов и выходов конечного автомата Мили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0159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8119" name="Group 263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5587939"/>
              </p:ext>
            </p:extLst>
          </p:nvPr>
        </p:nvGraphicFramePr>
        <p:xfrm>
          <a:off x="990600" y="1524000"/>
          <a:ext cx="4724400" cy="2621280"/>
        </p:xfrm>
        <a:graphic>
          <a:graphicData uri="http://schemas.openxmlformats.org/drawingml/2006/table">
            <a:tbl>
              <a:tblPr/>
              <a:tblGrid>
                <a:gridCol w="1295400"/>
                <a:gridCol w="838200"/>
                <a:gridCol w="1600200"/>
                <a:gridCol w="990600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Текущее состояние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Вход</a:t>
                      </a:r>
                      <a:endParaRPr kumimoji="0" lang="ru-RU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Следующее состояние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Выход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ru-RU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S'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7988" name="Group 132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3481805"/>
              </p:ext>
            </p:extLst>
          </p:nvPr>
        </p:nvGraphicFramePr>
        <p:xfrm>
          <a:off x="5943600" y="2133600"/>
          <a:ext cx="3124200" cy="1948498"/>
        </p:xfrm>
        <a:graphic>
          <a:graphicData uri="http://schemas.openxmlformats.org/drawingml/2006/table">
            <a:tbl>
              <a:tblPr/>
              <a:tblGrid>
                <a:gridCol w="1143000"/>
                <a:gridCol w="1981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Состо-яние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Кодирование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785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Таблица переходов и выходов конечного автомата Мили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06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Схема конечного автомата Мура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18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06" y="1447800"/>
            <a:ext cx="47409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832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Схема конечного автомата Мили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28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76547"/>
            <a:ext cx="5679488" cy="38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9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Временные диаграммы конечных автоматов Мура и Мили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203579"/>
              </p:ext>
            </p:extLst>
          </p:nvPr>
        </p:nvGraphicFramePr>
        <p:xfrm>
          <a:off x="762000" y="1828800"/>
          <a:ext cx="8066169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0" name="VISIO" r:id="rId4" imgW="5859000" imgH="2348280" progId="Visio.Drawing.6">
                  <p:embed/>
                </p:oleObj>
              </mc:Choice>
              <mc:Fallback>
                <p:oleObj name="VISIO" r:id="rId4" imgW="5859000" imgH="234828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828800"/>
                        <a:ext cx="8066169" cy="323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1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4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Разделение сложного конечного автомата на более простые взаимодействующие конечный автоматы</a:t>
            </a:r>
          </a:p>
          <a:p>
            <a:r>
              <a:rPr lang="ru-RU" dirty="0" smtClean="0"/>
              <a:t>Пример: Модифицируйте контроллер светофора так, чтобы в нем появился режим «парада»</a:t>
            </a:r>
          </a:p>
          <a:p>
            <a:pPr lvl="1"/>
            <a:r>
              <a:rPr lang="ru-RU" dirty="0" smtClean="0"/>
              <a:t>Два дополнительные входа </a:t>
            </a:r>
            <a:r>
              <a:rPr lang="ru-RU" i="1" dirty="0"/>
              <a:t>P</a:t>
            </a:r>
            <a:r>
              <a:rPr lang="ru-RU" dirty="0" smtClean="0"/>
              <a:t>, </a:t>
            </a:r>
            <a:r>
              <a:rPr lang="ru-RU" i="1" dirty="0"/>
              <a:t>R</a:t>
            </a:r>
          </a:p>
          <a:p>
            <a:pPr lvl="1"/>
            <a:r>
              <a:rPr lang="ru-RU" dirty="0" smtClean="0"/>
              <a:t>Когда </a:t>
            </a:r>
            <a:r>
              <a:rPr lang="ru-RU" b="1" i="1" dirty="0"/>
              <a:t>P</a:t>
            </a:r>
            <a:r>
              <a:rPr lang="ru-RU" b="1" dirty="0"/>
              <a:t> = 1</a:t>
            </a:r>
            <a:r>
              <a:rPr lang="ru-RU" dirty="0" smtClean="0"/>
              <a:t>, автомат входит в режим парада и светофор на Беговой улице остается зеленым</a:t>
            </a:r>
            <a:endParaRPr lang="ru-RU" dirty="0"/>
          </a:p>
          <a:p>
            <a:pPr lvl="1"/>
            <a:r>
              <a:rPr lang="ru-RU" dirty="0" smtClean="0"/>
              <a:t>Когда </a:t>
            </a:r>
            <a:r>
              <a:rPr lang="ru-RU" b="1" i="1" dirty="0"/>
              <a:t>R</a:t>
            </a:r>
            <a:r>
              <a:rPr lang="ru-RU" b="1" dirty="0"/>
              <a:t> = 1</a:t>
            </a:r>
            <a:r>
              <a:rPr lang="ru-RU" dirty="0" smtClean="0"/>
              <a:t>, автомат выходит из режима парада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Декомпозиция конечных автоматов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70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64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Выдают последовательность событий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Имеют (краткосрочную) память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Для сохранения информации используют обратную связь с выходов на входы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Последовательностные схемы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046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7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Немодульный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конечный </a:t>
            </a:r>
            <a:r>
              <a:rPr lang="ru-RU" b="1" dirty="0">
                <a:solidFill>
                  <a:schemeClr val="accent1"/>
                </a:solidFill>
              </a:rPr>
              <a:t>автомат</a:t>
            </a:r>
          </a:p>
          <a:p>
            <a:pPr>
              <a:buFontTx/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Модульный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конечный </a:t>
            </a:r>
            <a:r>
              <a:rPr lang="ru-RU" b="1" dirty="0">
                <a:solidFill>
                  <a:schemeClr val="accent1"/>
                </a:solidFill>
              </a:rPr>
              <a:t>автомат</a:t>
            </a:r>
          </a:p>
        </p:txBody>
      </p:sp>
      <p:graphicFrame>
        <p:nvGraphicFramePr>
          <p:cNvPr id="1025030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70456948"/>
              </p:ext>
            </p:extLst>
          </p:nvPr>
        </p:nvGraphicFramePr>
        <p:xfrm>
          <a:off x="5257800" y="1447800"/>
          <a:ext cx="267652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2" name="VISIO" r:id="rId7" imgW="1542960" imgH="732600" progId="Visio.Drawing.6">
                  <p:embed/>
                </p:oleObj>
              </mc:Choice>
              <mc:Fallback>
                <p:oleObj name="VISIO" r:id="rId7" imgW="1542960" imgH="732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447800"/>
                        <a:ext cx="2676525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31" name="Object 7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26757312"/>
              </p:ext>
            </p:extLst>
          </p:nvPr>
        </p:nvGraphicFramePr>
        <p:xfrm>
          <a:off x="5486400" y="3276600"/>
          <a:ext cx="2338387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3" name="VISIO" r:id="rId9" imgW="1542960" imgH="2161440" progId="Visio.Drawing.6">
                  <p:embed/>
                </p:oleObj>
              </mc:Choice>
              <mc:Fallback>
                <p:oleObj name="VISIO" r:id="rId9" imgW="1542960" imgH="2161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276600"/>
                        <a:ext cx="2338387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Модифицированный конечный автомат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9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105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936333"/>
              </p:ext>
            </p:extLst>
          </p:nvPr>
        </p:nvGraphicFramePr>
        <p:xfrm>
          <a:off x="685800" y="990600"/>
          <a:ext cx="7772400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8" name="VISIO" r:id="rId5" imgW="4286160" imgH="2963880" progId="Visio.Drawing.6">
                  <p:embed/>
                </p:oleObj>
              </mc:Choice>
              <mc:Fallback>
                <p:oleObj name="VISIO" r:id="rId5" imgW="4286160" imgH="2963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772400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Немодульный конечный автомат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49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14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4888728"/>
              </p:ext>
            </p:extLst>
          </p:nvPr>
        </p:nvGraphicFramePr>
        <p:xfrm>
          <a:off x="990600" y="1447800"/>
          <a:ext cx="7772400" cy="402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2" name="VISIO" r:id="rId5" imgW="4286160" imgH="2221560" progId="Visio.Drawing.6">
                  <p:embed/>
                </p:oleObj>
              </mc:Choice>
              <mc:Fallback>
                <p:oleObj name="VISIO" r:id="rId5" imgW="4286160" imgH="2221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7772400" cy="4027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Модульный конечный автомат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Определите входы и выходы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Нарисуйте диаграмму переходов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Запишите таблицу переходов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Выберите способ кодирования состояний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Для конечного автомата Мура: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Перепишите таблицу переходов с учетом кодирования состояний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Запишите таблицу выходов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Для конечного автомата Мили: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Перепишите объединенную таблицу переходов и выходов с учетом кодирования состояний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Запишите булевы выражения логики следующего состояния и выходов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Нарисуйте принципиальную схему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Проектирование конечного автомата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4665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Триггер фиксирует </a:t>
            </a:r>
            <a:r>
              <a:rPr lang="ru-RU" sz="3200" dirty="0" smtClean="0">
                <a:latin typeface="Times New Roman" pitchFamily="18" charset="0"/>
              </a:rPr>
              <a:t>сигнал </a:t>
            </a:r>
            <a:r>
              <a:rPr lang="ru-RU" sz="3200" i="1" dirty="0" smtClean="0">
                <a:latin typeface="Times New Roman" pitchFamily="18" charset="0"/>
              </a:rPr>
              <a:t>D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по фронту тактового сигнала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</a:rPr>
              <a:t>Сигнал</a:t>
            </a:r>
            <a:r>
              <a:rPr lang="ru-RU" sz="3200" i="1" dirty="0" smtClean="0">
                <a:latin typeface="Times New Roman" pitchFamily="18" charset="0"/>
              </a:rPr>
              <a:t> D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должен быть стабильным в процессе фиксации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</a:rPr>
              <a:t>Как при фотографировании, </a:t>
            </a:r>
            <a:r>
              <a:rPr lang="ru-RU" sz="3200" i="1" dirty="0">
                <a:latin typeface="Times New Roman" pitchFamily="18" charset="0"/>
              </a:rPr>
              <a:t>D</a:t>
            </a:r>
            <a:r>
              <a:rPr lang="ru-RU" sz="3200" dirty="0">
                <a:latin typeface="Times New Roman" pitchFamily="18" charset="0"/>
              </a:rPr>
              <a:t> должен быть стабильным в окрестности фронта тактового сигнала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Если это не так, может возникнуть метастабильность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Синхронизация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278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470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7758410"/>
              </p:ext>
            </p:extLst>
          </p:nvPr>
        </p:nvGraphicFramePr>
        <p:xfrm>
          <a:off x="2209800" y="3971925"/>
          <a:ext cx="45720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7" name="VISIO" r:id="rId6" imgW="1968120" imgH="1209240" progId="Visio.Drawing.6">
                  <p:embed/>
                </p:oleObj>
              </mc:Choice>
              <mc:Fallback>
                <p:oleObj name="VISIO" r:id="rId6" imgW="1968120" imgH="1209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71925"/>
                        <a:ext cx="4572000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470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Время предустановки: 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baseline="-25000" dirty="0">
                <a:latin typeface="Times New Roman" pitchFamily="18" charset="0"/>
              </a:rPr>
              <a:t>setup</a:t>
            </a:r>
            <a:r>
              <a:rPr lang="ru-RU" sz="2000" dirty="0" smtClean="0"/>
              <a:t> </a:t>
            </a:r>
            <a:r>
              <a:rPr lang="ru-RU" sz="2000" dirty="0">
                <a:latin typeface="Times New Roman" pitchFamily="18" charset="0"/>
              </a:rPr>
              <a:t>= период </a:t>
            </a:r>
            <a:r>
              <a:rPr lang="ru-RU" sz="2000" dirty="0" smtClean="0">
                <a:latin typeface="Times New Roman" pitchFamily="18" charset="0"/>
              </a:rPr>
              <a:t>времени </a:t>
            </a:r>
            <a:r>
              <a:rPr lang="ru-RU" sz="2000" i="1" dirty="0">
                <a:latin typeface="Times New Roman" pitchFamily="18" charset="0"/>
              </a:rPr>
              <a:t>перед</a:t>
            </a:r>
            <a:r>
              <a:rPr lang="ru-RU" sz="2000" dirty="0" smtClean="0">
                <a:latin typeface="Times New Roman" pitchFamily="18" charset="0"/>
              </a:rPr>
              <a:t> фронтом тактового сигнала, в течении которого данные должны быть стабильными (т.е. не изменяться)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Время удержания:</a:t>
            </a:r>
            <a:r>
              <a:rPr lang="ru-RU" sz="2000" dirty="0" smtClean="0"/>
              <a:t> 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baseline="-25000" dirty="0">
                <a:latin typeface="Times New Roman" pitchFamily="18" charset="0"/>
              </a:rPr>
              <a:t>hold</a:t>
            </a:r>
            <a:r>
              <a:rPr lang="ru-RU" sz="2000" dirty="0" smtClean="0"/>
              <a:t> </a:t>
            </a:r>
            <a:r>
              <a:rPr lang="ru-RU" sz="2000" dirty="0">
                <a:latin typeface="Times New Roman" pitchFamily="18" charset="0"/>
              </a:rPr>
              <a:t>= период </a:t>
            </a:r>
            <a:r>
              <a:rPr lang="ru-RU" sz="2000" dirty="0" smtClean="0">
                <a:latin typeface="Times New Roman" pitchFamily="18" charset="0"/>
              </a:rPr>
              <a:t>времени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</a:rPr>
              <a:t>после</a:t>
            </a:r>
            <a:r>
              <a:rPr lang="ru-RU" sz="2000" dirty="0">
                <a:latin typeface="Times New Roman" pitchFamily="18" charset="0"/>
              </a:rPr>
              <a:t> фронта тактового сигнала, в течении которого данные должны быть стабильными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Апертурное время: 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i="1" baseline="-25000" dirty="0">
                <a:latin typeface="Times New Roman" pitchFamily="18" charset="0"/>
              </a:rPr>
              <a:t>a</a:t>
            </a:r>
            <a:r>
              <a:rPr lang="ru-RU" sz="2000" dirty="0" smtClean="0"/>
              <a:t> </a:t>
            </a:r>
            <a:r>
              <a:rPr lang="ru-RU" sz="2000" dirty="0">
                <a:latin typeface="Times New Roman" pitchFamily="18" charset="0"/>
              </a:rPr>
              <a:t>= общее время в окрестности фронта тактового сигнала, в течении которого данные должны быть стабильными (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i="1" baseline="-25000" dirty="0">
                <a:latin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</a:rPr>
              <a:t> = 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baseline="-25000" dirty="0">
                <a:latin typeface="Times New Roman" pitchFamily="18" charset="0"/>
              </a:rPr>
              <a:t>setup</a:t>
            </a:r>
            <a:r>
              <a:rPr lang="ru-RU" sz="2000" dirty="0">
                <a:latin typeface="Times New Roman" pitchFamily="18" charset="0"/>
              </a:rPr>
              <a:t> +  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baseline="-25000" dirty="0">
                <a:latin typeface="Times New Roman" pitchFamily="18" charset="0"/>
              </a:rPr>
              <a:t>hold</a:t>
            </a:r>
            <a:r>
              <a:rPr lang="ru-RU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Ограничение времени изменения входов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1099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675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0620530"/>
              </p:ext>
            </p:extLst>
          </p:nvPr>
        </p:nvGraphicFramePr>
        <p:xfrm>
          <a:off x="2743200" y="3960813"/>
          <a:ext cx="4953000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1" name="VISIO" r:id="rId6" imgW="1912680" imgH="1294920" progId="Visio.Drawing.6">
                  <p:embed/>
                </p:oleObj>
              </mc:Choice>
              <mc:Fallback>
                <p:oleObj name="VISIO" r:id="rId6" imgW="1912680" imgH="1294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60813"/>
                        <a:ext cx="4953000" cy="335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675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Задержка распространения</a:t>
            </a:r>
            <a:r>
              <a:rPr lang="ru-RU" dirty="0" smtClean="0"/>
              <a:t> </a:t>
            </a:r>
            <a:r>
              <a:rPr lang="ru-RU" sz="2400" b="1" i="1" dirty="0">
                <a:latin typeface="Times New Roman" pitchFamily="18" charset="0"/>
              </a:rPr>
              <a:t>t</a:t>
            </a:r>
            <a:r>
              <a:rPr lang="ru-RU" sz="2400" b="1" i="1" baseline="-25000" dirty="0">
                <a:latin typeface="Times New Roman" pitchFamily="18" charset="0"/>
              </a:rPr>
              <a:t>pcq</a:t>
            </a:r>
            <a:r>
              <a:rPr lang="ru-RU" sz="2400" dirty="0">
                <a:latin typeface="Times New Roman" pitchFamily="18" charset="0"/>
              </a:rPr>
              <a:t> = период времени после фронта тактового сигнала, после окончания которого выход </a:t>
            </a:r>
            <a:r>
              <a:rPr lang="ru-RU" sz="2400" i="1" dirty="0">
                <a:latin typeface="Times New Roman" pitchFamily="18" charset="0"/>
              </a:rPr>
              <a:t>Q</a:t>
            </a:r>
            <a:r>
              <a:rPr lang="ru-RU" sz="2400" dirty="0">
                <a:latin typeface="Times New Roman" pitchFamily="18" charset="0"/>
              </a:rPr>
              <a:t> будет гарантированно стабильным (т.е, прекратит изменяться)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Задержка реакции</a:t>
            </a:r>
            <a:r>
              <a:rPr lang="ru-RU" dirty="0" smtClean="0"/>
              <a:t> </a:t>
            </a:r>
            <a:r>
              <a:rPr lang="ru-RU" sz="2400" b="1" i="1" dirty="0">
                <a:latin typeface="Times New Roman" pitchFamily="18" charset="0"/>
              </a:rPr>
              <a:t>t</a:t>
            </a:r>
            <a:r>
              <a:rPr lang="ru-RU" sz="2400" b="1" i="1" baseline="-25000" dirty="0">
                <a:latin typeface="Times New Roman" pitchFamily="18" charset="0"/>
              </a:rPr>
              <a:t>ccq</a:t>
            </a:r>
            <a:r>
              <a:rPr lang="ru-RU" sz="2400" dirty="0">
                <a:latin typeface="Times New Roman" pitchFamily="18" charset="0"/>
              </a:rPr>
              <a:t> = период времени после фронта тактового сигнала, после окончания которого </a:t>
            </a:r>
            <a:r>
              <a:rPr lang="ru-RU" sz="2400" i="1" dirty="0">
                <a:latin typeface="Times New Roman" pitchFamily="18" charset="0"/>
              </a:rPr>
              <a:t>Q</a:t>
            </a:r>
            <a:r>
              <a:rPr lang="ru-RU" sz="2400" dirty="0">
                <a:latin typeface="Times New Roman" pitchFamily="18" charset="0"/>
              </a:rPr>
              <a:t> может быть нестабильным (т.е., начать изменяться)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Ограничение времени изменения выходов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3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</a:rPr>
              <a:t>Входы синхронной последовательностной схемы должны быть стабильны в течение апертурного времени в окрестности фронта тактового сигнала </a:t>
            </a: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Более точно, входы должны быть стабильны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</a:rPr>
              <a:t>по крайней мере в течении времени </a:t>
            </a:r>
            <a:r>
              <a:rPr lang="ru-RU" sz="2600" i="1" dirty="0">
                <a:latin typeface="Times New Roman" pitchFamily="18" charset="0"/>
              </a:rPr>
              <a:t>t</a:t>
            </a:r>
            <a:r>
              <a:rPr lang="ru-RU" sz="2600" baseline="-25000" dirty="0">
                <a:latin typeface="Times New Roman" pitchFamily="18" charset="0"/>
              </a:rPr>
              <a:t>setup</a:t>
            </a:r>
            <a:r>
              <a:rPr lang="ru-RU" sz="2600" dirty="0">
                <a:latin typeface="Times New Roman" pitchFamily="18" charset="0"/>
              </a:rPr>
              <a:t> до фронта тактового импульса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</a:rPr>
              <a:t>и по крайней мере в течении времени </a:t>
            </a:r>
            <a:r>
              <a:rPr lang="ru-RU" sz="2600" i="1" dirty="0">
                <a:latin typeface="Times New Roman" pitchFamily="18" charset="0"/>
              </a:rPr>
              <a:t>t</a:t>
            </a:r>
            <a:r>
              <a:rPr lang="ru-RU" sz="2600" baseline="-25000" dirty="0">
                <a:latin typeface="Times New Roman" pitchFamily="18" charset="0"/>
              </a:rPr>
              <a:t>hold</a:t>
            </a:r>
            <a:r>
              <a:rPr lang="ru-RU" sz="2600" dirty="0">
                <a:latin typeface="Times New Roman" pitchFamily="18" charset="0"/>
              </a:rPr>
              <a:t> после фронта тактового импульса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Динамическая дисциплина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4520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6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696200" cy="495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зависимости от задержек элементов, общая задержка между регистрами лежит между  максимальным и минимальным значениями</a:t>
            </a:r>
          </a:p>
        </p:txBody>
      </p:sp>
      <p:graphicFrame>
        <p:nvGraphicFramePr>
          <p:cNvPr id="1034247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9209503"/>
              </p:ext>
            </p:extLst>
          </p:nvPr>
        </p:nvGraphicFramePr>
        <p:xfrm>
          <a:off x="2133600" y="2770187"/>
          <a:ext cx="4481513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65" name="VISIO" r:id="rId8" imgW="1952280" imgH="1714680" progId="Visio.Drawing.6">
                  <p:embed/>
                </p:oleObj>
              </mc:Choice>
              <mc:Fallback>
                <p:oleObj name="VISIO" r:id="rId8" imgW="1952280" imgH="1714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770187"/>
                        <a:ext cx="4481513" cy="393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4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4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Динамическая дисциплина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261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543800" cy="4953000"/>
          </a:xfrm>
        </p:spPr>
        <p:txBody>
          <a:bodyPr>
            <a:normAutofit/>
          </a:bodyPr>
          <a:lstStyle/>
          <a:p>
            <a:r>
              <a:rPr lang="ru-RU" sz="2400" dirty="0"/>
              <a:t>Зависит от </a:t>
            </a:r>
            <a:r>
              <a:rPr lang="ru-RU" sz="2400" b="1" dirty="0" smtClean="0">
                <a:solidFill>
                  <a:schemeClr val="accent1"/>
                </a:solidFill>
              </a:rPr>
              <a:t>максимальной</a:t>
            </a:r>
            <a:r>
              <a:rPr lang="ru-RU" sz="2400" dirty="0"/>
              <a:t> задержки комбинационный логики между регистрами R1 и R2</a:t>
            </a:r>
          </a:p>
          <a:p>
            <a:r>
              <a:rPr lang="ru-RU" sz="2400" dirty="0"/>
              <a:t>Вход регистра R2 должен быть стабильным в течении времени </a:t>
            </a:r>
            <a:r>
              <a:rPr lang="ru-RU" sz="2400" i="1" dirty="0"/>
              <a:t>t</a:t>
            </a:r>
            <a:r>
              <a:rPr lang="ru-RU" sz="2400" baseline="-25000" dirty="0"/>
              <a:t>setup</a:t>
            </a:r>
            <a:r>
              <a:rPr lang="ru-RU" sz="2400" dirty="0"/>
              <a:t> перед фронтом тактового сигнала</a:t>
            </a:r>
          </a:p>
        </p:txBody>
      </p:sp>
      <p:graphicFrame>
        <p:nvGraphicFramePr>
          <p:cNvPr id="117760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71713558"/>
              </p:ext>
            </p:extLst>
          </p:nvPr>
        </p:nvGraphicFramePr>
        <p:xfrm>
          <a:off x="1160585" y="2895600"/>
          <a:ext cx="411480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9" name="VISIO" r:id="rId10" imgW="1952280" imgH="1649880" progId="Visio.Drawing.6">
                  <p:embed/>
                </p:oleObj>
              </mc:Choice>
              <mc:Fallback>
                <p:oleObj name="VISIO" r:id="rId10" imgW="1952280" imgH="1649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585" y="2895600"/>
                        <a:ext cx="4114800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0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776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0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62600" y="3429000"/>
            <a:ext cx="335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ru-RU" smtClean="0"/>
              <a:t> 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</a:rPr>
              <a:t>≥</a:t>
            </a:r>
            <a:endParaRPr lang="ru-RU" sz="2800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0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3429000"/>
            <a:ext cx="3352800" cy="1371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Ограничение времени предустановки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7148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74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Состояние схемы влияет на ее будущее поведение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Элементы хранят состояние схемы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800" dirty="0">
                <a:latin typeface="Times New Roman" pitchFamily="18" charset="0"/>
              </a:rPr>
              <a:t>Бистабильная схема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800" dirty="0">
                <a:latin typeface="Times New Roman" pitchFamily="18" charset="0"/>
              </a:rPr>
              <a:t>RS-триггер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800" dirty="0" smtClean="0">
                <a:latin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</a:rPr>
              <a:t>защелка</a:t>
            </a:r>
            <a:endParaRPr lang="ru-RU" sz="2800" dirty="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800" dirty="0" smtClean="0">
                <a:latin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</a:rPr>
              <a:t>триггер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Элементы, хранящие состояние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65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543800" cy="4953000"/>
          </a:xfrm>
        </p:spPr>
        <p:txBody>
          <a:bodyPr>
            <a:normAutofit/>
          </a:bodyPr>
          <a:lstStyle/>
          <a:p>
            <a:r>
              <a:rPr lang="ru-RU" sz="2400" dirty="0"/>
              <a:t>Зависит от </a:t>
            </a:r>
            <a:r>
              <a:rPr lang="ru-RU" sz="2400" b="1" dirty="0" smtClean="0">
                <a:solidFill>
                  <a:schemeClr val="accent1"/>
                </a:solidFill>
              </a:rPr>
              <a:t>максимальной</a:t>
            </a:r>
            <a:r>
              <a:rPr lang="ru-RU" sz="2400" dirty="0"/>
              <a:t> задержки комбинационный логики между регистрами R1 и R2</a:t>
            </a:r>
          </a:p>
          <a:p>
            <a:r>
              <a:rPr lang="ru-RU" sz="2400" dirty="0"/>
              <a:t>Вход регистра R2 должен быть стабильным в течении времени </a:t>
            </a:r>
            <a:r>
              <a:rPr lang="ru-RU" sz="2400" i="1" dirty="0"/>
              <a:t>t</a:t>
            </a:r>
            <a:r>
              <a:rPr lang="ru-RU" sz="2400" baseline="-25000" dirty="0"/>
              <a:t>setup</a:t>
            </a:r>
            <a:r>
              <a:rPr lang="ru-RU" sz="2400" dirty="0"/>
              <a:t> перед фронтом тактового сигнала</a:t>
            </a:r>
          </a:p>
        </p:txBody>
      </p:sp>
      <p:graphicFrame>
        <p:nvGraphicFramePr>
          <p:cNvPr id="117760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31391146"/>
              </p:ext>
            </p:extLst>
          </p:nvPr>
        </p:nvGraphicFramePr>
        <p:xfrm>
          <a:off x="1160585" y="2895600"/>
          <a:ext cx="411480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3" name="VISIO" r:id="rId10" imgW="1952280" imgH="1649880" progId="Visio.Drawing.6">
                  <p:embed/>
                </p:oleObj>
              </mc:Choice>
              <mc:Fallback>
                <p:oleObj name="VISIO" r:id="rId10" imgW="1952280" imgH="1649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585" y="2895600"/>
                        <a:ext cx="4114800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0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776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0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62600" y="3429000"/>
            <a:ext cx="335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≥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pcq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pd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aseline="-25000" dirty="0">
                <a:solidFill>
                  <a:schemeClr val="accent1"/>
                </a:solidFill>
                <a:latin typeface="Times New Roman" pitchFamily="18" charset="0"/>
              </a:rPr>
              <a:t>setup</a:t>
            </a:r>
            <a:endParaRPr lang="ru-RU" sz="2800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pd</a:t>
            </a:r>
            <a:r>
              <a:rPr lang="ru-RU" smtClean="0"/>
              <a:t> 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</a:rPr>
              <a:t>≤</a:t>
            </a:r>
            <a:endParaRPr lang="ru-RU" sz="2800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0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3352800"/>
            <a:ext cx="3352800" cy="1371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Ограничение времени предустановки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7148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543800" cy="4953000"/>
          </a:xfrm>
        </p:spPr>
        <p:txBody>
          <a:bodyPr>
            <a:normAutofit/>
          </a:bodyPr>
          <a:lstStyle/>
          <a:p>
            <a:r>
              <a:rPr lang="ru-RU" sz="2400" dirty="0"/>
              <a:t>Зависит от </a:t>
            </a:r>
            <a:r>
              <a:rPr lang="ru-RU" sz="2400" b="1" dirty="0" smtClean="0">
                <a:solidFill>
                  <a:schemeClr val="accent1"/>
                </a:solidFill>
              </a:rPr>
              <a:t>максимальной</a:t>
            </a:r>
            <a:r>
              <a:rPr lang="ru-RU" sz="2400" dirty="0"/>
              <a:t> задержки комбинационный логики между регистрами R1 и R2</a:t>
            </a:r>
          </a:p>
          <a:p>
            <a:r>
              <a:rPr lang="ru-RU" sz="2400" dirty="0"/>
              <a:t>Вход регистра R2 должен быть стабильным в течении времени </a:t>
            </a:r>
            <a:r>
              <a:rPr lang="ru-RU" sz="2400" i="1" dirty="0"/>
              <a:t>t</a:t>
            </a:r>
            <a:r>
              <a:rPr lang="ru-RU" sz="2400" baseline="-25000" dirty="0"/>
              <a:t>setup</a:t>
            </a:r>
            <a:r>
              <a:rPr lang="ru-RU" sz="2400" dirty="0"/>
              <a:t> перед фронтом тактового сигнала</a:t>
            </a:r>
          </a:p>
        </p:txBody>
      </p:sp>
      <p:graphicFrame>
        <p:nvGraphicFramePr>
          <p:cNvPr id="117760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13953698"/>
              </p:ext>
            </p:extLst>
          </p:nvPr>
        </p:nvGraphicFramePr>
        <p:xfrm>
          <a:off x="1160585" y="2895600"/>
          <a:ext cx="411480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8" name="VISIO" r:id="rId10" imgW="1952280" imgH="1649880" progId="Visio.Drawing.6">
                  <p:embed/>
                </p:oleObj>
              </mc:Choice>
              <mc:Fallback>
                <p:oleObj name="VISIO" r:id="rId10" imgW="1952280" imgH="1649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585" y="2895600"/>
                        <a:ext cx="4114800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0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776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0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62600" y="3429000"/>
            <a:ext cx="335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≥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pcq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pd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aseline="-25000" dirty="0">
                <a:solidFill>
                  <a:schemeClr val="accent1"/>
                </a:solidFill>
                <a:latin typeface="Times New Roman" pitchFamily="18" charset="0"/>
              </a:rPr>
              <a:t>setup</a:t>
            </a:r>
            <a:endParaRPr lang="ru-RU" sz="2800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pd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≤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– (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pcq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aseline="-25000" dirty="0">
                <a:solidFill>
                  <a:schemeClr val="accent1"/>
                </a:solidFill>
                <a:latin typeface="Times New Roman" pitchFamily="18" charset="0"/>
              </a:rPr>
              <a:t>setup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endParaRPr lang="ru-RU" sz="2800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800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0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3352800"/>
            <a:ext cx="3352800" cy="1371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Ограничение времени предустановки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6972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70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543800" cy="4953000"/>
          </a:xfrm>
        </p:spPr>
        <p:txBody>
          <a:bodyPr>
            <a:normAutofit/>
          </a:bodyPr>
          <a:lstStyle/>
          <a:p>
            <a:r>
              <a:rPr lang="ru-RU" sz="2400" dirty="0"/>
              <a:t>Зависит от </a:t>
            </a:r>
            <a:r>
              <a:rPr lang="ru-RU" sz="2400" b="1" dirty="0">
                <a:solidFill>
                  <a:schemeClr val="accent1"/>
                </a:solidFill>
              </a:rPr>
              <a:t>минимальной</a:t>
            </a:r>
            <a:r>
              <a:rPr lang="ru-RU" sz="2400" dirty="0"/>
              <a:t> задержки комбинационный логики между регистрами R1 и R2</a:t>
            </a:r>
          </a:p>
          <a:p>
            <a:r>
              <a:rPr lang="ru-RU" sz="2400" dirty="0"/>
              <a:t>Вход регистра R2 должен быть стабильным в течении времени </a:t>
            </a:r>
            <a:r>
              <a:rPr lang="ru-RU" sz="2400" i="1" dirty="0"/>
              <a:t>t</a:t>
            </a:r>
            <a:r>
              <a:rPr lang="ru-RU" sz="2400" baseline="-25000" dirty="0"/>
              <a:t>hold</a:t>
            </a:r>
            <a:r>
              <a:rPr lang="ru-RU" sz="2400" dirty="0"/>
              <a:t> после фронта тактового сигнала</a:t>
            </a:r>
          </a:p>
        </p:txBody>
      </p:sp>
      <p:graphicFrame>
        <p:nvGraphicFramePr>
          <p:cNvPr id="1181704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0057711"/>
              </p:ext>
            </p:extLst>
          </p:nvPr>
        </p:nvGraphicFramePr>
        <p:xfrm>
          <a:off x="1524000" y="2889250"/>
          <a:ext cx="38100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70" name="VISIO" r:id="rId10" imgW="1952280" imgH="1878480" progId="Visio.Drawing.6">
                  <p:embed/>
                </p:oleObj>
              </mc:Choice>
              <mc:Fallback>
                <p:oleObj name="VISIO" r:id="rId10" imgW="1952280" imgH="1878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89250"/>
                        <a:ext cx="3810000" cy="366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69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170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170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2200" y="3429000"/>
            <a:ext cx="228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aseline="-25000" dirty="0">
                <a:solidFill>
                  <a:schemeClr val="accent1"/>
                </a:solidFill>
                <a:latin typeface="Times New Roman" pitchFamily="18" charset="0"/>
              </a:rPr>
              <a:t>hold</a:t>
            </a:r>
            <a:r>
              <a:rPr lang="ru-RU" smtClean="0"/>
              <a:t> 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</a:rPr>
              <a:t>&lt;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8170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43600" y="3429000"/>
            <a:ext cx="2590800" cy="1219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Ограничение времени удержания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0702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70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543800" cy="4953000"/>
          </a:xfrm>
        </p:spPr>
        <p:txBody>
          <a:bodyPr>
            <a:normAutofit/>
          </a:bodyPr>
          <a:lstStyle/>
          <a:p>
            <a:r>
              <a:rPr lang="ru-RU" sz="2400" dirty="0"/>
              <a:t>Зависит от </a:t>
            </a:r>
            <a:r>
              <a:rPr lang="ru-RU" sz="2400" b="1" dirty="0">
                <a:solidFill>
                  <a:schemeClr val="accent1"/>
                </a:solidFill>
              </a:rPr>
              <a:t>минимальной</a:t>
            </a:r>
            <a:r>
              <a:rPr lang="ru-RU" sz="2400" dirty="0"/>
              <a:t> задержки комбинационный логики между регистрами R1 и R2</a:t>
            </a:r>
          </a:p>
          <a:p>
            <a:r>
              <a:rPr lang="ru-RU" sz="2400" dirty="0"/>
              <a:t>Вход регистра R2 должен быть стабильным в течении времени </a:t>
            </a:r>
            <a:r>
              <a:rPr lang="ru-RU" sz="2400" i="1" dirty="0"/>
              <a:t>t</a:t>
            </a:r>
            <a:r>
              <a:rPr lang="ru-RU" sz="2400" baseline="-25000" dirty="0"/>
              <a:t>hold</a:t>
            </a:r>
            <a:r>
              <a:rPr lang="ru-RU" sz="2400" dirty="0"/>
              <a:t> после фронта тактового сигнала</a:t>
            </a:r>
          </a:p>
        </p:txBody>
      </p:sp>
      <p:graphicFrame>
        <p:nvGraphicFramePr>
          <p:cNvPr id="1181704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0057711"/>
              </p:ext>
            </p:extLst>
          </p:nvPr>
        </p:nvGraphicFramePr>
        <p:xfrm>
          <a:off x="1524000" y="2889250"/>
          <a:ext cx="38100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4" name="VISIO" r:id="rId10" imgW="1952280" imgH="1878480" progId="Visio.Drawing.6">
                  <p:embed/>
                </p:oleObj>
              </mc:Choice>
              <mc:Fallback>
                <p:oleObj name="VISIO" r:id="rId10" imgW="1952280" imgH="1878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89250"/>
                        <a:ext cx="3810000" cy="366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69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170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170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2200" y="3429000"/>
            <a:ext cx="228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aseline="-25000" dirty="0">
                <a:solidFill>
                  <a:schemeClr val="accent1"/>
                </a:solidFill>
                <a:latin typeface="Times New Roman" pitchFamily="18" charset="0"/>
              </a:rPr>
              <a:t>hold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&lt;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ccq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cd</a:t>
            </a:r>
            <a:endParaRPr lang="ru-RU" sz="2800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cd</a:t>
            </a:r>
            <a:r>
              <a:rPr lang="ru-RU" smtClean="0"/>
              <a:t> 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</a:rPr>
              <a:t>&gt;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8170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43600" y="3429000"/>
            <a:ext cx="2590800" cy="1219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Ограничение времени удержания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0702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70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543800" cy="4953000"/>
          </a:xfrm>
        </p:spPr>
        <p:txBody>
          <a:bodyPr>
            <a:normAutofit/>
          </a:bodyPr>
          <a:lstStyle/>
          <a:p>
            <a:r>
              <a:rPr lang="ru-RU" sz="2400" dirty="0"/>
              <a:t>Зависит от </a:t>
            </a:r>
            <a:r>
              <a:rPr lang="ru-RU" sz="2400" b="1" dirty="0">
                <a:solidFill>
                  <a:schemeClr val="accent1"/>
                </a:solidFill>
              </a:rPr>
              <a:t>минимальной</a:t>
            </a:r>
            <a:r>
              <a:rPr lang="ru-RU" sz="2400" dirty="0"/>
              <a:t> задержки комбинационный логики между регистрами R1 и R2</a:t>
            </a:r>
          </a:p>
          <a:p>
            <a:r>
              <a:rPr lang="ru-RU" sz="2400" dirty="0"/>
              <a:t>Вход регистра R2 должен быть стабильным в течении времени </a:t>
            </a:r>
            <a:r>
              <a:rPr lang="ru-RU" sz="2400" i="1" dirty="0"/>
              <a:t>t</a:t>
            </a:r>
            <a:r>
              <a:rPr lang="ru-RU" sz="2400" baseline="-25000" dirty="0"/>
              <a:t>hold</a:t>
            </a:r>
            <a:r>
              <a:rPr lang="ru-RU" sz="2400" dirty="0"/>
              <a:t> после фронта тактового сигнала</a:t>
            </a:r>
          </a:p>
        </p:txBody>
      </p:sp>
      <p:graphicFrame>
        <p:nvGraphicFramePr>
          <p:cNvPr id="1181704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93946005"/>
              </p:ext>
            </p:extLst>
          </p:nvPr>
        </p:nvGraphicFramePr>
        <p:xfrm>
          <a:off x="1524000" y="2889250"/>
          <a:ext cx="38100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9" name="VISIO" r:id="rId10" imgW="1952280" imgH="1878480" progId="Visio.Drawing.6">
                  <p:embed/>
                </p:oleObj>
              </mc:Choice>
              <mc:Fallback>
                <p:oleObj name="VISIO" r:id="rId10" imgW="1952280" imgH="1878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89250"/>
                        <a:ext cx="3810000" cy="366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69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170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170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2200" y="3429000"/>
            <a:ext cx="228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aseline="-25000" dirty="0">
                <a:solidFill>
                  <a:schemeClr val="accent1"/>
                </a:solidFill>
                <a:latin typeface="Times New Roman" pitchFamily="18" charset="0"/>
              </a:rPr>
              <a:t>hold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&lt;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ccq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cd</a:t>
            </a:r>
            <a:endParaRPr lang="ru-RU" sz="2800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cd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&gt;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aseline="-25000" dirty="0">
                <a:solidFill>
                  <a:schemeClr val="accent1"/>
                </a:solidFill>
                <a:latin typeface="Times New Roman" pitchFamily="18" charset="0"/>
              </a:rPr>
              <a:t>hold</a:t>
            </a:r>
            <a:r>
              <a:rPr lang="ru-RU" smtClean="0"/>
              <a:t> 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-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ccq</a:t>
            </a:r>
            <a:r>
              <a:rPr lang="ru-RU" smtClean="0"/>
              <a:t> </a:t>
            </a:r>
          </a:p>
        </p:txBody>
      </p:sp>
      <p:sp>
        <p:nvSpPr>
          <p:cNvPr id="118170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43600" y="3429000"/>
            <a:ext cx="2590800" cy="1219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Ограничение времени удержания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477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5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066800"/>
            <a:ext cx="32004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Временные характеристики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ccq</a:t>
            </a:r>
            <a:r>
              <a:rPr lang="ru-RU" dirty="0" smtClean="0"/>
              <a:t> </a:t>
            </a:r>
            <a:r>
              <a:rPr lang="ru-RU" sz="1800" dirty="0" smtClean="0"/>
              <a:t>   = 30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pcq</a:t>
            </a:r>
            <a:r>
              <a:rPr lang="ru-RU" dirty="0" smtClean="0"/>
              <a:t> </a:t>
            </a:r>
            <a:r>
              <a:rPr lang="ru-RU" sz="1800" dirty="0" smtClean="0"/>
              <a:t>   = 50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baseline="-25000" dirty="0"/>
              <a:t>setup</a:t>
            </a:r>
            <a:r>
              <a:rPr lang="ru-RU" dirty="0" smtClean="0"/>
              <a:t> </a:t>
            </a:r>
            <a:r>
              <a:rPr lang="ru-RU" sz="1800" dirty="0" smtClean="0"/>
              <a:t> = 60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baseline="-25000" dirty="0"/>
              <a:t>hold</a:t>
            </a:r>
            <a:r>
              <a:rPr lang="ru-RU" dirty="0" smtClean="0"/>
              <a:t> </a:t>
            </a:r>
            <a:r>
              <a:rPr lang="ru-RU" sz="1800" dirty="0" smtClean="0"/>
              <a:t>   = 70 пс</a:t>
            </a:r>
            <a:endParaRPr lang="ru-RU" sz="1800" dirty="0"/>
          </a:p>
          <a:p>
            <a:pPr>
              <a:spcBef>
                <a:spcPct val="50000"/>
              </a:spcBef>
            </a:pP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pd</a:t>
            </a:r>
            <a:r>
              <a:rPr lang="ru-RU" dirty="0" smtClean="0"/>
              <a:t> </a:t>
            </a:r>
            <a:r>
              <a:rPr lang="ru-RU" sz="1800" dirty="0" smtClean="0"/>
              <a:t>     = 35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cd</a:t>
            </a:r>
            <a:r>
              <a:rPr lang="ru-RU" dirty="0" smtClean="0"/>
              <a:t> </a:t>
            </a:r>
            <a:r>
              <a:rPr lang="ru-RU" sz="1800" dirty="0" smtClean="0"/>
              <a:t>     = 25 пс</a:t>
            </a:r>
            <a:endParaRPr lang="ru-RU" sz="1800" dirty="0"/>
          </a:p>
        </p:txBody>
      </p:sp>
      <p:graphicFrame>
        <p:nvGraphicFramePr>
          <p:cNvPr id="118374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71232194"/>
              </p:ext>
            </p:extLst>
          </p:nvPr>
        </p:nvGraphicFramePr>
        <p:xfrm>
          <a:off x="1364456" y="1143000"/>
          <a:ext cx="4205288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2" name="VISIO" r:id="rId12" imgW="2314440" imgH="1517400" progId="Visio.Drawing.6">
                  <p:embed/>
                </p:oleObj>
              </mc:Choice>
              <mc:Fallback>
                <p:oleObj name="VISIO" r:id="rId12" imgW="2314440" imgH="1517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456" y="1143000"/>
                        <a:ext cx="4205288" cy="275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49" name="Object 5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21215476"/>
              </p:ext>
            </p:extLst>
          </p:nvPr>
        </p:nvGraphicFramePr>
        <p:xfrm>
          <a:off x="6400800" y="4038600"/>
          <a:ext cx="152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3" name="VISIO" r:id="rId14" imgW="104040" imgH="504000" progId="Visio.Drawing.6">
                  <p:embed/>
                </p:oleObj>
              </mc:Choice>
              <mc:Fallback>
                <p:oleObj name="VISIO" r:id="rId14" imgW="10404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38600"/>
                        <a:ext cx="1524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52" name="Object 8"/>
          <p:cNvGraphicFramePr>
            <a:graphicFrameLocks noGrp="1" noChangeAspect="1"/>
          </p:cNvGraphicFramePr>
          <p:nvPr>
            <p:ph sz="quarter" idx="4294967295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85566886"/>
              </p:ext>
            </p:extLst>
          </p:nvPr>
        </p:nvGraphicFramePr>
        <p:xfrm>
          <a:off x="6019800" y="3810000"/>
          <a:ext cx="495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4" name="VISIO" r:id="rId16" imgW="257040" imgH="600120" progId="Visio.Drawing.6">
                  <p:embed/>
                </p:oleObj>
              </mc:Choice>
              <mc:Fallback>
                <p:oleObj name="VISIO" r:id="rId16" imgW="257040" imgH="600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10000"/>
                        <a:ext cx="4953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3746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5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375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267200"/>
            <a:ext cx="35814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/>
              <a:t>t</a:t>
            </a:r>
            <a:r>
              <a:rPr lang="ru-RU" sz="1600" i="1" baseline="-25000" dirty="0"/>
              <a:t>pd</a:t>
            </a:r>
            <a:r>
              <a:rPr lang="ru-RU" dirty="0" smtClean="0"/>
              <a:t> </a:t>
            </a:r>
            <a:r>
              <a:rPr lang="ru-RU" sz="1600" dirty="0" smtClean="0"/>
              <a:t>=</a:t>
            </a:r>
          </a:p>
          <a:p>
            <a:pPr>
              <a:spcBef>
                <a:spcPct val="50000"/>
              </a:spcBef>
            </a:pPr>
            <a:r>
              <a:rPr lang="ru-RU" sz="1600" i="1" dirty="0" smtClean="0"/>
              <a:t>t</a:t>
            </a:r>
            <a:r>
              <a:rPr lang="ru-RU" sz="1600" i="1" baseline="-25000" dirty="0" smtClean="0"/>
              <a:t>cd</a:t>
            </a:r>
            <a:r>
              <a:rPr lang="ru-RU" sz="1600" dirty="0" smtClean="0"/>
              <a:t> =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chemeClr val="accent1"/>
                </a:solidFill>
              </a:rPr>
              <a:t>Ограничение времени предустановки: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 </a:t>
            </a:r>
            <a:r>
              <a:rPr lang="ru-RU" sz="1600" i="1" dirty="0"/>
              <a:t>T</a:t>
            </a:r>
            <a:r>
              <a:rPr lang="ru-RU" sz="1600" i="1" baseline="-25000" dirty="0"/>
              <a:t>c</a:t>
            </a:r>
            <a:r>
              <a:rPr lang="ru-RU" dirty="0" smtClean="0"/>
              <a:t> </a:t>
            </a:r>
            <a:r>
              <a:rPr lang="ru-RU" sz="1600" dirty="0" smtClean="0"/>
              <a:t>≥</a:t>
            </a:r>
            <a:endParaRPr lang="ru-RU" sz="1600" dirty="0"/>
          </a:p>
          <a:p>
            <a:pPr>
              <a:spcBef>
                <a:spcPct val="50000"/>
              </a:spcBef>
            </a:pPr>
            <a:r>
              <a:rPr lang="ru-RU" dirty="0" smtClean="0"/>
              <a:t> </a:t>
            </a:r>
            <a:r>
              <a:rPr lang="ru-RU" sz="1600" i="1" dirty="0"/>
              <a:t>f</a:t>
            </a:r>
            <a:r>
              <a:rPr lang="ru-RU" sz="1600" i="1" baseline="-25000" dirty="0"/>
              <a:t>c</a:t>
            </a:r>
            <a:r>
              <a:rPr lang="ru-RU" dirty="0" smtClean="0"/>
              <a:t> </a:t>
            </a:r>
            <a:r>
              <a:rPr lang="ru-RU" sz="1600" dirty="0" smtClean="0"/>
              <a:t>=</a:t>
            </a:r>
            <a:endParaRPr lang="ru-RU" sz="1600" dirty="0"/>
          </a:p>
          <a:p>
            <a:pPr>
              <a:spcBef>
                <a:spcPct val="50000"/>
              </a:spcBef>
            </a:pPr>
            <a:endParaRPr lang="ru-RU" sz="1600" dirty="0"/>
          </a:p>
        </p:txBody>
      </p:sp>
      <p:sp>
        <p:nvSpPr>
          <p:cNvPr id="118375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5026025"/>
            <a:ext cx="3581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Ограничение времени удержания: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 </a:t>
            </a:r>
            <a:r>
              <a:rPr lang="ru-RU" sz="1600" i="1" dirty="0"/>
              <a:t>t</a:t>
            </a:r>
            <a:r>
              <a:rPr lang="ru-RU" sz="1600" baseline="-25000" dirty="0"/>
              <a:t>ccq</a:t>
            </a:r>
            <a:r>
              <a:rPr lang="ru-RU" sz="1600" dirty="0"/>
              <a:t> + </a:t>
            </a:r>
            <a:r>
              <a:rPr lang="ru-RU" sz="1600" i="1" dirty="0"/>
              <a:t>t</a:t>
            </a:r>
            <a:r>
              <a:rPr lang="ru-RU" sz="1600" i="1" baseline="-25000" dirty="0"/>
              <a:t>cd</a:t>
            </a:r>
            <a:r>
              <a:rPr lang="ru-RU" sz="1600" dirty="0"/>
              <a:t> &gt; </a:t>
            </a:r>
            <a:r>
              <a:rPr lang="ru-RU" sz="1600" i="1" dirty="0"/>
              <a:t>t</a:t>
            </a:r>
            <a:r>
              <a:rPr lang="ru-RU" sz="1600" baseline="-25000" dirty="0"/>
              <a:t>hold</a:t>
            </a:r>
            <a:r>
              <a:rPr lang="ru-RU" sz="1600" dirty="0"/>
              <a:t> ?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Временной анализ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182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5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066800"/>
            <a:ext cx="32004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Временные характеристики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ccq</a:t>
            </a:r>
            <a:r>
              <a:rPr lang="ru-RU" dirty="0" smtClean="0"/>
              <a:t> </a:t>
            </a:r>
            <a:r>
              <a:rPr lang="ru-RU" sz="1800" dirty="0" smtClean="0"/>
              <a:t>   = 30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pcq</a:t>
            </a:r>
            <a:r>
              <a:rPr lang="ru-RU" dirty="0" smtClean="0"/>
              <a:t> </a:t>
            </a:r>
            <a:r>
              <a:rPr lang="ru-RU" sz="1800" dirty="0" smtClean="0"/>
              <a:t>   = 50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baseline="-25000" dirty="0"/>
              <a:t>setup</a:t>
            </a:r>
            <a:r>
              <a:rPr lang="ru-RU" dirty="0" smtClean="0"/>
              <a:t> </a:t>
            </a:r>
            <a:r>
              <a:rPr lang="ru-RU" sz="1800" dirty="0" smtClean="0"/>
              <a:t> = 60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baseline="-25000" dirty="0"/>
              <a:t>hold</a:t>
            </a:r>
            <a:r>
              <a:rPr lang="ru-RU" dirty="0" smtClean="0"/>
              <a:t> </a:t>
            </a:r>
            <a:r>
              <a:rPr lang="ru-RU" sz="1800" dirty="0" smtClean="0"/>
              <a:t>   = 70 пс</a:t>
            </a:r>
            <a:endParaRPr lang="ru-RU" sz="1800" dirty="0"/>
          </a:p>
          <a:p>
            <a:pPr>
              <a:spcBef>
                <a:spcPct val="50000"/>
              </a:spcBef>
            </a:pP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pd</a:t>
            </a:r>
            <a:r>
              <a:rPr lang="ru-RU" dirty="0" smtClean="0"/>
              <a:t> </a:t>
            </a:r>
            <a:r>
              <a:rPr lang="ru-RU" sz="1800" dirty="0" smtClean="0"/>
              <a:t>     = 35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cd</a:t>
            </a:r>
            <a:r>
              <a:rPr lang="ru-RU" dirty="0" smtClean="0"/>
              <a:t> </a:t>
            </a:r>
            <a:r>
              <a:rPr lang="ru-RU" sz="1800" dirty="0" smtClean="0"/>
              <a:t>     = 25 пс</a:t>
            </a:r>
            <a:endParaRPr lang="ru-RU" sz="1800" dirty="0"/>
          </a:p>
        </p:txBody>
      </p:sp>
      <p:graphicFrame>
        <p:nvGraphicFramePr>
          <p:cNvPr id="118374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22501720"/>
              </p:ext>
            </p:extLst>
          </p:nvPr>
        </p:nvGraphicFramePr>
        <p:xfrm>
          <a:off x="1364456" y="1143000"/>
          <a:ext cx="4205288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15" name="VISIO" r:id="rId12" imgW="2314440" imgH="1517400" progId="Visio.Drawing.6">
                  <p:embed/>
                </p:oleObj>
              </mc:Choice>
              <mc:Fallback>
                <p:oleObj name="VISIO" r:id="rId12" imgW="2314440" imgH="1517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456" y="1143000"/>
                        <a:ext cx="4205288" cy="275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49" name="Object 5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31347693"/>
              </p:ext>
            </p:extLst>
          </p:nvPr>
        </p:nvGraphicFramePr>
        <p:xfrm>
          <a:off x="6400800" y="4038600"/>
          <a:ext cx="152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16" name="VISIO" r:id="rId14" imgW="104040" imgH="504000" progId="Visio.Drawing.6">
                  <p:embed/>
                </p:oleObj>
              </mc:Choice>
              <mc:Fallback>
                <p:oleObj name="VISIO" r:id="rId14" imgW="10404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38600"/>
                        <a:ext cx="1524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52" name="Object 8"/>
          <p:cNvGraphicFramePr>
            <a:graphicFrameLocks noGrp="1" noChangeAspect="1"/>
          </p:cNvGraphicFramePr>
          <p:nvPr>
            <p:ph sz="quarter" idx="4294967295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55986762"/>
              </p:ext>
            </p:extLst>
          </p:nvPr>
        </p:nvGraphicFramePr>
        <p:xfrm>
          <a:off x="6019800" y="3871912"/>
          <a:ext cx="495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17" name="VISIO" r:id="rId16" imgW="257040" imgH="600120" progId="Visio.Drawing.6">
                  <p:embed/>
                </p:oleObj>
              </mc:Choice>
              <mc:Fallback>
                <p:oleObj name="VISIO" r:id="rId16" imgW="257040" imgH="600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71912"/>
                        <a:ext cx="4953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3746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5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375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267200"/>
            <a:ext cx="35814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/>
              <a:t>t</a:t>
            </a:r>
            <a:r>
              <a:rPr lang="ru-RU" sz="1600" i="1" baseline="-25000" dirty="0"/>
              <a:t>pd</a:t>
            </a:r>
            <a:r>
              <a:rPr lang="ru-RU" sz="1600" dirty="0"/>
              <a:t> = 3 x 35 пс = 105 пс</a:t>
            </a:r>
          </a:p>
          <a:p>
            <a:pPr>
              <a:spcBef>
                <a:spcPct val="50000"/>
              </a:spcBef>
            </a:pPr>
            <a:r>
              <a:rPr lang="ru-RU" sz="1600" i="1" dirty="0"/>
              <a:t>t</a:t>
            </a:r>
            <a:r>
              <a:rPr lang="ru-RU" sz="1600" i="1" baseline="-25000" dirty="0"/>
              <a:t>cd</a:t>
            </a:r>
            <a:r>
              <a:rPr lang="ru-RU" sz="1600" dirty="0"/>
              <a:t> = 25 пс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Ограничение времени предустановки:</a:t>
            </a:r>
          </a:p>
          <a:p>
            <a:pPr>
              <a:spcBef>
                <a:spcPct val="50000"/>
              </a:spcBef>
            </a:pPr>
            <a:r>
              <a:rPr lang="ru-RU" smtClean="0"/>
              <a:t> </a:t>
            </a:r>
            <a:r>
              <a:rPr lang="ru-RU" sz="1600" i="1" dirty="0"/>
              <a:t>T</a:t>
            </a:r>
            <a:r>
              <a:rPr lang="ru-RU" sz="1600" i="1" baseline="-25000" dirty="0"/>
              <a:t>c</a:t>
            </a:r>
            <a:r>
              <a:rPr lang="ru-RU" smtClean="0"/>
              <a:t> </a:t>
            </a:r>
            <a:r>
              <a:rPr lang="ru-RU" sz="1600" dirty="0"/>
              <a:t>≥ (50 + 105 + 60) пс = 215 пс</a:t>
            </a:r>
          </a:p>
          <a:p>
            <a:pPr>
              <a:spcBef>
                <a:spcPct val="50000"/>
              </a:spcBef>
            </a:pPr>
            <a:r>
              <a:rPr lang="ru-RU" smtClean="0"/>
              <a:t> </a:t>
            </a:r>
            <a:r>
              <a:rPr lang="ru-RU" sz="1600" i="1" dirty="0"/>
              <a:t>f</a:t>
            </a:r>
            <a:r>
              <a:rPr lang="ru-RU" sz="1600" i="1" baseline="-25000" dirty="0"/>
              <a:t>c</a:t>
            </a:r>
            <a:r>
              <a:rPr lang="ru-RU" sz="1600" dirty="0"/>
              <a:t> = 1/</a:t>
            </a:r>
            <a:r>
              <a:rPr lang="ru-RU" sz="1600" i="1" dirty="0"/>
              <a:t>T</a:t>
            </a:r>
            <a:r>
              <a:rPr lang="ru-RU" sz="1600" i="1" baseline="-25000" dirty="0"/>
              <a:t>c</a:t>
            </a:r>
            <a:r>
              <a:rPr lang="ru-RU" sz="1600" dirty="0"/>
              <a:t> = 4.65 ГГц</a:t>
            </a:r>
          </a:p>
          <a:p>
            <a:pPr>
              <a:spcBef>
                <a:spcPct val="50000"/>
              </a:spcBef>
            </a:pPr>
            <a:endParaRPr lang="ru-RU" sz="1600" dirty="0"/>
          </a:p>
        </p:txBody>
      </p:sp>
      <p:sp>
        <p:nvSpPr>
          <p:cNvPr id="118375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5026025"/>
            <a:ext cx="3581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Ограничение времени удержания: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 </a:t>
            </a:r>
            <a:r>
              <a:rPr lang="ru-RU" sz="1600" i="1" dirty="0"/>
              <a:t>t</a:t>
            </a:r>
            <a:r>
              <a:rPr lang="ru-RU" sz="1600" baseline="-25000" dirty="0"/>
              <a:t>ccq</a:t>
            </a:r>
            <a:r>
              <a:rPr lang="ru-RU" sz="1600" dirty="0"/>
              <a:t> + </a:t>
            </a:r>
            <a:r>
              <a:rPr lang="ru-RU" sz="1600" i="1" dirty="0"/>
              <a:t>t</a:t>
            </a:r>
            <a:r>
              <a:rPr lang="ru-RU" sz="1600" i="1" baseline="-25000" dirty="0"/>
              <a:t>cd</a:t>
            </a:r>
            <a:r>
              <a:rPr lang="ru-RU" sz="1600" dirty="0"/>
              <a:t> &gt; </a:t>
            </a:r>
            <a:r>
              <a:rPr lang="ru-RU" sz="1600" i="1" dirty="0"/>
              <a:t>t</a:t>
            </a:r>
            <a:r>
              <a:rPr lang="ru-RU" sz="1600" baseline="-25000" dirty="0"/>
              <a:t>hold</a:t>
            </a:r>
            <a:r>
              <a:rPr lang="ru-RU" sz="1600" dirty="0"/>
              <a:t> ?</a:t>
            </a:r>
          </a:p>
          <a:p>
            <a:pPr>
              <a:spcBef>
                <a:spcPct val="50000"/>
              </a:spcBef>
            </a:pPr>
            <a:r>
              <a:rPr lang="ru-RU" sz="1600" dirty="0"/>
              <a:t> (30 + 25) ps &gt; 70 ps ?  </a:t>
            </a:r>
            <a:r>
              <a:rPr lang="ru-RU" sz="1600" b="1" dirty="0">
                <a:solidFill>
                  <a:srgbClr val="C00000"/>
                </a:solidFill>
              </a:rPr>
              <a:t>Нет!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Временной анализ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664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5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066800"/>
            <a:ext cx="32004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Временные характеристики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ccq</a:t>
            </a:r>
            <a:r>
              <a:rPr lang="ru-RU" dirty="0" smtClean="0"/>
              <a:t> </a:t>
            </a:r>
            <a:r>
              <a:rPr lang="ru-RU" sz="1800" dirty="0" smtClean="0"/>
              <a:t>   = 30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pcq</a:t>
            </a:r>
            <a:r>
              <a:rPr lang="ru-RU" dirty="0" smtClean="0"/>
              <a:t> </a:t>
            </a:r>
            <a:r>
              <a:rPr lang="ru-RU" sz="1800" dirty="0" smtClean="0"/>
              <a:t>   = 50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baseline="-25000" dirty="0"/>
              <a:t>setup</a:t>
            </a:r>
            <a:r>
              <a:rPr lang="ru-RU" dirty="0" smtClean="0"/>
              <a:t> </a:t>
            </a:r>
            <a:r>
              <a:rPr lang="ru-RU" sz="1800" dirty="0" smtClean="0"/>
              <a:t> = 60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baseline="-25000" dirty="0"/>
              <a:t>hold</a:t>
            </a:r>
            <a:r>
              <a:rPr lang="ru-RU" dirty="0" smtClean="0"/>
              <a:t> </a:t>
            </a:r>
            <a:r>
              <a:rPr lang="ru-RU" sz="1800" dirty="0" smtClean="0"/>
              <a:t>   = 70 пс</a:t>
            </a:r>
            <a:endParaRPr lang="ru-RU" sz="1800" dirty="0"/>
          </a:p>
          <a:p>
            <a:pPr>
              <a:spcBef>
                <a:spcPct val="50000"/>
              </a:spcBef>
            </a:pP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pd</a:t>
            </a:r>
            <a:r>
              <a:rPr lang="ru-RU" dirty="0" smtClean="0"/>
              <a:t> </a:t>
            </a:r>
            <a:r>
              <a:rPr lang="ru-RU" sz="1800" dirty="0" smtClean="0"/>
              <a:t>     = 35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cd</a:t>
            </a:r>
            <a:r>
              <a:rPr lang="ru-RU" dirty="0" smtClean="0"/>
              <a:t> </a:t>
            </a:r>
            <a:r>
              <a:rPr lang="ru-RU" sz="1800" dirty="0" smtClean="0"/>
              <a:t>     = 25 пс</a:t>
            </a:r>
            <a:endParaRPr lang="ru-RU" sz="1800" dirty="0"/>
          </a:p>
        </p:txBody>
      </p:sp>
      <p:graphicFrame>
        <p:nvGraphicFramePr>
          <p:cNvPr id="1183749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41649562"/>
              </p:ext>
            </p:extLst>
          </p:nvPr>
        </p:nvGraphicFramePr>
        <p:xfrm>
          <a:off x="6400800" y="4068762"/>
          <a:ext cx="152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91" name="VISIO" r:id="rId13" imgW="104040" imgH="504000" progId="Visio.Drawing.6">
                  <p:embed/>
                </p:oleObj>
              </mc:Choice>
              <mc:Fallback>
                <p:oleObj name="VISIO" r:id="rId13" imgW="10404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68762"/>
                        <a:ext cx="1524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52" name="Object 8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61817029"/>
              </p:ext>
            </p:extLst>
          </p:nvPr>
        </p:nvGraphicFramePr>
        <p:xfrm>
          <a:off x="5981700" y="3795712"/>
          <a:ext cx="495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92" name="VISIO" r:id="rId15" imgW="257040" imgH="600120" progId="Visio.Drawing.6">
                  <p:embed/>
                </p:oleObj>
              </mc:Choice>
              <mc:Fallback>
                <p:oleObj name="VISIO" r:id="rId15" imgW="257040" imgH="600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3795712"/>
                        <a:ext cx="4953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374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5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37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4267200"/>
            <a:ext cx="35814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/>
              <a:t>t</a:t>
            </a:r>
            <a:r>
              <a:rPr lang="ru-RU" sz="1600" i="1" baseline="-25000" dirty="0"/>
              <a:t>pd</a:t>
            </a:r>
            <a:r>
              <a:rPr lang="ru-RU" smtClean="0"/>
              <a:t> </a:t>
            </a:r>
            <a:r>
              <a:rPr lang="ru-RU" sz="1600" dirty="0" smtClean="0"/>
              <a:t>=</a:t>
            </a:r>
            <a:endParaRPr lang="ru-RU" sz="1600" dirty="0"/>
          </a:p>
          <a:p>
            <a:pPr>
              <a:spcBef>
                <a:spcPct val="50000"/>
              </a:spcBef>
            </a:pPr>
            <a:r>
              <a:rPr lang="ru-RU" sz="1600" i="1" dirty="0"/>
              <a:t>t</a:t>
            </a:r>
            <a:r>
              <a:rPr lang="ru-RU" sz="1600" i="1" baseline="-25000" dirty="0"/>
              <a:t>cd</a:t>
            </a:r>
            <a:r>
              <a:rPr lang="ru-RU" smtClean="0"/>
              <a:t> </a:t>
            </a:r>
            <a:r>
              <a:rPr lang="ru-RU" sz="1600" dirty="0" smtClean="0"/>
              <a:t>=</a:t>
            </a:r>
            <a:endParaRPr lang="ru-RU" sz="1600" dirty="0"/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Ограничение времени предустановки:</a:t>
            </a:r>
          </a:p>
          <a:p>
            <a:pPr>
              <a:spcBef>
                <a:spcPct val="50000"/>
              </a:spcBef>
            </a:pPr>
            <a:r>
              <a:rPr lang="ru-RU" smtClean="0"/>
              <a:t> </a:t>
            </a:r>
            <a:r>
              <a:rPr lang="ru-RU" sz="1600" i="1" dirty="0"/>
              <a:t>T</a:t>
            </a:r>
            <a:r>
              <a:rPr lang="ru-RU" sz="1600" i="1" baseline="-25000" dirty="0"/>
              <a:t>c</a:t>
            </a:r>
            <a:r>
              <a:rPr lang="ru-RU" smtClean="0"/>
              <a:t> </a:t>
            </a:r>
            <a:r>
              <a:rPr lang="ru-RU" sz="1600" dirty="0" smtClean="0"/>
              <a:t>≥</a:t>
            </a:r>
            <a:endParaRPr lang="ru-RU" sz="1600" dirty="0"/>
          </a:p>
          <a:p>
            <a:pPr>
              <a:spcBef>
                <a:spcPct val="50000"/>
              </a:spcBef>
            </a:pPr>
            <a:r>
              <a:rPr lang="ru-RU" smtClean="0"/>
              <a:t> </a:t>
            </a:r>
            <a:r>
              <a:rPr lang="ru-RU" sz="1600" i="1" dirty="0"/>
              <a:t>f</a:t>
            </a:r>
            <a:r>
              <a:rPr lang="ru-RU" sz="1600" i="1" baseline="-25000" dirty="0"/>
              <a:t>c</a:t>
            </a:r>
            <a:r>
              <a:rPr lang="ru-RU" smtClean="0"/>
              <a:t> </a:t>
            </a:r>
            <a:r>
              <a:rPr lang="ru-RU" sz="1600" dirty="0" smtClean="0"/>
              <a:t>=</a:t>
            </a:r>
            <a:endParaRPr lang="ru-RU" sz="1600" dirty="0"/>
          </a:p>
          <a:p>
            <a:pPr>
              <a:spcBef>
                <a:spcPct val="50000"/>
              </a:spcBef>
            </a:pPr>
            <a:endParaRPr lang="ru-RU" sz="1600" dirty="0"/>
          </a:p>
        </p:txBody>
      </p:sp>
      <p:sp>
        <p:nvSpPr>
          <p:cNvPr id="118375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81600" y="5026025"/>
            <a:ext cx="3581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Ограничение времени удержания:</a:t>
            </a:r>
          </a:p>
          <a:p>
            <a:pPr>
              <a:spcBef>
                <a:spcPct val="50000"/>
              </a:spcBef>
            </a:pPr>
            <a:r>
              <a:rPr lang="ru-RU" smtClean="0"/>
              <a:t> </a:t>
            </a:r>
            <a:r>
              <a:rPr lang="ru-RU" sz="1600" i="1" dirty="0"/>
              <a:t>t</a:t>
            </a:r>
            <a:r>
              <a:rPr lang="ru-RU" sz="1600" baseline="-25000" dirty="0"/>
              <a:t>ccq</a:t>
            </a:r>
            <a:r>
              <a:rPr lang="ru-RU" sz="1600" dirty="0"/>
              <a:t> + </a:t>
            </a:r>
            <a:r>
              <a:rPr lang="ru-RU" sz="1600" i="1" dirty="0"/>
              <a:t>t</a:t>
            </a:r>
            <a:r>
              <a:rPr lang="ru-RU" sz="1600" i="1" baseline="-25000" dirty="0"/>
              <a:t>cd</a:t>
            </a:r>
            <a:r>
              <a:rPr lang="ru-RU" sz="1600" dirty="0"/>
              <a:t> &gt; </a:t>
            </a:r>
            <a:r>
              <a:rPr lang="ru-RU" sz="1600" i="1" dirty="0"/>
              <a:t>t</a:t>
            </a:r>
            <a:r>
              <a:rPr lang="ru-RU" sz="1600" baseline="-25000" dirty="0"/>
              <a:t>hold</a:t>
            </a:r>
            <a:r>
              <a:rPr lang="ru-RU" sz="1600" dirty="0"/>
              <a:t> ?</a:t>
            </a:r>
          </a:p>
          <a:p>
            <a:pPr>
              <a:spcBef>
                <a:spcPct val="50000"/>
              </a:spcBef>
            </a:pPr>
            <a:r>
              <a:rPr lang="ru-RU" smtClean="0"/>
              <a:t>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Временной анализ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82205605"/>
              </p:ext>
            </p:extLst>
          </p:nvPr>
        </p:nvGraphicFramePr>
        <p:xfrm>
          <a:off x="1143000" y="1490662"/>
          <a:ext cx="38100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93" name="VISIO" r:id="rId17" imgW="2315768" imgH="1517385" progId="Visio.Drawing.6">
                  <p:embed/>
                </p:oleObj>
              </mc:Choice>
              <mc:Fallback>
                <p:oleObj name="VISIO" r:id="rId17" imgW="2315768" imgH="1517385" progId="Visio.Drawing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90662"/>
                        <a:ext cx="3810000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1081088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chemeClr val="accent1"/>
                </a:solidFill>
              </a:rPr>
              <a:t>Добавим буфер в кратчайший путь:</a:t>
            </a:r>
          </a:p>
        </p:txBody>
      </p:sp>
    </p:spTree>
    <p:extLst>
      <p:ext uri="{BB962C8B-B14F-4D97-AF65-F5344CB8AC3E}">
        <p14:creationId xmlns:p14="http://schemas.microsoft.com/office/powerpoint/2010/main" val="3569840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5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066800"/>
            <a:ext cx="32004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Временные характеристики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ccq</a:t>
            </a:r>
            <a:r>
              <a:rPr lang="ru-RU" dirty="0" smtClean="0"/>
              <a:t> </a:t>
            </a:r>
            <a:r>
              <a:rPr lang="ru-RU" sz="1800" dirty="0" smtClean="0"/>
              <a:t>   = 30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pcq</a:t>
            </a:r>
            <a:r>
              <a:rPr lang="ru-RU" dirty="0" smtClean="0"/>
              <a:t> </a:t>
            </a:r>
            <a:r>
              <a:rPr lang="ru-RU" sz="1800" dirty="0" smtClean="0"/>
              <a:t>   = 50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baseline="-25000" dirty="0"/>
              <a:t>setup</a:t>
            </a:r>
            <a:r>
              <a:rPr lang="ru-RU" dirty="0" smtClean="0"/>
              <a:t> </a:t>
            </a:r>
            <a:r>
              <a:rPr lang="ru-RU" sz="1800" dirty="0" smtClean="0"/>
              <a:t> = 60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baseline="-25000" dirty="0"/>
              <a:t>hold</a:t>
            </a:r>
            <a:r>
              <a:rPr lang="ru-RU" dirty="0" smtClean="0"/>
              <a:t> </a:t>
            </a:r>
            <a:r>
              <a:rPr lang="ru-RU" sz="1800" dirty="0" smtClean="0"/>
              <a:t>   = 70 пс</a:t>
            </a:r>
            <a:endParaRPr lang="ru-RU" sz="1800" dirty="0"/>
          </a:p>
          <a:p>
            <a:pPr>
              <a:spcBef>
                <a:spcPct val="50000"/>
              </a:spcBef>
            </a:pP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pd</a:t>
            </a:r>
            <a:r>
              <a:rPr lang="ru-RU" dirty="0" smtClean="0"/>
              <a:t> </a:t>
            </a:r>
            <a:r>
              <a:rPr lang="ru-RU" sz="1800" dirty="0" smtClean="0"/>
              <a:t>     = 35 пс</a:t>
            </a:r>
            <a:endParaRPr lang="ru-RU" sz="1800" dirty="0"/>
          </a:p>
          <a:p>
            <a:pPr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1800" i="1" dirty="0"/>
              <a:t>t</a:t>
            </a:r>
            <a:r>
              <a:rPr lang="ru-RU" sz="1800" i="1" baseline="-25000" dirty="0"/>
              <a:t>cd</a:t>
            </a:r>
            <a:r>
              <a:rPr lang="ru-RU" dirty="0" smtClean="0"/>
              <a:t> </a:t>
            </a:r>
            <a:r>
              <a:rPr lang="ru-RU" sz="1800" dirty="0" smtClean="0"/>
              <a:t>     = 25 пс</a:t>
            </a:r>
            <a:endParaRPr lang="ru-RU" sz="1800" dirty="0"/>
          </a:p>
        </p:txBody>
      </p:sp>
      <p:graphicFrame>
        <p:nvGraphicFramePr>
          <p:cNvPr id="1183749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05925616"/>
              </p:ext>
            </p:extLst>
          </p:nvPr>
        </p:nvGraphicFramePr>
        <p:xfrm>
          <a:off x="6400800" y="4068762"/>
          <a:ext cx="152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6" name="VISIO" r:id="rId13" imgW="104040" imgH="504000" progId="Visio.Drawing.6">
                  <p:embed/>
                </p:oleObj>
              </mc:Choice>
              <mc:Fallback>
                <p:oleObj name="VISIO" r:id="rId13" imgW="10404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68762"/>
                        <a:ext cx="1524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752" name="Object 8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80563164"/>
              </p:ext>
            </p:extLst>
          </p:nvPr>
        </p:nvGraphicFramePr>
        <p:xfrm>
          <a:off x="5981700" y="3871912"/>
          <a:ext cx="495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7" name="VISIO" r:id="rId15" imgW="257040" imgH="600120" progId="Visio.Drawing.6">
                  <p:embed/>
                </p:oleObj>
              </mc:Choice>
              <mc:Fallback>
                <p:oleObj name="VISIO" r:id="rId15" imgW="257040" imgH="600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3871912"/>
                        <a:ext cx="4953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374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5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37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4267200"/>
            <a:ext cx="35814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/>
              <a:t>t</a:t>
            </a:r>
            <a:r>
              <a:rPr lang="ru-RU" sz="1600" i="1" baseline="-25000" dirty="0"/>
              <a:t>pd</a:t>
            </a:r>
            <a:r>
              <a:rPr lang="ru-RU" sz="1600" dirty="0"/>
              <a:t> = 3 x 35 пс = 105 пс</a:t>
            </a:r>
          </a:p>
          <a:p>
            <a:pPr>
              <a:spcBef>
                <a:spcPct val="50000"/>
              </a:spcBef>
            </a:pPr>
            <a:r>
              <a:rPr lang="ru-RU" sz="1600" i="1" dirty="0"/>
              <a:t>t</a:t>
            </a:r>
            <a:r>
              <a:rPr lang="ru-RU" sz="1600" i="1" baseline="-25000" dirty="0"/>
              <a:t>cd</a:t>
            </a:r>
            <a:r>
              <a:rPr lang="ru-RU" sz="1600" dirty="0"/>
              <a:t> = 2 x 25 пс = 50 пс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Ограничение времени предустановки:</a:t>
            </a:r>
          </a:p>
          <a:p>
            <a:pPr>
              <a:spcBef>
                <a:spcPct val="50000"/>
              </a:spcBef>
            </a:pPr>
            <a:r>
              <a:rPr lang="ru-RU" smtClean="0"/>
              <a:t> </a:t>
            </a:r>
            <a:r>
              <a:rPr lang="ru-RU" sz="1600" i="1" dirty="0"/>
              <a:t>T</a:t>
            </a:r>
            <a:r>
              <a:rPr lang="ru-RU" sz="1600" i="1" baseline="-25000" dirty="0"/>
              <a:t>c</a:t>
            </a:r>
            <a:r>
              <a:rPr lang="ru-RU" smtClean="0"/>
              <a:t> </a:t>
            </a:r>
            <a:r>
              <a:rPr lang="ru-RU" sz="1600" dirty="0"/>
              <a:t>≥ (50 + 105 + 60) пс = 215 пс</a:t>
            </a:r>
          </a:p>
          <a:p>
            <a:pPr>
              <a:spcBef>
                <a:spcPct val="50000"/>
              </a:spcBef>
            </a:pPr>
            <a:r>
              <a:rPr lang="ru-RU" smtClean="0"/>
              <a:t> </a:t>
            </a:r>
            <a:r>
              <a:rPr lang="ru-RU" sz="1600" i="1" dirty="0"/>
              <a:t>f</a:t>
            </a:r>
            <a:r>
              <a:rPr lang="ru-RU" sz="1600" i="1" baseline="-25000" dirty="0"/>
              <a:t>c</a:t>
            </a:r>
            <a:r>
              <a:rPr lang="ru-RU" sz="1600" dirty="0"/>
              <a:t> = 1/</a:t>
            </a:r>
            <a:r>
              <a:rPr lang="ru-RU" sz="1600" i="1" dirty="0"/>
              <a:t>T</a:t>
            </a:r>
            <a:r>
              <a:rPr lang="ru-RU" sz="1600" i="1" baseline="-25000" dirty="0"/>
              <a:t>c</a:t>
            </a:r>
            <a:r>
              <a:rPr lang="ru-RU" sz="1600" dirty="0"/>
              <a:t> = 4.65 ГГц</a:t>
            </a:r>
          </a:p>
          <a:p>
            <a:pPr>
              <a:spcBef>
                <a:spcPct val="50000"/>
              </a:spcBef>
            </a:pPr>
            <a:endParaRPr lang="ru-RU" sz="1600" dirty="0"/>
          </a:p>
        </p:txBody>
      </p:sp>
      <p:sp>
        <p:nvSpPr>
          <p:cNvPr id="118375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81600" y="5026025"/>
            <a:ext cx="3581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Ограничение времени удержания:</a:t>
            </a:r>
          </a:p>
          <a:p>
            <a:pPr>
              <a:spcBef>
                <a:spcPct val="50000"/>
              </a:spcBef>
            </a:pPr>
            <a:r>
              <a:rPr lang="ru-RU" smtClean="0"/>
              <a:t> </a:t>
            </a:r>
            <a:r>
              <a:rPr lang="ru-RU" sz="1600" i="1" dirty="0"/>
              <a:t>t</a:t>
            </a:r>
            <a:r>
              <a:rPr lang="ru-RU" sz="1600" baseline="-25000" dirty="0"/>
              <a:t>ccq</a:t>
            </a:r>
            <a:r>
              <a:rPr lang="ru-RU" sz="1600" dirty="0"/>
              <a:t> + </a:t>
            </a:r>
            <a:r>
              <a:rPr lang="ru-RU" sz="1600" i="1" dirty="0"/>
              <a:t>t</a:t>
            </a:r>
            <a:r>
              <a:rPr lang="ru-RU" sz="1600" i="1" baseline="-25000" dirty="0"/>
              <a:t>cd</a:t>
            </a:r>
            <a:r>
              <a:rPr lang="ru-RU" sz="1600" dirty="0"/>
              <a:t> &gt; </a:t>
            </a:r>
            <a:r>
              <a:rPr lang="ru-RU" sz="1600" i="1" dirty="0"/>
              <a:t>t</a:t>
            </a:r>
            <a:r>
              <a:rPr lang="ru-RU" sz="1600" baseline="-25000" dirty="0"/>
              <a:t>hold</a:t>
            </a:r>
            <a:r>
              <a:rPr lang="ru-RU" sz="1600" dirty="0"/>
              <a:t> ?</a:t>
            </a:r>
          </a:p>
          <a:p>
            <a:pPr>
              <a:spcBef>
                <a:spcPct val="50000"/>
              </a:spcBef>
            </a:pPr>
            <a:r>
              <a:rPr lang="ru-RU" sz="1600" dirty="0"/>
              <a:t> (30 + 50) пс &gt; 70 пс ?  </a:t>
            </a:r>
            <a:r>
              <a:rPr lang="ru-RU" sz="1600" b="1" dirty="0" smtClean="0">
                <a:solidFill>
                  <a:srgbClr val="C00000"/>
                </a:solidFill>
              </a:rPr>
              <a:t>Да!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Временной анализ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087528756"/>
              </p:ext>
            </p:extLst>
          </p:nvPr>
        </p:nvGraphicFramePr>
        <p:xfrm>
          <a:off x="1143000" y="1490662"/>
          <a:ext cx="38100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8" name="VISIO" r:id="rId17" imgW="2315768" imgH="1517385" progId="Visio.Drawing.6">
                  <p:embed/>
                </p:oleObj>
              </mc:Choice>
              <mc:Fallback>
                <p:oleObj name="VISIO" r:id="rId17" imgW="2315768" imgH="151738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90662"/>
                        <a:ext cx="3810000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1081088"/>
            <a:ext cx="419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chemeClr val="accent1"/>
                </a:solidFill>
              </a:rPr>
              <a:t>Добавим буфер в кратчайший путь:</a:t>
            </a:r>
          </a:p>
        </p:txBody>
      </p:sp>
    </p:spTree>
    <p:extLst>
      <p:ext uri="{BB962C8B-B14F-4D97-AF65-F5344CB8AC3E}">
        <p14:creationId xmlns:p14="http://schemas.microsoft.com/office/powerpoint/2010/main" val="84677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2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181100"/>
            <a:ext cx="7543800" cy="4953000"/>
          </a:xfrm>
        </p:spPr>
        <p:txBody>
          <a:bodyPr>
            <a:normAutofit/>
          </a:bodyPr>
          <a:lstStyle/>
          <a:p>
            <a:r>
              <a:rPr lang="ru-RU" sz="2000" dirty="0"/>
              <a:t>Тактовые импульсы поступают на разные регистры схемы не одновременно</a:t>
            </a:r>
          </a:p>
          <a:p>
            <a:r>
              <a:rPr lang="ru-RU" sz="2000" b="1" dirty="0" smtClean="0"/>
              <a:t>Расфазировка</a:t>
            </a:r>
            <a:r>
              <a:rPr lang="ru-RU" sz="2000" dirty="0" smtClean="0"/>
              <a:t>: различие во времени между фронтами тактовых сигналов разных элементов</a:t>
            </a:r>
          </a:p>
          <a:p>
            <a:r>
              <a:rPr lang="ru-RU" sz="2000" dirty="0" smtClean="0"/>
              <a:t>Следует выполнить </a:t>
            </a:r>
            <a:r>
              <a:rPr lang="ru-RU" sz="2000" b="1" dirty="0" smtClean="0"/>
              <a:t>анализ худшего случая</a:t>
            </a:r>
            <a:r>
              <a:rPr lang="ru-RU" sz="2000" dirty="0" smtClean="0"/>
              <a:t>, чтобы гарантировать выполнение динамической дисциплины для всех регистров схемы!</a:t>
            </a:r>
          </a:p>
        </p:txBody>
      </p:sp>
      <p:graphicFrame>
        <p:nvGraphicFramePr>
          <p:cNvPr id="1056778" name="Object 10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76803887"/>
              </p:ext>
            </p:extLst>
          </p:nvPr>
        </p:nvGraphicFramePr>
        <p:xfrm>
          <a:off x="2514600" y="3276600"/>
          <a:ext cx="3751262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29" name="VISIO" r:id="rId8" imgW="2321280" imgH="1967400" progId="Visio.Drawing.6">
                  <p:embed/>
                </p:oleObj>
              </mc:Choice>
              <mc:Fallback>
                <p:oleObj name="VISIO" r:id="rId8" imgW="2321280" imgH="1967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76600"/>
                        <a:ext cx="3751262" cy="317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677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Расфазировка тактовых сигналов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202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847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4959006"/>
              </p:ext>
            </p:extLst>
          </p:nvPr>
        </p:nvGraphicFramePr>
        <p:xfrm>
          <a:off x="1943100" y="3582649"/>
          <a:ext cx="586740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6" name="VISIO" r:id="rId8" imgW="2060280" imgH="720360" progId="Visio.Drawing.6">
                  <p:embed/>
                </p:oleObj>
              </mc:Choice>
              <mc:Fallback>
                <p:oleObj name="VISIO" r:id="rId8" imgW="2060280" imgH="720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582649"/>
                        <a:ext cx="5867400" cy="205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84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54177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Основной блок для построения других элементы, хранящих состояние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Два выхода: </a:t>
            </a:r>
            <a:r>
              <a:rPr lang="ru-RU" sz="3200" i="1" dirty="0">
                <a:latin typeface="Times New Roman" pitchFamily="18" charset="0"/>
              </a:rPr>
              <a:t>Q</a:t>
            </a:r>
            <a:r>
              <a:rPr lang="ru-RU" sz="3200" dirty="0">
                <a:latin typeface="Times New Roman" pitchFamily="18" charset="0"/>
              </a:rPr>
              <a:t>, </a:t>
            </a:r>
            <a:r>
              <a:rPr lang="ru-RU" sz="3200" i="1" dirty="0">
                <a:latin typeface="Times New Roman" pitchFamily="18" charset="0"/>
              </a:rPr>
              <a:t>Q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Входов нет</a:t>
            </a:r>
          </a:p>
        </p:txBody>
      </p:sp>
      <p:sp>
        <p:nvSpPr>
          <p:cNvPr id="958476" name="Line 1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0386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Бистабильная схема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3116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2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181100"/>
            <a:ext cx="7848600" cy="495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худшем случае CLK2 опережает во времени CLK1</a:t>
            </a:r>
          </a:p>
        </p:txBody>
      </p:sp>
      <p:graphicFrame>
        <p:nvGraphicFramePr>
          <p:cNvPr id="1189896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73528785"/>
              </p:ext>
            </p:extLst>
          </p:nvPr>
        </p:nvGraphicFramePr>
        <p:xfrm>
          <a:off x="762000" y="1752600"/>
          <a:ext cx="44958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1" name="VISIO" r:id="rId10" imgW="2157480" imgH="1971720" progId="Visio.Drawing.6">
                  <p:embed/>
                </p:oleObj>
              </mc:Choice>
              <mc:Fallback>
                <p:oleObj name="VISIO" r:id="rId10" imgW="2157480" imgH="1971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4495800" cy="410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989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3429000"/>
            <a:ext cx="3581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i="1" baseline="-25000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ru-RU" smtClean="0"/>
              <a:t>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</a:rPr>
              <a:t>≥</a:t>
            </a:r>
            <a:endParaRPr lang="ru-RU" sz="2400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989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3352800"/>
            <a:ext cx="3733800" cy="1371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Время предустановки с учетом расфазировки тактовых импульсов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871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2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181100"/>
            <a:ext cx="7848600" cy="495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худшем случае CLK2 опережает во времени CLK1</a:t>
            </a:r>
          </a:p>
        </p:txBody>
      </p:sp>
      <p:graphicFrame>
        <p:nvGraphicFramePr>
          <p:cNvPr id="1189896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93416878"/>
              </p:ext>
            </p:extLst>
          </p:nvPr>
        </p:nvGraphicFramePr>
        <p:xfrm>
          <a:off x="762000" y="1752600"/>
          <a:ext cx="44958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66" name="VISIO" r:id="rId10" imgW="2157480" imgH="1971720" progId="Visio.Drawing.6">
                  <p:embed/>
                </p:oleObj>
              </mc:Choice>
              <mc:Fallback>
                <p:oleObj name="VISIO" r:id="rId10" imgW="2157480" imgH="1971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4495800" cy="410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989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3429000"/>
            <a:ext cx="3581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i="1" baseline="-25000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 ≥ 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i="1" baseline="-25000" dirty="0">
                <a:solidFill>
                  <a:schemeClr val="accent1"/>
                </a:solidFill>
                <a:latin typeface="Times New Roman" pitchFamily="18" charset="0"/>
              </a:rPr>
              <a:t>pcq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i="1" baseline="-25000" dirty="0">
                <a:solidFill>
                  <a:schemeClr val="accent1"/>
                </a:solidFill>
                <a:latin typeface="Times New Roman" pitchFamily="18" charset="0"/>
              </a:rPr>
              <a:t>pd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baseline="-25000" dirty="0">
                <a:solidFill>
                  <a:schemeClr val="accent1"/>
                </a:solidFill>
                <a:latin typeface="Times New Roman" pitchFamily="18" charset="0"/>
              </a:rPr>
              <a:t>setup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baseline="-25000" dirty="0">
                <a:solidFill>
                  <a:schemeClr val="accent1"/>
                </a:solidFill>
                <a:latin typeface="Times New Roman" pitchFamily="18" charset="0"/>
              </a:rPr>
              <a:t>skew</a:t>
            </a:r>
            <a:endParaRPr lang="ru-RU" sz="2400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i="1" baseline="-25000" dirty="0">
                <a:solidFill>
                  <a:schemeClr val="accent1"/>
                </a:solidFill>
                <a:latin typeface="Times New Roman" pitchFamily="18" charset="0"/>
              </a:rPr>
              <a:t>pd</a:t>
            </a:r>
            <a:r>
              <a:rPr lang="ru-RU" smtClean="0"/>
              <a:t>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</a:rPr>
              <a:t>≤</a:t>
            </a:r>
            <a:endParaRPr lang="ru-RU" sz="2400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989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3352800"/>
            <a:ext cx="3733800" cy="1371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Ограничение времени предустановки с учетом расфазировки тактовых импульсов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1742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2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181100"/>
            <a:ext cx="7848600" cy="495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худшем случае CLK2 опережает во времени CLK1</a:t>
            </a:r>
          </a:p>
        </p:txBody>
      </p:sp>
      <p:graphicFrame>
        <p:nvGraphicFramePr>
          <p:cNvPr id="1189896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93416878"/>
              </p:ext>
            </p:extLst>
          </p:nvPr>
        </p:nvGraphicFramePr>
        <p:xfrm>
          <a:off x="762000" y="1752600"/>
          <a:ext cx="44958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90" name="VISIO" r:id="rId10" imgW="2157480" imgH="1971720" progId="Visio.Drawing.6">
                  <p:embed/>
                </p:oleObj>
              </mc:Choice>
              <mc:Fallback>
                <p:oleObj name="VISIO" r:id="rId10" imgW="2157480" imgH="1971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4495800" cy="410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989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3429000"/>
            <a:ext cx="3581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i="1" baseline="-25000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 ≥ 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i="1" baseline="-25000" dirty="0">
                <a:solidFill>
                  <a:schemeClr val="accent1"/>
                </a:solidFill>
                <a:latin typeface="Times New Roman" pitchFamily="18" charset="0"/>
              </a:rPr>
              <a:t>pcq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i="1" baseline="-25000" dirty="0">
                <a:solidFill>
                  <a:schemeClr val="accent1"/>
                </a:solidFill>
                <a:latin typeface="Times New Roman" pitchFamily="18" charset="0"/>
              </a:rPr>
              <a:t>pd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baseline="-25000" dirty="0">
                <a:solidFill>
                  <a:schemeClr val="accent1"/>
                </a:solidFill>
                <a:latin typeface="Times New Roman" pitchFamily="18" charset="0"/>
              </a:rPr>
              <a:t>setup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baseline="-25000" dirty="0">
                <a:solidFill>
                  <a:schemeClr val="accent1"/>
                </a:solidFill>
                <a:latin typeface="Times New Roman" pitchFamily="18" charset="0"/>
              </a:rPr>
              <a:t>skew</a:t>
            </a:r>
            <a:endParaRPr lang="ru-RU" sz="2400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i="1" baseline="-25000" dirty="0">
                <a:solidFill>
                  <a:schemeClr val="accent1"/>
                </a:solidFill>
                <a:latin typeface="Times New Roman" pitchFamily="18" charset="0"/>
              </a:rPr>
              <a:t>pd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 ≤ 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i="1" baseline="-25000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 – (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i="1" baseline="-25000" dirty="0">
                <a:solidFill>
                  <a:schemeClr val="accent1"/>
                </a:solidFill>
                <a:latin typeface="Times New Roman" pitchFamily="18" charset="0"/>
              </a:rPr>
              <a:t>pcq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baseline="-25000" dirty="0">
                <a:solidFill>
                  <a:schemeClr val="accent1"/>
                </a:solidFill>
                <a:latin typeface="Times New Roman" pitchFamily="18" charset="0"/>
              </a:rPr>
              <a:t>setup</a:t>
            </a:r>
            <a:r>
              <a:rPr lang="ru-RU" smtClean="0"/>
              <a:t>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+ </a:t>
            </a:r>
            <a:r>
              <a:rPr lang="ru-RU" sz="24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400" baseline="-25000" dirty="0">
                <a:solidFill>
                  <a:schemeClr val="accent1"/>
                </a:solidFill>
                <a:latin typeface="Times New Roman" pitchFamily="18" charset="0"/>
              </a:rPr>
              <a:t>skew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endParaRPr lang="ru-RU" sz="2400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400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989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3352800"/>
            <a:ext cx="3733800" cy="1371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Ограничение времени предустановки с учетом расфазировки тактовых импульсов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1742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8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543800" cy="495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худшем случае CLK2 отстает во времени от CLK1</a:t>
            </a:r>
          </a:p>
        </p:txBody>
      </p:sp>
      <p:graphicFrame>
        <p:nvGraphicFramePr>
          <p:cNvPr id="1193992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46213842"/>
              </p:ext>
            </p:extLst>
          </p:nvPr>
        </p:nvGraphicFramePr>
        <p:xfrm>
          <a:off x="906462" y="1752600"/>
          <a:ext cx="427513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4" name="VISIO" r:id="rId10" imgW="2128680" imgH="2200320" progId="Visio.Drawing.6">
                  <p:embed/>
                </p:oleObj>
              </mc:Choice>
              <mc:Fallback>
                <p:oleObj name="VISIO" r:id="rId10" imgW="2128680" imgH="2200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2" y="1752600"/>
                        <a:ext cx="4275138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398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398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399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3429000"/>
            <a:ext cx="320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ccq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cd</a:t>
            </a:r>
            <a:r>
              <a:rPr lang="ru-RU" smtClean="0"/>
              <a:t> 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</a:rPr>
              <a:t>&gt;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399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7800" y="3429000"/>
            <a:ext cx="3276600" cy="1219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Ограничение времени удержания с учетом расфазировки тактовых импульсов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5451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8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543800" cy="495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худшем случае CLK2 отстает во времени от CLK1</a:t>
            </a:r>
          </a:p>
        </p:txBody>
      </p:sp>
      <p:graphicFrame>
        <p:nvGraphicFramePr>
          <p:cNvPr id="1193992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46213842"/>
              </p:ext>
            </p:extLst>
          </p:nvPr>
        </p:nvGraphicFramePr>
        <p:xfrm>
          <a:off x="906462" y="1752600"/>
          <a:ext cx="427513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38" name="VISIO" r:id="rId10" imgW="2128680" imgH="2200320" progId="Visio.Drawing.6">
                  <p:embed/>
                </p:oleObj>
              </mc:Choice>
              <mc:Fallback>
                <p:oleObj name="VISIO" r:id="rId10" imgW="2128680" imgH="2200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2" y="1752600"/>
                        <a:ext cx="4275138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398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398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399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3429000"/>
            <a:ext cx="320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ccq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cd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&gt;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aseline="-25000" dirty="0">
                <a:solidFill>
                  <a:schemeClr val="accent1"/>
                </a:solidFill>
                <a:latin typeface="Times New Roman" pitchFamily="18" charset="0"/>
              </a:rPr>
              <a:t>hold</a:t>
            </a:r>
            <a:r>
              <a:rPr lang="ru-RU" smtClean="0"/>
              <a:t> 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+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aseline="-25000" dirty="0">
                <a:solidFill>
                  <a:schemeClr val="accent1"/>
                </a:solidFill>
                <a:latin typeface="Times New Roman" pitchFamily="18" charset="0"/>
              </a:rPr>
              <a:t>skew</a:t>
            </a:r>
            <a:endParaRPr lang="ru-RU" sz="2800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cd</a:t>
            </a:r>
            <a:r>
              <a:rPr lang="ru-RU" smtClean="0"/>
              <a:t> 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</a:rPr>
              <a:t>&gt;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399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7800" y="3429000"/>
            <a:ext cx="3276600" cy="1219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Ограничение времени удержания с учетом расфазировки тактовых импульсов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5451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8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543800" cy="495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худшем случае CLK2 отстает во времени от CLK1</a:t>
            </a:r>
          </a:p>
        </p:txBody>
      </p:sp>
      <p:graphicFrame>
        <p:nvGraphicFramePr>
          <p:cNvPr id="1193992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60245675"/>
              </p:ext>
            </p:extLst>
          </p:nvPr>
        </p:nvGraphicFramePr>
        <p:xfrm>
          <a:off x="906462" y="1752600"/>
          <a:ext cx="427513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73" name="VISIO" r:id="rId10" imgW="2128680" imgH="2200320" progId="Visio.Drawing.6">
                  <p:embed/>
                </p:oleObj>
              </mc:Choice>
              <mc:Fallback>
                <p:oleObj name="VISIO" r:id="rId10" imgW="2128680" imgH="2200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2" y="1752600"/>
                        <a:ext cx="4275138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398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398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399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3429000"/>
            <a:ext cx="320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ccq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+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cd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&gt;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aseline="-25000" dirty="0">
                <a:solidFill>
                  <a:schemeClr val="accent1"/>
                </a:solidFill>
                <a:latin typeface="Times New Roman" pitchFamily="18" charset="0"/>
              </a:rPr>
              <a:t>hold</a:t>
            </a:r>
            <a:r>
              <a:rPr lang="ru-RU" smtClean="0"/>
              <a:t> 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+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aseline="-25000" dirty="0">
                <a:solidFill>
                  <a:schemeClr val="accent1"/>
                </a:solidFill>
                <a:latin typeface="Times New Roman" pitchFamily="18" charset="0"/>
              </a:rPr>
              <a:t>skew</a:t>
            </a:r>
            <a:endParaRPr lang="ru-RU" sz="2800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cd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 &gt;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aseline="-25000" dirty="0">
                <a:solidFill>
                  <a:schemeClr val="accent1"/>
                </a:solidFill>
                <a:latin typeface="Times New Roman" pitchFamily="18" charset="0"/>
              </a:rPr>
              <a:t>hold</a:t>
            </a:r>
            <a:r>
              <a:rPr lang="ru-RU" smtClean="0"/>
              <a:t> 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+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aseline="-25000" dirty="0">
                <a:solidFill>
                  <a:schemeClr val="accent1"/>
                </a:solidFill>
                <a:latin typeface="Times New Roman" pitchFamily="18" charset="0"/>
              </a:rPr>
              <a:t>skew</a:t>
            </a:r>
            <a:r>
              <a:rPr lang="ru-RU" smtClean="0"/>
              <a:t> 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</a:rPr>
              <a:t>– </a:t>
            </a:r>
            <a:r>
              <a:rPr lang="ru-RU" sz="2800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i="1" baseline="-25000" dirty="0">
                <a:solidFill>
                  <a:schemeClr val="accent1"/>
                </a:solidFill>
                <a:latin typeface="Times New Roman" pitchFamily="18" charset="0"/>
              </a:rPr>
              <a:t>ccq</a:t>
            </a:r>
            <a:r>
              <a:rPr lang="ru-RU" smtClean="0"/>
              <a:t> </a:t>
            </a:r>
          </a:p>
        </p:txBody>
      </p:sp>
      <p:sp>
        <p:nvSpPr>
          <p:cNvPr id="119399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7800" y="3429000"/>
            <a:ext cx="3276600" cy="1219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Ограничение времени удержания с учетом расфазировки тактовых импульсов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4997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1897" name="Object 9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0726893"/>
              </p:ext>
            </p:extLst>
          </p:nvPr>
        </p:nvGraphicFramePr>
        <p:xfrm>
          <a:off x="5634687" y="1485900"/>
          <a:ext cx="2747313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78" name="VISIO" r:id="rId10" imgW="1457280" imgH="2546280" progId="Visio.Drawing.6">
                  <p:embed/>
                </p:oleObj>
              </mc:Choice>
              <mc:Fallback>
                <p:oleObj name="VISIO" r:id="rId10" imgW="1457280" imgH="2546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687" y="1485900"/>
                        <a:ext cx="2747313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899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23219947"/>
              </p:ext>
            </p:extLst>
          </p:nvPr>
        </p:nvGraphicFramePr>
        <p:xfrm>
          <a:off x="2286000" y="3151187"/>
          <a:ext cx="266700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79" name="VISIO" r:id="rId12" imgW="914400" imgH="774720" progId="Visio.Drawing.6">
                  <p:embed/>
                </p:oleObj>
              </mc:Choice>
              <mc:Fallback>
                <p:oleObj name="VISIO" r:id="rId12" imgW="914400" imgH="774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51187"/>
                        <a:ext cx="2667000" cy="225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189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18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1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219200"/>
            <a:ext cx="5486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>
                <a:latin typeface="Times New Roman" pitchFamily="18" charset="0"/>
              </a:rPr>
              <a:t>Асинхронные (например пользовательские) входы могут приводить к нарушению динамической дисциплины</a:t>
            </a:r>
          </a:p>
        </p:txBody>
      </p:sp>
      <p:pic>
        <p:nvPicPr>
          <p:cNvPr id="1061904" name="Picture 1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199" y="3386933"/>
            <a:ext cx="1572175" cy="263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Нарушение динамической дисциплины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7099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2922" name="Object 10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7692313"/>
              </p:ext>
            </p:extLst>
          </p:nvPr>
        </p:nvGraphicFramePr>
        <p:xfrm>
          <a:off x="2971800" y="4038600"/>
          <a:ext cx="367665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1" name="VISIO" r:id="rId8" imgW="1257480" imgH="649800" progId="Visio.Drawing.6">
                  <p:embed/>
                </p:oleObj>
              </mc:Choice>
              <mc:Fallback>
                <p:oleObj name="VISIO" r:id="rId8" imgW="1257480" imgH="649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38600"/>
                        <a:ext cx="3676650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29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29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291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</a:rPr>
              <a:t>Бистабильные приборы: </a:t>
            </a:r>
            <a:r>
              <a:rPr lang="ru-RU" sz="2400" dirty="0" smtClean="0">
                <a:latin typeface="Times New Roman" pitchFamily="18" charset="0"/>
              </a:rPr>
              <a:t>два стабильные состояния и метастабильное состояние между ними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</a:rPr>
              <a:t>Триггер </a:t>
            </a:r>
            <a:r>
              <a:rPr lang="ru-RU" sz="2400" dirty="0" smtClean="0">
                <a:latin typeface="Times New Roman" pitchFamily="18" charset="0"/>
              </a:rPr>
              <a:t>два стабильные состояния (0 и 1) и одно метастабильное состояние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Если триггер попадает в метастабильное состояние, он может находится в нем неограниченно долго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Метастабильность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6106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3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2746485"/>
              </p:ext>
            </p:extLst>
          </p:nvPr>
        </p:nvGraphicFramePr>
        <p:xfrm>
          <a:off x="4038600" y="2286000"/>
          <a:ext cx="198120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5" name="VISIO" r:id="rId9" imgW="1057320" imgH="828720" progId="Visio.Drawing.6">
                  <p:embed/>
                </p:oleObj>
              </mc:Choice>
              <mc:Fallback>
                <p:oleObj name="VISIO" r:id="rId9" imgW="1057320" imgH="828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86000"/>
                        <a:ext cx="1981200" cy="148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3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83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834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2192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Times New Roman" pitchFamily="18" charset="0"/>
              </a:rPr>
              <a:t>Триггер имеет </a:t>
            </a:r>
            <a:r>
              <a:rPr lang="ru-RU" sz="2200" b="1" dirty="0" smtClean="0">
                <a:latin typeface="Times New Roman" pitchFamily="18" charset="0"/>
              </a:rPr>
              <a:t>обратную связь</a:t>
            </a:r>
            <a:r>
              <a:rPr lang="ru-RU" sz="2200" dirty="0" smtClean="0">
                <a:latin typeface="Times New Roman" pitchFamily="18" charset="0"/>
              </a:rPr>
              <a:t>: если </a:t>
            </a:r>
            <a:r>
              <a:rPr lang="ru-RU" sz="2200" i="1" dirty="0">
                <a:latin typeface="Times New Roman" pitchFamily="18" charset="0"/>
              </a:rPr>
              <a:t>Q</a:t>
            </a:r>
            <a:r>
              <a:rPr lang="ru-RU" sz="2200" dirty="0" smtClean="0">
                <a:latin typeface="Times New Roman" pitchFamily="18" charset="0"/>
              </a:rPr>
              <a:t> находится где-то между 1 и 0, то перекрестно соединенные элементы устанавливают выход в одно из двух состояний (1 или 0)</a:t>
            </a:r>
            <a:endParaRPr lang="ru-RU" sz="2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3834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3581400"/>
            <a:ext cx="8534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Times New Roman" pitchFamily="18" charset="0"/>
              </a:rPr>
              <a:t>Метастабильный сигнал: если он не принял корректное значение 0 или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Times New Roman" pitchFamily="18" charset="0"/>
              </a:rPr>
              <a:t>Если вход триггера изменяется в случайный момент, </a:t>
            </a:r>
            <a:r>
              <a:rPr lang="ru-RU" sz="2200" b="1" dirty="0" smtClean="0">
                <a:latin typeface="Times New Roman" pitchFamily="18" charset="0"/>
              </a:rPr>
              <a:t>вероятность того, что его выход </a:t>
            </a:r>
            <a:r>
              <a:rPr lang="ru-RU" sz="2200" b="1" i="1" dirty="0">
                <a:latin typeface="Times New Roman" pitchFamily="18" charset="0"/>
              </a:rPr>
              <a:t>Q</a:t>
            </a:r>
            <a:r>
              <a:rPr lang="ru-RU" sz="2200" b="1" dirty="0" smtClean="0">
                <a:latin typeface="Times New Roman" pitchFamily="18" charset="0"/>
              </a:rPr>
              <a:t> будет в метастабильном</a:t>
            </a:r>
            <a:r>
              <a:rPr lang="ru-RU" sz="2200" dirty="0" smtClean="0">
                <a:latin typeface="Times New Roman" pitchFamily="18" charset="0"/>
              </a:rPr>
              <a:t> состоянии спустя время </a:t>
            </a:r>
            <a:r>
              <a:rPr lang="ru-RU" sz="2200" i="1" dirty="0" smtClean="0">
                <a:latin typeface="Times New Roman" pitchFamily="18" charset="0"/>
              </a:rPr>
              <a:t>t</a:t>
            </a:r>
            <a:r>
              <a:rPr lang="ru-RU" sz="2200" dirty="0" smtClean="0">
                <a:latin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b="1" dirty="0">
                <a:latin typeface="Times New Roman" pitchFamily="18" charset="0"/>
              </a:rPr>
              <a:t>                                    P(</a:t>
            </a:r>
            <a:r>
              <a:rPr lang="ru-RU" sz="2000" b="1" i="1" dirty="0">
                <a:latin typeface="Times New Roman" pitchFamily="18" charset="0"/>
              </a:rPr>
              <a:t>t</a:t>
            </a:r>
            <a:r>
              <a:rPr lang="ru-RU" sz="2000" b="1" baseline="-25000" dirty="0">
                <a:latin typeface="Times New Roman" pitchFamily="18" charset="0"/>
              </a:rPr>
              <a:t>res</a:t>
            </a:r>
            <a:r>
              <a:rPr lang="ru-RU" sz="2000" b="1" dirty="0">
                <a:latin typeface="Times New Roman" pitchFamily="18" charset="0"/>
              </a:rPr>
              <a:t> &gt; </a:t>
            </a:r>
            <a:r>
              <a:rPr lang="ru-RU" sz="2000" b="1" i="1" dirty="0">
                <a:latin typeface="Times New Roman" pitchFamily="18" charset="0"/>
              </a:rPr>
              <a:t>t</a:t>
            </a:r>
            <a:r>
              <a:rPr lang="ru-RU" sz="2000" b="1" dirty="0">
                <a:latin typeface="Times New Roman" pitchFamily="18" charset="0"/>
              </a:rPr>
              <a:t>) = (</a:t>
            </a:r>
            <a:r>
              <a:rPr lang="ru-RU" sz="2000" b="1" i="1" dirty="0">
                <a:latin typeface="Times New Roman" pitchFamily="18" charset="0"/>
              </a:rPr>
              <a:t>T</a:t>
            </a:r>
            <a:r>
              <a:rPr lang="ru-RU" sz="2000" b="1" baseline="-25000" dirty="0">
                <a:latin typeface="Times New Roman" pitchFamily="18" charset="0"/>
              </a:rPr>
              <a:t>0</a:t>
            </a:r>
            <a:r>
              <a:rPr lang="ru-RU" sz="2000" b="1" dirty="0">
                <a:latin typeface="Times New Roman" pitchFamily="18" charset="0"/>
              </a:rPr>
              <a:t>/</a:t>
            </a:r>
            <a:r>
              <a:rPr lang="ru-RU" sz="2000" b="1" i="1" dirty="0">
                <a:latin typeface="Times New Roman" pitchFamily="18" charset="0"/>
              </a:rPr>
              <a:t>T</a:t>
            </a:r>
            <a:r>
              <a:rPr lang="ru-RU" sz="2000" b="1" i="1" baseline="-25000" dirty="0">
                <a:latin typeface="Times New Roman" pitchFamily="18" charset="0"/>
              </a:rPr>
              <a:t>c</a:t>
            </a:r>
            <a:r>
              <a:rPr lang="ru-RU" dirty="0" smtClean="0"/>
              <a:t> </a:t>
            </a:r>
            <a:r>
              <a:rPr lang="ru-RU" sz="2000" b="1" dirty="0">
                <a:latin typeface="Times New Roman" pitchFamily="18" charset="0"/>
              </a:rPr>
              <a:t>) e</a:t>
            </a:r>
            <a:r>
              <a:rPr lang="ru-RU" sz="2000" b="1" baseline="30000" dirty="0">
                <a:latin typeface="Times New Roman" pitchFamily="18" charset="0"/>
              </a:rPr>
              <a:t>-</a:t>
            </a:r>
            <a:r>
              <a:rPr lang="ru-RU" sz="2000" b="1" i="1" baseline="30000" dirty="0">
                <a:latin typeface="Times New Roman" pitchFamily="18" charset="0"/>
              </a:rPr>
              <a:t>t</a:t>
            </a:r>
            <a:r>
              <a:rPr lang="ru-RU" sz="2000" b="1" baseline="30000" dirty="0">
                <a:latin typeface="Times New Roman" pitchFamily="18" charset="0"/>
              </a:rPr>
              <a:t>/τ</a:t>
            </a:r>
            <a:endParaRPr lang="ru-RU" sz="20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200" i="1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</a:t>
            </a:r>
            <a:r>
              <a:rPr lang="en-US" dirty="0" smtClean="0"/>
              <a:t>	</a:t>
            </a:r>
            <a:r>
              <a:rPr lang="ru-RU" sz="2000" i="1" dirty="0" err="1" smtClean="0">
                <a:latin typeface="Times New Roman" pitchFamily="18" charset="0"/>
              </a:rPr>
              <a:t>t</a:t>
            </a:r>
            <a:r>
              <a:rPr lang="ru-RU" sz="2000" baseline="-25000" dirty="0" err="1" smtClean="0">
                <a:latin typeface="Times New Roman" pitchFamily="18" charset="0"/>
              </a:rPr>
              <a:t>res</a:t>
            </a:r>
            <a:r>
              <a:rPr lang="ru-RU" sz="2000" dirty="0" smtClean="0">
                <a:latin typeface="Times New Roman" pitchFamily="18" charset="0"/>
              </a:rPr>
              <a:t>    </a:t>
            </a:r>
            <a:r>
              <a:rPr lang="ru-RU" sz="2000" dirty="0">
                <a:latin typeface="Times New Roman" pitchFamily="18" charset="0"/>
              </a:rPr>
              <a:t>:  время разрешения в 1 или </a:t>
            </a:r>
            <a:r>
              <a:rPr lang="ru-RU" sz="2000" dirty="0" smtClean="0">
                <a:latin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</a:rPr>
              <a:t>  </a:t>
            </a:r>
            <a:r>
              <a:rPr lang="ru-RU" sz="2000" i="1" dirty="0" smtClean="0">
                <a:latin typeface="Times New Roman" pitchFamily="18" charset="0"/>
              </a:rPr>
              <a:t>T</a:t>
            </a:r>
            <a:r>
              <a:rPr lang="ru-RU" sz="2000" baseline="-25000" dirty="0" smtClean="0">
                <a:latin typeface="Times New Roman" pitchFamily="18" charset="0"/>
              </a:rPr>
              <a:t>0</a:t>
            </a:r>
            <a:r>
              <a:rPr lang="ru-RU" sz="2000" dirty="0">
                <a:latin typeface="Times New Roman" pitchFamily="18" charset="0"/>
              </a:rPr>
              <a:t>, τ :  </a:t>
            </a:r>
            <a:r>
              <a:rPr lang="ru-RU" sz="2000" dirty="0" smtClean="0">
                <a:latin typeface="Times New Roman" pitchFamily="18" charset="0"/>
              </a:rPr>
              <a:t>характеристики схемы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Внутренняя структура триггера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5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14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1417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600" b="1" dirty="0">
                <a:latin typeface="Times New Roman" pitchFamily="18" charset="0"/>
              </a:rPr>
              <a:t>Интуитивно: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000" b="1" i="1" dirty="0" smtClean="0">
                <a:latin typeface="Times New Roman" pitchFamily="18" charset="0"/>
              </a:rPr>
              <a:t>T</a:t>
            </a:r>
            <a:r>
              <a:rPr lang="ru-RU" sz="2000" b="1" baseline="-25000" dirty="0" smtClean="0">
                <a:latin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</a:rPr>
              <a:t>/</a:t>
            </a:r>
            <a:r>
              <a:rPr lang="ru-RU" sz="2000" b="1" i="1" dirty="0" smtClean="0">
                <a:latin typeface="Times New Roman" pitchFamily="18" charset="0"/>
              </a:rPr>
              <a:t>T</a:t>
            </a:r>
            <a:r>
              <a:rPr lang="ru-RU" sz="2000" b="1" baseline="-25000" dirty="0" smtClean="0">
                <a:latin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</a:rPr>
              <a:t>: вероятность изменения входа в плохое (апертурное) время</a:t>
            </a: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000" dirty="0">
                <a:latin typeface="Times New Roman" pitchFamily="18" charset="0"/>
              </a:rPr>
              <a:t>                                    P(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baseline="-25000" dirty="0">
                <a:latin typeface="Times New Roman" pitchFamily="18" charset="0"/>
              </a:rPr>
              <a:t>res</a:t>
            </a:r>
            <a:r>
              <a:rPr lang="ru-RU" sz="2000" dirty="0">
                <a:latin typeface="Times New Roman" pitchFamily="18" charset="0"/>
              </a:rPr>
              <a:t> &gt; 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dirty="0">
                <a:latin typeface="Times New Roman" pitchFamily="18" charset="0"/>
              </a:rPr>
              <a:t>) =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(</a:t>
            </a:r>
            <a:r>
              <a:rPr lang="ru-RU" sz="2000" b="1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000" b="1" baseline="-25000" dirty="0">
                <a:solidFill>
                  <a:schemeClr val="accent1"/>
                </a:solidFill>
                <a:latin typeface="Times New Roman" pitchFamily="18" charset="0"/>
              </a:rPr>
              <a:t>0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/</a:t>
            </a:r>
            <a:r>
              <a:rPr lang="ru-RU" sz="2000" b="1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000" b="1" i="1" baseline="-25000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ru-RU" dirty="0" smtClean="0"/>
              <a:t>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</a:rPr>
              <a:t>e</a:t>
            </a:r>
            <a:r>
              <a:rPr lang="ru-RU" sz="2000" baseline="30000" dirty="0">
                <a:latin typeface="Times New Roman" pitchFamily="18" charset="0"/>
              </a:rPr>
              <a:t>-</a:t>
            </a:r>
            <a:r>
              <a:rPr lang="ru-RU" sz="2000" i="1" baseline="30000" dirty="0">
                <a:latin typeface="Times New Roman" pitchFamily="18" charset="0"/>
              </a:rPr>
              <a:t>t</a:t>
            </a:r>
            <a:r>
              <a:rPr lang="ru-RU" sz="2000" baseline="30000" dirty="0">
                <a:latin typeface="Times New Roman" pitchFamily="18" charset="0"/>
              </a:rPr>
              <a:t>/τ</a:t>
            </a: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b="1" dirty="0" smtClean="0">
                <a:latin typeface="Times New Roman" pitchFamily="18" charset="0"/>
              </a:rPr>
              <a:t>τ</a:t>
            </a:r>
            <a:r>
              <a:rPr lang="ru-RU" sz="2000" dirty="0" smtClean="0">
                <a:latin typeface="Times New Roman" pitchFamily="18" charset="0"/>
              </a:rPr>
              <a:t>: константа, определяющая как быстро триггер уходит из метастабильного состояния</a:t>
            </a:r>
            <a:endParaRPr lang="ru-RU" sz="18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000" dirty="0">
                <a:latin typeface="Times New Roman" pitchFamily="18" charset="0"/>
              </a:rPr>
              <a:t>                                    P(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baseline="-25000" dirty="0">
                <a:latin typeface="Times New Roman" pitchFamily="18" charset="0"/>
              </a:rPr>
              <a:t>res</a:t>
            </a:r>
            <a:r>
              <a:rPr lang="ru-RU" sz="2000" dirty="0">
                <a:latin typeface="Times New Roman" pitchFamily="18" charset="0"/>
              </a:rPr>
              <a:t> &gt; 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dirty="0">
                <a:latin typeface="Times New Roman" pitchFamily="18" charset="0"/>
              </a:rPr>
              <a:t>) = (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baseline="-25000" dirty="0">
                <a:latin typeface="Times New Roman" pitchFamily="18" charset="0"/>
              </a:rPr>
              <a:t>0</a:t>
            </a:r>
            <a:r>
              <a:rPr lang="ru-RU" sz="2000" dirty="0">
                <a:latin typeface="Times New Roman" pitchFamily="18" charset="0"/>
              </a:rPr>
              <a:t>/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i="1" baseline="-25000" dirty="0">
                <a:latin typeface="Times New Roman" pitchFamily="18" charset="0"/>
              </a:rPr>
              <a:t>c</a:t>
            </a:r>
            <a:r>
              <a:rPr lang="ru-RU" dirty="0" smtClean="0"/>
              <a:t> </a:t>
            </a:r>
            <a:r>
              <a:rPr lang="ru-RU" sz="2000" dirty="0">
                <a:latin typeface="Times New Roman" pitchFamily="18" charset="0"/>
              </a:rPr>
              <a:t>)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e</a:t>
            </a:r>
            <a:r>
              <a:rPr lang="ru-RU" sz="2000" b="1" baseline="30000" dirty="0">
                <a:solidFill>
                  <a:schemeClr val="accent1"/>
                </a:solidFill>
                <a:latin typeface="Times New Roman" pitchFamily="18" charset="0"/>
              </a:rPr>
              <a:t>-</a:t>
            </a:r>
            <a:r>
              <a:rPr lang="ru-RU" sz="2000" b="1" i="1" baseline="30000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000" b="1" baseline="30000" dirty="0">
                <a:solidFill>
                  <a:schemeClr val="accent1"/>
                </a:solidFill>
                <a:latin typeface="Times New Roman" pitchFamily="18" charset="0"/>
              </a:rPr>
              <a:t>/τ</a:t>
            </a:r>
            <a:endParaRPr lang="ru-RU" sz="2000" b="1" baseline="30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Коротко, если триггер фиксирует метастабильный вход, то после достаточно продолжительного ожидания (</a:t>
            </a:r>
            <a:r>
              <a:rPr lang="ru-RU" sz="2400" i="1" dirty="0">
                <a:latin typeface="Times New Roman" pitchFamily="18" charset="0"/>
              </a:rPr>
              <a:t>t</a:t>
            </a:r>
            <a:r>
              <a:rPr lang="ru-RU" sz="2400" dirty="0">
                <a:latin typeface="Times New Roman" pitchFamily="18" charset="0"/>
              </a:rPr>
              <a:t>) он, с высокой вероятностью, перейдет в стабильное состояние 0 или 1</a:t>
            </a:r>
          </a:p>
          <a:p>
            <a:pPr marL="342900" indent="-342900">
              <a:spcBef>
                <a:spcPct val="20000"/>
              </a:spcBef>
            </a:pPr>
            <a:endParaRPr lang="ru-RU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Метастабильность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09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9739" name="Object 11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2054104"/>
              </p:ext>
            </p:extLst>
          </p:nvPr>
        </p:nvGraphicFramePr>
        <p:xfrm>
          <a:off x="6553200" y="1868487"/>
          <a:ext cx="175260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0" name="VISIO" r:id="rId12" imgW="914400" imgH="774720" progId="Visio.Drawing.6">
                  <p:embed/>
                </p:oleObj>
              </mc:Choice>
              <mc:Fallback>
                <p:oleObj name="VISIO" r:id="rId12" imgW="914400" imgH="774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868487"/>
                        <a:ext cx="1752600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9741" name="Object 13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2170361"/>
              </p:ext>
            </p:extLst>
          </p:nvPr>
        </p:nvGraphicFramePr>
        <p:xfrm>
          <a:off x="6553200" y="3697287"/>
          <a:ext cx="175260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1" name="VISIO" r:id="rId14" imgW="914400" imgH="774720" progId="Visio.Drawing.6">
                  <p:embed/>
                </p:oleObj>
              </mc:Choice>
              <mc:Fallback>
                <p:oleObj name="VISIO" r:id="rId14" imgW="914400" imgH="774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697287"/>
                        <a:ext cx="1752600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973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Рассмотрим два возможных случая: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800" b="1" i="1" dirty="0">
                <a:solidFill>
                  <a:schemeClr val="accent1"/>
                </a:solidFill>
                <a:latin typeface="Times New Roman" pitchFamily="18" charset="0"/>
              </a:rPr>
              <a:t>Q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</a:rPr>
              <a:t> = 0: </a:t>
            </a: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ru-RU" dirty="0" smtClean="0"/>
              <a:t>   </a:t>
            </a:r>
            <a:r>
              <a:rPr lang="ru-RU" sz="2800" dirty="0" smtClean="0">
                <a:latin typeface="Times New Roman" pitchFamily="18" charset="0"/>
              </a:rPr>
              <a:t>Тогда </a:t>
            </a:r>
            <a:r>
              <a:rPr lang="ru-RU" sz="2800" i="1" dirty="0">
                <a:latin typeface="Times New Roman" pitchFamily="18" charset="0"/>
              </a:rPr>
              <a:t>Q</a:t>
            </a:r>
            <a:r>
              <a:rPr lang="ru-RU" sz="2800" dirty="0" smtClean="0">
                <a:latin typeface="Times New Roman" pitchFamily="18" charset="0"/>
              </a:rPr>
              <a:t> = 1, </a:t>
            </a:r>
            <a:r>
              <a:rPr lang="ru-RU" sz="2800" i="1" dirty="0" smtClean="0">
                <a:latin typeface="Times New Roman" pitchFamily="18" charset="0"/>
              </a:rPr>
              <a:t>Q</a:t>
            </a:r>
            <a:r>
              <a:rPr lang="ru-RU" dirty="0" smtClean="0"/>
              <a:t> </a:t>
            </a:r>
            <a:r>
              <a:rPr lang="ru-RU" sz="2800" dirty="0">
                <a:latin typeface="Times New Roman" pitchFamily="18" charset="0"/>
              </a:rPr>
              <a:t>= 0 </a:t>
            </a:r>
            <a:endParaRPr lang="en-US" sz="2800" dirty="0" smtClean="0">
              <a:latin typeface="Times New Roman" pitchFamily="18" charset="0"/>
            </a:endParaRPr>
          </a:p>
          <a:p>
            <a:pPr lvl="1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</a:rPr>
              <a:t>нет противоречия)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</a:rPr>
              <a:t>Q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</a:rPr>
              <a:t>= 1: </a:t>
            </a: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ru-RU" dirty="0" smtClean="0"/>
              <a:t>   </a:t>
            </a:r>
            <a:r>
              <a:rPr lang="ru-RU" sz="2800" dirty="0" smtClean="0">
                <a:latin typeface="Times New Roman" pitchFamily="18" charset="0"/>
              </a:rPr>
              <a:t>Тогда </a:t>
            </a:r>
            <a:r>
              <a:rPr lang="ru-RU" sz="2800" i="1" dirty="0">
                <a:latin typeface="Times New Roman" pitchFamily="18" charset="0"/>
              </a:rPr>
              <a:t>Q</a:t>
            </a:r>
            <a:r>
              <a:rPr lang="ru-RU" sz="2800" dirty="0" smtClean="0">
                <a:latin typeface="Times New Roman" pitchFamily="18" charset="0"/>
              </a:rPr>
              <a:t> = 0, </a:t>
            </a:r>
            <a:r>
              <a:rPr lang="ru-RU" sz="2800" i="1" dirty="0" smtClean="0">
                <a:latin typeface="Times New Roman" pitchFamily="18" charset="0"/>
              </a:rPr>
              <a:t>Q</a:t>
            </a:r>
            <a:r>
              <a:rPr lang="ru-RU" dirty="0" smtClean="0"/>
              <a:t> </a:t>
            </a:r>
            <a:r>
              <a:rPr lang="ru-RU" sz="2800" dirty="0">
                <a:latin typeface="Times New Roman" pitchFamily="18" charset="0"/>
              </a:rPr>
              <a:t>= 1 </a:t>
            </a:r>
            <a:endParaRPr lang="en-US" sz="2800" dirty="0" smtClean="0">
              <a:latin typeface="Times New Roman" pitchFamily="18" charset="0"/>
            </a:endParaRPr>
          </a:p>
          <a:p>
            <a:pPr lvl="1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</a:rPr>
              <a:t>нет противоречия)</a:t>
            </a:r>
          </a:p>
          <a:p>
            <a:pPr lvl="1">
              <a:spcBef>
                <a:spcPct val="20000"/>
              </a:spcBef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Times New Roman" pitchFamily="18" charset="0"/>
              </a:rPr>
              <a:t>Хранит 1 бит переменной состояния Q (или Q)</a:t>
            </a:r>
            <a:endParaRPr lang="ru-RU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</a:rPr>
              <a:t>Входы управления состоянием отсутствуют</a:t>
            </a:r>
          </a:p>
        </p:txBody>
      </p:sp>
      <p:sp>
        <p:nvSpPr>
          <p:cNvPr id="96973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4186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973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0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9736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438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Анализ бистабильной схемы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514600" y="388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63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46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7907933"/>
              </p:ext>
            </p:extLst>
          </p:nvPr>
        </p:nvGraphicFramePr>
        <p:xfrm>
          <a:off x="3352800" y="4013200"/>
          <a:ext cx="20574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9" name="VISIO" r:id="rId8" imgW="828720" imgH="780840" progId="Visio.Drawing.6">
                  <p:embed/>
                </p:oleObj>
              </mc:Choice>
              <mc:Fallback>
                <p:oleObj name="VISIO" r:id="rId8" imgW="828720" imgH="780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13200"/>
                        <a:ext cx="2057400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5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34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346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>
                <a:latin typeface="Times New Roman" pitchFamily="18" charset="0"/>
              </a:rPr>
              <a:t>Наличие асинхронных входов неизбежно </a:t>
            </a:r>
            <a:r>
              <a:rPr lang="ru-RU" sz="2400" dirty="0">
                <a:latin typeface="Times New Roman" pitchFamily="18" charset="0"/>
              </a:rPr>
              <a:t>(интерфейс пользователя, системы с разными тактовыми сигналами и т.д.)</a:t>
            </a: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</a:rPr>
              <a:t>Функция синхронизатора: </a:t>
            </a:r>
            <a:r>
              <a:rPr lang="ru-RU" sz="2400" dirty="0" smtClean="0">
                <a:latin typeface="Times New Roman" pitchFamily="18" charset="0"/>
              </a:rPr>
              <a:t>сделать вероятность сбоя (выход </a:t>
            </a:r>
            <a:r>
              <a:rPr lang="ru-RU" sz="2400" i="1" dirty="0">
                <a:latin typeface="Times New Roman" pitchFamily="18" charset="0"/>
              </a:rPr>
              <a:t>Q</a:t>
            </a:r>
            <a:r>
              <a:rPr lang="ru-RU" sz="2400" dirty="0" smtClean="0">
                <a:latin typeface="Times New Roman" pitchFamily="18" charset="0"/>
              </a:rPr>
              <a:t> находится в метастабильном состоянии) достаточно малой</a:t>
            </a: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Синхронизатор не может довести вероятность сбоя до 0</a:t>
            </a:r>
            <a:endParaRPr lang="ru-RU" sz="2000" baseline="30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Синхронизаторы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0343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88" name="Object 8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2794774"/>
              </p:ext>
            </p:extLst>
          </p:nvPr>
        </p:nvGraphicFramePr>
        <p:xfrm>
          <a:off x="3581400" y="2667000"/>
          <a:ext cx="4724400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93" name="VISIO" r:id="rId9" imgW="2486160" imgH="2143080" progId="Visio.Drawing.6">
                  <p:embed/>
                </p:oleObj>
              </mc:Choice>
              <mc:Fallback>
                <p:oleObj name="VISIO" r:id="rId9" imgW="2486160" imgH="214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667000"/>
                        <a:ext cx="4724400" cy="407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48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448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4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48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2192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Times New Roman" pitchFamily="18" charset="0"/>
              </a:rPr>
              <a:t>Синхронизатор: строится из двух последовательно соединенных триггеров</a:t>
            </a:r>
            <a:endParaRPr lang="ru-RU" sz="2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Times New Roman" pitchFamily="18" charset="0"/>
              </a:rPr>
              <a:t>Предположим, что D изменяется во время фиксации F1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Times New Roman" pitchFamily="18" charset="0"/>
              </a:rPr>
              <a:t>У внутреннего сигнала D2 есть время (</a:t>
            </a:r>
            <a:r>
              <a:rPr lang="ru-RU" sz="2200" i="1" dirty="0">
                <a:latin typeface="Times New Roman" pitchFamily="18" charset="0"/>
              </a:rPr>
              <a:t>T</a:t>
            </a:r>
            <a:r>
              <a:rPr lang="ru-RU" sz="2200" i="1" baseline="-25000" dirty="0">
                <a:latin typeface="Times New Roman" pitchFamily="18" charset="0"/>
              </a:rPr>
              <a:t>c</a:t>
            </a:r>
            <a:r>
              <a:rPr lang="ru-RU" sz="2200" dirty="0" smtClean="0">
                <a:latin typeface="Times New Roman" pitchFamily="18" charset="0"/>
              </a:rPr>
              <a:t> - </a:t>
            </a:r>
            <a:r>
              <a:rPr lang="ru-RU" sz="2200" i="1" dirty="0">
                <a:latin typeface="Times New Roman" pitchFamily="18" charset="0"/>
              </a:rPr>
              <a:t>t</a:t>
            </a:r>
            <a:r>
              <a:rPr lang="ru-RU" sz="2200" baseline="-25000" dirty="0">
                <a:latin typeface="Times New Roman" pitchFamily="18" charset="0"/>
              </a:rPr>
              <a:t>setup</a:t>
            </a:r>
            <a:r>
              <a:rPr lang="ru-RU" sz="2200" dirty="0" smtClean="0">
                <a:latin typeface="Times New Roman" pitchFamily="18" charset="0"/>
              </a:rPr>
              <a:t>) для разрешения в 1 или 0</a:t>
            </a:r>
            <a:endParaRPr lang="ru-RU" sz="2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Внутренняя структура синхронизатора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7734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66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7844146"/>
              </p:ext>
            </p:extLst>
          </p:nvPr>
        </p:nvGraphicFramePr>
        <p:xfrm>
          <a:off x="1981200" y="2293938"/>
          <a:ext cx="5029200" cy="433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16" name="VISIO" r:id="rId9" imgW="2486160" imgH="2143080" progId="Visio.Drawing.6">
                  <p:embed/>
                </p:oleObj>
              </mc:Choice>
              <mc:Fallback>
                <p:oleObj name="VISIO" r:id="rId9" imgW="2486160" imgH="214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93938"/>
                        <a:ext cx="5029200" cy="433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6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49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49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496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143000"/>
            <a:ext cx="8077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600" dirty="0">
                <a:latin typeface="Times New Roman" pitchFamily="18" charset="0"/>
              </a:rPr>
              <a:t>Вероятность сбоя для одиночного изменения входа:</a:t>
            </a: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                  </a:t>
            </a:r>
            <a:r>
              <a:rPr lang="ru-RU" sz="3200" b="1" dirty="0">
                <a:latin typeface="Times New Roman" pitchFamily="18" charset="0"/>
              </a:rPr>
              <a:t>P(failure) = (</a:t>
            </a:r>
            <a:r>
              <a:rPr lang="ru-RU" sz="3200" b="1" i="1" dirty="0">
                <a:latin typeface="Times New Roman" pitchFamily="18" charset="0"/>
              </a:rPr>
              <a:t>T</a:t>
            </a:r>
            <a:r>
              <a:rPr lang="ru-RU" sz="3200" b="1" baseline="-25000" dirty="0">
                <a:latin typeface="Times New Roman" pitchFamily="18" charset="0"/>
              </a:rPr>
              <a:t>0</a:t>
            </a:r>
            <a:r>
              <a:rPr lang="ru-RU" sz="3200" b="1" dirty="0">
                <a:latin typeface="Times New Roman" pitchFamily="18" charset="0"/>
              </a:rPr>
              <a:t>/</a:t>
            </a:r>
            <a:r>
              <a:rPr lang="ru-RU" sz="3200" b="1" i="1" dirty="0">
                <a:latin typeface="Times New Roman" pitchFamily="18" charset="0"/>
              </a:rPr>
              <a:t>T</a:t>
            </a:r>
            <a:r>
              <a:rPr lang="ru-RU" sz="3200" b="1" i="1" baseline="-25000" dirty="0">
                <a:latin typeface="Times New Roman" pitchFamily="18" charset="0"/>
              </a:rPr>
              <a:t>c</a:t>
            </a:r>
            <a:r>
              <a:rPr lang="ru-RU" dirty="0" smtClean="0"/>
              <a:t> </a:t>
            </a:r>
            <a:r>
              <a:rPr lang="ru-RU" sz="3200" b="1" dirty="0">
                <a:latin typeface="Times New Roman" pitchFamily="18" charset="0"/>
              </a:rPr>
              <a:t>) e</a:t>
            </a:r>
            <a:r>
              <a:rPr lang="ru-RU" sz="3200" b="1" baseline="30000" dirty="0">
                <a:latin typeface="Times New Roman" pitchFamily="18" charset="0"/>
              </a:rPr>
              <a:t>-</a:t>
            </a:r>
            <a:r>
              <a:rPr lang="ru-RU" sz="3200" b="1" i="1" baseline="30000" dirty="0">
                <a:latin typeface="Times New Roman" pitchFamily="18" charset="0"/>
              </a:rPr>
              <a:t>(T</a:t>
            </a:r>
            <a:r>
              <a:rPr lang="ru-RU" sz="3200" b="1" i="1" baseline="-25000" dirty="0">
                <a:latin typeface="Times New Roman" pitchFamily="18" charset="0"/>
              </a:rPr>
              <a:t>c</a:t>
            </a:r>
            <a:r>
              <a:rPr lang="ru-RU" dirty="0" smtClean="0"/>
              <a:t> </a:t>
            </a:r>
            <a:r>
              <a:rPr lang="ru-RU" sz="3200" b="1" i="1" baseline="30000" dirty="0">
                <a:latin typeface="Times New Roman" pitchFamily="18" charset="0"/>
              </a:rPr>
              <a:t>-  t</a:t>
            </a:r>
            <a:r>
              <a:rPr lang="ru-RU" sz="3200" b="1" baseline="-25000" dirty="0">
                <a:latin typeface="Times New Roman" pitchFamily="18" charset="0"/>
              </a:rPr>
              <a:t>setup</a:t>
            </a:r>
            <a:r>
              <a:rPr lang="ru-RU" sz="3200" b="1" i="1" baseline="30000" dirty="0">
                <a:latin typeface="Times New Roman" pitchFamily="18" charset="0"/>
              </a:rPr>
              <a:t>)</a:t>
            </a:r>
            <a:r>
              <a:rPr lang="ru-RU" sz="3200" b="1" baseline="30000" dirty="0">
                <a:latin typeface="Times New Roman" pitchFamily="18" charset="0"/>
              </a:rPr>
              <a:t>/τ</a:t>
            </a:r>
            <a:endParaRPr lang="ru-RU" sz="32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Вероятность сбоя синхронизатора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163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5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9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99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954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Если асинхронный вход изменяется один раз за секунду, то вероятность сбоя за одну секунду будет равна P(failure)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Если вход изменяется </a:t>
            </a:r>
            <a:r>
              <a:rPr lang="ru-RU" sz="2400" i="1" dirty="0">
                <a:latin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</a:rPr>
              <a:t> раз за секунду, то вероятность отказа за секунду будет:</a:t>
            </a: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        </a:t>
            </a: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(failure)/с= (</a:t>
            </a: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NT</a:t>
            </a:r>
            <a:r>
              <a:rPr lang="ru-RU" sz="3200" b="1" baseline="-25000" dirty="0">
                <a:solidFill>
                  <a:schemeClr val="accent1"/>
                </a:solidFill>
                <a:latin typeface="Times New Roman" pitchFamily="18" charset="0"/>
              </a:rPr>
              <a:t>0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/</a:t>
            </a: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3200" b="1" i="1" baseline="-25000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</a:rPr>
              <a:t>) e</a:t>
            </a:r>
            <a:r>
              <a:rPr lang="ru-RU" sz="3200" b="1" baseline="30000" dirty="0">
                <a:solidFill>
                  <a:schemeClr val="accent1"/>
                </a:solidFill>
                <a:latin typeface="Times New Roman" pitchFamily="18" charset="0"/>
              </a:rPr>
              <a:t>-</a:t>
            </a:r>
            <a:r>
              <a:rPr lang="ru-RU" sz="3200" b="1" i="1" baseline="30000" dirty="0">
                <a:solidFill>
                  <a:schemeClr val="accent1"/>
                </a:solidFill>
                <a:latin typeface="Times New Roman" pitchFamily="18" charset="0"/>
              </a:rPr>
              <a:t>(T</a:t>
            </a:r>
            <a:r>
              <a:rPr lang="ru-RU" sz="3200" b="1" i="1" baseline="-25000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ru-RU" dirty="0" smtClean="0"/>
              <a:t> </a:t>
            </a:r>
            <a:r>
              <a:rPr lang="ru-RU" sz="3200" b="1" i="1" baseline="30000" dirty="0">
                <a:solidFill>
                  <a:schemeClr val="accent1"/>
                </a:solidFill>
                <a:latin typeface="Times New Roman" pitchFamily="18" charset="0"/>
              </a:rPr>
              <a:t>-  t</a:t>
            </a:r>
            <a:r>
              <a:rPr lang="ru-RU" sz="3200" b="1" baseline="-25000" dirty="0">
                <a:solidFill>
                  <a:schemeClr val="accent1"/>
                </a:solidFill>
                <a:latin typeface="Times New Roman" pitchFamily="18" charset="0"/>
              </a:rPr>
              <a:t>setup</a:t>
            </a:r>
            <a:r>
              <a:rPr lang="ru-RU" sz="3200" b="1" i="1" baseline="30000" dirty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r>
              <a:rPr lang="ru-RU" sz="3200" b="1" baseline="30000" dirty="0">
                <a:solidFill>
                  <a:schemeClr val="accent1"/>
                </a:solidFill>
                <a:latin typeface="Times New Roman" pitchFamily="18" charset="0"/>
              </a:rPr>
              <a:t>/τ</a:t>
            </a:r>
            <a:endParaRPr lang="ru-RU" sz="3200" b="1" baseline="30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Сбой синхронизатора происходит в среднем 1/[</a:t>
            </a:r>
            <a:r>
              <a:rPr lang="ru-RU" sz="2400" i="1" dirty="0">
                <a:latin typeface="Times New Roman" pitchFamily="18" charset="0"/>
              </a:rPr>
              <a:t>P</a:t>
            </a:r>
            <a:r>
              <a:rPr lang="ru-RU" sz="2400" dirty="0" smtClean="0">
                <a:latin typeface="Times New Roman" pitchFamily="18" charset="0"/>
              </a:rPr>
              <a:t>(failure)/с]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Эта величина называется </a:t>
            </a:r>
            <a:r>
              <a:rPr lang="ru-RU" sz="2400" b="1" i="1" dirty="0">
                <a:latin typeface="Times New Roman" pitchFamily="18" charset="0"/>
              </a:rPr>
              <a:t>средним временем наработки на отказ</a:t>
            </a:r>
            <a:r>
              <a:rPr lang="ru-RU" sz="2400" dirty="0" smtClean="0">
                <a:latin typeface="Times New Roman" pitchFamily="18" charset="0"/>
              </a:rPr>
              <a:t> (</a:t>
            </a:r>
            <a:r>
              <a:rPr lang="ru-RU" sz="2400" b="1" i="1" dirty="0">
                <a:latin typeface="Times New Roman" pitchFamily="18" charset="0"/>
              </a:rPr>
              <a:t>mean time between failures</a:t>
            </a:r>
            <a:r>
              <a:rPr lang="ru-RU" sz="2400" dirty="0" smtClean="0">
                <a:latin typeface="Times New Roman" pitchFamily="18" charset="0"/>
              </a:rPr>
              <a:t>, MTBF):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</a:rPr>
              <a:t>MTBF = 1/[</a:t>
            </a:r>
            <a:r>
              <a:rPr lang="ru-RU" sz="2800" b="1" i="1" dirty="0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</a:rPr>
              <a:t>(failure)/с] = (</a:t>
            </a:r>
            <a:r>
              <a:rPr lang="ru-RU" sz="2800" b="1" i="1" dirty="0">
                <a:solidFill>
                  <a:schemeClr val="accent1"/>
                </a:solidFill>
                <a:latin typeface="Times New Roman" pitchFamily="18" charset="0"/>
              </a:rPr>
              <a:t>T</a:t>
            </a:r>
            <a:r>
              <a:rPr lang="ru-RU" sz="2800" b="1" i="1" baseline="-25000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</a:rPr>
              <a:t>/</a:t>
            </a:r>
            <a:r>
              <a:rPr lang="ru-RU" sz="2800" b="1" i="1" dirty="0">
                <a:solidFill>
                  <a:schemeClr val="accent1"/>
                </a:solidFill>
                <a:latin typeface="Times New Roman" pitchFamily="18" charset="0"/>
              </a:rPr>
              <a:t>NT</a:t>
            </a:r>
            <a:r>
              <a:rPr lang="ru-RU" sz="2800" b="1" baseline="-25000" dirty="0">
                <a:solidFill>
                  <a:schemeClr val="accent1"/>
                </a:solidFill>
                <a:latin typeface="Times New Roman" pitchFamily="18" charset="0"/>
              </a:rPr>
              <a:t>0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</a:rPr>
              <a:t>) e</a:t>
            </a:r>
            <a:r>
              <a:rPr lang="ru-RU" sz="2800" b="1" i="1" baseline="30000" dirty="0">
                <a:solidFill>
                  <a:schemeClr val="accent1"/>
                </a:solidFill>
                <a:latin typeface="Times New Roman" pitchFamily="18" charset="0"/>
              </a:rPr>
              <a:t>(T</a:t>
            </a:r>
            <a:r>
              <a:rPr lang="ru-RU" sz="2800" b="1" i="1" baseline="-25000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ru-RU" dirty="0" smtClean="0"/>
              <a:t> </a:t>
            </a:r>
            <a:r>
              <a:rPr lang="ru-RU" sz="2800" b="1" i="1" baseline="30000" dirty="0">
                <a:solidFill>
                  <a:schemeClr val="accent1"/>
                </a:solidFill>
                <a:latin typeface="Times New Roman" pitchFamily="18" charset="0"/>
              </a:rPr>
              <a:t>-  t</a:t>
            </a:r>
            <a:r>
              <a:rPr lang="ru-RU" sz="2800" b="1" baseline="-25000" dirty="0">
                <a:solidFill>
                  <a:schemeClr val="accent1"/>
                </a:solidFill>
                <a:latin typeface="Times New Roman" pitchFamily="18" charset="0"/>
              </a:rPr>
              <a:t>setup</a:t>
            </a:r>
            <a:r>
              <a:rPr lang="ru-RU" sz="2800" b="1" i="1" baseline="30000" dirty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r>
              <a:rPr lang="ru-RU" sz="2800" b="1" baseline="30000" dirty="0">
                <a:solidFill>
                  <a:schemeClr val="accent1"/>
                </a:solidFill>
                <a:latin typeface="Times New Roman" pitchFamily="18" charset="0"/>
              </a:rPr>
              <a:t>/τ</a:t>
            </a:r>
            <a:endParaRPr lang="ru-RU" sz="2800" b="1" baseline="30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993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0777" y="5181600"/>
            <a:ext cx="8050823" cy="838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994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9988" y="2895600"/>
            <a:ext cx="7772400" cy="685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Среднее время между сбоями синхронизатора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980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08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0955276"/>
              </p:ext>
            </p:extLst>
          </p:nvPr>
        </p:nvGraphicFramePr>
        <p:xfrm>
          <a:off x="1752600" y="960437"/>
          <a:ext cx="533400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0" name="VISIO" r:id="rId8" imgW="2428920" imgH="685800" progId="Visio.Drawing.6">
                  <p:embed/>
                </p:oleObj>
              </mc:Choice>
              <mc:Fallback>
                <p:oleObj name="VISIO" r:id="rId8" imgW="2428920" imgH="685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60437"/>
                        <a:ext cx="5334000" cy="150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08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808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0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2590800"/>
            <a:ext cx="8305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Предположим:  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ru-RU" sz="2000" i="1" dirty="0" err="1">
                <a:latin typeface="Times New Roman" pitchFamily="18" charset="0"/>
              </a:rPr>
              <a:t>T</a:t>
            </a:r>
            <a:r>
              <a:rPr lang="ru-RU" sz="2000" i="1" baseline="-25000" dirty="0" err="1">
                <a:latin typeface="Times New Roman" pitchFamily="18" charset="0"/>
              </a:rPr>
              <a:t>c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= </a:t>
            </a:r>
            <a:r>
              <a:rPr lang="ru-RU" sz="2000" dirty="0">
                <a:latin typeface="Times New Roman" pitchFamily="18" charset="0"/>
              </a:rPr>
              <a:t>1/500 МГц = 2 нс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</a:rPr>
              <a:t>τ </a:t>
            </a:r>
            <a:r>
              <a:rPr lang="ru-RU" sz="2000" dirty="0" smtClean="0">
                <a:latin typeface="Times New Roman" pitchFamily="18" charset="0"/>
              </a:rPr>
              <a:t> = </a:t>
            </a:r>
            <a:r>
              <a:rPr lang="ru-RU" sz="2000" dirty="0">
                <a:latin typeface="Times New Roman" pitchFamily="18" charset="0"/>
              </a:rPr>
              <a:t>200 пс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			</a:t>
            </a:r>
            <a:r>
              <a:rPr lang="ru-RU" dirty="0" smtClean="0"/>
              <a:t>                 </a:t>
            </a:r>
            <a:r>
              <a:rPr lang="ru-RU" sz="2000" i="1" dirty="0" smtClean="0">
                <a:latin typeface="Times New Roman" pitchFamily="18" charset="0"/>
              </a:rPr>
              <a:t>T</a:t>
            </a:r>
            <a:r>
              <a:rPr lang="ru-RU" sz="2000" baseline="-25000" dirty="0" smtClean="0">
                <a:latin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</a:rPr>
              <a:t> = </a:t>
            </a:r>
            <a:r>
              <a:rPr lang="ru-RU" sz="2000" dirty="0">
                <a:latin typeface="Times New Roman" pitchFamily="18" charset="0"/>
              </a:rPr>
              <a:t>150 пс</a:t>
            </a:r>
            <a:r>
              <a:rPr lang="en-US" dirty="0" smtClean="0"/>
              <a:t>		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baseline="-25000" dirty="0">
                <a:latin typeface="Times New Roman" pitchFamily="18" charset="0"/>
              </a:rPr>
              <a:t>setup</a:t>
            </a:r>
            <a:r>
              <a:rPr lang="ru-RU" sz="2000" dirty="0">
                <a:latin typeface="Times New Roman" pitchFamily="18" charset="0"/>
              </a:rPr>
              <a:t> = 100 пс</a:t>
            </a: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                                                    </a:t>
            </a:r>
            <a:r>
              <a:rPr lang="ru-RU" sz="2000" i="1" dirty="0">
                <a:latin typeface="Times New Roman" pitchFamily="18" charset="0"/>
              </a:rPr>
              <a:t>N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= </a:t>
            </a:r>
            <a:r>
              <a:rPr lang="ru-RU" sz="2000" dirty="0">
                <a:latin typeface="Times New Roman" pitchFamily="18" charset="0"/>
              </a:rPr>
              <a:t>1 событий за секунду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Чему равна вероятность отказа? MTBF?</a:t>
            </a:r>
            <a:endParaRPr lang="ru-RU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синхронизатора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1370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08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8183612"/>
              </p:ext>
            </p:extLst>
          </p:nvPr>
        </p:nvGraphicFramePr>
        <p:xfrm>
          <a:off x="1752600" y="960437"/>
          <a:ext cx="533400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4" name="VISIO" r:id="rId8" imgW="2428920" imgH="685800" progId="Visio.Drawing.6">
                  <p:embed/>
                </p:oleObj>
              </mc:Choice>
              <mc:Fallback>
                <p:oleObj name="VISIO" r:id="rId8" imgW="2428920" imgH="685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60437"/>
                        <a:ext cx="5334000" cy="150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08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808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0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2590800"/>
            <a:ext cx="8305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Предположим:  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ru-RU" sz="2000" i="1" dirty="0" err="1">
                <a:latin typeface="Times New Roman" pitchFamily="18" charset="0"/>
              </a:rPr>
              <a:t>T</a:t>
            </a:r>
            <a:r>
              <a:rPr lang="ru-RU" sz="2000" i="1" baseline="-25000" dirty="0" err="1">
                <a:latin typeface="Times New Roman" pitchFamily="18" charset="0"/>
              </a:rPr>
              <a:t>c</a:t>
            </a:r>
            <a:r>
              <a:rPr lang="ru-RU" sz="2000" dirty="0">
                <a:latin typeface="Times New Roman" pitchFamily="18" charset="0"/>
              </a:rPr>
              <a:t> = 1/500 МГц = 2 </a:t>
            </a:r>
            <a:r>
              <a:rPr lang="ru-RU" sz="2000" dirty="0" err="1">
                <a:latin typeface="Times New Roman" pitchFamily="18" charset="0"/>
              </a:rPr>
              <a:t>нс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</a:rPr>
              <a:t>τ  = 200 </a:t>
            </a:r>
            <a:r>
              <a:rPr lang="ru-RU" sz="2000" dirty="0" err="1">
                <a:latin typeface="Times New Roman" pitchFamily="18" charset="0"/>
              </a:rPr>
              <a:t>пс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			</a:t>
            </a:r>
            <a:r>
              <a:rPr lang="ru-RU" sz="2000" dirty="0"/>
              <a:t>                 </a:t>
            </a:r>
            <a:r>
              <a:rPr lang="ru-RU" sz="2000" i="1" dirty="0">
                <a:latin typeface="Times New Roman" pitchFamily="18" charset="0"/>
              </a:rPr>
              <a:t>T</a:t>
            </a:r>
            <a:r>
              <a:rPr lang="ru-RU" sz="2000" baseline="-25000" dirty="0">
                <a:latin typeface="Times New Roman" pitchFamily="18" charset="0"/>
              </a:rPr>
              <a:t>0</a:t>
            </a:r>
            <a:r>
              <a:rPr lang="ru-RU" sz="2000" dirty="0">
                <a:latin typeface="Times New Roman" pitchFamily="18" charset="0"/>
              </a:rPr>
              <a:t> = 150 </a:t>
            </a:r>
            <a:r>
              <a:rPr lang="ru-RU" sz="2000" dirty="0" err="1">
                <a:latin typeface="Times New Roman" pitchFamily="18" charset="0"/>
              </a:rPr>
              <a:t>пс</a:t>
            </a:r>
            <a:r>
              <a:rPr lang="en-US" sz="2000" dirty="0"/>
              <a:t>		</a:t>
            </a:r>
            <a:r>
              <a:rPr lang="ru-RU" sz="2000" i="1" dirty="0" err="1">
                <a:latin typeface="Times New Roman" pitchFamily="18" charset="0"/>
              </a:rPr>
              <a:t>t</a:t>
            </a:r>
            <a:r>
              <a:rPr lang="ru-RU" sz="2000" baseline="-25000" dirty="0" err="1">
                <a:latin typeface="Times New Roman" pitchFamily="18" charset="0"/>
              </a:rPr>
              <a:t>setup</a:t>
            </a:r>
            <a:r>
              <a:rPr lang="ru-RU" sz="2000" dirty="0">
                <a:latin typeface="Times New Roman" pitchFamily="18" charset="0"/>
              </a:rPr>
              <a:t> = 100 </a:t>
            </a:r>
            <a:r>
              <a:rPr lang="ru-RU" sz="2000" dirty="0" err="1">
                <a:latin typeface="Times New Roman" pitchFamily="18" charset="0"/>
              </a:rPr>
              <a:t>пс</a:t>
            </a: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000" dirty="0"/>
              <a:t>                                                  </a:t>
            </a:r>
            <a:r>
              <a:rPr lang="ru-RU" sz="2000" i="1" dirty="0" smtClean="0">
                <a:latin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= 1 событий за секунду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</a:rPr>
              <a:t>Чему </a:t>
            </a:r>
            <a:r>
              <a:rPr lang="ru-RU" sz="2000" dirty="0">
                <a:latin typeface="Times New Roman" pitchFamily="18" charset="0"/>
              </a:rPr>
              <a:t>равна вероятность отказа? MTBF?</a:t>
            </a: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                                  </a:t>
            </a:r>
            <a:r>
              <a:rPr lang="ru-RU" sz="2000" i="1" dirty="0">
                <a:latin typeface="Times New Roman" pitchFamily="18" charset="0"/>
              </a:rPr>
              <a:t>P</a:t>
            </a:r>
            <a:r>
              <a:rPr lang="ru-RU" sz="2000" dirty="0">
                <a:latin typeface="Times New Roman" pitchFamily="18" charset="0"/>
              </a:rPr>
              <a:t>(failure) = (150 пс/2 нс) e</a:t>
            </a:r>
            <a:r>
              <a:rPr lang="ru-RU" sz="2000" baseline="30000" dirty="0">
                <a:latin typeface="Times New Roman" pitchFamily="18" charset="0"/>
              </a:rPr>
              <a:t>-</a:t>
            </a:r>
            <a:r>
              <a:rPr lang="ru-RU" sz="2000" i="1" baseline="30000" dirty="0">
                <a:latin typeface="Times New Roman" pitchFamily="18" charset="0"/>
              </a:rPr>
              <a:t>(</a:t>
            </a:r>
            <a:r>
              <a:rPr lang="ru-RU" sz="2000" baseline="30000" dirty="0">
                <a:latin typeface="Times New Roman" pitchFamily="18" charset="0"/>
              </a:rPr>
              <a:t>1.9 нс</a:t>
            </a:r>
            <a:r>
              <a:rPr lang="ru-RU" sz="2000" i="1" baseline="30000" dirty="0">
                <a:latin typeface="Times New Roman" pitchFamily="18" charset="0"/>
              </a:rPr>
              <a:t>)</a:t>
            </a:r>
            <a:r>
              <a:rPr lang="ru-RU" sz="2000" baseline="30000" dirty="0">
                <a:latin typeface="Times New Roman" pitchFamily="18" charset="0"/>
              </a:rPr>
              <a:t>/200 пс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                                                                              </a:t>
            </a:r>
            <a:r>
              <a:rPr lang="ru-RU" sz="2000" dirty="0">
                <a:latin typeface="Times New Roman" pitchFamily="18" charset="0"/>
              </a:rPr>
              <a:t>=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5.6 × 10</a:t>
            </a:r>
            <a:r>
              <a:rPr lang="ru-RU" sz="2000" b="1" baseline="30000" dirty="0">
                <a:solidFill>
                  <a:schemeClr val="accent1"/>
                </a:solidFill>
                <a:latin typeface="Times New Roman" pitchFamily="18" charset="0"/>
              </a:rPr>
              <a:t>-6</a:t>
            </a: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                                  </a:t>
            </a:r>
            <a:r>
              <a:rPr lang="ru-RU" sz="2000" i="1" dirty="0">
                <a:latin typeface="Times New Roman" pitchFamily="18" charset="0"/>
              </a:rPr>
              <a:t>P</a:t>
            </a:r>
            <a:r>
              <a:rPr lang="ru-RU" sz="2000" dirty="0">
                <a:latin typeface="Times New Roman" pitchFamily="18" charset="0"/>
              </a:rPr>
              <a:t>(failure)/с= 10 × (5.6 × 10</a:t>
            </a:r>
            <a:r>
              <a:rPr lang="ru-RU" sz="2000" baseline="30000" dirty="0">
                <a:latin typeface="Times New Roman" pitchFamily="18" charset="0"/>
              </a:rPr>
              <a:t>-6 </a:t>
            </a:r>
            <a:r>
              <a:rPr lang="ru-RU" sz="2000" dirty="0">
                <a:latin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                                                                              </a:t>
            </a:r>
            <a:r>
              <a:rPr lang="ru-RU" sz="2000" dirty="0">
                <a:latin typeface="Times New Roman" pitchFamily="18" charset="0"/>
              </a:rPr>
              <a:t>= 5.6 × 10</a:t>
            </a:r>
            <a:r>
              <a:rPr lang="ru-RU" sz="2000" baseline="30000" dirty="0">
                <a:latin typeface="Times New Roman" pitchFamily="18" charset="0"/>
              </a:rPr>
              <a:t>-5</a:t>
            </a:r>
            <a:r>
              <a:rPr lang="ru-RU" sz="2000" dirty="0">
                <a:latin typeface="Times New Roman" pitchFamily="18" charset="0"/>
              </a:rPr>
              <a:t> / с</a:t>
            </a:r>
            <a:endParaRPr lang="ru-RU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     </a:t>
            </a:r>
            <a:r>
              <a:rPr lang="en-US" dirty="0" smtClean="0"/>
              <a:t>			</a:t>
            </a:r>
            <a:r>
              <a:rPr lang="ru-RU" dirty="0" smtClean="0"/>
              <a:t>  </a:t>
            </a:r>
            <a:r>
              <a:rPr lang="ru-RU" sz="2000" dirty="0" smtClean="0">
                <a:latin typeface="Times New Roman" pitchFamily="18" charset="0"/>
              </a:rPr>
              <a:t>MTBF    </a:t>
            </a:r>
            <a:r>
              <a:rPr lang="ru-RU" sz="2000" dirty="0">
                <a:latin typeface="Times New Roman" pitchFamily="18" charset="0"/>
              </a:rPr>
              <a:t>= 1/[P(failure)/с] ≈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</a:rPr>
              <a:t>5 часов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синхронизатора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36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65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653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653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646" y="12954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Два типа параллелизма: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Пространственный параллелизм: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600" dirty="0">
                <a:latin typeface="Times New Roman" pitchFamily="18" charset="0"/>
              </a:rPr>
              <a:t>несколько копий аппаратных блоков в одно и то же время выполняют несколько задач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</a:rPr>
              <a:t>Временной параллелизм: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600" dirty="0">
                <a:latin typeface="Times New Roman" pitchFamily="18" charset="0"/>
              </a:rPr>
              <a:t>разбиение задачи на несколько ступеней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600" dirty="0">
                <a:latin typeface="Times New Roman" pitchFamily="18" charset="0"/>
              </a:rPr>
              <a:t>также называется конвейеризацией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600" dirty="0">
                <a:latin typeface="Times New Roman" pitchFamily="18" charset="0"/>
              </a:rPr>
              <a:t>например, сборочная линия</a:t>
            </a:r>
            <a:endParaRPr lang="ru-RU" sz="2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Параллелизм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8467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6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2500" y="1295400"/>
            <a:ext cx="7962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Токен (Token):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</a:rPr>
              <a:t>Набор входной информации, который обрабатывается для того, чтобы получить выходную информацию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Латентность (latency):</a:t>
            </a:r>
            <a:r>
              <a:rPr lang="ru-RU" sz="2400" dirty="0" smtClean="0"/>
              <a:t> </a:t>
            </a:r>
            <a:r>
              <a:rPr lang="ru-RU" sz="2400" dirty="0">
                <a:latin typeface="Times New Roman" pitchFamily="18" charset="0"/>
              </a:rPr>
              <a:t>Время прохождения одного токена через всю систему с ее входа на выход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Пропускная способность (throughput):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</a:rPr>
              <a:t>Количество токенов, которое обрабатывается системой в единицу времени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</a:rPr>
              <a:t>Параллелизм </a:t>
            </a:r>
            <a:r>
              <a:rPr lang="ru-RU" sz="2400" b="1" dirty="0" smtClean="0">
                <a:latin typeface="Times New Roman" pitchFamily="18" charset="0"/>
              </a:rPr>
              <a:t>увеличивает пропускную способность</a:t>
            </a:r>
            <a:endParaRPr lang="ru-RU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Определения параллелизма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8274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01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013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013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95400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Бен готовит печенье для вечеринки, посвященной введению в эксплуатацию его контроллера светофора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5 минут уходит на сворачивание печенья на один противень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В течение 15 минут печенье выпекается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Чему равна пропускная способность и задержка без параллелизма?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		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параллелизма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6426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01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013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013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95400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Бен готовит печенье для вечеринки, посвященной введению в эксплуатацию его контроллера светофора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5 минут уходит на сворачивание печенья на один противень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В течение 15 минут печенье выпекается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Чему равна пропускная способность и задержка без параллелизма?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	</a:t>
            </a:r>
            <a:r>
              <a:rPr lang="ru-RU" sz="2400" b="1" dirty="0" smtClean="0">
                <a:latin typeface="Times New Roman" pitchFamily="18" charset="0"/>
              </a:rPr>
              <a:t>Латентность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= 5 + 15 = 20 минут =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1/3 час</a:t>
            </a: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      </a:t>
            </a:r>
            <a:r>
              <a:rPr lang="ru-RU" sz="2400" b="1" dirty="0" smtClean="0">
                <a:latin typeface="Times New Roman" pitchFamily="18" charset="0"/>
              </a:rPr>
              <a:t>Пропускная </a:t>
            </a:r>
            <a:r>
              <a:rPr lang="ru-RU" sz="2400" b="1" dirty="0">
                <a:latin typeface="Times New Roman" pitchFamily="18" charset="0"/>
              </a:rPr>
              <a:t>способность</a:t>
            </a:r>
            <a:r>
              <a:rPr lang="ru-RU" sz="2400" dirty="0">
                <a:latin typeface="Times New Roman" pitchFamily="18" charset="0"/>
              </a:rPr>
              <a:t> = 1 противень/ 1/3 час=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3 противня/час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параллелизма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589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10482</TotalTime>
  <Words>3707</Words>
  <Application>Microsoft Office PowerPoint</Application>
  <PresentationFormat>Экран (4:3)</PresentationFormat>
  <Paragraphs>1115</Paragraphs>
  <Slides>104</Slides>
  <Notes>103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104</vt:i4>
      </vt:variant>
    </vt:vector>
  </HeadingPairs>
  <TitlesOfParts>
    <vt:vector size="106" baseType="lpstr">
      <vt:lpstr>Office Theme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Alex</cp:lastModifiedBy>
  <cp:revision>131</cp:revision>
  <dcterms:created xsi:type="dcterms:W3CDTF">2012-08-07T04:56:47Z</dcterms:created>
  <dcterms:modified xsi:type="dcterms:W3CDTF">2016-08-23T08:31:15Z</dcterms:modified>
</cp:coreProperties>
</file>