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9.xml" ContentType="application/vnd.openxmlformats-officedocument.presentationml.notesSlide+xml"/>
  <Override PartName="/ppt/tags/tag101.xml" ContentType="application/vnd.openxmlformats-officedocument.presentationml.tags+xml"/>
  <Override PartName="/ppt/notesSlides/notesSlide30.xml" ContentType="application/vnd.openxmlformats-officedocument.presentationml.notesSlide+xml"/>
  <Override PartName="/ppt/tags/tag102.xml" ContentType="application/vnd.openxmlformats-officedocument.presentationml.tags+xml"/>
  <Override PartName="/ppt/notesSlides/notesSlide3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3.xml" ContentType="application/vnd.openxmlformats-officedocument.presentationml.notesSlide+xml"/>
  <Override PartName="/ppt/tags/tag108.xml" ContentType="application/vnd.openxmlformats-officedocument.presentationml.tags+xml"/>
  <Override PartName="/ppt/notesSlides/notesSlide34.xml" ContentType="application/vnd.openxmlformats-officedocument.presentationml.notesSlide+xml"/>
  <Override PartName="/ppt/tags/tag109.xml" ContentType="application/vnd.openxmlformats-officedocument.presentationml.tags+xml"/>
  <Override PartName="/ppt/notesSlides/notesSlide35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7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0.xml" ContentType="application/vnd.openxmlformats-officedocument.presentationml.notesSlide+xml"/>
  <Override PartName="/ppt/tags/tag130.xml" ContentType="application/vnd.openxmlformats-officedocument.presentationml.tags+xml"/>
  <Override PartName="/ppt/notesSlides/notesSlide41.xml" ContentType="application/vnd.openxmlformats-officedocument.presentationml.notesSlide+xml"/>
  <Override PartName="/ppt/tags/tag131.xml" ContentType="application/vnd.openxmlformats-officedocument.presentationml.tags+xml"/>
  <Override PartName="/ppt/notesSlides/notesSlide42.xml" ContentType="application/vnd.openxmlformats-officedocument.presentationml.notesSlide+xml"/>
  <Override PartName="/ppt/tags/tag132.xml" ContentType="application/vnd.openxmlformats-officedocument.presentationml.tags+xml"/>
  <Override PartName="/ppt/notesSlides/notesSlide43.xml" ContentType="application/vnd.openxmlformats-officedocument.presentationml.notesSlide+xml"/>
  <Override PartName="/ppt/tags/tag133.xml" ContentType="application/vnd.openxmlformats-officedocument.presentationml.tags+xml"/>
  <Override PartName="/ppt/notesSlides/notesSlide4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45.xml" ContentType="application/vnd.openxmlformats-officedocument.presentationml.notesSlide+xml"/>
  <Override PartName="/ppt/tags/tag142.xml" ContentType="application/vnd.openxmlformats-officedocument.presentationml.tags+xml"/>
  <Override PartName="/ppt/notesSlides/notesSlide46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5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5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5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5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57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5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59.xml" ContentType="application/vnd.openxmlformats-officedocument.presentationml.notesSlide+xml"/>
  <Override PartName="/ppt/tags/tag185.xml" ContentType="application/vnd.openxmlformats-officedocument.presentationml.tags+xml"/>
  <Override PartName="/ppt/notesSlides/notesSlide6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61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62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6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6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65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66.xml" ContentType="application/vnd.openxmlformats-officedocument.presentationml.notesSlide+xml"/>
  <Override PartName="/ppt/tags/tag198.xml" ContentType="application/vnd.openxmlformats-officedocument.presentationml.tags+xml"/>
  <Override PartName="/ppt/notesSlides/notesSlide67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68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69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7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71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72.xml" ContentType="application/vnd.openxmlformats-officedocument.presentationml.notesSlide+xml"/>
  <Override PartName="/ppt/tags/tag211.xml" ContentType="application/vnd.openxmlformats-officedocument.presentationml.tags+xml"/>
  <Override PartName="/ppt/notesSlides/notesSlide73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4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5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7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77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78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79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80.xml" ContentType="application/vnd.openxmlformats-officedocument.presentationml.notesSlide+xml"/>
  <Override PartName="/ppt/tags/tag228.xml" ContentType="application/vnd.openxmlformats-officedocument.presentationml.tags+xml"/>
  <Override PartName="/ppt/notesSlides/notesSlide8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82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361" r:id="rId3"/>
    <p:sldId id="457" r:id="rId4"/>
    <p:sldId id="458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443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9" r:id="rId22"/>
    <p:sldId id="444" r:id="rId23"/>
    <p:sldId id="381" r:id="rId24"/>
    <p:sldId id="445" r:id="rId25"/>
    <p:sldId id="383" r:id="rId26"/>
    <p:sldId id="446" r:id="rId27"/>
    <p:sldId id="385" r:id="rId28"/>
    <p:sldId id="447" r:id="rId29"/>
    <p:sldId id="387" r:id="rId30"/>
    <p:sldId id="448" r:id="rId31"/>
    <p:sldId id="388" r:id="rId32"/>
    <p:sldId id="389" r:id="rId33"/>
    <p:sldId id="391" r:id="rId34"/>
    <p:sldId id="449" r:id="rId35"/>
    <p:sldId id="393" r:id="rId36"/>
    <p:sldId id="450" r:id="rId37"/>
    <p:sldId id="394" r:id="rId38"/>
    <p:sldId id="395" r:id="rId39"/>
    <p:sldId id="396" r:id="rId40"/>
    <p:sldId id="397" r:id="rId41"/>
    <p:sldId id="398" r:id="rId42"/>
    <p:sldId id="399" r:id="rId43"/>
    <p:sldId id="402" r:id="rId44"/>
    <p:sldId id="451" r:id="rId45"/>
    <p:sldId id="452" r:id="rId46"/>
    <p:sldId id="403" r:id="rId47"/>
    <p:sldId id="404" r:id="rId48"/>
    <p:sldId id="405" r:id="rId49"/>
    <p:sldId id="453" r:id="rId50"/>
    <p:sldId id="454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18" r:id="rId62"/>
    <p:sldId id="419" r:id="rId63"/>
    <p:sldId id="420" r:id="rId64"/>
    <p:sldId id="421" r:id="rId65"/>
    <p:sldId id="424" r:id="rId66"/>
    <p:sldId id="455" r:id="rId67"/>
    <p:sldId id="456" r:id="rId68"/>
    <p:sldId id="425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36" r:id="rId79"/>
    <p:sldId id="437" r:id="rId80"/>
    <p:sldId id="438" r:id="rId81"/>
    <p:sldId id="439" r:id="rId82"/>
    <p:sldId id="440" r:id="rId83"/>
    <p:sldId id="441" r:id="rId84"/>
    <p:sldId id="442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6177" autoAdjust="0"/>
  </p:normalViewPr>
  <p:slideViewPr>
    <p:cSldViewPr>
      <p:cViewPr>
        <p:scale>
          <a:sx n="80" d="100"/>
          <a:sy n="80" d="100"/>
        </p:scale>
        <p:origin x="-123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6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6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8/23/2016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ru-RU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11</a:t>
            </a:fld>
            <a:endParaRPr lang="ru-RU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12</a:t>
            </a:fld>
            <a:endParaRPr lang="ru-RU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13</a:t>
            </a:fld>
            <a:endParaRPr lang="ru-RU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14</a:t>
            </a:fld>
            <a:endParaRPr lang="ru-RU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9647-BF47-4C08-85D8-20F4CC8944FF}" type="slidenum">
              <a:rPr lang="en-US"/>
              <a:pPr/>
              <a:t>15</a:t>
            </a:fld>
            <a:endParaRPr lang="ru-RU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8260-E6FC-4FC9-9129-393CDEFF3025}" type="slidenum">
              <a:rPr lang="en-US"/>
              <a:pPr/>
              <a:t>16</a:t>
            </a:fld>
            <a:endParaRPr lang="ru-RU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775D4-B030-4C40-AC4B-94EF3C37A5AD}" type="slidenum">
              <a:rPr lang="en-US"/>
              <a:pPr/>
              <a:t>17</a:t>
            </a:fld>
            <a:endParaRPr lang="ru-RU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18</a:t>
            </a:fld>
            <a:endParaRPr lang="ru-RU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F679-6A4D-4609-BE32-9BD48A7FABB3}" type="slidenum">
              <a:rPr lang="en-US"/>
              <a:pPr/>
              <a:t>19</a:t>
            </a:fld>
            <a:endParaRPr lang="ru-RU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20</a:t>
            </a:fld>
            <a:endParaRPr lang="ru-RU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3</a:t>
            </a:fld>
            <a:endParaRPr lang="ru-RU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21</a:t>
            </a:fld>
            <a:endParaRPr lang="ru-RU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22</a:t>
            </a:fld>
            <a:endParaRPr lang="ru-RU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23</a:t>
            </a:fld>
            <a:endParaRPr lang="ru-RU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24</a:t>
            </a:fld>
            <a:endParaRPr lang="ru-RU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25</a:t>
            </a:fld>
            <a:endParaRPr lang="ru-RU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26</a:t>
            </a:fld>
            <a:endParaRPr lang="ru-RU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27</a:t>
            </a:fld>
            <a:endParaRPr lang="ru-RU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28</a:t>
            </a:fld>
            <a:endParaRPr lang="ru-RU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29</a:t>
            </a:fld>
            <a:endParaRPr lang="ru-RU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30</a:t>
            </a:fld>
            <a:endParaRPr lang="ru-RU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4</a:t>
            </a:fld>
            <a:endParaRPr lang="ru-RU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7401-3CDF-4CAC-B507-A65556E6B569}" type="slidenum">
              <a:rPr lang="en-US"/>
              <a:pPr/>
              <a:t>31</a:t>
            </a:fld>
            <a:endParaRPr lang="ru-RU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32</a:t>
            </a:fld>
            <a:endParaRPr lang="ru-RU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33</a:t>
            </a:fld>
            <a:endParaRPr lang="ru-RU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34</a:t>
            </a:fld>
            <a:endParaRPr lang="ru-RU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35</a:t>
            </a:fld>
            <a:endParaRPr lang="ru-RU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36</a:t>
            </a:fld>
            <a:endParaRPr lang="ru-RU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37</a:t>
            </a:fld>
            <a:endParaRPr lang="ru-RU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7AF8-CBE3-4774-8F45-08852C2DF296}" type="slidenum">
              <a:rPr lang="en-US"/>
              <a:pPr/>
              <a:t>38</a:t>
            </a:fld>
            <a:endParaRPr lang="ru-RU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0E3C-FE7D-46F2-A3FA-F9402B1CFFCF}" type="slidenum">
              <a:rPr lang="en-US"/>
              <a:pPr/>
              <a:t>39</a:t>
            </a:fld>
            <a:endParaRPr lang="ru-RU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656-CEDE-4908-861A-E5D9BC9DCB30}" type="slidenum">
              <a:rPr lang="en-US"/>
              <a:pPr/>
              <a:t>40</a:t>
            </a:fld>
            <a:endParaRPr lang="ru-RU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5</a:t>
            </a:fld>
            <a:endParaRPr lang="ru-RU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6E5-1FF9-4B6E-ABC4-48A24A646364}" type="slidenum">
              <a:rPr lang="en-US"/>
              <a:pPr/>
              <a:t>41</a:t>
            </a:fld>
            <a:endParaRPr lang="ru-RU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DF54-CBDA-46DA-89C3-5B1365E808E1}" type="slidenum">
              <a:rPr lang="en-US"/>
              <a:pPr/>
              <a:t>42</a:t>
            </a:fld>
            <a:endParaRPr lang="ru-RU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43</a:t>
            </a:fld>
            <a:endParaRPr lang="ru-RU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44</a:t>
            </a:fld>
            <a:endParaRPr lang="ru-RU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45</a:t>
            </a:fld>
            <a:endParaRPr lang="ru-RU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61A8-65ED-410E-973A-345C4130B197}" type="slidenum">
              <a:rPr lang="en-US"/>
              <a:pPr/>
              <a:t>46</a:t>
            </a:fld>
            <a:endParaRPr lang="ru-RU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D704-C661-4772-A638-AF47A6F1FAD0}" type="slidenum">
              <a:rPr lang="en-US"/>
              <a:pPr/>
              <a:t>47</a:t>
            </a:fld>
            <a:endParaRPr lang="ru-RU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9123-87E4-4C2B-81D5-9EEE6DF63E2D}" type="slidenum">
              <a:rPr lang="en-US"/>
              <a:pPr/>
              <a:t>48</a:t>
            </a:fld>
            <a:endParaRPr lang="ru-RU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49</a:t>
            </a:fld>
            <a:endParaRPr lang="ru-RU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50</a:t>
            </a:fld>
            <a:endParaRPr lang="ru-RU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7E0B-3DAB-475B-8FC7-B1D69D97DB55}" type="slidenum">
              <a:rPr lang="en-US"/>
              <a:pPr/>
              <a:t>6</a:t>
            </a:fld>
            <a:endParaRPr lang="ru-RU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BE79-137C-48FC-A69C-42DD13B43902}" type="slidenum">
              <a:rPr lang="en-US"/>
              <a:pPr/>
              <a:t>51</a:t>
            </a:fld>
            <a:endParaRPr lang="ru-RU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C689-9B4B-4C58-92C8-6098F7B78CD9}" type="slidenum">
              <a:rPr lang="en-US"/>
              <a:pPr/>
              <a:t>52</a:t>
            </a:fld>
            <a:endParaRPr lang="ru-RU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5650-B954-431F-BC9D-AF5C892F4EA4}" type="slidenum">
              <a:rPr lang="en-US"/>
              <a:pPr/>
              <a:t>53</a:t>
            </a:fld>
            <a:endParaRPr lang="ru-RU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1C5-B02C-4267-9730-3C06857664A8}" type="slidenum">
              <a:rPr lang="en-US"/>
              <a:pPr/>
              <a:t>54</a:t>
            </a:fld>
            <a:endParaRPr lang="ru-RU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0E77-0698-40BD-8209-D26986EB6F56}" type="slidenum">
              <a:rPr lang="en-US"/>
              <a:pPr/>
              <a:t>55</a:t>
            </a:fld>
            <a:endParaRPr lang="ru-RU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D880-5E42-413F-8304-55CEB24A0ADC}" type="slidenum">
              <a:rPr lang="en-US"/>
              <a:pPr/>
              <a:t>56</a:t>
            </a:fld>
            <a:endParaRPr lang="ru-RU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BF315-DAD1-4AEC-AFA4-5AD972D61A28}" type="slidenum">
              <a:rPr lang="en-US"/>
              <a:pPr/>
              <a:t>57</a:t>
            </a:fld>
            <a:endParaRPr lang="ru-RU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94518-ED2A-4FE1-9A2F-282A916F9132}" type="slidenum">
              <a:rPr lang="en-US"/>
              <a:pPr/>
              <a:t>58</a:t>
            </a:fld>
            <a:endParaRPr lang="ru-RU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41DDF-0851-4BDB-816F-D3AD7BFBDC35}" type="slidenum">
              <a:rPr lang="en-US"/>
              <a:pPr/>
              <a:t>59</a:t>
            </a:fld>
            <a:endParaRPr lang="ru-RU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C3BA6-32FA-4004-987D-6B1385B80AD8}" type="slidenum">
              <a:rPr lang="en-US"/>
              <a:pPr/>
              <a:t>60</a:t>
            </a:fld>
            <a:endParaRPr lang="ru-RU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D87C6-1B3F-4CCB-ACC2-0B5CA304ECE9}" type="slidenum">
              <a:rPr lang="en-US"/>
              <a:pPr/>
              <a:t>7</a:t>
            </a:fld>
            <a:endParaRPr lang="ru-RU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A3D7-4C80-4787-A38D-282410CAE6F1}" type="slidenum">
              <a:rPr lang="en-US"/>
              <a:pPr/>
              <a:t>61</a:t>
            </a:fld>
            <a:endParaRPr lang="ru-RU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9A230-1CEE-4365-98E5-E5D8D1CB7A0D}" type="slidenum">
              <a:rPr lang="en-US"/>
              <a:pPr/>
              <a:t>62</a:t>
            </a:fld>
            <a:endParaRPr lang="ru-RU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D040-7A13-4572-BBEB-899D3F78339D}" type="slidenum">
              <a:rPr lang="en-US"/>
              <a:pPr/>
              <a:t>63</a:t>
            </a:fld>
            <a:endParaRPr lang="ru-RU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CE4F-088A-4127-841E-97C4EBD66B79}" type="slidenum">
              <a:rPr lang="en-US"/>
              <a:pPr/>
              <a:t>64</a:t>
            </a:fld>
            <a:endParaRPr lang="ru-RU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65</a:t>
            </a:fld>
            <a:endParaRPr lang="ru-RU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66</a:t>
            </a:fld>
            <a:endParaRPr lang="ru-RU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67</a:t>
            </a:fld>
            <a:endParaRPr lang="ru-RU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7163-3C85-455D-974E-FC7970630275}" type="slidenum">
              <a:rPr lang="en-US"/>
              <a:pPr/>
              <a:t>68</a:t>
            </a:fld>
            <a:endParaRPr lang="ru-RU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A010-D8B5-4956-AD77-7CB697F294E6}" type="slidenum">
              <a:rPr lang="en-US"/>
              <a:pPr/>
              <a:t>69</a:t>
            </a:fld>
            <a:endParaRPr lang="ru-RU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ED2E-1D6C-44A0-85F6-4B7E5EC7291D}" type="slidenum">
              <a:rPr lang="en-US"/>
              <a:pPr/>
              <a:t>70</a:t>
            </a:fld>
            <a:endParaRPr lang="ru-RU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8</a:t>
            </a:fld>
            <a:endParaRPr lang="ru-RU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5811-86C3-430D-A2C0-E389873C63E0}" type="slidenum">
              <a:rPr lang="en-US"/>
              <a:pPr/>
              <a:t>71</a:t>
            </a:fld>
            <a:endParaRPr lang="ru-RU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DCC-B73F-4303-9888-A34FB7DF2A0D}" type="slidenum">
              <a:rPr lang="en-US"/>
              <a:pPr/>
              <a:t>72</a:t>
            </a:fld>
            <a:endParaRPr lang="ru-RU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63B4-C7E6-4230-BF4B-6A95DDDD3D17}" type="slidenum">
              <a:rPr lang="en-US"/>
              <a:pPr/>
              <a:t>73</a:t>
            </a:fld>
            <a:endParaRPr lang="ru-RU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E213-DB51-472C-9866-EB9716505CA4}" type="slidenum">
              <a:rPr lang="en-US"/>
              <a:pPr/>
              <a:t>74</a:t>
            </a:fld>
            <a:endParaRPr lang="ru-RU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706F-ED4F-4262-84D0-62C0EEC2865D}" type="slidenum">
              <a:rPr lang="en-US"/>
              <a:pPr/>
              <a:t>75</a:t>
            </a:fld>
            <a:endParaRPr lang="ru-RU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05186-FCC2-4A2D-A400-07B1D3379528}" type="slidenum">
              <a:rPr lang="en-US"/>
              <a:pPr/>
              <a:t>76</a:t>
            </a:fld>
            <a:endParaRPr lang="ru-RU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DA16-AD53-4042-9247-495EB0C84AF1}" type="slidenum">
              <a:rPr lang="en-US"/>
              <a:pPr/>
              <a:t>77</a:t>
            </a:fld>
            <a:endParaRPr lang="ru-RU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52E0-C543-453A-A3CD-7D3E22E429E1}" type="slidenum">
              <a:rPr lang="en-US"/>
              <a:pPr/>
              <a:t>78</a:t>
            </a:fld>
            <a:endParaRPr lang="ru-RU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79</a:t>
            </a:fld>
            <a:endParaRPr lang="ru-RU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EDBB-1C0D-423E-BD1A-31C54EAD9EC4}" type="slidenum">
              <a:rPr lang="en-US"/>
              <a:pPr/>
              <a:t>80</a:t>
            </a:fld>
            <a:endParaRPr lang="ru-RU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5204-050E-4BB4-9CAD-069BB89B7376}" type="slidenum">
              <a:rPr lang="en-US"/>
              <a:pPr/>
              <a:t>9</a:t>
            </a:fld>
            <a:endParaRPr lang="ru-RU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F9E32-A147-4A89-84FC-CDED79CE5E5A}" type="slidenum">
              <a:rPr lang="en-US"/>
              <a:pPr/>
              <a:t>81</a:t>
            </a:fld>
            <a:endParaRPr lang="ru-RU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A0A7-C596-4378-9E3B-264C02717B05}" type="slidenum">
              <a:rPr lang="en-US"/>
              <a:pPr/>
              <a:t>82</a:t>
            </a:fld>
            <a:endParaRPr lang="ru-RU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7202-96F5-4EC5-94AB-A335E1449AAB}" type="slidenum">
              <a:rPr lang="en-US"/>
              <a:pPr/>
              <a:t>83</a:t>
            </a:fld>
            <a:endParaRPr lang="ru-RU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FF6C5-8D54-44FA-ADEE-D1E2AA125DCC}" type="slidenum">
              <a:rPr lang="en-US"/>
              <a:pPr/>
              <a:t>84</a:t>
            </a:fld>
            <a:endParaRPr lang="ru-RU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B791-7938-4EF5-B09A-81FCA0ECAB92}" type="slidenum">
              <a:rPr lang="en-US"/>
              <a:pPr/>
              <a:t>10</a:t>
            </a:fld>
            <a:endParaRPr lang="ru-RU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776753" y="3032281"/>
            <a:ext cx="619983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Проектирование комбинационной логики</a:t>
            </a:r>
            <a:endParaRPr lang="ru-RU" sz="22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Глава 2 </a:t>
            </a:r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Глава 2 </a:t>
            </a:r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776753" y="3032281"/>
            <a:ext cx="619983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Проектирование комбинационной логики</a:t>
            </a:r>
            <a:endParaRPr lang="ru-RU" sz="22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2.xml"/><Relationship Id="rId7" Type="http://schemas.openxmlformats.org/officeDocument/2006/relationships/oleObject" Target="../embeddings/oleObject6.bin"/><Relationship Id="rId2" Type="http://schemas.openxmlformats.org/officeDocument/2006/relationships/tags" Target="../tags/tag31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8.v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image" Target="../media/image8.emf"/><Relationship Id="rId4" Type="http://schemas.openxmlformats.org/officeDocument/2006/relationships/tags" Target="../tags/tag40.xml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4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4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56.xml"/><Relationship Id="rId7" Type="http://schemas.openxmlformats.org/officeDocument/2006/relationships/oleObject" Target="../embeddings/oleObject12.bin"/><Relationship Id="rId2" Type="http://schemas.openxmlformats.org/officeDocument/2006/relationships/tags" Target="../tags/tag55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wmf"/><Relationship Id="rId4" Type="http://schemas.openxmlformats.org/officeDocument/2006/relationships/tags" Target="../tags/tag57.xml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58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3.vml"/><Relationship Id="rId6" Type="http://schemas.openxmlformats.org/officeDocument/2006/relationships/tags" Target="../tags/tag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7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2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7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7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83.xml"/><Relationship Id="rId7" Type="http://schemas.openxmlformats.org/officeDocument/2006/relationships/oleObject" Target="../embeddings/oleObject18.bin"/><Relationship Id="rId2" Type="http://schemas.openxmlformats.org/officeDocument/2006/relationships/tags" Target="../tags/tag82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89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22.wmf"/><Relationship Id="rId4" Type="http://schemas.openxmlformats.org/officeDocument/2006/relationships/tags" Target="../tags/tag98.xml"/><Relationship Id="rId9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notesSlide" Target="../notesSlides/notesSlide3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wmf"/><Relationship Id="rId2" Type="http://schemas.openxmlformats.org/officeDocument/2006/relationships/tags" Target="../tags/tag110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19.v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image" Target="../media/image24.wmf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21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wmf"/><Relationship Id="rId4" Type="http://schemas.openxmlformats.org/officeDocument/2006/relationships/tags" Target="../tags/tag122.xml"/><Relationship Id="rId9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8.wmf"/><Relationship Id="rId2" Type="http://schemas.openxmlformats.org/officeDocument/2006/relationships/tags" Target="../tags/tag12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126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25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30.wmf"/><Relationship Id="rId2" Type="http://schemas.openxmlformats.org/officeDocument/2006/relationships/tags" Target="../tags/tag128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35.wmf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oleObject" Target="../embeddings/oleObject32.bin"/><Relationship Id="rId2" Type="http://schemas.openxmlformats.org/officeDocument/2006/relationships/tags" Target="../tags/tag134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38.xml"/><Relationship Id="rId11" Type="http://schemas.openxmlformats.org/officeDocument/2006/relationships/notesSlide" Target="../notesSlides/notesSlide45.xml"/><Relationship Id="rId5" Type="http://schemas.openxmlformats.org/officeDocument/2006/relationships/tags" Target="../tags/tag13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36.wmf"/><Relationship Id="rId2" Type="http://schemas.openxmlformats.org/officeDocument/2006/relationships/tags" Target="../tags/tag14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146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45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47.xml"/><Relationship Id="rId9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149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48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50.xml"/><Relationship Id="rId9" Type="http://schemas.openxmlformats.org/officeDocument/2006/relationships/oleObject" Target="../embeddings/oleObject3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152.xml"/><Relationship Id="rId7" Type="http://schemas.openxmlformats.org/officeDocument/2006/relationships/image" Target="../media/image40.wmf"/><Relationship Id="rId2" Type="http://schemas.openxmlformats.org/officeDocument/2006/relationships/tags" Target="../tags/tag15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154.xml"/><Relationship Id="rId7" Type="http://schemas.openxmlformats.org/officeDocument/2006/relationships/image" Target="../media/image40.wmf"/><Relationship Id="rId2" Type="http://schemas.openxmlformats.org/officeDocument/2006/relationships/tags" Target="../tags/tag15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43.wmf"/><Relationship Id="rId2" Type="http://schemas.openxmlformats.org/officeDocument/2006/relationships/tags" Target="../tags/tag15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44.wmf"/><Relationship Id="rId2" Type="http://schemas.openxmlformats.org/officeDocument/2006/relationships/tags" Target="../tags/tag15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3.bin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45.wmf"/><Relationship Id="rId2" Type="http://schemas.openxmlformats.org/officeDocument/2006/relationships/tags" Target="../tags/tag159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162.xml"/><Relationship Id="rId7" Type="http://schemas.openxmlformats.org/officeDocument/2006/relationships/oleObject" Target="../embeddings/oleObject45.bin"/><Relationship Id="rId2" Type="http://schemas.openxmlformats.org/officeDocument/2006/relationships/tags" Target="../tags/tag161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wmf"/><Relationship Id="rId2" Type="http://schemas.openxmlformats.org/officeDocument/2006/relationships/tags" Target="../tags/tag164.xml"/><Relationship Id="rId1" Type="http://schemas.openxmlformats.org/officeDocument/2006/relationships/vmlDrawing" Target="../drawings/vmlDrawing38.vml"/><Relationship Id="rId6" Type="http://schemas.openxmlformats.org/officeDocument/2006/relationships/tags" Target="../tags/tag168.xml"/><Relationship Id="rId11" Type="http://schemas.openxmlformats.org/officeDocument/2006/relationships/oleObject" Target="../embeddings/oleObject47.bin"/><Relationship Id="rId5" Type="http://schemas.openxmlformats.org/officeDocument/2006/relationships/tags" Target="../tags/tag167.xml"/><Relationship Id="rId10" Type="http://schemas.openxmlformats.org/officeDocument/2006/relationships/image" Target="../media/image47.wmf"/><Relationship Id="rId4" Type="http://schemas.openxmlformats.org/officeDocument/2006/relationships/tags" Target="../tags/tag166.xml"/><Relationship Id="rId9" Type="http://schemas.openxmlformats.org/officeDocument/2006/relationships/oleObject" Target="../embeddings/oleObject4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170.xml"/><Relationship Id="rId7" Type="http://schemas.openxmlformats.org/officeDocument/2006/relationships/image" Target="../media/image49.wmf"/><Relationship Id="rId2" Type="http://schemas.openxmlformats.org/officeDocument/2006/relationships/tags" Target="../tags/tag169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8.xml"/><Relationship Id="rId3" Type="http://schemas.openxmlformats.org/officeDocument/2006/relationships/tags" Target="../tags/tag1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wmf"/><Relationship Id="rId2" Type="http://schemas.openxmlformats.org/officeDocument/2006/relationships/tags" Target="../tags/tag171.xml"/><Relationship Id="rId1" Type="http://schemas.openxmlformats.org/officeDocument/2006/relationships/vmlDrawing" Target="../drawings/vmlDrawing40.vml"/><Relationship Id="rId6" Type="http://schemas.openxmlformats.org/officeDocument/2006/relationships/tags" Target="../tags/tag175.xml"/><Relationship Id="rId11" Type="http://schemas.openxmlformats.org/officeDocument/2006/relationships/oleObject" Target="../embeddings/oleObject51.bin"/><Relationship Id="rId5" Type="http://schemas.openxmlformats.org/officeDocument/2006/relationships/tags" Target="../tags/tag174.xml"/><Relationship Id="rId10" Type="http://schemas.openxmlformats.org/officeDocument/2006/relationships/image" Target="../media/image49.wmf"/><Relationship Id="rId4" Type="http://schemas.openxmlformats.org/officeDocument/2006/relationships/tags" Target="../tags/tag173.xml"/><Relationship Id="rId9" Type="http://schemas.openxmlformats.org/officeDocument/2006/relationships/oleObject" Target="../embeddings/oleObject5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w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notesSlide" Target="../notesSlides/notesSlide59.xml"/><Relationship Id="rId5" Type="http://schemas.openxmlformats.org/officeDocument/2006/relationships/tags" Target="../tags/tag18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187.xml"/><Relationship Id="rId7" Type="http://schemas.openxmlformats.org/officeDocument/2006/relationships/image" Target="../media/image52.wmf"/><Relationship Id="rId2" Type="http://schemas.openxmlformats.org/officeDocument/2006/relationships/tags" Target="../tags/tag18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189.xml"/><Relationship Id="rId7" Type="http://schemas.openxmlformats.org/officeDocument/2006/relationships/image" Target="../media/image54.wmf"/><Relationship Id="rId2" Type="http://schemas.openxmlformats.org/officeDocument/2006/relationships/tags" Target="../tags/tag188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4.bin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191.xml"/><Relationship Id="rId7" Type="http://schemas.openxmlformats.org/officeDocument/2006/relationships/image" Target="../media/image55.wmf"/><Relationship Id="rId2" Type="http://schemas.openxmlformats.org/officeDocument/2006/relationships/tags" Target="../tags/tag190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193.xml"/><Relationship Id="rId7" Type="http://schemas.openxmlformats.org/officeDocument/2006/relationships/image" Target="../media/image56.wmf"/><Relationship Id="rId2" Type="http://schemas.openxmlformats.org/officeDocument/2006/relationships/tags" Target="../tags/tag19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195.xml"/><Relationship Id="rId7" Type="http://schemas.openxmlformats.org/officeDocument/2006/relationships/image" Target="../media/image56.wmf"/><Relationship Id="rId2" Type="http://schemas.openxmlformats.org/officeDocument/2006/relationships/tags" Target="../tags/tag194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197.xml"/><Relationship Id="rId7" Type="http://schemas.openxmlformats.org/officeDocument/2006/relationships/image" Target="../media/image56.wmf"/><Relationship Id="rId2" Type="http://schemas.openxmlformats.org/officeDocument/2006/relationships/tags" Target="../tags/tag19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60.wmf"/><Relationship Id="rId2" Type="http://schemas.openxmlformats.org/officeDocument/2006/relationships/tags" Target="../tags/tag199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202.xml"/><Relationship Id="rId7" Type="http://schemas.openxmlformats.org/officeDocument/2006/relationships/notesSlide" Target="../notesSlides/notesSlide69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4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2.wmf"/><Relationship Id="rId5" Type="http://schemas.openxmlformats.org/officeDocument/2006/relationships/tags" Target="../tags/tag204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203.xml"/><Relationship Id="rId9" Type="http://schemas.openxmlformats.org/officeDocument/2006/relationships/image" Target="../media/image6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63.wmf"/><Relationship Id="rId2" Type="http://schemas.openxmlformats.org/officeDocument/2006/relationships/tags" Target="../tags/tag205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64.wmf"/><Relationship Id="rId2" Type="http://schemas.openxmlformats.org/officeDocument/2006/relationships/tags" Target="../tags/tag20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65.wmf"/><Relationship Id="rId2" Type="http://schemas.openxmlformats.org/officeDocument/2006/relationships/tags" Target="../tags/tag209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67.wmf"/><Relationship Id="rId2" Type="http://schemas.openxmlformats.org/officeDocument/2006/relationships/tags" Target="../tags/tag21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68.wmf"/><Relationship Id="rId2" Type="http://schemas.openxmlformats.org/officeDocument/2006/relationships/tags" Target="../tags/tag214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75.xml"/><Relationship Id="rId4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69.wmf"/><Relationship Id="rId2" Type="http://schemas.openxmlformats.org/officeDocument/2006/relationships/tags" Target="../tags/tag216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76.xml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tags" Target="../tags/tag221.xml"/><Relationship Id="rId7" Type="http://schemas.openxmlformats.org/officeDocument/2006/relationships/oleObject" Target="../embeddings/oleObject74.bin"/><Relationship Id="rId2" Type="http://schemas.openxmlformats.org/officeDocument/2006/relationships/tags" Target="../tags/tag220.xml"/><Relationship Id="rId1" Type="http://schemas.openxmlformats.org/officeDocument/2006/relationships/vmlDrawing" Target="../drawings/vmlDrawing56.v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w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tags" Target="../tags/tag226.xml"/><Relationship Id="rId7" Type="http://schemas.openxmlformats.org/officeDocument/2006/relationships/oleObject" Target="../embeddings/oleObject75.bin"/><Relationship Id="rId2" Type="http://schemas.openxmlformats.org/officeDocument/2006/relationships/tags" Target="../tags/tag225.xml"/><Relationship Id="rId1" Type="http://schemas.openxmlformats.org/officeDocument/2006/relationships/vmlDrawing" Target="../drawings/vmlDrawing57.v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tags" Target="../tags/tag230.xml"/><Relationship Id="rId7" Type="http://schemas.openxmlformats.org/officeDocument/2006/relationships/oleObject" Target="../embeddings/oleObject77.bin"/><Relationship Id="rId2" Type="http://schemas.openxmlformats.org/officeDocument/2006/relationships/tags" Target="../tags/tag229.xml"/><Relationship Id="rId1" Type="http://schemas.openxmlformats.org/officeDocument/2006/relationships/vmlDrawing" Target="../drawings/vmlDrawing59.vml"/><Relationship Id="rId6" Type="http://schemas.openxmlformats.org/officeDocument/2006/relationships/notesSlide" Target="../notesSlides/notesSlide8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wmf"/><Relationship Id="rId4" Type="http://schemas.openxmlformats.org/officeDocument/2006/relationships/tags" Target="../tags/tag231.xml"/><Relationship Id="rId9" Type="http://schemas.openxmlformats.org/officeDocument/2006/relationships/oleObject" Target="../embeddings/oleObject78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w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Цифровая схемотехника и архитектура  компьютера, второе издание</a:t>
            </a:r>
            <a:endParaRPr lang="ru-RU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200400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Дэвид М. Харрис и Сара Л. Харрис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762000" y="1371600"/>
            <a:ext cx="77724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Дополнение: переменная с чертой над именем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A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Литерал: переменная или ее дополнение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A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A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C</a:t>
            </a:r>
            <a:endParaRPr lang="ru-RU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err="1" smtClean="0"/>
              <a:t>Импликанта</a:t>
            </a:r>
            <a:r>
              <a:rPr lang="ru-RU" dirty="0" smtClean="0"/>
              <a:t>: произведение литералов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ABC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AC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BC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Минтерм</a:t>
            </a:r>
            <a:r>
              <a:rPr lang="ru-RU" dirty="0" smtClean="0"/>
              <a:t>: произведение, в которое входят литералы всех входных переменных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ABC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ABC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ABC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Макстерм</a:t>
            </a:r>
            <a:r>
              <a:rPr lang="ru-RU" dirty="0" smtClean="0"/>
              <a:t>: сумма, в которую входят литералы всех входных переменных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(A+B+C)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(A+B+C)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(A+B+C)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111104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81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19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0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48000" y="2590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00200" y="2590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2590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1336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00200" y="4572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133600" y="4572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362200" y="4572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76400" y="5715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90800" y="5715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352800" y="5715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5715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648200" y="5715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Некоторые определения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16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</a:rPr>
              <a:t>Y</a:t>
            </a:r>
            <a:r>
              <a:rPr lang="ru-RU" sz="2400" b="1" dirty="0">
                <a:latin typeface="Times New Roman" pitchFamily="18" charset="0"/>
              </a:rPr>
              <a:t> = F(</a:t>
            </a:r>
            <a:r>
              <a:rPr lang="ru-RU" sz="2400" b="1" i="1" dirty="0">
                <a:latin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</a:rPr>
              <a:t>, </a:t>
            </a:r>
            <a:r>
              <a:rPr lang="ru-RU" sz="2400" b="1" i="1" dirty="0">
                <a:latin typeface="Times New Roman" pitchFamily="18" charset="0"/>
              </a:rPr>
              <a:t>B</a:t>
            </a:r>
            <a:r>
              <a:rPr lang="ru-RU" sz="2400" b="1" dirty="0">
                <a:latin typeface="Times New Roman" pitchFamily="18" charset="0"/>
              </a:rPr>
              <a:t>) =</a:t>
            </a:r>
            <a:endParaRPr lang="ru-RU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622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Все выражения могут быть записаны в дизъюнктивной форме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Каждой строке соответствует </a:t>
            </a:r>
            <a:r>
              <a:rPr lang="ru-RU" sz="2000" b="1" dirty="0">
                <a:latin typeface="Times New Roman" pitchFamily="18" charset="0"/>
              </a:rPr>
              <a:t>минтерм</a:t>
            </a:r>
            <a:endParaRPr lang="ru-RU" sz="20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Минтерм является произведением (И, AND) литералов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Каждый минтерм становится ИСТИННЫМ только для своей строки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</a:rPr>
              <a:t>Функция записывается путем суммирования минтермов тех строк, для которых выход равен ИСТИНЕ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Таким образом, формируется сумма </a:t>
            </a:r>
            <a:r>
              <a:rPr lang="ru-RU" sz="2000" dirty="0" smtClean="0">
                <a:latin typeface="Times New Roman" pitchFamily="18" charset="0"/>
              </a:rPr>
              <a:t>(ИЛИ, OR</a:t>
            </a:r>
            <a:r>
              <a:rPr lang="ru-RU" sz="2000" dirty="0">
                <a:latin typeface="Times New Roman" pitchFamily="18" charset="0"/>
              </a:rPr>
              <a:t>) произведений </a:t>
            </a:r>
            <a:r>
              <a:rPr lang="ru-RU" sz="2000" dirty="0" smtClean="0">
                <a:latin typeface="Times New Roman" pitchFamily="18" charset="0"/>
              </a:rPr>
              <a:t>(И, AND</a:t>
            </a:r>
            <a:r>
              <a:rPr lang="ru-RU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Дизъюнктивная форма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79891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3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</a:rPr>
              <a:t>Y</a:t>
            </a:r>
            <a:r>
              <a:rPr lang="ru-RU" sz="2400" b="1" dirty="0">
                <a:latin typeface="Times New Roman" pitchFamily="18" charset="0"/>
              </a:rPr>
              <a:t> = F(</a:t>
            </a:r>
            <a:r>
              <a:rPr lang="ru-RU" sz="2400" b="1" i="1" dirty="0">
                <a:latin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</a:rPr>
              <a:t>, </a:t>
            </a:r>
            <a:r>
              <a:rPr lang="ru-RU" sz="2400" b="1" i="1" dirty="0">
                <a:latin typeface="Times New Roman" pitchFamily="18" charset="0"/>
              </a:rPr>
              <a:t>B</a:t>
            </a:r>
            <a:r>
              <a:rPr lang="ru-RU" sz="2400" b="1" dirty="0">
                <a:latin typeface="Times New Roman" pitchFamily="18" charset="0"/>
              </a:rPr>
              <a:t>) =</a:t>
            </a:r>
            <a:endParaRPr lang="ru-RU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Дизъюнктивная форма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Все выражения могут быть записаны в дизъюнктивной форме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Каждой строке соответствует </a:t>
            </a:r>
            <a:r>
              <a:rPr lang="ru-RU" sz="2000" b="1" dirty="0">
                <a:latin typeface="Times New Roman" pitchFamily="18" charset="0"/>
              </a:rPr>
              <a:t>минтерм</a:t>
            </a:r>
            <a:endParaRPr lang="ru-RU" sz="20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Минтерм является произведением (AND) литералов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Каждый минтерм становится ИСТИННЫМ только для своей строки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</a:rPr>
              <a:t>Функция является суммой минтермов тех строк, для которых выход равен ИСТИНЕ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Таким образом, формируется сумма </a:t>
            </a:r>
            <a:r>
              <a:rPr lang="ru-RU" sz="2000" dirty="0" smtClean="0">
                <a:latin typeface="Times New Roman" pitchFamily="18" charset="0"/>
              </a:rPr>
              <a:t>(ИЛИ, OR</a:t>
            </a:r>
            <a:r>
              <a:rPr lang="ru-RU" sz="2000" dirty="0">
                <a:latin typeface="Times New Roman" pitchFamily="18" charset="0"/>
              </a:rPr>
              <a:t>) произведений </a:t>
            </a:r>
            <a:r>
              <a:rPr lang="ru-RU" sz="2000" dirty="0" smtClean="0">
                <a:latin typeface="Times New Roman" pitchFamily="18" charset="0"/>
              </a:rPr>
              <a:t>(И, AND</a:t>
            </a:r>
            <a:r>
              <a:rPr lang="ru-RU" sz="2400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9" name="VISIO" r:id="rId8" imgW="1766520" imgH="808560" progId="Visio.Drawing.6">
                  <p:embed/>
                </p:oleObj>
              </mc:Choice>
              <mc:Fallback>
                <p:oleObj name="VISIO" r:id="rId8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1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</a:rPr>
              <a:t>Y</a:t>
            </a:r>
            <a:r>
              <a:rPr lang="ru-RU" sz="2400" b="1" dirty="0">
                <a:latin typeface="Times New Roman" pitchFamily="18" charset="0"/>
              </a:rPr>
              <a:t> = F(</a:t>
            </a:r>
            <a:r>
              <a:rPr lang="ru-RU" sz="2400" b="1" i="1" dirty="0">
                <a:latin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</a:rPr>
              <a:t>, </a:t>
            </a:r>
            <a:r>
              <a:rPr lang="ru-RU" sz="2400" b="1" i="1" dirty="0">
                <a:latin typeface="Times New Roman" pitchFamily="18" charset="0"/>
              </a:rPr>
              <a:t>B</a:t>
            </a:r>
            <a:r>
              <a:rPr lang="ru-RU" sz="2400" b="1" dirty="0">
                <a:latin typeface="Times New Roman" pitchFamily="18" charset="0"/>
              </a:rPr>
              <a:t>) = AB + AB = Σ(1, 3)</a:t>
            </a:r>
            <a:endParaRPr lang="ru-RU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Дизъюнктивная форма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Все выражения могут быть записаны в дизъюнктивной форме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Каждой строке соответствует минтерм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Минтерм является произведением (И, AND) литералов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Каждый минтерм становится ИСТИННЫМ только для своей строки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</a:rPr>
              <a:t>Функция записывается путем суммирования минтермов тех строк, для которых выход равен ИСТИНЕ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Таким образом, формируется сумма (ИЛИ, OR) произведений (И, AND)</a:t>
            </a: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67200" y="609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9" name="VISIO" r:id="rId9" imgW="1766520" imgH="808560" progId="Visio.Drawing.6">
                  <p:embed/>
                </p:oleObj>
              </mc:Choice>
              <mc:Fallback>
                <p:oleObj name="VISIO" r:id="rId9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05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6096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</a:rPr>
              <a:t>Y</a:t>
            </a:r>
            <a:r>
              <a:rPr lang="ru-RU" sz="2400" b="1" dirty="0">
                <a:latin typeface="Times New Roman" pitchFamily="18" charset="0"/>
              </a:rPr>
              <a:t> = F(</a:t>
            </a:r>
            <a:r>
              <a:rPr lang="ru-RU" sz="2400" b="1" i="1" dirty="0">
                <a:latin typeface="Times New Roman" pitchFamily="18" charset="0"/>
              </a:rPr>
              <a:t>A</a:t>
            </a:r>
            <a:r>
              <a:rPr lang="ru-RU" sz="2400" b="1" dirty="0">
                <a:latin typeface="Times New Roman" pitchFamily="18" charset="0"/>
              </a:rPr>
              <a:t>, </a:t>
            </a:r>
            <a:r>
              <a:rPr lang="ru-RU" sz="2400" b="1" i="1" dirty="0">
                <a:latin typeface="Times New Roman" pitchFamily="18" charset="0"/>
              </a:rPr>
              <a:t>B</a:t>
            </a:r>
            <a:r>
              <a:rPr lang="ru-RU" sz="2400" b="1" dirty="0">
                <a:latin typeface="Times New Roman" pitchFamily="18" charset="0"/>
              </a:rPr>
              <a:t>) = (</a:t>
            </a:r>
            <a:r>
              <a:rPr lang="ru-RU" sz="2400" b="1" i="1" dirty="0">
                <a:latin typeface="Times New Roman" pitchFamily="18" charset="0"/>
              </a:rPr>
              <a:t>A + B</a:t>
            </a:r>
            <a:r>
              <a:rPr lang="ru-RU" sz="2400" b="1" dirty="0">
                <a:latin typeface="Times New Roman" pitchFamily="18" charset="0"/>
              </a:rPr>
              <a:t>)(</a:t>
            </a:r>
            <a:r>
              <a:rPr lang="ru-RU" sz="2400" b="1" i="1" dirty="0">
                <a:latin typeface="Times New Roman" pitchFamily="18" charset="0"/>
              </a:rPr>
              <a:t>A + B</a:t>
            </a:r>
            <a:r>
              <a:rPr lang="ru-RU" sz="2400" b="1" dirty="0">
                <a:latin typeface="Times New Roman" pitchFamily="18" charset="0"/>
              </a:rPr>
              <a:t>)</a:t>
            </a:r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</a:rPr>
              <a:t>= Π(0, 2)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939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34000" y="617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Все булевы выражения могут быть записаны в конъюнктивной форме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Каждой строке соответствует </a:t>
            </a:r>
            <a:r>
              <a:rPr lang="ru-RU" sz="2000" b="1" dirty="0">
                <a:latin typeface="Times New Roman" pitchFamily="18" charset="0"/>
              </a:rPr>
              <a:t>макстерм</a:t>
            </a:r>
            <a:endParaRPr lang="ru-RU" sz="20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Макстерм является суммой (ИЛИ, OR) литералов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Каждый макстерм становится ЛОЖНЫМ только для своей строки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Times New Roman" pitchFamily="18" charset="0"/>
              </a:rPr>
              <a:t>Функция является произведением макстермов тех строк, для которых выход равен ЛОЖЬ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Таким образом, формируется произведение (И, AND) сумм (ИЛИ, OR)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Конъюнктивная форма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18451"/>
              </p:ext>
            </p:extLst>
          </p:nvPr>
        </p:nvGraphicFramePr>
        <p:xfrm>
          <a:off x="1981200" y="4102336"/>
          <a:ext cx="4724400" cy="222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5" name="VISIO" r:id="rId8" imgW="1794960" imgH="844560" progId="Visio.Drawing.6">
                  <p:embed/>
                </p:oleObj>
              </mc:Choice>
              <mc:Fallback>
                <p:oleObj name="VISIO" r:id="rId8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102336"/>
                        <a:ext cx="4724400" cy="222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42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 собираетесь в кафетерий пообедать</a:t>
            </a:r>
          </a:p>
          <a:p>
            <a:pPr lvl="1"/>
            <a:r>
              <a:rPr lang="ru-RU" sz="2400" dirty="0" smtClean="0"/>
              <a:t>Вы не пообедаете (E) </a:t>
            </a:r>
          </a:p>
          <a:p>
            <a:pPr lvl="1"/>
            <a:r>
              <a:rPr lang="ru-RU" sz="2400" dirty="0" smtClean="0"/>
              <a:t>Там </a:t>
            </a:r>
            <a:r>
              <a:rPr lang="ru-RU" sz="2400" dirty="0" smtClean="0"/>
              <a:t>закрыто (не открыто, O</a:t>
            </a:r>
            <a:r>
              <a:rPr lang="ru-RU" sz="2400" dirty="0" smtClean="0"/>
              <a:t>) или</a:t>
            </a:r>
          </a:p>
          <a:p>
            <a:pPr lvl="1"/>
            <a:r>
              <a:rPr lang="ru-RU" sz="2400" dirty="0" smtClean="0"/>
              <a:t>Они предлагают только корн-доги (C)</a:t>
            </a:r>
          </a:p>
          <a:p>
            <a:r>
              <a:rPr lang="ru-RU" sz="2400" dirty="0" smtClean="0"/>
              <a:t>Запишите таблицу истинности, по которой можно определить пообедаете ли вы (E)</a:t>
            </a:r>
            <a:endParaRPr lang="ru-RU" sz="2400" dirty="0"/>
          </a:p>
        </p:txBody>
      </p:sp>
      <p:graphicFrame>
        <p:nvGraphicFramePr>
          <p:cNvPr id="865292" name="Object 12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7373391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8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054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8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291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Примеры булевых выражений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25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 собираетесь в кафетерий пообедать</a:t>
            </a:r>
          </a:p>
          <a:p>
            <a:pPr lvl="1"/>
            <a:r>
              <a:rPr lang="ru-RU" sz="2400" dirty="0" smtClean="0"/>
              <a:t>Вы не пообедаете (E) </a:t>
            </a:r>
          </a:p>
          <a:p>
            <a:pPr lvl="1"/>
            <a:r>
              <a:rPr lang="ru-RU" sz="2400" dirty="0" smtClean="0"/>
              <a:t>Там </a:t>
            </a:r>
            <a:r>
              <a:rPr lang="ru-RU" sz="2400" dirty="0"/>
              <a:t>закрыто (не </a:t>
            </a:r>
            <a:r>
              <a:rPr lang="ru-RU" sz="2400" dirty="0" smtClean="0"/>
              <a:t>открыто, </a:t>
            </a:r>
            <a:r>
              <a:rPr lang="ru-RU" sz="2400" dirty="0" smtClean="0"/>
              <a:t>O</a:t>
            </a:r>
            <a:r>
              <a:rPr lang="ru-RU" sz="2400" dirty="0" smtClean="0"/>
              <a:t>) или</a:t>
            </a:r>
          </a:p>
          <a:p>
            <a:pPr lvl="1"/>
            <a:r>
              <a:rPr lang="ru-RU" sz="2400" dirty="0" smtClean="0"/>
              <a:t>Они предлагают только корн-доги (C)</a:t>
            </a:r>
          </a:p>
          <a:p>
            <a:r>
              <a:rPr lang="ru-RU" sz="2400" dirty="0" smtClean="0"/>
              <a:t>Запишите таблицу истинности, по которой можно определить пообедаете ли вы (E)</a:t>
            </a:r>
            <a:endParaRPr lang="ru-RU" sz="2400" dirty="0"/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8662208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2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054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291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Примеры булевых выражений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27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Дизъюнктивная форма (SOP,  sum-of-products) сумма (ИЛИ) произведений (И)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000" dirty="0" smtClean="0"/>
              <a:t>Конъюнктивная форма (POS, product-of-sums) - произведение (И) сумм (ИЛИ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1109000" name="Object 8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57696587"/>
              </p:ext>
            </p:extLst>
          </p:nvPr>
        </p:nvGraphicFramePr>
        <p:xfrm>
          <a:off x="1371600" y="1828800"/>
          <a:ext cx="38100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6" name="VISIO" r:id="rId7" imgW="1280880" imgH="737640" progId="Visio.Drawing.6">
                  <p:embed/>
                </p:oleObj>
              </mc:Choice>
              <mc:Fallback>
                <p:oleObj name="VISIO" r:id="rId7" imgW="1280880" imgH="73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38100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001" name="Object 9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04975000"/>
              </p:ext>
            </p:extLst>
          </p:nvPr>
        </p:nvGraphicFramePr>
        <p:xfrm>
          <a:off x="1371600" y="4235450"/>
          <a:ext cx="38100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7" name="VISIO" r:id="rId9" imgW="1287720" imgH="757080" progId="Visio.Drawing.6">
                  <p:embed/>
                </p:oleObj>
              </mc:Choice>
              <mc:Fallback>
                <p:oleObj name="VISIO" r:id="rId9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35450"/>
                        <a:ext cx="38100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Дизъюнктивная и конъюнктивная формы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042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Дизъюнктивная форма (SOP,  </a:t>
            </a:r>
            <a:r>
              <a:rPr lang="ru-RU" sz="2000" dirty="0" err="1" smtClean="0"/>
              <a:t>sum-of-products</a:t>
            </a:r>
            <a:r>
              <a:rPr lang="ru-RU" sz="2000" dirty="0" smtClean="0"/>
              <a:t>) сумма (ИЛИ) произведений (И)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000" dirty="0" smtClean="0"/>
              <a:t>Конъюнктивная форма (POS, </a:t>
            </a:r>
            <a:r>
              <a:rPr lang="ru-RU" sz="2000" dirty="0" err="1" smtClean="0"/>
              <a:t>product-of-sums</a:t>
            </a:r>
            <a:r>
              <a:rPr lang="ru-RU" sz="2000" dirty="0" smtClean="0"/>
              <a:t>) - произведение (И) сумм (ИЛИ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4000" y="42672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4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26349404"/>
              </p:ext>
            </p:extLst>
          </p:nvPr>
        </p:nvGraphicFramePr>
        <p:xfrm>
          <a:off x="1447800" y="1736725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5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36725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4876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Y</a:t>
            </a:r>
            <a:r>
              <a:rPr lang="ru-RU" sz="2400" dirty="0">
                <a:latin typeface="Times New Roman" pitchFamily="18" charset="0"/>
              </a:rPr>
              <a:t> = (</a:t>
            </a:r>
            <a:r>
              <a:rPr lang="ru-RU" sz="2400" i="1" dirty="0">
                <a:latin typeface="Times New Roman" pitchFamily="18" charset="0"/>
              </a:rPr>
              <a:t>O + C</a:t>
            </a:r>
            <a:r>
              <a:rPr lang="ru-RU" sz="2400" dirty="0">
                <a:latin typeface="Times New Roman" pitchFamily="18" charset="0"/>
              </a:rPr>
              <a:t>)(</a:t>
            </a:r>
            <a:r>
              <a:rPr lang="ru-RU" sz="2400" i="1" dirty="0">
                <a:latin typeface="Times New Roman" pitchFamily="18" charset="0"/>
              </a:rPr>
              <a:t>O + C</a:t>
            </a:r>
            <a:r>
              <a:rPr lang="ru-RU" sz="2400" dirty="0">
                <a:latin typeface="Times New Roman" pitchFamily="18" charset="0"/>
              </a:rPr>
              <a:t>)(</a:t>
            </a:r>
            <a:r>
              <a:rPr lang="ru-RU" sz="2400" i="1" dirty="0">
                <a:latin typeface="Times New Roman" pitchFamily="18" charset="0"/>
              </a:rPr>
              <a:t>O + C</a:t>
            </a:r>
            <a:r>
              <a:rPr lang="ru-RU" sz="2400" dirty="0">
                <a:latin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ru-RU" smtClean="0"/>
              <a:t> </a:t>
            </a:r>
            <a:r>
              <a:rPr lang="ru-RU" sz="2400" dirty="0" smtClean="0">
                <a:latin typeface="Times New Roman" pitchFamily="18" charset="0"/>
              </a:rPr>
              <a:t>  = Π(0, 1, 3)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81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762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3724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5400" y="243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i="1" dirty="0">
                <a:latin typeface="Times New Roman" pitchFamily="18" charset="0"/>
              </a:rPr>
              <a:t>Y</a:t>
            </a:r>
            <a:r>
              <a:rPr lang="ru-RU" sz="2400" dirty="0">
                <a:latin typeface="Times New Roman" pitchFamily="18" charset="0"/>
              </a:rPr>
              <a:t> = </a:t>
            </a:r>
            <a:r>
              <a:rPr lang="ru-RU" sz="2400" i="1" dirty="0" smtClean="0">
                <a:latin typeface="Times New Roman" pitchFamily="18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</a:t>
            </a:r>
            <a:r>
              <a:rPr lang="ru-RU" sz="2400" i="1" dirty="0" smtClean="0">
                <a:latin typeface="Times New Roman" pitchFamily="18" charset="0"/>
              </a:rPr>
              <a:t>  = </a:t>
            </a:r>
            <a:r>
              <a:rPr lang="ru-RU" sz="2400" dirty="0" smtClean="0">
                <a:latin typeface="Times New Roman" pitchFamily="18" charset="0"/>
              </a:rPr>
              <a:t>Σ(2)</a:t>
            </a:r>
            <a:endParaRPr lang="ru-RU" sz="24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943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Дизъюнктивная и конъюнктивная формы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17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ru-RU" smtClean="0"/>
              <a:t>Аксиомы и теоремы позволяют </a:t>
            </a:r>
            <a:r>
              <a:rPr lang="ru-RU" b="1" dirty="0" smtClean="0"/>
              <a:t>упрощать</a:t>
            </a:r>
            <a:r>
              <a:rPr lang="ru-RU" smtClean="0"/>
              <a:t> булевы выражения</a:t>
            </a:r>
          </a:p>
          <a:p>
            <a:r>
              <a:rPr lang="ru-RU" smtClean="0"/>
              <a:t>Подобно обычной алгебре, но проще: переменные принимают только два значения (0 или 1)</a:t>
            </a:r>
          </a:p>
          <a:p>
            <a:r>
              <a:rPr lang="ru-RU" b="1" dirty="0" smtClean="0"/>
              <a:t>Двойственность</a:t>
            </a:r>
            <a:r>
              <a:rPr lang="ru-RU" smtClean="0"/>
              <a:t> аксиом и теорем:</a:t>
            </a:r>
          </a:p>
          <a:p>
            <a:pPr lvl="1"/>
            <a:r>
              <a:rPr lang="ru-RU" sz="2600" dirty="0" smtClean="0"/>
              <a:t>Можно взаимно заменить И и ИЛИ, 0 и 1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Булева алгебра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5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2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</a:rPr>
              <a:t> и архитектура  компьютера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6" name="Picture 8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33800"/>
            <a:ext cx="6629400" cy="2295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317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Булевы аксиомы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01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T1: Теорема идентичности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7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07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817532"/>
              </p:ext>
            </p:extLst>
          </p:nvPr>
        </p:nvGraphicFramePr>
        <p:xfrm>
          <a:off x="2590800" y="2490788"/>
          <a:ext cx="41148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9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90788"/>
                        <a:ext cx="41148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T1: Теорема идентичности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27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T2: Теорема о нулевом элементе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26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137341"/>
              </p:ext>
            </p:extLst>
          </p:nvPr>
        </p:nvGraphicFramePr>
        <p:xfrm>
          <a:off x="2514600" y="2514600"/>
          <a:ext cx="44402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3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4402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T2: Теорема о нулевом элементе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9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B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T3: Теорема об идемпотентности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37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977718"/>
              </p:ext>
            </p:extLst>
          </p:nvPr>
        </p:nvGraphicFramePr>
        <p:xfrm>
          <a:off x="2514600" y="2743200"/>
          <a:ext cx="42116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7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21163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B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T3: Теорема об идемпотентности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6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T4: Теорема идентичности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91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308676"/>
              </p:ext>
            </p:extLst>
          </p:nvPr>
        </p:nvGraphicFramePr>
        <p:xfrm>
          <a:off x="1981200" y="3276600"/>
          <a:ext cx="5867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1" name="VISIO" r:id="rId8" imgW="1612440" imgH="332640" progId="Visio.Drawing.6">
                  <p:embed/>
                </p:oleObj>
              </mc:Choice>
              <mc:Fallback>
                <p:oleObj name="VISIO" r:id="rId8" imgW="1612440" imgH="332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86740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T4: Теорема идентичности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1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B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T5: Теорема о дополнительности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9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118539"/>
              </p:ext>
            </p:extLst>
          </p:nvPr>
        </p:nvGraphicFramePr>
        <p:xfrm>
          <a:off x="2743200" y="2743200"/>
          <a:ext cx="389096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5" name="VISIO" r:id="rId9" imgW="1298160" imgH="842760" progId="Visio.Drawing.6">
                  <p:embed/>
                </p:oleObj>
              </mc:Choice>
              <mc:Fallback>
                <p:oleObj name="VISIO" r:id="rId9" imgW="1298160" imgH="842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90963" cy="252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   B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T5: Теорема о дополнительности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9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221" name="Picture 5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930" y="1371600"/>
            <a:ext cx="7922270" cy="2743200"/>
          </a:xfrm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Булевы теоремы, обзор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92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501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305800" cy="31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Булевы теоремы нескольких переменных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7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Y</a:t>
            </a:r>
            <a:r>
              <a:rPr lang="ru-RU" dirty="0" smtClean="0">
                <a:solidFill>
                  <a:schemeClr val="accent2"/>
                </a:solidFill>
              </a:rPr>
              <a:t> = </a:t>
            </a:r>
            <a:r>
              <a:rPr lang="ru-RU" i="1" dirty="0" smtClean="0">
                <a:solidFill>
                  <a:schemeClr val="accent2"/>
                </a:solidFill>
              </a:rPr>
              <a:t>AB</a:t>
            </a:r>
            <a:r>
              <a:rPr lang="ru-RU" dirty="0" smtClean="0">
                <a:solidFill>
                  <a:schemeClr val="accent2"/>
                </a:solidFill>
              </a:rPr>
              <a:t> + </a:t>
            </a:r>
            <a:r>
              <a:rPr lang="ru-RU" i="1" dirty="0" smtClean="0">
                <a:solidFill>
                  <a:schemeClr val="accent2"/>
                </a:solidFill>
              </a:rPr>
              <a:t>AB</a:t>
            </a:r>
          </a:p>
          <a:p>
            <a:pPr>
              <a:buFontTx/>
              <a:buNone/>
            </a:pPr>
            <a:r>
              <a:rPr lang="ru-RU" smtClean="0"/>
              <a:t>       </a:t>
            </a:r>
            <a:endParaRPr lang="ru-RU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7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Упрощение булевых выражений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Пример 1: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8200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Y</a:t>
            </a:r>
            <a:r>
              <a:rPr lang="ru-RU" dirty="0" smtClean="0">
                <a:solidFill>
                  <a:schemeClr val="accent2"/>
                </a:solidFill>
              </a:rPr>
              <a:t> = </a:t>
            </a:r>
            <a:r>
              <a:rPr lang="ru-RU" i="1" dirty="0" smtClean="0">
                <a:solidFill>
                  <a:schemeClr val="accent2"/>
                </a:solidFill>
              </a:rPr>
              <a:t>AB</a:t>
            </a:r>
            <a:r>
              <a:rPr lang="ru-RU" dirty="0" smtClean="0">
                <a:solidFill>
                  <a:schemeClr val="accent2"/>
                </a:solidFill>
              </a:rPr>
              <a:t> + </a:t>
            </a:r>
            <a:r>
              <a:rPr lang="ru-RU" i="1" dirty="0" smtClean="0">
                <a:solidFill>
                  <a:schemeClr val="accent2"/>
                </a:solidFill>
              </a:rPr>
              <a:t>AB</a:t>
            </a:r>
          </a:p>
          <a:p>
            <a:pPr>
              <a:buFontTx/>
              <a:buNone/>
            </a:pPr>
            <a:r>
              <a:rPr lang="ru-RU" smtClean="0"/>
              <a:t>       = </a:t>
            </a:r>
            <a:r>
              <a:rPr lang="ru-RU" i="1" dirty="0" smtClean="0"/>
              <a:t>B</a:t>
            </a:r>
            <a:r>
              <a:rPr lang="ru-RU" smtClean="0"/>
              <a:t>(</a:t>
            </a:r>
            <a:r>
              <a:rPr lang="ru-RU" i="1" dirty="0" smtClean="0"/>
              <a:t>A</a:t>
            </a:r>
            <a:r>
              <a:rPr lang="ru-RU" smtClean="0"/>
              <a:t> + </a:t>
            </a:r>
            <a:r>
              <a:rPr lang="ru-RU" i="1" dirty="0" smtClean="0"/>
              <a:t>A</a:t>
            </a:r>
            <a:r>
              <a:rPr lang="ru-RU" smtClean="0"/>
              <a:t>)</a:t>
            </a:r>
            <a:r>
              <a:rPr lang="en-US" smtClean="0"/>
              <a:t>	</a:t>
            </a:r>
            <a:r>
              <a:rPr lang="ru-RU" smtClean="0"/>
              <a:t>T8</a:t>
            </a:r>
          </a:p>
          <a:p>
            <a:pPr>
              <a:buFontTx/>
              <a:buNone/>
            </a:pPr>
            <a:r>
              <a:rPr lang="ru-RU" smtClean="0"/>
              <a:t>       = </a:t>
            </a:r>
            <a:r>
              <a:rPr lang="ru-RU" i="1" dirty="0" smtClean="0"/>
              <a:t>B</a:t>
            </a:r>
            <a:r>
              <a:rPr lang="ru-RU" smtClean="0"/>
              <a:t>(1)</a:t>
            </a:r>
            <a:r>
              <a:rPr lang="en-US" smtClean="0"/>
              <a:t>		</a:t>
            </a:r>
            <a:r>
              <a:rPr lang="ru-RU" smtClean="0"/>
              <a:t>T5’</a:t>
            </a:r>
          </a:p>
          <a:p>
            <a:pPr>
              <a:buFontTx/>
              <a:buNone/>
            </a:pPr>
            <a:r>
              <a:rPr lang="ru-RU" smtClean="0"/>
              <a:t>       = </a:t>
            </a:r>
            <a:r>
              <a:rPr lang="ru-RU" i="1" dirty="0" smtClean="0"/>
              <a:t>B</a:t>
            </a:r>
            <a:r>
              <a:rPr lang="en-US" smtClean="0"/>
              <a:t>		</a:t>
            </a:r>
            <a:r>
              <a:rPr lang="ru-RU" smtClean="0"/>
              <a:t>T1</a:t>
            </a:r>
            <a:endParaRPr lang="ru-RU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7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50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40823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Упрощение булевых выражений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Пример 1: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662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Y</a:t>
            </a:r>
            <a:r>
              <a:rPr lang="ru-RU" dirty="0" smtClean="0">
                <a:solidFill>
                  <a:schemeClr val="accent2"/>
                </a:solidFill>
              </a:rPr>
              <a:t> = </a:t>
            </a:r>
            <a:r>
              <a:rPr lang="ru-RU" i="1" dirty="0" smtClean="0">
                <a:solidFill>
                  <a:schemeClr val="accent2"/>
                </a:solidFill>
              </a:rPr>
              <a:t>A</a:t>
            </a:r>
            <a:r>
              <a:rPr lang="ru-RU" dirty="0" smtClean="0">
                <a:solidFill>
                  <a:schemeClr val="accent2"/>
                </a:solidFill>
              </a:rPr>
              <a:t>(</a:t>
            </a:r>
            <a:r>
              <a:rPr lang="ru-RU" i="1" dirty="0" smtClean="0">
                <a:solidFill>
                  <a:schemeClr val="accent2"/>
                </a:solidFill>
              </a:rPr>
              <a:t>AB</a:t>
            </a:r>
            <a:r>
              <a:rPr lang="ru-RU" dirty="0" smtClean="0">
                <a:solidFill>
                  <a:schemeClr val="accent2"/>
                </a:solidFill>
              </a:rPr>
              <a:t> + </a:t>
            </a:r>
            <a:r>
              <a:rPr lang="ru-RU" i="1" dirty="0" smtClean="0">
                <a:solidFill>
                  <a:schemeClr val="accent2"/>
                </a:solidFill>
              </a:rPr>
              <a:t>ABC)</a:t>
            </a:r>
            <a:endParaRPr lang="ru-RU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mtClean="0"/>
              <a:t>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Пример 2: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Упрощение булевых выражений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9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Y</a:t>
            </a:r>
            <a:r>
              <a:rPr lang="ru-RU" dirty="0" smtClean="0">
                <a:solidFill>
                  <a:schemeClr val="accent2"/>
                </a:solidFill>
              </a:rPr>
              <a:t> = </a:t>
            </a:r>
            <a:r>
              <a:rPr lang="ru-RU" i="1" dirty="0" smtClean="0">
                <a:solidFill>
                  <a:schemeClr val="accent2"/>
                </a:solidFill>
              </a:rPr>
              <a:t>A</a:t>
            </a:r>
            <a:r>
              <a:rPr lang="ru-RU" dirty="0" smtClean="0">
                <a:solidFill>
                  <a:schemeClr val="accent2"/>
                </a:solidFill>
              </a:rPr>
              <a:t>(</a:t>
            </a:r>
            <a:r>
              <a:rPr lang="ru-RU" i="1" dirty="0" smtClean="0">
                <a:solidFill>
                  <a:schemeClr val="accent2"/>
                </a:solidFill>
              </a:rPr>
              <a:t>AB</a:t>
            </a:r>
            <a:r>
              <a:rPr lang="ru-RU" dirty="0" smtClean="0">
                <a:solidFill>
                  <a:schemeClr val="accent2"/>
                </a:solidFill>
              </a:rPr>
              <a:t> + </a:t>
            </a:r>
            <a:r>
              <a:rPr lang="ru-RU" i="1" dirty="0" smtClean="0">
                <a:solidFill>
                  <a:schemeClr val="accent2"/>
                </a:solidFill>
              </a:rPr>
              <a:t>ABC)</a:t>
            </a:r>
            <a:endParaRPr lang="ru-RU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mtClean="0"/>
              <a:t>       = </a:t>
            </a:r>
            <a:r>
              <a:rPr lang="ru-RU" i="1" dirty="0" smtClean="0"/>
              <a:t>A</a:t>
            </a:r>
            <a:r>
              <a:rPr lang="ru-RU" smtClean="0"/>
              <a:t>(</a:t>
            </a:r>
            <a:r>
              <a:rPr lang="ru-RU" i="1" dirty="0" smtClean="0"/>
              <a:t>AB(</a:t>
            </a:r>
            <a:r>
              <a:rPr lang="ru-RU" smtClean="0"/>
              <a:t>1 + </a:t>
            </a:r>
            <a:r>
              <a:rPr lang="ru-RU" i="1" dirty="0" smtClean="0"/>
              <a:t>C</a:t>
            </a:r>
            <a:r>
              <a:rPr lang="ru-RU" smtClean="0"/>
              <a:t>))</a:t>
            </a:r>
            <a:r>
              <a:rPr lang="en-US" smtClean="0"/>
              <a:t>		</a:t>
            </a:r>
            <a:r>
              <a:rPr lang="ru-RU" smtClean="0"/>
              <a:t>T8</a:t>
            </a:r>
          </a:p>
          <a:p>
            <a:pPr>
              <a:buFontTx/>
              <a:buNone/>
            </a:pPr>
            <a:r>
              <a:rPr lang="ru-RU" smtClean="0"/>
              <a:t>       = </a:t>
            </a:r>
            <a:r>
              <a:rPr lang="ru-RU" i="1" dirty="0" smtClean="0"/>
              <a:t>A</a:t>
            </a:r>
            <a:r>
              <a:rPr lang="ru-RU" smtClean="0"/>
              <a:t>(</a:t>
            </a:r>
            <a:r>
              <a:rPr lang="ru-RU" i="1" dirty="0" smtClean="0"/>
              <a:t>AB</a:t>
            </a:r>
            <a:r>
              <a:rPr lang="ru-RU" smtClean="0"/>
              <a:t>(1))</a:t>
            </a:r>
            <a:r>
              <a:rPr lang="en-US" smtClean="0"/>
              <a:t>			</a:t>
            </a:r>
            <a:r>
              <a:rPr lang="ru-RU" smtClean="0"/>
              <a:t>T2’</a:t>
            </a:r>
          </a:p>
          <a:p>
            <a:pPr>
              <a:buFontTx/>
              <a:buNone/>
            </a:pPr>
            <a:r>
              <a:rPr lang="ru-RU" smtClean="0"/>
              <a:t>       = </a:t>
            </a:r>
            <a:r>
              <a:rPr lang="ru-RU" i="1" dirty="0" smtClean="0"/>
              <a:t>A</a:t>
            </a:r>
            <a:r>
              <a:rPr lang="ru-RU" smtClean="0"/>
              <a:t>(</a:t>
            </a:r>
            <a:r>
              <a:rPr lang="ru-RU" i="1" dirty="0" smtClean="0"/>
              <a:t>AB</a:t>
            </a:r>
            <a:r>
              <a:rPr lang="ru-RU" smtClean="0"/>
              <a:t>)</a:t>
            </a:r>
            <a:r>
              <a:rPr lang="en-US" smtClean="0"/>
              <a:t>			</a:t>
            </a:r>
            <a:r>
              <a:rPr lang="ru-RU" smtClean="0"/>
              <a:t>T1</a:t>
            </a:r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ru-RU" smtClean="0"/>
              <a:t>   = (</a:t>
            </a:r>
            <a:r>
              <a:rPr lang="ru-RU" i="1" dirty="0" smtClean="0"/>
              <a:t>AA</a:t>
            </a:r>
            <a:r>
              <a:rPr lang="ru-RU" smtClean="0"/>
              <a:t>)</a:t>
            </a:r>
            <a:r>
              <a:rPr lang="ru-RU" i="1" dirty="0" smtClean="0"/>
              <a:t>B</a:t>
            </a:r>
            <a:r>
              <a:rPr lang="en-US" i="1" dirty="0" smtClean="0"/>
              <a:t>	</a:t>
            </a:r>
            <a:r>
              <a:rPr lang="en-US" smtClean="0"/>
              <a:t>		</a:t>
            </a:r>
            <a:r>
              <a:rPr lang="ru-RU" smtClean="0"/>
              <a:t>T7</a:t>
            </a:r>
          </a:p>
          <a:p>
            <a:pPr>
              <a:buFontTx/>
              <a:buNone/>
            </a:pPr>
            <a:r>
              <a:rPr lang="ru-RU" smtClean="0"/>
              <a:t>       = </a:t>
            </a:r>
            <a:r>
              <a:rPr lang="ru-RU" i="1" dirty="0" smtClean="0"/>
              <a:t>AB</a:t>
            </a:r>
            <a:r>
              <a:rPr lang="en-US" smtClean="0"/>
              <a:t>				</a:t>
            </a:r>
            <a:r>
              <a:rPr lang="ru-RU" smtClean="0"/>
              <a:t>T3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Пример 2: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Упрощение булевых выражений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33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ru-RU" i="1" dirty="0" smtClean="0"/>
              <a:t>Y</a:t>
            </a:r>
            <a:r>
              <a:rPr lang="ru-RU" dirty="0" smtClean="0"/>
              <a:t> = </a:t>
            </a:r>
            <a:r>
              <a:rPr lang="ru-RU" i="1" dirty="0" smtClean="0"/>
              <a:t>AB</a:t>
            </a:r>
            <a:r>
              <a:rPr lang="ru-RU" dirty="0" smtClean="0"/>
              <a:t> = </a:t>
            </a:r>
            <a:r>
              <a:rPr lang="ru-RU" i="1" dirty="0" smtClean="0"/>
              <a:t>A</a:t>
            </a:r>
            <a:r>
              <a:rPr lang="ru-RU" dirty="0" smtClean="0"/>
              <a:t> + </a:t>
            </a:r>
            <a:r>
              <a:rPr lang="ru-RU" i="1" dirty="0" smtClean="0"/>
              <a:t>B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Y</a:t>
            </a:r>
            <a:r>
              <a:rPr lang="ru-RU" dirty="0" smtClean="0"/>
              <a:t> = </a:t>
            </a:r>
            <a:r>
              <a:rPr lang="ru-RU" i="1" dirty="0" smtClean="0"/>
              <a:t>A</a:t>
            </a:r>
            <a:r>
              <a:rPr lang="ru-RU" dirty="0" smtClean="0"/>
              <a:t> + </a:t>
            </a:r>
            <a:r>
              <a:rPr lang="ru-RU" i="1" dirty="0" smtClean="0"/>
              <a:t>B</a:t>
            </a:r>
            <a:r>
              <a:rPr lang="ru-RU" dirty="0" smtClean="0"/>
              <a:t> = </a:t>
            </a:r>
            <a:r>
              <a:rPr lang="ru-RU" i="1" dirty="0" smtClean="0"/>
              <a:t>A</a:t>
            </a:r>
            <a:r>
              <a:rPr lang="ru-RU" dirty="0" smtClean="0"/>
              <a:t>   </a:t>
            </a:r>
            <a:r>
              <a:rPr lang="ru-RU" i="1" dirty="0" smtClean="0"/>
              <a:t>B</a:t>
            </a:r>
            <a:endParaRPr lang="ru-RU" i="1" dirty="0"/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6768318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6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4019701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7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24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576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050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Теорема де Моргана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17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8" name="Rectangle 10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  <a:noFill/>
          <a:ln/>
        </p:spPr>
        <p:txBody>
          <a:bodyPr/>
          <a:lstStyle/>
          <a:p>
            <a:r>
              <a:rPr lang="ru-RU" b="1" dirty="0" smtClean="0"/>
              <a:t>Назад:</a:t>
            </a:r>
          </a:p>
          <a:p>
            <a:pPr lvl="1"/>
            <a:r>
              <a:rPr lang="ru-RU" sz="2000" dirty="0" smtClean="0"/>
              <a:t>Изменить тип элемента</a:t>
            </a:r>
          </a:p>
          <a:p>
            <a:pPr lvl="1"/>
            <a:r>
              <a:rPr lang="ru-RU" sz="2000" dirty="0" smtClean="0"/>
              <a:t>Добавить инверсию на входы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400" dirty="0" smtClean="0"/>
          </a:p>
          <a:p>
            <a:r>
              <a:rPr lang="ru-RU" b="1" dirty="0" smtClean="0"/>
              <a:t>Вперед:</a:t>
            </a:r>
          </a:p>
          <a:p>
            <a:pPr lvl="1"/>
            <a:r>
              <a:rPr lang="ru-RU" sz="2000" dirty="0" smtClean="0"/>
              <a:t>Изменить тип элемента</a:t>
            </a:r>
          </a:p>
          <a:p>
            <a:pPr lvl="1"/>
            <a:r>
              <a:rPr lang="ru-RU" sz="2000" dirty="0" smtClean="0"/>
              <a:t>Добавить инверсию на выход</a:t>
            </a:r>
            <a:endParaRPr lang="ru-RU" sz="2000" dirty="0"/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689837"/>
              </p:ext>
            </p:extLst>
          </p:nvPr>
        </p:nvGraphicFramePr>
        <p:xfrm>
          <a:off x="2209800" y="2471738"/>
          <a:ext cx="502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0" name="VISIO" r:id="rId7" imgW="1685880" imgH="371520" progId="Visio.Drawing.6">
                  <p:embed/>
                </p:oleObj>
              </mc:Choice>
              <mc:Fallback>
                <p:oleObj name="VISIO" r:id="rId7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71738"/>
                        <a:ext cx="5029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9020293"/>
              </p:ext>
            </p:extLst>
          </p:nvPr>
        </p:nvGraphicFramePr>
        <p:xfrm>
          <a:off x="2209800" y="50292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1" name="VISIO" r:id="rId9" imgW="1685880" imgH="371520" progId="Visio.Drawing.6">
                  <p:embed/>
                </p:oleObj>
              </mc:Choice>
              <mc:Fallback>
                <p:oleObj name="VISIO" r:id="rId9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Перемещение инверсии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83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7210589"/>
              </p:ext>
            </p:extLst>
          </p:nvPr>
        </p:nvGraphicFramePr>
        <p:xfrm>
          <a:off x="2438400" y="25146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2" name="VISIO" r:id="rId6" imgW="1407240" imgH="714240" progId="Visio.Drawing.6">
                  <p:embed/>
                </p:oleObj>
              </mc:Choice>
              <mc:Fallback>
                <p:oleObj name="VISIO" r:id="rId6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5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Запишите булево выражение для этой схемы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Перемещение инверсии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180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61722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Введение</a:t>
            </a:r>
          </a:p>
          <a:p>
            <a:r>
              <a:rPr lang="ru-RU" b="1" dirty="0" smtClean="0"/>
              <a:t>Булевы выражения</a:t>
            </a:r>
          </a:p>
          <a:p>
            <a:r>
              <a:rPr lang="ru-RU" b="1" dirty="0" smtClean="0"/>
              <a:t>Булева алгебра</a:t>
            </a:r>
          </a:p>
          <a:p>
            <a:r>
              <a:rPr lang="ru-RU" b="1" dirty="0" smtClean="0"/>
              <a:t>От логики к логическим элементам</a:t>
            </a:r>
          </a:p>
          <a:p>
            <a:r>
              <a:rPr lang="ru-RU" b="1" dirty="0" smtClean="0"/>
              <a:t>Многоуровневая комбинационная логика</a:t>
            </a:r>
          </a:p>
          <a:p>
            <a:r>
              <a:rPr lang="ru-RU" b="1" dirty="0" smtClean="0"/>
              <a:t>Что за X и Z?</a:t>
            </a:r>
          </a:p>
          <a:p>
            <a:r>
              <a:rPr lang="ru-RU" b="1" dirty="0" smtClean="0"/>
              <a:t>Карты Карно</a:t>
            </a:r>
          </a:p>
          <a:p>
            <a:r>
              <a:rPr lang="ru-RU" b="1" dirty="0" smtClean="0"/>
              <a:t>Базовые комбинационные блоки</a:t>
            </a:r>
          </a:p>
          <a:p>
            <a:r>
              <a:rPr lang="ru-RU" b="1" dirty="0" smtClean="0"/>
              <a:t>Временные характеристик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2 :: Темы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5" y="1179286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4802386"/>
              </p:ext>
            </p:extLst>
          </p:nvPr>
        </p:nvGraphicFramePr>
        <p:xfrm>
          <a:off x="2438400" y="2554287"/>
          <a:ext cx="44196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6" name="VISIO" r:id="rId7" imgW="1407240" imgH="714240" progId="Visio.Drawing.6">
                  <p:embed/>
                </p:oleObj>
              </mc:Choice>
              <mc:Fallback>
                <p:oleObj name="VISIO" r:id="rId7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54287"/>
                        <a:ext cx="44196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Запишите булево выражение для этой схемы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14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1400" y="5105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i="1" dirty="0">
                <a:latin typeface="Times New Roman" pitchFamily="18" charset="0"/>
              </a:rPr>
              <a:t>Y</a:t>
            </a:r>
            <a:r>
              <a:rPr lang="ru-RU" sz="3200" dirty="0">
                <a:latin typeface="Times New Roman" pitchFamily="18" charset="0"/>
              </a:rPr>
              <a:t> = </a:t>
            </a:r>
            <a:r>
              <a:rPr lang="ru-RU" sz="3200" i="1" dirty="0">
                <a:latin typeface="Times New Roman" pitchFamily="18" charset="0"/>
              </a:rPr>
              <a:t>AB</a:t>
            </a:r>
            <a:r>
              <a:rPr lang="ru-RU" sz="3200" dirty="0">
                <a:latin typeface="Times New Roman" pitchFamily="18" charset="0"/>
              </a:rPr>
              <a:t> + </a:t>
            </a:r>
            <a:r>
              <a:rPr lang="ru-RU" sz="3200" i="1" dirty="0">
                <a:latin typeface="Times New Roman" pitchFamily="18" charset="0"/>
              </a:rPr>
              <a:t>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Перемещение инверсии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09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52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7951553"/>
              </p:ext>
            </p:extLst>
          </p:nvPr>
        </p:nvGraphicFramePr>
        <p:xfrm>
          <a:off x="1828800" y="36703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VISIO" r:id="rId6" imgW="2064600" imgH="771480" progId="Visio.Drawing.6">
                  <p:embed/>
                </p:oleObj>
              </mc:Choice>
              <mc:Fallback>
                <p:oleObj name="VISIO" r:id="rId6" imgW="2064600" imgH="77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703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Начать с выхода и двигаться в направлении входов</a:t>
            </a:r>
            <a:endParaRPr lang="ru-RU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Перемещать инверсию от выходов ко входам </a:t>
            </a:r>
            <a:endParaRPr lang="ru-RU" sz="28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Нарисовать элементы так, чтобы увидеть, что инверсии взаимно уничтожаются</a:t>
            </a:r>
            <a:endParaRPr lang="ru-RU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Правила перемещения инверсии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30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725097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4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 перемещения инверсии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00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656623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6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 перемещения инверсии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57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2462790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9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 перемещения инверсии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5161563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3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 перемещения инверсии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ru-RU" sz="2400" dirty="0" smtClean="0"/>
              <a:t>Двухуровневая цифровая схема Сначала элементы И, затем ИЛИ</a:t>
            </a:r>
          </a:p>
          <a:p>
            <a:r>
              <a:rPr lang="ru-RU" sz="2400" dirty="0" smtClean="0"/>
              <a:t>Пример: </a:t>
            </a:r>
            <a:r>
              <a:rPr lang="ru-RU" sz="2400" i="1" dirty="0" smtClean="0"/>
              <a:t>Y</a:t>
            </a:r>
            <a:r>
              <a:rPr lang="ru-RU" sz="2400" dirty="0" smtClean="0"/>
              <a:t> = </a:t>
            </a:r>
            <a:r>
              <a:rPr lang="ru-RU" sz="2400" i="1" dirty="0" smtClean="0"/>
              <a:t>ABC</a:t>
            </a:r>
            <a:r>
              <a:rPr lang="ru-RU" sz="2400" dirty="0" smtClean="0"/>
              <a:t> + </a:t>
            </a:r>
            <a:r>
              <a:rPr lang="ru-RU" sz="2400" i="1" dirty="0" smtClean="0"/>
              <a:t>ABC</a:t>
            </a:r>
            <a:r>
              <a:rPr lang="ru-RU" sz="2400" dirty="0" smtClean="0"/>
              <a:t> + </a:t>
            </a:r>
            <a:r>
              <a:rPr lang="ru-RU" sz="2400" i="1" dirty="0" smtClean="0"/>
              <a:t>ABC</a:t>
            </a:r>
            <a:endParaRPr lang="ru-RU" sz="2400" i="1" dirty="0"/>
          </a:p>
        </p:txBody>
      </p:sp>
      <p:graphicFrame>
        <p:nvGraphicFramePr>
          <p:cNvPr id="8990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3217646"/>
              </p:ext>
            </p:extLst>
          </p:nvPr>
        </p:nvGraphicFramePr>
        <p:xfrm>
          <a:off x="1981200" y="2209800"/>
          <a:ext cx="63246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0" name="VISIO" r:id="rId12" imgW="3041640" imgH="1914480" progId="Visio.Drawing.6">
                  <p:embed/>
                </p:oleObj>
              </mc:Choice>
              <mc:Fallback>
                <p:oleObj name="VISIO" r:id="rId12" imgW="304164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63246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528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73104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148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От логики к логическим элементам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7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315200" cy="4953000"/>
          </a:xfrm>
        </p:spPr>
        <p:txBody>
          <a:bodyPr>
            <a:normAutofit/>
          </a:bodyPr>
          <a:lstStyle/>
          <a:p>
            <a:r>
              <a:rPr lang="ru-RU" dirty="0" smtClean="0"/>
              <a:t>Входы слева (или сверху)</a:t>
            </a:r>
          </a:p>
          <a:p>
            <a:r>
              <a:rPr lang="ru-RU" dirty="0" smtClean="0"/>
              <a:t>Выходы справа (или внизу)</a:t>
            </a:r>
          </a:p>
          <a:p>
            <a:r>
              <a:rPr lang="ru-RU" dirty="0" smtClean="0"/>
              <a:t>Информация передается от элементов, расположенных слева, к элементам, расположенным справа</a:t>
            </a:r>
          </a:p>
          <a:p>
            <a:r>
              <a:rPr lang="ru-RU" dirty="0" smtClean="0"/>
              <a:t>Для проводников стараться использовать прямые линии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Правила изображения принципиальных схем</a:t>
            </a:r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56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315200" cy="495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Проводники всегда должны соединяться в виде буквы Т</a:t>
            </a:r>
          </a:p>
          <a:p>
            <a:r>
              <a:rPr lang="ru-RU" sz="2400" dirty="0" smtClean="0"/>
              <a:t>Точка в месте пересечения проводников обозначает их соединение</a:t>
            </a:r>
          </a:p>
          <a:p>
            <a:r>
              <a:rPr lang="ru-RU" sz="2400" dirty="0" smtClean="0"/>
              <a:t>Проводники, пересекающиеся без точки, не имеют соединения друг с другом</a:t>
            </a:r>
            <a:endParaRPr lang="ru-RU" sz="2400" dirty="0"/>
          </a:p>
        </p:txBody>
      </p:sp>
      <p:graphicFrame>
        <p:nvGraphicFramePr>
          <p:cNvPr id="917514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7078797"/>
              </p:ext>
            </p:extLst>
          </p:nvPr>
        </p:nvGraphicFramePr>
        <p:xfrm>
          <a:off x="1136754" y="3775075"/>
          <a:ext cx="7391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3" name="VISIO" r:id="rId6" imgW="3120840" imgH="915480" progId="Visio.Drawing.6">
                  <p:embed/>
                </p:oleObj>
              </mc:Choice>
              <mc:Fallback>
                <p:oleObj name="VISIO" r:id="rId6" imgW="3120840" imgH="91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754" y="3775075"/>
                        <a:ext cx="73914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Правила изображения принципиальных схем (продолжение)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69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6963142"/>
              </p:ext>
            </p:extLst>
          </p:nvPr>
        </p:nvGraphicFramePr>
        <p:xfrm>
          <a:off x="49149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0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645438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1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ru-RU" sz="2400" b="1" dirty="0" smtClean="0"/>
              <a:t>Пример: Схема приоритета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    Выход устанавливается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в соответствии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со старшим разрядом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который равен ИСТИНЕ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Схемы с несколькими выходами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78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Логическая схема состоит из:</a:t>
            </a:r>
          </a:p>
          <a:p>
            <a:r>
              <a:rPr lang="ru-RU" sz="2400" dirty="0" smtClean="0"/>
              <a:t>Входов</a:t>
            </a:r>
          </a:p>
          <a:p>
            <a:r>
              <a:rPr lang="ru-RU" sz="2400" dirty="0" smtClean="0"/>
              <a:t>Выходов</a:t>
            </a:r>
          </a:p>
          <a:p>
            <a:r>
              <a:rPr lang="ru-RU" sz="2400" dirty="0" smtClean="0"/>
              <a:t>Функциональной спецификации</a:t>
            </a:r>
          </a:p>
          <a:p>
            <a:r>
              <a:rPr lang="ru-RU" sz="2400" dirty="0" smtClean="0"/>
              <a:t>Временной спецификации</a:t>
            </a:r>
            <a:endParaRPr lang="ru-RU" sz="2400" dirty="0"/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1001834"/>
              </p:ext>
            </p:extLst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0958874"/>
              </p:ext>
            </p:extLst>
          </p:nvPr>
        </p:nvGraphicFramePr>
        <p:xfrm>
          <a:off x="48387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4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846621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5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ru-RU" sz="2400" b="1" dirty="0" smtClean="0"/>
              <a:t>Пример: Схема приоритета</a:t>
            </a:r>
          </a:p>
          <a:p>
            <a:pPr marL="0" indent="0">
              <a:buNone/>
            </a:pPr>
            <a:r>
              <a:rPr lang="ru-RU" smtClean="0"/>
              <a:t> </a:t>
            </a:r>
            <a:r>
              <a:rPr lang="ru-RU" sz="2400" dirty="0" smtClean="0"/>
              <a:t>    Выход устанавливается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в соответствии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со старшим входом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который равен ИСТИНЕ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Схемы с несколькими выходами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33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2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528807"/>
              </p:ext>
            </p:extLst>
          </p:nvPr>
        </p:nvGraphicFramePr>
        <p:xfrm>
          <a:off x="12954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6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4613183"/>
              </p:ext>
            </p:extLst>
          </p:nvPr>
        </p:nvGraphicFramePr>
        <p:xfrm>
          <a:off x="5105400" y="1828800"/>
          <a:ext cx="34290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7" name="VISIO" r:id="rId8" imgW="1200240" imgH="1154520" progId="Visio.Drawing.6">
                  <p:embed/>
                </p:oleObj>
              </mc:Choice>
              <mc:Fallback>
                <p:oleObj name="VISIO" r:id="rId8" imgW="1200240" imgH="115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4290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Реализация схемы приоритета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21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4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579347"/>
              </p:ext>
            </p:extLst>
          </p:nvPr>
        </p:nvGraphicFramePr>
        <p:xfrm>
          <a:off x="9906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0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102238"/>
              </p:ext>
            </p:extLst>
          </p:nvPr>
        </p:nvGraphicFramePr>
        <p:xfrm>
          <a:off x="4724400" y="2362200"/>
          <a:ext cx="41910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1" name="VISIO" r:id="rId8" imgW="1913040" imgH="884520" progId="Visio.Drawing.6">
                  <p:embed/>
                </p:oleObj>
              </mc:Choice>
              <mc:Fallback>
                <p:oleObj name="VISIO" r:id="rId8" imgW="1913040" imgH="88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1910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Безразличное значение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65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1295400" y="1219200"/>
            <a:ext cx="73914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Конфликтом: схема пытается установить на выходе одновременно 0 </a:t>
            </a:r>
            <a:r>
              <a:rPr lang="ru-RU" sz="2400" b="1" dirty="0" smtClean="0"/>
              <a:t>и</a:t>
            </a:r>
            <a:r>
              <a:rPr lang="ru-RU" sz="2400" dirty="0" smtClean="0"/>
              <a:t> 1 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Действительное значение находится где-то между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Может быть 0, 1 или в запрещенной диапазоне 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Может зависеть от напряжения, температуры, времени, шума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Часто вызывает большое энергопотребление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Предупреждение: 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Конфликт обычно является </a:t>
            </a:r>
            <a:r>
              <a:rPr lang="ru-RU" sz="2000" b="1" dirty="0" smtClean="0"/>
              <a:t>ошибкой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В зависимости от контекста </a:t>
            </a:r>
            <a:r>
              <a:rPr lang="ru-RU" sz="2000" b="1" dirty="0" smtClean="0"/>
              <a:t>X обозначает безразличное значение или конфликт</a:t>
            </a:r>
            <a:endParaRPr lang="ru-RU" sz="2000" dirty="0"/>
          </a:p>
        </p:txBody>
      </p:sp>
      <p:graphicFrame>
        <p:nvGraphicFramePr>
          <p:cNvPr id="92979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77434947"/>
              </p:ext>
            </p:extLst>
          </p:nvPr>
        </p:nvGraphicFramePr>
        <p:xfrm>
          <a:off x="4800600" y="3187700"/>
          <a:ext cx="3200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4" name="VISIO" r:id="rId6" imgW="1057320" imgH="607320" progId="Visio.Drawing.6">
                  <p:embed/>
                </p:oleObj>
              </mc:Choice>
              <mc:Fallback>
                <p:oleObj name="VISIO" r:id="rId6" imgW="1057320" imgH="60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87700"/>
                        <a:ext cx="32004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Конфликт: X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79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Третье состояние, состояние высокого импеданса, неподключенная или плавающая цепь</a:t>
            </a:r>
          </a:p>
          <a:p>
            <a:r>
              <a:rPr lang="ru-RU" sz="2000" dirty="0" smtClean="0"/>
              <a:t>Состояние неподключенного выхода может быть 0, 1 или быть промежуточным</a:t>
            </a:r>
          </a:p>
          <a:p>
            <a:pPr lvl="1"/>
            <a:r>
              <a:rPr lang="ru-RU" sz="2000" dirty="0" smtClean="0"/>
              <a:t>Вольтметр </a:t>
            </a:r>
            <a:r>
              <a:rPr lang="ru-RU" sz="2000" smtClean="0"/>
              <a:t>не </a:t>
            </a:r>
            <a:r>
              <a:rPr lang="ru-RU" sz="2000" smtClean="0"/>
              <a:t>показывает </a:t>
            </a:r>
            <a:r>
              <a:rPr lang="ru-RU" sz="2000" dirty="0" smtClean="0"/>
              <a:t>что узел находится в плавающем состоянии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sz="2000" dirty="0" smtClean="0"/>
              <a:t>                             </a:t>
            </a:r>
            <a:r>
              <a:rPr lang="ru-RU" sz="2000" b="1" dirty="0" smtClean="0">
                <a:solidFill>
                  <a:schemeClr val="accent1"/>
                </a:solidFill>
              </a:rPr>
              <a:t>Буфер с тремя состояниями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93082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6128974"/>
              </p:ext>
            </p:extLst>
          </p:nvPr>
        </p:nvGraphicFramePr>
        <p:xfrm>
          <a:off x="2991833" y="3504100"/>
          <a:ext cx="2113567" cy="318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7" name="VISIO" r:id="rId6" imgW="828720" imgH="1305720" progId="Visio.Drawing.6">
                  <p:embed/>
                </p:oleObj>
              </mc:Choice>
              <mc:Fallback>
                <p:oleObj name="VISIO" r:id="rId6" imgW="828720" imgH="130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833" y="3504100"/>
                        <a:ext cx="2113567" cy="318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Третье состояние: Z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1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5867400" cy="4953000"/>
          </a:xfrm>
        </p:spPr>
        <p:txBody>
          <a:bodyPr/>
          <a:lstStyle/>
          <a:p>
            <a:r>
              <a:rPr lang="ru-RU" dirty="0" smtClean="0"/>
              <a:t>Состояние высокого импеданса используется для создания шин</a:t>
            </a:r>
          </a:p>
          <a:p>
            <a:pPr lvl="1"/>
            <a:r>
              <a:rPr lang="ru-RU" sz="2600" dirty="0" smtClean="0"/>
              <a:t>Несколько микросхем подключены к шине</a:t>
            </a:r>
          </a:p>
          <a:p>
            <a:pPr lvl="1"/>
            <a:r>
              <a:rPr lang="ru-RU" sz="2600" dirty="0" smtClean="0"/>
              <a:t>Но активной в некоторый момент может быть  одна и только одна</a:t>
            </a:r>
            <a:endParaRPr lang="ru-RU" sz="2600" dirty="0"/>
          </a:p>
        </p:txBody>
      </p:sp>
      <p:graphicFrame>
        <p:nvGraphicFramePr>
          <p:cNvPr id="105882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5466859"/>
              </p:ext>
            </p:extLst>
          </p:nvPr>
        </p:nvGraphicFramePr>
        <p:xfrm>
          <a:off x="6581775" y="1447800"/>
          <a:ext cx="22574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1" name="VISIO" r:id="rId6" imgW="1143000" imgH="2238120" progId="Visio.Drawing.6">
                  <p:embed/>
                </p:oleObj>
              </mc:Choice>
              <mc:Fallback>
                <p:oleObj name="VISIO" r:id="rId6" imgW="1143000" imgH="2238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1447800"/>
                        <a:ext cx="22574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Шины с тремя состояниями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2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8153400" cy="1752600"/>
          </a:xfrm>
        </p:spPr>
        <p:txBody>
          <a:bodyPr>
            <a:noAutofit/>
          </a:bodyPr>
          <a:lstStyle/>
          <a:p>
            <a:r>
              <a:rPr lang="ru-RU" smtClean="0"/>
              <a:t>Булевы выражения можно упростить путем комбинирования термов</a:t>
            </a:r>
          </a:p>
          <a:p>
            <a:r>
              <a:rPr lang="ru-RU" smtClean="0"/>
              <a:t>Карты Карно позволяют наглядно минимизировать выражение</a:t>
            </a:r>
          </a:p>
          <a:p>
            <a:r>
              <a:rPr lang="ru-RU" i="1" dirty="0" smtClean="0"/>
              <a:t>PA</a:t>
            </a:r>
            <a:r>
              <a:rPr lang="ru-RU" smtClean="0"/>
              <a:t> + </a:t>
            </a:r>
            <a:r>
              <a:rPr lang="ru-RU" i="1" dirty="0" smtClean="0"/>
              <a:t>PA</a:t>
            </a:r>
            <a:r>
              <a:rPr lang="ru-RU" smtClean="0"/>
              <a:t> = </a:t>
            </a:r>
            <a:r>
              <a:rPr lang="ru-RU" i="1" dirty="0" smtClean="0"/>
              <a:t>P</a:t>
            </a:r>
            <a:endParaRPr lang="ru-RU" dirty="0"/>
          </a:p>
        </p:txBody>
      </p:sp>
      <p:graphicFrame>
        <p:nvGraphicFramePr>
          <p:cNvPr id="918535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8878664"/>
              </p:ext>
            </p:extLst>
          </p:nvPr>
        </p:nvGraphicFramePr>
        <p:xfrm>
          <a:off x="685800" y="3886200"/>
          <a:ext cx="8077200" cy="210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5" name="VISIO" r:id="rId7" imgW="4889520" imgH="1274760" progId="Visio.Drawing.6">
                  <p:embed/>
                </p:oleObj>
              </mc:Choice>
              <mc:Fallback>
                <p:oleObj name="VISIO" r:id="rId7" imgW="4889520" imgH="12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Карты Карно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737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114810"/>
              </p:ext>
            </p:extLst>
          </p:nvPr>
        </p:nvGraphicFramePr>
        <p:xfrm>
          <a:off x="4267200" y="3200400"/>
          <a:ext cx="3810000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0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3810000" cy="231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2574849"/>
              </p:ext>
            </p:extLst>
          </p:nvPr>
        </p:nvGraphicFramePr>
        <p:xfrm>
          <a:off x="1981200" y="3352800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1" name="VISIO" r:id="rId11" imgW="948960" imgH="1174680" progId="Visio.Drawing.6">
                  <p:embed/>
                </p:oleObj>
              </mc:Choice>
              <mc:Fallback>
                <p:oleObj name="VISIO" r:id="rId11" imgW="948960" imgH="117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6300" y="15240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Обведите овалом 1 в соседних квадратах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В булево выражение включаются только те литералы, прямая и инверсная форма которых не попадает в овал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</a:rPr>
              <a:t>                                            Y</a:t>
            </a:r>
            <a:r>
              <a:rPr lang="ru-RU" sz="2400" b="1" dirty="0">
                <a:latin typeface="Times New Roman" pitchFamily="18" charset="0"/>
              </a:rPr>
              <a:t> = </a:t>
            </a:r>
            <a:r>
              <a:rPr lang="ru-RU" sz="2400" b="1" i="1" dirty="0">
                <a:latin typeface="Times New Roman" pitchFamily="18" charset="0"/>
              </a:rPr>
              <a:t>AB</a:t>
            </a:r>
          </a:p>
        </p:txBody>
      </p:sp>
      <p:sp>
        <p:nvSpPr>
          <p:cNvPr id="9195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76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Карты Карно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98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08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582734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4" name="VISIO" r:id="rId6" imgW="1746000" imgH="1060200" progId="Visio.Drawing.6">
                  <p:embed/>
                </p:oleObj>
              </mc:Choice>
              <mc:Fallback>
                <p:oleObj name="VISIO" r:id="rId6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4674171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5" name="VISIO" r:id="rId8" imgW="3017880" imgH="1368000" progId="Visio.Drawing.6">
                  <p:embed/>
                </p:oleObj>
              </mc:Choice>
              <mc:Fallback>
                <p:oleObj name="VISIO" r:id="rId8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Карты Карно - три входа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6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03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640030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8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14568828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9" name="VISIO" r:id="rId11" imgW="3017880" imgH="1368000" progId="Visio.Drawing.6">
                  <p:embed/>
                </p:oleObj>
              </mc:Choice>
              <mc:Fallback>
                <p:oleObj name="VISIO" r:id="rId11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0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6019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mtClean="0"/>
              <a:t> </a:t>
            </a:r>
            <a:r>
              <a:rPr lang="ru-RU" sz="2400" i="1">
                <a:latin typeface="Times New Roman" pitchFamily="18" charset="0"/>
              </a:rPr>
              <a:t>Y</a:t>
            </a:r>
            <a:r>
              <a:rPr lang="ru-RU" sz="2400">
                <a:latin typeface="Times New Roman" pitchFamily="18" charset="0"/>
              </a:rPr>
              <a:t> = </a:t>
            </a:r>
            <a:r>
              <a:rPr lang="ru-RU" sz="2400" i="1">
                <a:latin typeface="Times New Roman" pitchFamily="18" charset="0"/>
              </a:rPr>
              <a:t>AB + BC</a:t>
            </a:r>
          </a:p>
        </p:txBody>
      </p:sp>
      <p:sp>
        <p:nvSpPr>
          <p:cNvPr id="1068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910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Карты Карно - три входа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93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219200"/>
            <a:ext cx="7620000" cy="4953000"/>
          </a:xfrm>
        </p:spPr>
        <p:txBody>
          <a:bodyPr/>
          <a:lstStyle/>
          <a:p>
            <a:r>
              <a:rPr lang="ru-RU" dirty="0" smtClean="0"/>
              <a:t>Узлы</a:t>
            </a:r>
          </a:p>
          <a:p>
            <a:pPr lvl="1"/>
            <a:r>
              <a:rPr lang="ru-RU" sz="2400" dirty="0" smtClean="0"/>
              <a:t>Входы: </a:t>
            </a:r>
            <a:r>
              <a:rPr lang="ru-RU" sz="2400" i="1" dirty="0" smtClean="0"/>
              <a:t>A</a:t>
            </a:r>
            <a:r>
              <a:rPr lang="ru-RU" sz="2400" dirty="0" smtClean="0"/>
              <a:t>, </a:t>
            </a:r>
            <a:r>
              <a:rPr lang="ru-RU" sz="2400" i="1" dirty="0" smtClean="0"/>
              <a:t>B</a:t>
            </a:r>
            <a:r>
              <a:rPr lang="ru-RU" sz="2400" dirty="0" smtClean="0"/>
              <a:t>, </a:t>
            </a:r>
            <a:r>
              <a:rPr lang="ru-RU" sz="2400" i="1" dirty="0" smtClean="0"/>
              <a:t>C</a:t>
            </a:r>
          </a:p>
          <a:p>
            <a:pPr lvl="1"/>
            <a:r>
              <a:rPr lang="ru-RU" sz="2400" dirty="0" smtClean="0"/>
              <a:t>Выходы: </a:t>
            </a:r>
            <a:r>
              <a:rPr lang="ru-RU" sz="2400" i="1" dirty="0" smtClean="0"/>
              <a:t>Y</a:t>
            </a:r>
            <a:r>
              <a:rPr lang="ru-RU" sz="2400" dirty="0" smtClean="0"/>
              <a:t>, </a:t>
            </a:r>
            <a:r>
              <a:rPr lang="ru-RU" sz="2400" i="1" dirty="0" smtClean="0"/>
              <a:t>Z</a:t>
            </a:r>
          </a:p>
          <a:p>
            <a:pPr lvl="1"/>
            <a:r>
              <a:rPr lang="ru-RU" sz="2400" dirty="0" smtClean="0"/>
              <a:t>Внутренний узел: n1</a:t>
            </a:r>
          </a:p>
          <a:p>
            <a:r>
              <a:rPr lang="ru-RU" dirty="0" smtClean="0"/>
              <a:t>Элементы схемы</a:t>
            </a:r>
          </a:p>
          <a:p>
            <a:pPr lvl="1"/>
            <a:r>
              <a:rPr lang="ru-RU" sz="2400" dirty="0" smtClean="0"/>
              <a:t>E1, E2, E3</a:t>
            </a:r>
          </a:p>
          <a:p>
            <a:pPr lvl="1"/>
            <a:r>
              <a:rPr lang="ru-RU" sz="2400" dirty="0" smtClean="0"/>
              <a:t>Каждый их </a:t>
            </a:r>
            <a:r>
              <a:rPr lang="ru-RU" sz="2400" dirty="0" smtClean="0"/>
              <a:t>них, в свою очередь, </a:t>
            </a:r>
            <a:r>
              <a:rPr lang="ru-RU" sz="2400" dirty="0" smtClean="0"/>
              <a:t>является схемой</a:t>
            </a:r>
            <a:endParaRPr lang="ru-RU" sz="2400" dirty="0"/>
          </a:p>
        </p:txBody>
      </p:sp>
      <p:graphicFrame>
        <p:nvGraphicFramePr>
          <p:cNvPr id="85914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00726958"/>
              </p:ext>
            </p:extLst>
          </p:nvPr>
        </p:nvGraphicFramePr>
        <p:xfrm>
          <a:off x="4495800" y="1981200"/>
          <a:ext cx="44958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6" name="VISIO" r:id="rId6" imgW="1990080" imgH="847080" progId="Visio.Drawing.6">
                  <p:embed/>
                </p:oleObj>
              </mc:Choice>
              <mc:Fallback>
                <p:oleObj name="VISIO" r:id="rId6" imgW="1990080" imgH="84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81200"/>
                        <a:ext cx="44958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Схемы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6962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Дополнение: </a:t>
            </a:r>
            <a:r>
              <a:rPr lang="ru-RU" dirty="0" smtClean="0"/>
              <a:t>переменная с чертой над именем</a:t>
            </a:r>
          </a:p>
          <a:p>
            <a:pPr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A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C</a:t>
            </a:r>
          </a:p>
          <a:p>
            <a:r>
              <a:rPr lang="ru-RU" b="1" dirty="0" smtClean="0"/>
              <a:t>Литерал: </a:t>
            </a:r>
            <a:r>
              <a:rPr lang="ru-RU" dirty="0" smtClean="0"/>
              <a:t>Литерал: переменная </a:t>
            </a:r>
            <a:r>
              <a:rPr lang="ru-RU" dirty="0" smtClean="0"/>
              <a:t>или ее дополнение</a:t>
            </a:r>
          </a:p>
          <a:p>
            <a:pPr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A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A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C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/>
              <a:t>Импликанта: </a:t>
            </a:r>
            <a:r>
              <a:rPr lang="ru-RU" dirty="0" smtClean="0"/>
              <a:t>произведение литералов</a:t>
            </a:r>
          </a:p>
          <a:p>
            <a:pPr>
              <a:buFontTx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ABC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AC</a:t>
            </a:r>
            <a:r>
              <a:rPr lang="ru-RU" b="1" dirty="0" smtClean="0">
                <a:solidFill>
                  <a:schemeClr val="accent1"/>
                </a:solidFill>
              </a:rPr>
              <a:t>, </a:t>
            </a:r>
            <a:r>
              <a:rPr lang="ru-RU" b="1" i="1" dirty="0" smtClean="0">
                <a:solidFill>
                  <a:schemeClr val="accent1"/>
                </a:solidFill>
              </a:rPr>
              <a:t>BC</a:t>
            </a:r>
          </a:p>
          <a:p>
            <a:r>
              <a:rPr lang="ru-RU" sz="3600" b="1" dirty="0" smtClean="0"/>
              <a:t>Первичная импликанта</a:t>
            </a:r>
            <a:r>
              <a:rPr lang="ru-RU" dirty="0" smtClean="0"/>
              <a:t>: </a:t>
            </a:r>
            <a:r>
              <a:rPr lang="ru-RU" dirty="0" err="1" smtClean="0"/>
              <a:t>импликанта</a:t>
            </a:r>
            <a:r>
              <a:rPr lang="ru-RU" dirty="0" smtClean="0"/>
              <a:t>, соответствующая наибольшему овалу на карте Карно</a:t>
            </a:r>
            <a:endParaRPr lang="ru-RU" dirty="0"/>
          </a:p>
        </p:txBody>
      </p:sp>
      <p:sp>
        <p:nvSpPr>
          <p:cNvPr id="921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752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0610" y="1752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752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716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336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38862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62200" y="38862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Построение карты Карно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77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784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Каждая 1 должна входить хотя бы в один овал</a:t>
            </a:r>
          </a:p>
          <a:p>
            <a:r>
              <a:rPr lang="ru-RU" dirty="0" smtClean="0"/>
              <a:t>Каждый овал должен охватывать блок, число клеток которого в каждом направлении равно степени двойки (то есть 1, 2 или 4)</a:t>
            </a:r>
          </a:p>
          <a:p>
            <a:r>
              <a:rPr lang="ru-RU" dirty="0" smtClean="0"/>
              <a:t>Каждый овал должен настолько большим, насколько это возможно</a:t>
            </a:r>
          </a:p>
          <a:p>
            <a:r>
              <a:rPr lang="ru-RU" dirty="0" smtClean="0"/>
              <a:t>Овал может связывать края карты Карно</a:t>
            </a:r>
          </a:p>
          <a:p>
            <a:r>
              <a:rPr lang="ru-RU" dirty="0" smtClean="0"/>
              <a:t>Безразличные значения (X) могут входить в овал, если это помогает минимизировать выражение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Правила карт Карно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71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7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75255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2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6806730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3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Карты Карно - четыре входа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8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7922444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6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7551214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7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Карты Карно - четыре входа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977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131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972858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0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0203783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1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Карты Карно - четыре входа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30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363353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2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1624290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3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Карты Карно и безразличные значения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70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6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0789762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7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Карты Карно и безразличные значения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0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5218005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1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Карты Карно и безразличные значения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6885" y="1371600"/>
            <a:ext cx="7673715" cy="4525963"/>
          </a:xfrm>
        </p:spPr>
        <p:txBody>
          <a:bodyPr/>
          <a:lstStyle/>
          <a:p>
            <a:r>
              <a:rPr lang="ru-RU" smtClean="0"/>
              <a:t>Мультиплексоры</a:t>
            </a:r>
          </a:p>
          <a:p>
            <a:r>
              <a:rPr lang="ru-RU" smtClean="0"/>
              <a:t>Дешифраторы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Базовые комбинационные блоки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60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7772400" cy="4953000"/>
          </a:xfrm>
        </p:spPr>
        <p:txBody>
          <a:bodyPr/>
          <a:lstStyle/>
          <a:p>
            <a:r>
              <a:rPr lang="ru-RU" sz="3000" dirty="0" smtClean="0"/>
              <a:t>Выбирает один из </a:t>
            </a:r>
            <a:r>
              <a:rPr lang="ru-RU" sz="3000" i="1" dirty="0" smtClean="0"/>
              <a:t>N</a:t>
            </a:r>
            <a:r>
              <a:rPr lang="ru-RU" sz="3000" dirty="0" smtClean="0"/>
              <a:t> входов и соединяет его с выходом</a:t>
            </a:r>
          </a:p>
          <a:p>
            <a:r>
              <a:rPr lang="ru-RU" sz="3000" dirty="0" smtClean="0"/>
              <a:t>log</a:t>
            </a:r>
            <a:r>
              <a:rPr lang="ru-RU" sz="3000" baseline="-25000" dirty="0" smtClean="0"/>
              <a:t>2</a:t>
            </a:r>
            <a:r>
              <a:rPr lang="ru-RU" sz="3000" i="1" dirty="0" smtClean="0"/>
              <a:t>N</a:t>
            </a:r>
            <a:r>
              <a:rPr lang="ru-RU" sz="3000" dirty="0" smtClean="0"/>
              <a:t>-бит для выбора входа – вход управления (выбора)</a:t>
            </a:r>
          </a:p>
          <a:p>
            <a:r>
              <a:rPr lang="ru-RU" sz="2400" b="1" dirty="0" smtClean="0"/>
              <a:t>Пример:</a:t>
            </a:r>
            <a:r>
              <a:rPr lang="ru-RU" dirty="0" smtClean="0"/>
              <a:t>                                </a:t>
            </a:r>
            <a:r>
              <a:rPr lang="ru-RU" sz="2400" b="1" dirty="0" smtClean="0">
                <a:solidFill>
                  <a:schemeClr val="accent1"/>
                </a:solidFill>
              </a:rPr>
              <a:t>2:1 Mux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4208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56595819"/>
              </p:ext>
            </p:extLst>
          </p:nvPr>
        </p:nvGraphicFramePr>
        <p:xfrm>
          <a:off x="3429000" y="3124200"/>
          <a:ext cx="262153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9" name="VISIO" r:id="rId6" imgW="1517400" imgH="1942200" progId="Visio.Drawing.6">
                  <p:embed/>
                </p:oleObj>
              </mc:Choice>
              <mc:Fallback>
                <p:oleObj name="VISIO" r:id="rId6" imgW="1517400" imgH="1942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621537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Мультиплексор (Mux)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50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95400"/>
            <a:ext cx="7620000" cy="4953000"/>
          </a:xfrm>
        </p:spPr>
        <p:txBody>
          <a:bodyPr/>
          <a:lstStyle/>
          <a:p>
            <a:r>
              <a:rPr lang="ru-RU" b="1" dirty="0" smtClean="0"/>
              <a:t>Комбинационные цифровые схемы</a:t>
            </a:r>
          </a:p>
          <a:p>
            <a:pPr lvl="1"/>
            <a:r>
              <a:rPr lang="ru-RU" sz="2400" dirty="0" smtClean="0"/>
              <a:t>Не имеют памяти</a:t>
            </a:r>
          </a:p>
          <a:p>
            <a:pPr lvl="1"/>
            <a:r>
              <a:rPr lang="ru-RU" sz="2400" dirty="0" smtClean="0"/>
              <a:t>Выход определяется текущим состоянием входов</a:t>
            </a:r>
          </a:p>
          <a:p>
            <a:r>
              <a:rPr lang="ru-RU" b="1" dirty="0" smtClean="0"/>
              <a:t>Последовательностные цифровые схемы</a:t>
            </a:r>
          </a:p>
          <a:p>
            <a:pPr lvl="1"/>
            <a:r>
              <a:rPr lang="ru-RU" sz="2400" dirty="0" smtClean="0"/>
              <a:t>Имеют память</a:t>
            </a:r>
          </a:p>
          <a:p>
            <a:pPr lvl="1"/>
            <a:r>
              <a:rPr lang="ru-RU" sz="2400" dirty="0" smtClean="0"/>
              <a:t>Выход определяется текущим и предыдущим состоянием входов</a:t>
            </a:r>
            <a:endParaRPr lang="ru-RU" sz="2400" dirty="0"/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2999464"/>
              </p:ext>
            </p:extLst>
          </p:nvPr>
        </p:nvGraphicFramePr>
        <p:xfrm>
          <a:off x="3352800" y="4953000"/>
          <a:ext cx="52879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53000"/>
                        <a:ext cx="52879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Типы цифровых схем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6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r>
              <a:rPr lang="ru-RU" smtClean="0"/>
              <a:t>2-&lt;</a:t>
            </a:r>
            <a:fld id="{4A5C0BFF-4629-4BAF-A722-EBD678215DEC}" type="slidenum">
              <a:rPr lang="en-US" smtClean="0"/>
              <a:pPr/>
              <a:t>70</a:t>
            </a:fld>
            <a:r>
              <a:rPr lang="ru-RU" smtClean="0"/>
              <a:t>&gt;</a:t>
            </a:r>
          </a:p>
          <a:p>
            <a:endParaRPr lang="ru-RU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838200" y="1219200"/>
            <a:ext cx="4114800" cy="4953000"/>
          </a:xfrm>
        </p:spPr>
        <p:txBody>
          <a:bodyPr/>
          <a:lstStyle/>
          <a:p>
            <a:r>
              <a:rPr lang="ru-RU" sz="2800" b="1" dirty="0" smtClean="0"/>
              <a:t>Используя логические элементы</a:t>
            </a:r>
          </a:p>
          <a:p>
            <a:pPr lvl="1"/>
            <a:r>
              <a:rPr lang="ru-RU" sz="2000" dirty="0" smtClean="0"/>
              <a:t>Дизъюнктивная форма</a:t>
            </a:r>
            <a:endParaRPr lang="ru-RU" sz="2000" dirty="0"/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33022483"/>
              </p:ext>
            </p:extLst>
          </p:nvPr>
        </p:nvGraphicFramePr>
        <p:xfrm>
          <a:off x="6096000" y="4419600"/>
          <a:ext cx="16478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4" name="VISIO" r:id="rId8" imgW="942840" imgH="1221480" progId="Visio.Drawing.6">
                  <p:embed/>
                </p:oleObj>
              </mc:Choice>
              <mc:Fallback>
                <p:oleObj name="VISIO" r:id="rId8" imgW="942840" imgH="122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19600"/>
                        <a:ext cx="16478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95986198"/>
              </p:ext>
            </p:extLst>
          </p:nvPr>
        </p:nvGraphicFramePr>
        <p:xfrm>
          <a:off x="1447800" y="2743200"/>
          <a:ext cx="2413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5" name="VISIO" r:id="rId10" imgW="1774800" imgH="2914560" progId="Visio.Drawing.6">
                  <p:embed/>
                </p:oleObj>
              </mc:Choice>
              <mc:Fallback>
                <p:oleObj name="VISIO" r:id="rId10" imgW="1774800" imgH="29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43200"/>
                        <a:ext cx="2413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6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219200"/>
            <a:ext cx="411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latin typeface="Times New Roman" pitchFamily="18" charset="0"/>
              </a:rPr>
              <a:t>Используя буферы с тремя состояниями</a:t>
            </a:r>
            <a:endParaRPr lang="ru-RU" sz="28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Для N-входового мультиплексора используется N буферов с тремя состояниями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Один и только один их них включается для выбора соответствующего входа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Реализация мультиплексоров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0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6987989"/>
              </p:ext>
            </p:extLst>
          </p:nvPr>
        </p:nvGraphicFramePr>
        <p:xfrm>
          <a:off x="3929062" y="2209800"/>
          <a:ext cx="1709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7" name="VISIO" r:id="rId6" imgW="772920" imgH="1583640" progId="Visio.Drawing.6">
                  <p:embed/>
                </p:oleObj>
              </mc:Choice>
              <mc:Fallback>
                <p:oleObj name="VISIO" r:id="rId6" imgW="772920" imgH="1583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2" y="2209800"/>
                        <a:ext cx="17097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Использование мультиплексоров как таблиц преобразования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Цифровые схемы на основе мультиплексоров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9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833732"/>
              </p:ext>
            </p:extLst>
          </p:nvPr>
        </p:nvGraphicFramePr>
        <p:xfrm>
          <a:off x="1476375" y="2438400"/>
          <a:ext cx="657225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1" name="VISIO" r:id="rId6" imgW="2322360" imgH="697320" progId="Visio.Drawing.6">
                  <p:embed/>
                </p:oleObj>
              </mc:Choice>
              <mc:Fallback>
                <p:oleObj name="VISIO" r:id="rId6" imgW="2322360" imgH="69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38400"/>
                        <a:ext cx="657225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Уменьшение размера мультиплексора</a:t>
            </a:r>
            <a:endParaRPr lang="ru-RU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Цифровые схемы на основе мультиплексоров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89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76276"/>
              </p:ext>
            </p:extLst>
          </p:nvPr>
        </p:nvGraphicFramePr>
        <p:xfrm>
          <a:off x="3759200" y="2438400"/>
          <a:ext cx="332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5" name="VISIO" r:id="rId6" imgW="1422000" imgH="1693800" progId="Visio.Drawing.6">
                  <p:embed/>
                </p:oleObj>
              </mc:Choice>
              <mc:Fallback>
                <p:oleObj name="VISIO" r:id="rId6" imgW="1422000" imgH="1693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2438400"/>
                        <a:ext cx="33274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i="1" dirty="0">
                <a:latin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</a:rPr>
              <a:t> входов, 2</a:t>
            </a:r>
            <a:r>
              <a:rPr lang="ru-RU" sz="2400" i="1" baseline="30000" dirty="0">
                <a:latin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</a:rPr>
              <a:t> выходов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Прямой унитарный код: только один выход принимает значение ИСТИНА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Дешифраторы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7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41550"/>
              </p:ext>
            </p:extLst>
          </p:nvPr>
        </p:nvGraphicFramePr>
        <p:xfrm>
          <a:off x="2438400" y="1219200"/>
          <a:ext cx="4343400" cy="46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9" name="VISIO" r:id="rId5" imgW="1872000" imgH="2011680" progId="Visio.Drawing.6">
                  <p:embed/>
                </p:oleObj>
              </mc:Choice>
              <mc:Fallback>
                <p:oleObj name="VISIO" r:id="rId5" imgW="1872000" imgH="201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4343400" cy="46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Реализация дешифраторов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6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7466514"/>
              </p:ext>
            </p:extLst>
          </p:nvPr>
        </p:nvGraphicFramePr>
        <p:xfrm>
          <a:off x="2514600" y="2133600"/>
          <a:ext cx="40386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2" name="VISIO" r:id="rId6" imgW="1443240" imgH="1350720" progId="Visio.Drawing.6">
                  <p:embed/>
                </p:oleObj>
              </mc:Choice>
              <mc:Fallback>
                <p:oleObj name="VISIO" r:id="rId6" imgW="1443240" imgH="1350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0386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Функция ИЛИ от минтермов</a:t>
            </a:r>
            <a:endParaRPr lang="ru-RU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Цифровые схемы на основе дешифраторов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001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0604138"/>
              </p:ext>
            </p:extLst>
          </p:nvPr>
        </p:nvGraphicFramePr>
        <p:xfrm>
          <a:off x="2819400" y="2808287"/>
          <a:ext cx="38862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7" name="VISIO" r:id="rId6" imgW="1735560" imgH="1603080" progId="Visio.Drawing.6">
                  <p:embed/>
                </p:oleObj>
              </mc:Choice>
              <mc:Fallback>
                <p:oleObj name="VISIO" r:id="rId6" imgW="1735560" imgH="160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08287"/>
                        <a:ext cx="38862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Задержка между изменением входа и соответствующим изменением выхода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Как проектировать быстрые схемы?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Временные характеристик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357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258" name="Object 10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9672741"/>
              </p:ext>
            </p:extLst>
          </p:nvPr>
        </p:nvGraphicFramePr>
        <p:xfrm>
          <a:off x="3230562" y="2514600"/>
          <a:ext cx="45418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1" name="VISIO" r:id="rId6" imgW="1768320" imgH="1631880" progId="Visio.Drawing.6">
                  <p:embed/>
                </p:oleObj>
              </mc:Choice>
              <mc:Fallback>
                <p:oleObj name="VISIO" r:id="rId6" imgW="1768320" imgH="1631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2" y="2514600"/>
                        <a:ext cx="45418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Задержка распространения</a:t>
            </a:r>
            <a:r>
              <a:rPr lang="ru-RU" sz="2400" dirty="0" smtClean="0"/>
              <a:t> 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pd</a:t>
            </a:r>
            <a:r>
              <a:rPr lang="ru-RU" sz="2400" dirty="0">
                <a:latin typeface="Times New Roman" pitchFamily="18" charset="0"/>
              </a:rPr>
              <a:t> = максимальная задержка тракта вход-выход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Задержка реакции</a:t>
            </a:r>
            <a:r>
              <a:rPr lang="ru-RU" sz="2400" dirty="0" smtClean="0"/>
              <a:t> 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</a:rPr>
              <a:t> = минимальная задержка тракта вход-выход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Задержки распространения и реакции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54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5649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Задержки обусловлены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Емкостями и сопротивлениями в цепях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Times New Roman" pitchFamily="18" charset="0"/>
              </a:rPr>
              <a:t>Конечностью скорости света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Причины, </a:t>
            </a:r>
            <a:r>
              <a:rPr lang="ru-RU" sz="2400" dirty="0" smtClean="0">
                <a:latin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</a:rPr>
              <a:t>которым 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pd</a:t>
            </a:r>
            <a:r>
              <a:rPr lang="ru-RU" sz="2400" dirty="0" smtClean="0">
                <a:latin typeface="Times New Roman" pitchFamily="18" charset="0"/>
              </a:rPr>
              <a:t> и 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cd</a:t>
            </a:r>
            <a:r>
              <a:rPr lang="ru-RU" sz="2400" dirty="0" smtClean="0">
                <a:latin typeface="Times New Roman" pitchFamily="18" charset="0"/>
              </a:rPr>
              <a:t> могут различаться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Разные задержки нарастания и спада сигнала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Несколько входов и выходов, одни из которых </a:t>
            </a:r>
            <a:r>
              <a:rPr lang="ru-RU" sz="2400" dirty="0" smtClean="0">
                <a:latin typeface="Times New Roman" pitchFamily="18" charset="0"/>
              </a:rPr>
              <a:t>быстрее, </a:t>
            </a:r>
            <a:r>
              <a:rPr lang="ru-RU" sz="2400" dirty="0">
                <a:latin typeface="Times New Roman" pitchFamily="18" charset="0"/>
              </a:rPr>
              <a:t>чем другие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Замедление работы схемы при повышении температуры и </a:t>
            </a:r>
            <a:r>
              <a:rPr lang="ru-RU" sz="2400" dirty="0" smtClean="0">
                <a:latin typeface="Times New Roman" pitchFamily="18" charset="0"/>
              </a:rPr>
              <a:t>ускорение </a:t>
            </a:r>
            <a:r>
              <a:rPr lang="ru-RU" sz="2400" dirty="0">
                <a:latin typeface="Times New Roman" pitchFamily="18" charset="0"/>
              </a:rPr>
              <a:t>при охлаждении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Задержки распространения и реакции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30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740426"/>
              </p:ext>
            </p:extLst>
          </p:nvPr>
        </p:nvGraphicFramePr>
        <p:xfrm>
          <a:off x="2057400" y="1371600"/>
          <a:ext cx="53435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5" name="VISIO" r:id="rId7" imgW="2000160" imgH="1178640" progId="Visio.Drawing.6">
                  <p:embed/>
                </p:oleObj>
              </mc:Choice>
              <mc:Fallback>
                <p:oleObj name="VISIO" r:id="rId7" imgW="2000160" imgH="117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3435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Критический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(длинный) путь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</a:rPr>
              <a:t>t</a:t>
            </a:r>
            <a:r>
              <a:rPr lang="ru-RU" sz="2400" i="1" baseline="-25000" dirty="0" err="1" smtClean="0">
                <a:latin typeface="Times New Roman" pitchFamily="18" charset="0"/>
              </a:rPr>
              <a:t>pd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= 2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pd</a:t>
            </a:r>
            <a:r>
              <a:rPr lang="ru-RU" sz="2400" baseline="-25000" dirty="0">
                <a:latin typeface="Times New Roman" pitchFamily="18" charset="0"/>
              </a:rPr>
              <a:t>_AND</a:t>
            </a:r>
            <a:r>
              <a:rPr lang="ru-RU" sz="2400" dirty="0">
                <a:latin typeface="Times New Roman" pitchFamily="18" charset="0"/>
              </a:rPr>
              <a:t> + 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pd</a:t>
            </a:r>
            <a:r>
              <a:rPr lang="ru-RU" sz="2400" baseline="-25000" dirty="0">
                <a:latin typeface="Times New Roman" pitchFamily="18" charset="0"/>
              </a:rPr>
              <a:t>_OR</a:t>
            </a:r>
            <a:endParaRPr lang="ru-RU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            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Кратчайший путь </a:t>
            </a:r>
            <a:r>
              <a:rPr lang="ru-RU" dirty="0" smtClean="0"/>
              <a:t> </a:t>
            </a:r>
            <a:r>
              <a:rPr lang="ru-RU" sz="2400" i="1" dirty="0" smtClean="0">
                <a:latin typeface="Times New Roman" pitchFamily="18" charset="0"/>
              </a:rPr>
              <a:t>t</a:t>
            </a:r>
            <a:r>
              <a:rPr lang="ru-RU" sz="2400" i="1" baseline="-25000" dirty="0" smtClean="0">
                <a:latin typeface="Times New Roman" pitchFamily="18" charset="0"/>
              </a:rPr>
              <a:t>cd</a:t>
            </a:r>
            <a:r>
              <a:rPr lang="ru-RU" dirty="0" smtClean="0"/>
              <a:t> </a:t>
            </a:r>
            <a:r>
              <a:rPr lang="ru-RU" sz="2400" dirty="0">
                <a:latin typeface="Times New Roman" pitchFamily="18" charset="0"/>
              </a:rPr>
              <a:t>= </a:t>
            </a:r>
            <a:r>
              <a:rPr lang="ru-RU" sz="2400" i="1" dirty="0">
                <a:latin typeface="Times New Roman" pitchFamily="18" charset="0"/>
              </a:rPr>
              <a:t>t</a:t>
            </a:r>
            <a:r>
              <a:rPr lang="ru-RU" sz="2400" i="1" baseline="-25000" dirty="0">
                <a:latin typeface="Times New Roman" pitchFamily="18" charset="0"/>
              </a:rPr>
              <a:t>cd</a:t>
            </a:r>
            <a:r>
              <a:rPr lang="ru-RU" sz="2400" baseline="-25000" dirty="0">
                <a:latin typeface="Times New Roman" pitchFamily="18" charset="0"/>
              </a:rPr>
              <a:t>_AND</a:t>
            </a:r>
            <a:endParaRPr lang="ru-RU" sz="24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Критический (длинный) и кратчайший пути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5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066800"/>
            <a:ext cx="7696200" cy="4953000"/>
          </a:xfrm>
        </p:spPr>
        <p:txBody>
          <a:bodyPr/>
          <a:lstStyle/>
          <a:p>
            <a:r>
              <a:rPr lang="ru-RU" dirty="0" smtClean="0"/>
              <a:t>Каждый элемент сам является комбинационным</a:t>
            </a:r>
          </a:p>
          <a:p>
            <a:r>
              <a:rPr lang="ru-RU" dirty="0" smtClean="0"/>
              <a:t>Каждое узел схемы является или входом, или подсоединен к одному-единственному выходу другого элемента </a:t>
            </a:r>
          </a:p>
          <a:p>
            <a:r>
              <a:rPr lang="ru-RU" dirty="0" smtClean="0"/>
              <a:t>Схема не содержит циклических путей</a:t>
            </a:r>
          </a:p>
          <a:p>
            <a:r>
              <a:rPr lang="ru-RU" b="1" dirty="0" smtClean="0"/>
              <a:t>Пример:</a:t>
            </a:r>
          </a:p>
          <a:p>
            <a:pPr>
              <a:spcAft>
                <a:spcPts val="800"/>
              </a:spcAft>
              <a:buFontTx/>
              <a:buNone/>
            </a:pPr>
            <a:endParaRPr lang="ru-RU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6698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2419378"/>
              </p:ext>
            </p:extLst>
          </p:nvPr>
        </p:nvGraphicFramePr>
        <p:xfrm>
          <a:off x="4572000" y="4419600"/>
          <a:ext cx="30845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VISIO" r:id="rId6" imgW="834840" imgH="549000" progId="Visio.Drawing.6">
                  <p:embed/>
                </p:oleObj>
              </mc:Choice>
              <mc:Fallback>
                <p:oleObj name="VISIO" r:id="rId6" imgW="834840" imgH="54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9600"/>
                        <a:ext cx="30845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75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Правила комбинационной композиции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901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Одиночное изменение на входного сигнала вызывает несколько </a:t>
            </a:r>
            <a:r>
              <a:rPr lang="ru-RU" sz="3200" dirty="0" smtClean="0">
                <a:latin typeface="Times New Roman" pitchFamily="18" charset="0"/>
              </a:rPr>
              <a:t>изменений </a:t>
            </a:r>
            <a:r>
              <a:rPr lang="ru-RU" sz="3200" dirty="0">
                <a:latin typeface="Times New Roman" pitchFamily="18" charset="0"/>
              </a:rPr>
              <a:t>сигнала на выходе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Импульсные помехи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01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5032695"/>
              </p:ext>
            </p:extLst>
          </p:nvPr>
        </p:nvGraphicFramePr>
        <p:xfrm>
          <a:off x="3352800" y="2057400"/>
          <a:ext cx="4800600" cy="460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8" name="VISIO" r:id="rId7" imgW="2143080" imgH="2057400" progId="Visio.Drawing.6">
                  <p:embed/>
                </p:oleObj>
              </mc:Choice>
              <mc:Fallback>
                <p:oleObj name="VISIO" r:id="rId7" imgW="2143080" imgH="205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57400"/>
                        <a:ext cx="4800600" cy="460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Что происходит когда A = 0, C = 1, а B изменяется с 1 до 0?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импульсной помехи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06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043421"/>
              </p:ext>
            </p:extLst>
          </p:nvPr>
        </p:nvGraphicFramePr>
        <p:xfrm>
          <a:off x="1981200" y="1066800"/>
          <a:ext cx="5137150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2" name="VISIO" r:id="rId5" imgW="2629080" imgH="2750400" progId="Visio.Drawing.6">
                  <p:embed/>
                </p:oleObj>
              </mc:Choice>
              <mc:Fallback>
                <p:oleObj name="VISIO" r:id="rId5" imgW="2629080" imgH="275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66800"/>
                        <a:ext cx="5137150" cy="537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импульсной помехи (продолжение)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8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6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71344"/>
              </p:ext>
            </p:extLst>
          </p:nvPr>
        </p:nvGraphicFramePr>
        <p:xfrm>
          <a:off x="2743200" y="1143000"/>
          <a:ext cx="3387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6" name="VISIO" r:id="rId7" imgW="1746000" imgH="1314360" progId="Visio.Drawing.6">
                  <p:embed/>
                </p:oleObj>
              </mc:Choice>
              <mc:Fallback>
                <p:oleObj name="VISIO" r:id="rId7" imgW="1746000" imgH="1314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43000"/>
                        <a:ext cx="338772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5" name="Object 9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4532236"/>
              </p:ext>
            </p:extLst>
          </p:nvPr>
        </p:nvGraphicFramePr>
        <p:xfrm>
          <a:off x="2133600" y="3886200"/>
          <a:ext cx="5105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7" name="VISIO" r:id="rId9" imgW="2286000" imgH="1015200" progId="Visio.Drawing.6">
                  <p:embed/>
                </p:oleObj>
              </mc:Choice>
              <mc:Fallback>
                <p:oleObj name="VISIO" r:id="rId9" imgW="2286000" imgH="101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5105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8" name="Rectangle 2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Борьба с импульсными помехами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16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53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71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540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Импульсные помехи не являются серьезной проблемой при проектировании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</a:rPr>
              <a:t>синхронных схем</a:t>
            </a:r>
            <a:r>
              <a:rPr lang="ru-RU" sz="2800" dirty="0">
                <a:latin typeface="Times New Roman" pitchFamily="18" charset="0"/>
              </a:rPr>
              <a:t> (глава 3)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Важно уметь распознавать их при моделировании или на экране осциллографа</a:t>
            </a:r>
            <a:endParaRPr lang="ru-RU" sz="2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От всех импульсных помех невозможно избавиться - одновременные изменения нескольких входов могут привести к появлению таких помех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Почему импульсные помехи важны?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99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066800"/>
            <a:ext cx="7772400" cy="4953000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Функциональная спецификация выходов по значениям входов</a:t>
            </a:r>
          </a:p>
          <a:p>
            <a:r>
              <a:rPr lang="ru-RU" b="1" dirty="0" smtClean="0"/>
              <a:t>Пример:    </a:t>
            </a:r>
            <a:r>
              <a:rPr lang="ru-RU" sz="2800" i="1" dirty="0" smtClean="0"/>
              <a:t>S</a:t>
            </a:r>
            <a:r>
              <a:rPr lang="ru-RU" sz="2800" dirty="0" smtClean="0"/>
              <a:t>     = F(</a:t>
            </a:r>
            <a:r>
              <a:rPr lang="ru-RU" sz="2800" i="1" dirty="0" smtClean="0"/>
              <a:t>A</a:t>
            </a:r>
            <a:r>
              <a:rPr lang="ru-RU" sz="2800" dirty="0" smtClean="0"/>
              <a:t>, </a:t>
            </a:r>
            <a:r>
              <a:rPr lang="ru-RU" sz="2800" i="1" dirty="0" smtClean="0"/>
              <a:t>B</a:t>
            </a:r>
            <a:r>
              <a:rPr lang="ru-RU" sz="2800" dirty="0" smtClean="0"/>
              <a:t>, </a:t>
            </a:r>
            <a:r>
              <a:rPr lang="ru-RU" sz="2800" i="1" dirty="0" smtClean="0"/>
              <a:t>C</a:t>
            </a:r>
            <a:r>
              <a:rPr lang="ru-RU" sz="2800" baseline="-25000" dirty="0" smtClean="0"/>
              <a:t>in</a:t>
            </a:r>
            <a:r>
              <a:rPr lang="ru-RU" sz="2800" dirty="0" smtClean="0"/>
              <a:t>)</a:t>
            </a:r>
          </a:p>
          <a:p>
            <a:pPr>
              <a:buFontTx/>
              <a:buNone/>
            </a:pPr>
            <a:r>
              <a:rPr lang="ru-RU" dirty="0" smtClean="0"/>
              <a:t>                  </a:t>
            </a:r>
            <a:r>
              <a:rPr lang="en-US" dirty="0" smtClean="0"/>
              <a:t>	</a:t>
            </a:r>
            <a:r>
              <a:rPr lang="ru-RU" dirty="0" smtClean="0"/>
              <a:t>     </a:t>
            </a:r>
            <a:r>
              <a:rPr lang="ru-RU" sz="2800" i="1" dirty="0" smtClean="0"/>
              <a:t>C</a:t>
            </a:r>
            <a:r>
              <a:rPr lang="ru-RU" sz="2800" baseline="-25000" dirty="0" smtClean="0"/>
              <a:t>out</a:t>
            </a:r>
            <a:r>
              <a:rPr lang="ru-RU" sz="2800" dirty="0" smtClean="0"/>
              <a:t> = F(</a:t>
            </a:r>
            <a:r>
              <a:rPr lang="ru-RU" sz="2800" i="1" dirty="0" smtClean="0"/>
              <a:t>A</a:t>
            </a:r>
            <a:r>
              <a:rPr lang="ru-RU" sz="2800" dirty="0" smtClean="0"/>
              <a:t>, </a:t>
            </a:r>
            <a:r>
              <a:rPr lang="ru-RU" sz="2800" i="1" dirty="0" smtClean="0"/>
              <a:t>B</a:t>
            </a:r>
            <a:r>
              <a:rPr lang="ru-RU" sz="2800" dirty="0" smtClean="0"/>
              <a:t>, </a:t>
            </a:r>
            <a:r>
              <a:rPr lang="ru-RU" sz="2800" i="1" dirty="0" smtClean="0"/>
              <a:t>C</a:t>
            </a:r>
            <a:r>
              <a:rPr lang="ru-RU" sz="2800" baseline="-25000" dirty="0" smtClean="0"/>
              <a:t>in</a:t>
            </a:r>
            <a:r>
              <a:rPr lang="ru-RU" sz="2800" dirty="0" smtClean="0"/>
              <a:t>) </a:t>
            </a:r>
            <a:endParaRPr lang="ru-RU" sz="2800" dirty="0"/>
          </a:p>
        </p:txBody>
      </p:sp>
      <p:graphicFrame>
        <p:nvGraphicFramePr>
          <p:cNvPr id="8888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79194310"/>
              </p:ext>
            </p:extLst>
          </p:nvPr>
        </p:nvGraphicFramePr>
        <p:xfrm>
          <a:off x="2362200" y="3409950"/>
          <a:ext cx="4755116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8" name="VISIO" r:id="rId6" imgW="1247040" imgH="805320" progId="Visio.Drawing.6">
                  <p:embed/>
                </p:oleObj>
              </mc:Choice>
              <mc:Fallback>
                <p:oleObj name="VISIO" r:id="rId6" imgW="1247040" imgH="80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09950"/>
                        <a:ext cx="4755116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Булевы выражения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76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10334</TotalTime>
  <Words>2229</Words>
  <Application>Microsoft Office PowerPoint</Application>
  <PresentationFormat>Экран (4:3)</PresentationFormat>
  <Paragraphs>463</Paragraphs>
  <Slides>84</Slides>
  <Notes>83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6" baseType="lpstr">
      <vt:lpstr>Office 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Sum-of-Products Form</vt:lpstr>
      <vt:lpstr>Sum-of-Products Form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104</cp:revision>
  <dcterms:created xsi:type="dcterms:W3CDTF">2012-08-07T04:56:47Z</dcterms:created>
  <dcterms:modified xsi:type="dcterms:W3CDTF">2016-08-23T08:12:54Z</dcterms:modified>
</cp:coreProperties>
</file>